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7" r:id="rId3"/>
    <p:sldId id="285" r:id="rId4"/>
    <p:sldId id="258" r:id="rId5"/>
    <p:sldId id="259" r:id="rId6"/>
    <p:sldId id="260" r:id="rId7"/>
    <p:sldId id="261" r:id="rId8"/>
    <p:sldId id="264" r:id="rId9"/>
    <p:sldId id="313" r:id="rId10"/>
    <p:sldId id="265" r:id="rId11"/>
    <p:sldId id="262" r:id="rId12"/>
    <p:sldId id="282" r:id="rId13"/>
    <p:sldId id="302" r:id="rId14"/>
    <p:sldId id="263" r:id="rId15"/>
    <p:sldId id="272" r:id="rId16"/>
    <p:sldId id="275" r:id="rId17"/>
    <p:sldId id="303" r:id="rId18"/>
    <p:sldId id="266" r:id="rId19"/>
    <p:sldId id="312" r:id="rId20"/>
    <p:sldId id="267" r:id="rId21"/>
    <p:sldId id="328" r:id="rId22"/>
    <p:sldId id="268" r:id="rId23"/>
    <p:sldId id="269" r:id="rId24"/>
    <p:sldId id="283" r:id="rId25"/>
  </p:sldIdLst>
  <p:sldSz cx="12192000" cy="6858000"/>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7"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284C8CBF-B62A-48DE-B9B9-EB877F8591D5}" type="datetimeFigureOut">
              <a:rPr lang="en-IN" smtClean="0"/>
              <a:t>24-05-2022</a:t>
            </a:fld>
            <a:endParaRPr lang="en-IN"/>
          </a:p>
        </p:txBody>
      </p:sp>
      <p:sp>
        <p:nvSpPr>
          <p:cNvPr id="4" name="Footer Placeholder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77314D62-3C59-4963-B2C0-E85689EE317F}"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8195" cy="54238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5329" y="0"/>
            <a:ext cx="2888195" cy="542381"/>
          </a:xfrm>
          <a:prstGeom prst="rect">
            <a:avLst/>
          </a:prstGeom>
        </p:spPr>
        <p:txBody>
          <a:bodyPr vert="horz" lIns="91440" tIns="45720" rIns="91440" bIns="45720" rtlCol="0"/>
          <a:lstStyle>
            <a:lvl1pPr algn="r">
              <a:defRPr sz="1200"/>
            </a:lvl1pPr>
          </a:lstStyle>
          <a:p>
            <a:fld id="{3EFD42F7-718C-4B98-AAEC-167E6DDD60A7}" type="datetimeFigureOut">
              <a:rPr lang="en-US" smtClean="0"/>
              <a:t>5/24/2022</a:t>
            </a:fld>
            <a:endParaRPr lang="en-US"/>
          </a:p>
        </p:txBody>
      </p:sp>
      <p:sp>
        <p:nvSpPr>
          <p:cNvPr id="4" name="Slide Image Placeholder 3"/>
          <p:cNvSpPr>
            <a:spLocks noGrp="1" noRot="1" noChangeAspect="1"/>
          </p:cNvSpPr>
          <p:nvPr>
            <p:ph type="sldImg" idx="2"/>
          </p:nvPr>
        </p:nvSpPr>
        <p:spPr>
          <a:xfrm>
            <a:off x="89513" y="1351258"/>
            <a:ext cx="6486039" cy="364839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507" y="5202344"/>
            <a:ext cx="5332053" cy="42564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267686"/>
            <a:ext cx="2888195" cy="54237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5329" y="10267686"/>
            <a:ext cx="2888195" cy="542379"/>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B675B7-0F9B-47E9-B5D5-9FE3B2059348}"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B675B7-0F9B-47E9-B5D5-9FE3B2059348}"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B675B7-0F9B-47E9-B5D5-9FE3B2059348}"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B675B7-0F9B-47E9-B5D5-9FE3B2059348}"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675B7-0F9B-47E9-B5D5-9FE3B2059348}"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7B675B7-0F9B-47E9-B5D5-9FE3B2059348}"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7B675B7-0F9B-47E9-B5D5-9FE3B2059348}"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B675B7-0F9B-47E9-B5D5-9FE3B2059348}"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675B7-0F9B-47E9-B5D5-9FE3B2059348}"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675B7-0F9B-47E9-B5D5-9FE3B2059348}"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675B7-0F9B-47E9-B5D5-9FE3B2059348}"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9715DA-7D13-4562-AC9E-8248118F592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675B7-0F9B-47E9-B5D5-9FE3B2059348}" type="datetimeFigureOut">
              <a:rPr lang="en-IN" smtClean="0"/>
              <a:t>24-05-2022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715DA-7D13-4562-AC9E-8248118F592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1wqtxts1xzle7.cloudfront.net/60879232/V8I1020191220191012-24373-urlyn1.pdf?1570888290=&amp;response-cont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88186"/>
            <a:ext cx="9144000" cy="3121543"/>
          </a:xfrm>
        </p:spPr>
        <p:txBody>
          <a:bodyPr>
            <a:noAutofit/>
          </a:bodyPr>
          <a:lstStyle/>
          <a:p>
            <a:pPr>
              <a:lnSpc>
                <a:spcPct val="90000"/>
              </a:lnSpc>
            </a:pPr>
            <a:r>
              <a:rPr lang="en-US" sz="1800" b="1" dirty="0">
                <a:latin typeface="Times New Roman" panose="02020603050405020304" pitchFamily="18" charset="0"/>
                <a:cs typeface="Times New Roman" panose="02020603050405020304" pitchFamily="18" charset="0"/>
              </a:rPr>
              <a:t> –</a:t>
            </a:r>
            <a:br>
              <a:rPr lang="en-IN"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Harshita Gautam (201900394)</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Kshamika Ghiya (201800436)</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Saanvi Mahapatra (201900424)</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Under the guidance of –</a:t>
            </a:r>
            <a:br>
              <a:rPr lang="en-I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Mr. </a:t>
            </a:r>
            <a:r>
              <a:rPr lang="en-US" sz="1800" dirty="0" err="1">
                <a:latin typeface="Times New Roman" panose="02020603050405020304" pitchFamily="18" charset="0"/>
                <a:cs typeface="Times New Roman" panose="02020603050405020304" pitchFamily="18" charset="0"/>
              </a:rPr>
              <a:t>Sanjoy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Ghatak</a:t>
            </a:r>
            <a:br>
              <a:rPr lang="en-US" sz="18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Assistant Professor I, Department of CSE, SMIT</a:t>
            </a:r>
            <a:br>
              <a:rPr lang="en-US" sz="14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DEPARTMENT OF COMPUTER SCIENCE AND ENGINEERING</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SIKKIM MANIPAL INSTITUTE OF TECHNOLOGY</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constituent college of Sikkim Manipal University)</a:t>
            </a:r>
            <a:br>
              <a:rPr lang="en-IN" sz="1600" b="1" dirty="0"/>
            </a:br>
            <a:endParaRPr lang="en-IN" sz="1600" dirty="0"/>
          </a:p>
        </p:txBody>
      </p:sp>
      <p:pic>
        <p:nvPicPr>
          <p:cNvPr id="4" name="Picture 3" descr="KAALRAV 2020 -ThecollegeFeve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1521" y="1812608"/>
            <a:ext cx="5788958" cy="1667192"/>
          </a:xfrm>
          <a:prstGeom prst="rect">
            <a:avLst/>
          </a:prstGeom>
          <a:noFill/>
          <a:ln>
            <a:noFill/>
          </a:ln>
        </p:spPr>
      </p:pic>
      <p:sp>
        <p:nvSpPr>
          <p:cNvPr id="6" name="TextBox 5"/>
          <p:cNvSpPr txBox="1"/>
          <p:nvPr/>
        </p:nvSpPr>
        <p:spPr>
          <a:xfrm>
            <a:off x="1721727" y="561479"/>
            <a:ext cx="8748545" cy="1568450"/>
          </a:xfrm>
          <a:prstGeom prst="rect">
            <a:avLst/>
          </a:prstGeom>
          <a:noFill/>
        </p:spPr>
        <p:txBody>
          <a:bodyPr wrap="square">
            <a:spAutoFit/>
          </a:bodyPr>
          <a:lstStyle/>
          <a:p>
            <a:pPr algn="ctr"/>
            <a:r>
              <a:rPr lang="en-US" sz="2400" b="1" baseline="30000" dirty="0">
                <a:latin typeface="Times New Roman" panose="02020603050405020304" pitchFamily="18" charset="0"/>
                <a:cs typeface="Times New Roman" panose="02020603050405020304" pitchFamily="18" charset="0"/>
              </a:rPr>
              <a:t>6th</a:t>
            </a:r>
            <a:r>
              <a:rPr lang="en-US" sz="2400" b="1" dirty="0">
                <a:latin typeface="Times New Roman" panose="02020603050405020304" pitchFamily="18" charset="0"/>
                <a:cs typeface="Times New Roman" panose="02020603050405020304" pitchFamily="18" charset="0"/>
              </a:rPr>
              <a:t> Semester Mini Project Progress Presentation</a:t>
            </a:r>
            <a:br>
              <a:rPr lang="en-IN" sz="2400" b="1" i="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On</a:t>
            </a:r>
            <a:br>
              <a:rPr lang="en-IN" sz="2400" b="1" i="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“Fake and Real Face Detection System Using Deep Learning</a:t>
            </a:r>
          </a:p>
          <a:p>
            <a:pPr algn="ctr"/>
            <a:r>
              <a:rPr lang="en-US" sz="2400" b="1" dirty="0">
                <a:latin typeface="Times New Roman" panose="02020603050405020304" pitchFamily="18" charset="0"/>
                <a:cs typeface="Times New Roman" panose="02020603050405020304" pitchFamily="18" charset="0"/>
              </a:rPr>
              <a:t>(Using Sequential Algorithm)”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0320" y="10160"/>
            <a:ext cx="12188825" cy="6644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IN" sz="4800" b="1" u="sng" dirty="0">
                <a:latin typeface="Times New Roman" panose="02020603050405020304" pitchFamily="18" charset="0"/>
                <a:cs typeface="Times New Roman" panose="02020603050405020304" pitchFamily="18" charset="0"/>
              </a:rPr>
              <a:t>DESIGN DIAGRAM</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2" descr="C:\Users\KIIT\Desktop\Picture1.pngPicture1"/>
          <p:cNvPicPr>
            <a:picLocks noGrp="1" noChangeAspect="1"/>
          </p:cNvPicPr>
          <p:nvPr>
            <p:ph idx="1"/>
          </p:nvPr>
        </p:nvPicPr>
        <p:blipFill>
          <a:blip r:embed="rId2"/>
          <a:srcRect/>
          <a:stretch>
            <a:fillRect/>
          </a:stretch>
        </p:blipFill>
        <p:spPr>
          <a:xfrm>
            <a:off x="1384935" y="1783715"/>
            <a:ext cx="8768715" cy="4525645"/>
          </a:xfrm>
          <a:prstGeom prst="rect">
            <a:avLst/>
          </a:prstGeom>
          <a:ln w="12700" cmpd="sng">
            <a:solidFill>
              <a:schemeClr val="accent1">
                <a:shade val="50000"/>
              </a:schemeClr>
            </a:solidFill>
            <a:prstDash val="solid"/>
          </a:ln>
        </p:spPr>
      </p:pic>
      <p:sp>
        <p:nvSpPr>
          <p:cNvPr id="3" name="Text Box 2"/>
          <p:cNvSpPr txBox="1"/>
          <p:nvPr/>
        </p:nvSpPr>
        <p:spPr>
          <a:xfrm>
            <a:off x="3412490" y="6397625"/>
            <a:ext cx="5181600"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2, Block diagram </a:t>
            </a:r>
            <a:r>
              <a:rPr lang="en-US" b="1">
                <a:latin typeface="Times New Roman" panose="02020603050405020304" pitchFamily="18" charset="0"/>
                <a:cs typeface="Times New Roman" panose="02020603050405020304" pitchFamily="18" charset="0"/>
              </a:rPr>
              <a:t>for training </a:t>
            </a:r>
            <a:r>
              <a:rPr lang="en-US" b="1" dirty="0">
                <a:latin typeface="Times New Roman" panose="02020603050405020304" pitchFamily="18" charset="0"/>
                <a:cs typeface="Times New Roman" panose="02020603050405020304" pitchFamily="18" charset="0"/>
              </a:rPr>
              <a:t>and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175" y="37782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IN" sz="4800" b="1" u="sng" dirty="0">
                <a:latin typeface="Times New Roman" panose="02020603050405020304" pitchFamily="18" charset="0"/>
                <a:cs typeface="Times New Roman" panose="02020603050405020304" pitchFamily="18" charset="0"/>
              </a:rPr>
              <a:t>IMPLEMENTATION DETAILS</a:t>
            </a:r>
            <a:endParaRPr lang="en-IN" sz="4800" dirty="0">
              <a:latin typeface="Times New Roman" panose="02020603050405020304" pitchFamily="18" charset="0"/>
              <a:cs typeface="Times New Roman" panose="02020603050405020304" pitchFamily="18" charset="0"/>
            </a:endParaRPr>
          </a:p>
        </p:txBody>
      </p:sp>
      <p:sp>
        <p:nvSpPr>
          <p:cNvPr id="10" name="sketch line"/>
          <p:cNvSpPr>
            <a:spLocks noGrp="1" noRot="1" noChangeAspect="1" noMove="1" noResize="1" noEditPoints="1" noAdjustHandles="1" noChangeArrowheads="1" noChangeShapeType="1" noTextEdit="1"/>
          </p:cNvSpPr>
          <p:nvPr/>
        </p:nvSpPr>
        <p:spPr>
          <a:xfrm>
            <a:off x="668401" y="140368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
        <p:nvSpPr>
          <p:cNvPr id="3" name="Content Placeholder 2"/>
          <p:cNvSpPr>
            <a:spLocks noGrp="1"/>
          </p:cNvSpPr>
          <p:nvPr>
            <p:ph sz="half" idx="1"/>
          </p:nvPr>
        </p:nvSpPr>
        <p:spPr/>
        <p:txBody>
          <a:bodyPr>
            <a:normAutofit fontScale="25000" lnSpcReduction="20000"/>
          </a:bodyPr>
          <a:lstStyle/>
          <a:p>
            <a:pPr marL="0" lvl="0" indent="0" algn="just">
              <a:lnSpc>
                <a:spcPct val="110000"/>
              </a:lnSpc>
              <a:spcBef>
                <a:spcPts val="1200"/>
              </a:spcBef>
              <a:buFont typeface="+mj-lt"/>
              <a:buNone/>
            </a:pPr>
            <a:r>
              <a:rPr lang="en-IN" altLang="en-US" sz="96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p>
          <a:p>
            <a:pPr marL="0" lvl="0" indent="0" algn="just">
              <a:lnSpc>
                <a:spcPct val="110000"/>
              </a:lnSpc>
              <a:spcBef>
                <a:spcPts val="1200"/>
              </a:spcBef>
              <a:buFont typeface="+mj-lt"/>
              <a:buNone/>
            </a:pPr>
            <a:r>
              <a:rPr lang="en-IN" altLang="en-US" sz="9600" dirty="0">
                <a:effectLst/>
                <a:latin typeface="Times New Roman" panose="02020603050405020304" pitchFamily="18" charset="0"/>
                <a:ea typeface="Times New Roman" panose="02020603050405020304" pitchFamily="18" charset="0"/>
                <a:cs typeface="Times New Roman" panose="02020603050405020304" pitchFamily="18" charset="0"/>
              </a:rPr>
              <a:t>Input: Face images</a:t>
            </a:r>
          </a:p>
          <a:p>
            <a:pPr marL="0" lvl="0" indent="0" algn="just">
              <a:lnSpc>
                <a:spcPct val="110000"/>
              </a:lnSpc>
              <a:spcBef>
                <a:spcPts val="1200"/>
              </a:spcBef>
              <a:buFont typeface="+mj-lt"/>
              <a:buNone/>
            </a:pPr>
            <a:r>
              <a:rPr lang="en-IN" altLang="en-US" sz="9600" dirty="0">
                <a:effectLst/>
                <a:latin typeface="Times New Roman" panose="02020603050405020304" pitchFamily="18" charset="0"/>
                <a:ea typeface="Times New Roman" panose="02020603050405020304" pitchFamily="18" charset="0"/>
                <a:cs typeface="Times New Roman" panose="02020603050405020304" pitchFamily="18" charset="0"/>
              </a:rPr>
              <a:t>Output: Distinguish between real and fake image</a:t>
            </a:r>
            <a:endParaRPr lang="en-US" altLang="en-GB"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0000"/>
              </a:lnSpc>
              <a:spcBef>
                <a:spcPts val="1200"/>
              </a:spcBef>
              <a:buFont typeface="+mj-lt"/>
              <a:buAutoNum type="arabicPeriod"/>
            </a:pPr>
            <a:r>
              <a:rPr lang="en-US" altLang="en-GB" sz="9600" dirty="0">
                <a:effectLst/>
                <a:latin typeface="Times New Roman" panose="02020603050405020304" pitchFamily="18" charset="0"/>
                <a:ea typeface="Times New Roman" panose="02020603050405020304" pitchFamily="18" charset="0"/>
                <a:cs typeface="Times New Roman" panose="02020603050405020304" pitchFamily="18" charset="0"/>
              </a:rPr>
              <a:t>Start.</a:t>
            </a:r>
          </a:p>
          <a:p>
            <a:pPr marL="342900" lvl="0" indent="-342900" algn="just">
              <a:lnSpc>
                <a:spcPct val="110000"/>
              </a:lnSpc>
              <a:spcBef>
                <a:spcPts val="1200"/>
              </a:spcBef>
              <a:buFont typeface="+mj-lt"/>
              <a:buAutoNum type="arabicPeriod"/>
            </a:pPr>
            <a:r>
              <a:rPr lang="en-GB" sz="9600" dirty="0">
                <a:latin typeface="Times New Roman" panose="02020603050405020304" pitchFamily="18" charset="0"/>
                <a:ea typeface="Times New Roman" panose="02020603050405020304" pitchFamily="18" charset="0"/>
                <a:cs typeface="Times New Roman" panose="02020603050405020304" pitchFamily="18" charset="0"/>
              </a:rPr>
              <a:t>Read the datasets (test and training) using </a:t>
            </a:r>
            <a:r>
              <a:rPr lang="en-GB" sz="9600" dirty="0" err="1">
                <a:latin typeface="Times New Roman" panose="02020603050405020304" pitchFamily="18" charset="0"/>
                <a:ea typeface="Times New Roman" panose="02020603050405020304" pitchFamily="18" charset="0"/>
                <a:cs typeface="Times New Roman" panose="02020603050405020304" pitchFamily="18" charset="0"/>
              </a:rPr>
              <a:t>Keras</a:t>
            </a:r>
            <a:r>
              <a:rPr lang="en-GB" sz="96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9600" dirty="0" err="1">
                <a:latin typeface="Times New Roman" panose="02020603050405020304" pitchFamily="18" charset="0"/>
                <a:ea typeface="Times New Roman" panose="02020603050405020304" pitchFamily="18" charset="0"/>
                <a:cs typeface="Times New Roman" panose="02020603050405020304" pitchFamily="18" charset="0"/>
              </a:rPr>
              <a:t>ImageDataGenerator</a:t>
            </a:r>
            <a:r>
              <a:rPr lang="en-GB" sz="9600" dirty="0">
                <a:latin typeface="Times New Roman" panose="02020603050405020304" pitchFamily="18" charset="0"/>
                <a:ea typeface="Times New Roman" panose="02020603050405020304" pitchFamily="18" charset="0"/>
                <a:cs typeface="Times New Roman" panose="02020603050405020304" pitchFamily="18" charset="0"/>
              </a:rPr>
              <a:t> while minimally supplementing the data using rotation, zooms, mirroring, and shifts to ensure that the data is not skewed.</a:t>
            </a:r>
          </a:p>
          <a:p>
            <a:pPr marL="342900" lvl="0" indent="-342900" algn="just">
              <a:lnSpc>
                <a:spcPct val="110000"/>
              </a:lnSpc>
              <a:spcBef>
                <a:spcPts val="1200"/>
              </a:spcBef>
              <a:buFont typeface="+mj-lt"/>
              <a:buAutoNum type="arabicPeriod"/>
            </a:pPr>
            <a:r>
              <a:rPr lang="en-GB" sz="9600" dirty="0">
                <a:effectLst/>
                <a:latin typeface="Times New Roman" panose="02020603050405020304" pitchFamily="18" charset="0"/>
                <a:ea typeface="Times New Roman" panose="02020603050405020304" pitchFamily="18" charset="0"/>
                <a:cs typeface="Times New Roman" panose="02020603050405020304" pitchFamily="18" charset="0"/>
              </a:rPr>
              <a:t>Plot a histogram showing number of instances w.r.t class</a:t>
            </a:r>
            <a:r>
              <a:rPr lang="en-US" altLang="en-GB" sz="9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10000"/>
              </a:lnSpc>
              <a:spcBef>
                <a:spcPts val="1200"/>
              </a:spcBef>
              <a:buFont typeface="+mj-lt"/>
              <a:buAutoNum type="arabicPeriod"/>
            </a:pPr>
            <a:endParaRPr lang="en-US" altLang="en-GB"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0000"/>
              </a:lnSpc>
              <a:spcBef>
                <a:spcPts val="1200"/>
              </a:spcBef>
              <a:buFont typeface="+mj-lt"/>
              <a:buAutoNum type="arabicPeriod"/>
            </a:pPr>
            <a:endParaRPr lang="en-US" altLang="en-GB"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0000"/>
              </a:lnSpc>
              <a:spcBef>
                <a:spcPts val="1200"/>
              </a:spcBef>
              <a:buFont typeface="+mj-lt"/>
              <a:buAutoNum type="arabicPeriod"/>
            </a:pPr>
            <a:endParaRPr lang="en-US" altLang="en-GB"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0000"/>
              </a:lnSpc>
              <a:buNone/>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8000" dirty="0"/>
          </a:p>
        </p:txBody>
      </p:sp>
      <p:pic>
        <p:nvPicPr>
          <p:cNvPr id="4" name="Picture 10"/>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4068"/>
          <a:stretch/>
        </p:blipFill>
        <p:spPr>
          <a:xfrm>
            <a:off x="6854825" y="2279754"/>
            <a:ext cx="4852670" cy="3785980"/>
          </a:xfrm>
          <a:prstGeom prst="rect">
            <a:avLst/>
          </a:prstGeom>
          <a:noFill/>
          <a:ln>
            <a:noFill/>
          </a:ln>
        </p:spPr>
      </p:pic>
      <p:sp>
        <p:nvSpPr>
          <p:cNvPr id="5" name="Text Box 4"/>
          <p:cNvSpPr txBox="1"/>
          <p:nvPr/>
        </p:nvSpPr>
        <p:spPr>
          <a:xfrm>
            <a:off x="6934200" y="6654800"/>
            <a:ext cx="3403600" cy="337185"/>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Fig: 3, Histogram instance w.r.t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35" b="1" u="sng" dirty="0">
                <a:latin typeface="Times New Roman" panose="02020603050405020304" pitchFamily="18" charset="0"/>
                <a:cs typeface="Times New Roman" panose="02020603050405020304" pitchFamily="18" charset="0"/>
                <a:sym typeface="+mn-ea"/>
              </a:rPr>
              <a:t>IMPLEMENTATION DETAILS</a:t>
            </a:r>
            <a:br>
              <a:rPr lang="en-IN"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838200" y="1825625"/>
            <a:ext cx="10398125" cy="4351655"/>
          </a:xfrm>
        </p:spPr>
        <p:txBody>
          <a:bodyPr>
            <a:noAutofit/>
          </a:bodyPr>
          <a:lstStyle/>
          <a:p>
            <a:pPr marL="0" lvl="0" indent="0" algn="just">
              <a:lnSpc>
                <a:spcPct val="110000"/>
              </a:lnSpc>
              <a:spcBef>
                <a:spcPts val="1200"/>
              </a:spcBef>
              <a:spcAft>
                <a:spcPts val="800"/>
              </a:spcAft>
              <a:buFont typeface="+mj-lt"/>
              <a:buNone/>
            </a:pPr>
            <a:r>
              <a:rPr lang="en-IN" altLang="en-GB" sz="20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4. </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From the training set print 16 images in </a:t>
            </a:r>
            <a:r>
              <a:rPr lang="en-GB" sz="2000" dirty="0" err="1">
                <a:effectLst/>
                <a:latin typeface="Times New Roman" panose="02020603050405020304" pitchFamily="18" charset="0"/>
                <a:ea typeface="Times New Roman" panose="02020603050405020304" pitchFamily="18" charset="0"/>
                <a:cs typeface="Times New Roman" panose="02020603050405020304" pitchFamily="18" charset="0"/>
                <a:sym typeface="+mn-ea"/>
              </a:rPr>
              <a:t>cmp</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 grey with defined units and measurements, along with title “label”</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0000"/>
              </a:lnSpc>
              <a:spcBef>
                <a:spcPts val="1200"/>
              </a:spcBef>
              <a:spcAft>
                <a:spcPts val="800"/>
              </a:spcAft>
              <a:buNone/>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*2, 3, 4 </a:t>
            </a:r>
            <a:r>
              <a:rPr lang="en-GB" sz="20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Making the data reasonable)</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30000"/>
              </a:lnSpc>
              <a:buNone/>
            </a:pPr>
            <a:endParaRPr lang="en-IN" altLang="en-US" sz="2000" dirty="0">
              <a:latin typeface="Times New Roman" panose="02020603050405020304" pitchFamily="18" charset="0"/>
              <a:cs typeface="Times New Roman" panose="02020603050405020304" pitchFamily="18" charset="0"/>
            </a:endParaRPr>
          </a:p>
          <a:p>
            <a:pPr marL="0" indent="0" algn="just">
              <a:lnSpc>
                <a:spcPct val="130000"/>
              </a:lnSpc>
              <a:buNone/>
            </a:pPr>
            <a:r>
              <a:rPr lang="en-IN" altLang="en-US" sz="2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Define a CNN model  using Sequential algorithm to train and use. Compile the model using metric accuracy.</a:t>
            </a:r>
          </a:p>
          <a:p>
            <a:pPr marL="0" indent="0" algn="just">
              <a:lnSpc>
                <a:spcPct val="130000"/>
              </a:lnSpc>
              <a:buNone/>
            </a:pPr>
            <a:r>
              <a:rPr lang="en-US" sz="2000" dirty="0">
                <a:latin typeface="Times New Roman" panose="02020603050405020304" pitchFamily="18" charset="0"/>
                <a:cs typeface="Times New Roman" panose="02020603050405020304" pitchFamily="18" charset="0"/>
              </a:rPr>
              <a:t>6. Train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helping function, without separate testing and validation set.</a:t>
            </a:r>
          </a:p>
          <a:p>
            <a:pPr marL="0" indent="0" algn="just">
              <a:lnSpc>
                <a:spcPct val="13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30000"/>
              </a:lnSpc>
              <a:buNone/>
            </a:pPr>
            <a:endParaRPr lang="en-US" sz="2000" dirty="0">
              <a:latin typeface="Times New Roman" panose="02020603050405020304" pitchFamily="18" charset="0"/>
              <a:cs typeface="Times New Roman" panose="02020603050405020304" pitchFamily="18" charset="0"/>
            </a:endParaRPr>
          </a:p>
        </p:txBody>
      </p:sp>
      <p:sp>
        <p:nvSpPr>
          <p:cNvPr id="10" name="sketch line"/>
          <p:cNvSpPr>
            <a:spLocks noGrp="1" noRot="1" noChangeAspect="1" noMove="1" noResize="1" noEditPoints="1" noAdjustHandles="1" noChangeArrowheads="1" noChangeShapeType="1" noTextEdit="1"/>
          </p:cNvSpPr>
          <p:nvPr/>
        </p:nvSpPr>
        <p:spPr>
          <a:xfrm>
            <a:off x="668401" y="140368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347072" y="1403688"/>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u="sng" dirty="0">
                <a:latin typeface="Times New Roman" panose="02020603050405020304" pitchFamily="18" charset="0"/>
                <a:cs typeface="Times New Roman" panose="02020603050405020304" pitchFamily="18" charset="0"/>
              </a:rPr>
              <a:t>PLOTTING THE TEST TRAIN MODELS</a:t>
            </a:r>
            <a:endParaRPr lang="en-US" sz="3200" dirty="0"/>
          </a:p>
        </p:txBody>
      </p:sp>
      <p:sp>
        <p:nvSpPr>
          <p:cNvPr id="10" name="sketch line"/>
          <p:cNvSpPr>
            <a:spLocks noGrp="1" noRot="1" noChangeAspect="1" noMove="1" noResize="1" noEditPoints="1" noAdjustHandles="1" noChangeArrowheads="1" noChangeShapeType="1" noTextEdit="1"/>
          </p:cNvSpPr>
          <p:nvPr/>
        </p:nvSpPr>
        <p:spPr>
          <a:xfrm>
            <a:off x="668401" y="140368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pic>
        <p:nvPicPr>
          <p:cNvPr id="8" name="Picture 21">
            <a:extLst>
              <a:ext uri="{FF2B5EF4-FFF2-40B4-BE49-F238E27FC236}">
                <a16:creationId xmlns:a16="http://schemas.microsoft.com/office/drawing/2014/main" id="{C7DC4A60-7625-047D-AC12-650DE6E575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2182" r="2952" b="1919"/>
          <a:stretch>
            <a:fillRect/>
          </a:stretch>
        </p:blipFill>
        <p:spPr>
          <a:xfrm>
            <a:off x="2220769" y="2404725"/>
            <a:ext cx="7749187" cy="3030592"/>
          </a:xfrm>
          <a:prstGeom prst="rect">
            <a:avLst/>
          </a:prstGeom>
          <a:noFill/>
          <a:ln>
            <a:noFill/>
          </a:ln>
        </p:spPr>
      </p:pic>
      <p:sp>
        <p:nvSpPr>
          <p:cNvPr id="2" name="Text Box 3">
            <a:extLst>
              <a:ext uri="{FF2B5EF4-FFF2-40B4-BE49-F238E27FC236}">
                <a16:creationId xmlns:a16="http://schemas.microsoft.com/office/drawing/2014/main" id="{63B11B18-1614-FA3B-F944-E84C2ADA8DE6}"/>
              </a:ext>
            </a:extLst>
          </p:cNvPr>
          <p:cNvSpPr txBox="1"/>
          <p:nvPr/>
        </p:nvSpPr>
        <p:spPr>
          <a:xfrm>
            <a:off x="2969939" y="5636392"/>
            <a:ext cx="2397760"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4, Loss </a:t>
            </a:r>
            <a:r>
              <a:rPr lang="en-US" b="1" dirty="0" err="1">
                <a:latin typeface="Times New Roman" panose="02020603050405020304" pitchFamily="18" charset="0"/>
                <a:cs typeface="Times New Roman" panose="02020603050405020304" pitchFamily="18" charset="0"/>
              </a:rPr>
              <a:t>v.s</a:t>
            </a:r>
            <a:r>
              <a:rPr lang="en-US" b="1" dirty="0">
                <a:latin typeface="Times New Roman" panose="02020603050405020304" pitchFamily="18" charset="0"/>
                <a:cs typeface="Times New Roman" panose="02020603050405020304" pitchFamily="18" charset="0"/>
              </a:rPr>
              <a:t> Epochs</a:t>
            </a:r>
          </a:p>
        </p:txBody>
      </p:sp>
      <p:sp>
        <p:nvSpPr>
          <p:cNvPr id="7" name="Text Box 5">
            <a:extLst>
              <a:ext uri="{FF2B5EF4-FFF2-40B4-BE49-F238E27FC236}">
                <a16:creationId xmlns:a16="http://schemas.microsoft.com/office/drawing/2014/main" id="{0DE41996-08B0-C4FA-0855-8B0693724AC7}"/>
              </a:ext>
            </a:extLst>
          </p:cNvPr>
          <p:cNvSpPr txBox="1"/>
          <p:nvPr/>
        </p:nvSpPr>
        <p:spPr>
          <a:xfrm>
            <a:off x="6636601" y="5636392"/>
            <a:ext cx="30231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Fig: 5, Accuracy </a:t>
            </a:r>
            <a:r>
              <a:rPr lang="en-US" b="1" dirty="0" err="1">
                <a:latin typeface="Times New Roman" panose="02020603050405020304" pitchFamily="18" charset="0"/>
                <a:cs typeface="Times New Roman" panose="02020603050405020304" pitchFamily="18" charset="0"/>
                <a:sym typeface="+mn-ea"/>
              </a:rPr>
              <a:t>v.s</a:t>
            </a:r>
            <a:r>
              <a:rPr lang="en-US" b="1" dirty="0">
                <a:latin typeface="Times New Roman" panose="02020603050405020304" pitchFamily="18" charset="0"/>
                <a:cs typeface="Times New Roman" panose="02020603050405020304" pitchFamily="18" charset="0"/>
                <a:sym typeface="+mn-ea"/>
              </a:rPr>
              <a:t> Epochs</a:t>
            </a:r>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1">
            <a:extLst>
              <a:ext uri="{FF2B5EF4-FFF2-40B4-BE49-F238E27FC236}">
                <a16:creationId xmlns:a16="http://schemas.microsoft.com/office/drawing/2014/main" id="{E0ACE3E7-5C50-893E-9C04-9BFE6D0A2B82}"/>
              </a:ext>
            </a:extLst>
          </p:cNvPr>
          <p:cNvSpPr>
            <a:spLocks noGrp="1"/>
          </p:cNvSpPr>
          <p:nvPr/>
        </p:nvSpPr>
        <p:spPr>
          <a:xfrm>
            <a:off x="347070" y="190526"/>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u="sng" dirty="0">
                <a:latin typeface="Times New Roman" panose="02020603050405020304" pitchFamily="18" charset="0"/>
                <a:cs typeface="Times New Roman" panose="02020603050405020304" pitchFamily="18" charset="0"/>
              </a:rPr>
              <a:t>RESULT AND DISCUSSION</a:t>
            </a:r>
            <a:endParaRPr lang="en-US" sz="4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4-23 at 11.45.44 PM"/>
          <p:cNvPicPr>
            <a:picLocks noGrp="1" noChangeAspect="1"/>
          </p:cNvPicPr>
          <p:nvPr>
            <p:ph idx="1"/>
          </p:nvPr>
        </p:nvPicPr>
        <p:blipFill>
          <a:blip r:embed="rId2"/>
          <a:stretch>
            <a:fillRect/>
          </a:stretch>
        </p:blipFill>
        <p:spPr>
          <a:xfrm>
            <a:off x="669290" y="1941830"/>
            <a:ext cx="4698365" cy="4351655"/>
          </a:xfrm>
          <a:prstGeom prst="rect">
            <a:avLst/>
          </a:prstGeom>
        </p:spPr>
      </p:pic>
      <p:sp>
        <p:nvSpPr>
          <p:cNvPr id="7" name="Text Box 6"/>
          <p:cNvSpPr txBox="1"/>
          <p:nvPr/>
        </p:nvSpPr>
        <p:spPr>
          <a:xfrm rot="10800000" flipH="1" flipV="1">
            <a:off x="5367655" y="1941830"/>
            <a:ext cx="7299307" cy="523220"/>
          </a:xfrm>
          <a:prstGeom prst="rect">
            <a:avLst/>
          </a:prstGeom>
          <a:noFill/>
        </p:spPr>
        <p:txBody>
          <a:bodyPr wrap="square" rtlCol="0" anchor="t">
            <a:spAutoFit/>
          </a:bodyPr>
          <a:lstStyle/>
          <a:p>
            <a:r>
              <a:rPr lang="en-IN" altLang="en-US" sz="2800" b="1" u="sng" dirty="0">
                <a:latin typeface="Times New Roman" panose="02020603050405020304" pitchFamily="18" charset="0"/>
                <a:cs typeface="Times New Roman" panose="02020603050405020304" pitchFamily="18" charset="0"/>
              </a:rPr>
              <a:t>TRAINING SET AFTER RESIZING</a:t>
            </a:r>
            <a:r>
              <a:rPr lang="en-IN" altLang="en-US" sz="2800" dirty="0"/>
              <a:t> </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p:nvSpPr>
        <p:spPr>
          <a:xfrm>
            <a:off x="5210978" y="3225800"/>
            <a:ext cx="6863509" cy="212365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Dataset is taken from </a:t>
            </a:r>
            <a:r>
              <a:rPr lang="en-US" sz="2200" dirty="0" err="1">
                <a:latin typeface="Times New Roman" panose="02020603050405020304" pitchFamily="18" charset="0"/>
                <a:cs typeface="Times New Roman" panose="02020603050405020304" pitchFamily="18" charset="0"/>
              </a:rPr>
              <a:t>Kaggle</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(https://www.kaggle.com/ciplab/real-and-fake-	face-detection).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Images entered are resized , given a label and </a:t>
            </a:r>
            <a:r>
              <a:rPr lang="en-US" sz="2200" dirty="0" err="1">
                <a:latin typeface="Times New Roman" panose="02020603050405020304" pitchFamily="18" charset="0"/>
                <a:cs typeface="Times New Roman" panose="02020603050405020304" pitchFamily="18" charset="0"/>
              </a:rPr>
              <a:t>colour</a:t>
            </a:r>
            <a:r>
              <a:rPr lang="en-US" sz="2200" dirty="0">
                <a:latin typeface="Times New Roman" panose="02020603050405020304" pitchFamily="18" charset="0"/>
                <a:cs typeface="Times New Roman" panose="02020603050405020304" pitchFamily="18" charset="0"/>
              </a:rPr>
              <a:t> is changed to black and white.</a:t>
            </a:r>
          </a:p>
        </p:txBody>
      </p:sp>
      <p:sp>
        <p:nvSpPr>
          <p:cNvPr id="2" name="Text Box 1"/>
          <p:cNvSpPr txBox="1"/>
          <p:nvPr/>
        </p:nvSpPr>
        <p:spPr>
          <a:xfrm>
            <a:off x="1078230" y="6293485"/>
            <a:ext cx="3881120" cy="36830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sym typeface="+mn-ea"/>
              </a:rPr>
              <a:t>Fig: 6, Training Set After Resizing </a:t>
            </a:r>
            <a:endParaRPr lang="en-US"/>
          </a:p>
        </p:txBody>
      </p:sp>
      <p:sp>
        <p:nvSpPr>
          <p:cNvPr id="4" name="Title 1">
            <a:extLst>
              <a:ext uri="{FF2B5EF4-FFF2-40B4-BE49-F238E27FC236}">
                <a16:creationId xmlns:a16="http://schemas.microsoft.com/office/drawing/2014/main" id="{E7CECCE2-A91F-A718-4423-52A394B7222C}"/>
              </a:ext>
            </a:extLst>
          </p:cNvPr>
          <p:cNvSpPr>
            <a:spLocks noGrp="1"/>
          </p:cNvSpPr>
          <p:nvPr/>
        </p:nvSpPr>
        <p:spPr>
          <a:xfrm>
            <a:off x="347708" y="337713"/>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u="sng" dirty="0">
                <a:latin typeface="Times New Roman" panose="02020603050405020304" pitchFamily="18" charset="0"/>
                <a:cs typeface="Times New Roman" panose="02020603050405020304" pitchFamily="18" charset="0"/>
              </a:rPr>
              <a:t>RESULT AND DISCUSSION</a:t>
            </a:r>
            <a:endParaRPr lang="en-US"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257" y="1344656"/>
            <a:ext cx="10515600" cy="1325563"/>
          </a:xfrm>
        </p:spPr>
        <p:txBody>
          <a:bodyPr>
            <a:noAutofit/>
          </a:bodyPr>
          <a:lstStyle/>
          <a:p>
            <a:r>
              <a:rPr lang="en-IN" altLang="en-US" sz="2800" b="1" u="sng" dirty="0">
                <a:latin typeface="Times New Roman" panose="02020603050405020304" pitchFamily="18" charset="0"/>
                <a:cs typeface="Times New Roman" panose="02020603050405020304" pitchFamily="18" charset="0"/>
              </a:rPr>
              <a:t>BUILDING SEQUENTIAL MODEL</a:t>
            </a:r>
          </a:p>
        </p:txBody>
      </p:sp>
      <p:pic>
        <p:nvPicPr>
          <p:cNvPr id="4" name="Content Placeholder 3"/>
          <p:cNvPicPr>
            <a:picLocks noGrp="1" noChangeAspect="1"/>
          </p:cNvPicPr>
          <p:nvPr>
            <p:ph sz="half" idx="1"/>
          </p:nvPr>
        </p:nvPicPr>
        <p:blipFill rotWithShape="1">
          <a:blip r:embed="rId2"/>
          <a:srcRect l="2278" t="2972" r="54897" b="-2972"/>
          <a:stretch>
            <a:fillRect/>
          </a:stretch>
        </p:blipFill>
        <p:spPr>
          <a:xfrm>
            <a:off x="952500" y="2196554"/>
            <a:ext cx="3565124" cy="4296321"/>
          </a:xfrm>
          <a:prstGeom prst="rect">
            <a:avLst/>
          </a:prstGeom>
        </p:spPr>
      </p:pic>
      <p:pic>
        <p:nvPicPr>
          <p:cNvPr id="5" name="Content Placeholder 4"/>
          <p:cNvPicPr>
            <a:picLocks noGrp="1" noChangeAspect="1"/>
          </p:cNvPicPr>
          <p:nvPr>
            <p:ph sz="half" idx="2"/>
          </p:nvPr>
        </p:nvPicPr>
        <p:blipFill>
          <a:blip r:embed="rId3"/>
          <a:stretch>
            <a:fillRect/>
          </a:stretch>
        </p:blipFill>
        <p:spPr>
          <a:xfrm>
            <a:off x="5813446" y="2248972"/>
            <a:ext cx="5135677" cy="4243903"/>
          </a:xfrm>
          <a:prstGeom prst="rect">
            <a:avLst/>
          </a:prstGeom>
        </p:spPr>
      </p:pic>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653E409-64F9-223E-159E-C40F850B4531}"/>
              </a:ext>
            </a:extLst>
          </p:cNvPr>
          <p:cNvSpPr>
            <a:spLocks noGrp="1"/>
          </p:cNvSpPr>
          <p:nvPr/>
        </p:nvSpPr>
        <p:spPr>
          <a:xfrm>
            <a:off x="347708" y="370098"/>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u="sng" dirty="0">
                <a:latin typeface="Times New Roman" panose="02020603050405020304" pitchFamily="18" charset="0"/>
                <a:cs typeface="Times New Roman" panose="02020603050405020304" pitchFamily="18" charset="0"/>
              </a:rPr>
              <a:t>RESULT AND DISCUSSION</a:t>
            </a:r>
            <a:endParaRPr lang="en-US" sz="4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rot="10800000" flipH="1" flipV="1">
            <a:off x="669036" y="2150890"/>
            <a:ext cx="7452361" cy="523220"/>
          </a:xfrm>
          <a:prstGeom prst="rect">
            <a:avLst/>
          </a:prstGeom>
          <a:noFill/>
        </p:spPr>
        <p:txBody>
          <a:bodyPr wrap="square" rtlCol="0" anchor="t">
            <a:spAutoFit/>
          </a:bodyPr>
          <a:lstStyle/>
          <a:p>
            <a:r>
              <a:rPr lang="en-IN" altLang="en-US" sz="2800" b="1" u="sng" dirty="0">
                <a:latin typeface="Times New Roman" panose="02020603050405020304" pitchFamily="18" charset="0"/>
                <a:cs typeface="Times New Roman" panose="02020603050405020304" pitchFamily="18" charset="0"/>
              </a:rPr>
              <a:t>TRAINING THE TEST MODEL</a:t>
            </a:r>
            <a:endParaRPr lang="en-IN" altLang="en-US" sz="1050" dirty="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descr="Graphical user interface, text, application, email&#10;&#10;Description automatically generated"/>
          <p:cNvPicPr>
            <a:picLocks noGrp="1" noChangeAspect="1"/>
          </p:cNvPicPr>
          <p:nvPr>
            <p:ph sz="half" idx="1"/>
          </p:nvPr>
        </p:nvPicPr>
        <p:blipFill>
          <a:blip r:embed="rId2"/>
          <a:srcRect l="6305" t="47087" r="62737" b="31510"/>
          <a:stretch>
            <a:fillRect/>
          </a:stretch>
        </p:blipFill>
        <p:spPr>
          <a:xfrm>
            <a:off x="1278975" y="2698846"/>
            <a:ext cx="3555830" cy="2000154"/>
          </a:xfrm>
          <a:prstGeom prst="rect">
            <a:avLst/>
          </a:prstGeom>
          <a:ln>
            <a:noFill/>
          </a:ln>
        </p:spPr>
      </p:pic>
      <p:pic>
        <p:nvPicPr>
          <p:cNvPr id="16" name="Picture 16" descr="Graphical user interface, text, application&#10;&#10;Description automatically generated"/>
          <p:cNvPicPr>
            <a:picLocks noGrp="1" noChangeAspect="1"/>
          </p:cNvPicPr>
          <p:nvPr>
            <p:ph sz="half" idx="2"/>
          </p:nvPr>
        </p:nvPicPr>
        <p:blipFill>
          <a:blip r:embed="rId3"/>
          <a:srcRect l="21899" t="26703" r="45538" b="51690"/>
          <a:stretch>
            <a:fillRect/>
          </a:stretch>
        </p:blipFill>
        <p:spPr>
          <a:xfrm>
            <a:off x="1117237" y="4651592"/>
            <a:ext cx="4222206" cy="1854598"/>
          </a:xfrm>
          <a:prstGeom prst="rect">
            <a:avLst/>
          </a:prstGeom>
          <a:ln>
            <a:noFill/>
          </a:ln>
        </p:spPr>
      </p:pic>
      <p:pic>
        <p:nvPicPr>
          <p:cNvPr id="17" name="Picture 17" descr="Graphical user interface, text, application&#10;&#10;Description automatically generated"/>
          <p:cNvPicPr>
            <a:picLocks noChangeAspect="1"/>
          </p:cNvPicPr>
          <p:nvPr/>
        </p:nvPicPr>
        <p:blipFill>
          <a:blip r:embed="rId4"/>
          <a:srcRect l="22128" t="41176" r="45080" b="34771"/>
          <a:stretch>
            <a:fillRect/>
          </a:stretch>
        </p:blipFill>
        <p:spPr>
          <a:xfrm>
            <a:off x="6095999" y="2674111"/>
            <a:ext cx="5388003" cy="1797002"/>
          </a:xfrm>
          <a:prstGeom prst="rect">
            <a:avLst/>
          </a:prstGeom>
          <a:ln>
            <a:noFill/>
          </a:ln>
        </p:spPr>
      </p:pic>
      <p:pic>
        <p:nvPicPr>
          <p:cNvPr id="18" name="Picture 18" descr="Graphical user interface, text, application&#10;&#10;Description automatically generated"/>
          <p:cNvPicPr>
            <a:picLocks noChangeAspect="1"/>
          </p:cNvPicPr>
          <p:nvPr/>
        </p:nvPicPr>
        <p:blipFill>
          <a:blip r:embed="rId5"/>
          <a:srcRect l="22290" t="51833" r="44140" b="24059"/>
          <a:stretch>
            <a:fillRect/>
          </a:stretch>
        </p:blipFill>
        <p:spPr>
          <a:xfrm>
            <a:off x="6096000" y="4669969"/>
            <a:ext cx="5480939" cy="1726391"/>
          </a:xfrm>
          <a:prstGeom prst="rect">
            <a:avLst/>
          </a:prstGeom>
          <a:ln>
            <a:noFill/>
          </a:ln>
        </p:spPr>
      </p:pic>
      <p:sp>
        <p:nvSpPr>
          <p:cNvPr id="2" name="Title 1">
            <a:extLst>
              <a:ext uri="{FF2B5EF4-FFF2-40B4-BE49-F238E27FC236}">
                <a16:creationId xmlns:a16="http://schemas.microsoft.com/office/drawing/2014/main" id="{E96745DE-460F-083B-D342-3D1F552FFFA4}"/>
              </a:ext>
            </a:extLst>
          </p:cNvPr>
          <p:cNvSpPr>
            <a:spLocks noGrp="1"/>
          </p:cNvSpPr>
          <p:nvPr/>
        </p:nvSpPr>
        <p:spPr>
          <a:xfrm>
            <a:off x="347708" y="351810"/>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u="sng" dirty="0">
                <a:latin typeface="Times New Roman" panose="02020603050405020304" pitchFamily="18" charset="0"/>
                <a:cs typeface="Times New Roman" panose="02020603050405020304" pitchFamily="18" charset="0"/>
              </a:rPr>
              <a:t>RESULT AND DISCUSSION</a:t>
            </a: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177" y="1784520"/>
            <a:ext cx="6911086" cy="726669"/>
          </a:xfrm>
        </p:spPr>
        <p:txBody>
          <a:bodyPr>
            <a:noAutofit/>
          </a:bodyPr>
          <a:lstStyle/>
          <a:p>
            <a:pPr algn="l"/>
            <a:r>
              <a:rPr lang="en-IN" altLang="en-US" sz="2800" b="1" u="sng" dirty="0">
                <a:latin typeface="Times New Roman" panose="02020603050405020304" pitchFamily="18" charset="0"/>
                <a:cs typeface="Times New Roman" panose="02020603050405020304" pitchFamily="18" charset="0"/>
              </a:rPr>
              <a:t>CHECKING THE MODEL</a:t>
            </a:r>
            <a:br>
              <a:rPr lang="en-IN" altLang="en-US" sz="2000" b="1" dirty="0">
                <a:latin typeface="Times New Roman" panose="02020603050405020304" pitchFamily="18" charset="0"/>
                <a:cs typeface="Times New Roman" panose="02020603050405020304" pitchFamily="18" charset="0"/>
              </a:rPr>
            </a:br>
            <a:endParaRPr lang="en-US" sz="2000" dirty="0"/>
          </a:p>
        </p:txBody>
      </p:sp>
      <p:sp>
        <p:nvSpPr>
          <p:cNvPr id="3" name="Content Placeholder 2"/>
          <p:cNvSpPr>
            <a:spLocks noGrp="1"/>
          </p:cNvSpPr>
          <p:nvPr>
            <p:ph sz="half" idx="1"/>
          </p:nvPr>
        </p:nvSpPr>
        <p:spPr>
          <a:xfrm>
            <a:off x="838200" y="1836992"/>
            <a:ext cx="10668000" cy="4689538"/>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function </a:t>
            </a:r>
            <a:r>
              <a:rPr lang="en-US" sz="2000" dirty="0" err="1">
                <a:latin typeface="Times New Roman" panose="02020603050405020304" pitchFamily="18" charset="0"/>
                <a:cs typeface="Times New Roman" panose="02020603050405020304" pitchFamily="18" charset="0"/>
              </a:rPr>
              <a:t>ImagePrediction</a:t>
            </a:r>
            <a:r>
              <a:rPr lang="en-US" sz="2000" dirty="0">
                <a:latin typeface="Times New Roman" panose="02020603050405020304" pitchFamily="18" charset="0"/>
                <a:cs typeface="Times New Roman" panose="02020603050405020304" pitchFamily="18" charset="0"/>
              </a:rPr>
              <a:t> is defined which takes an input about the location of an image and predicts if the face in the image is real or fake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23" name="Picture 2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4370"/>
          <a:stretch>
            <a:fillRect/>
          </a:stretch>
        </p:blipFill>
        <p:spPr>
          <a:xfrm>
            <a:off x="1053938" y="3117313"/>
            <a:ext cx="4144645" cy="2987675"/>
          </a:xfrm>
          <a:prstGeom prst="rect">
            <a:avLst/>
          </a:prstGeom>
          <a:noFill/>
          <a:ln>
            <a:noFill/>
          </a:ln>
        </p:spPr>
      </p:pic>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574411" y="2903850"/>
            <a:ext cx="4349750" cy="2234565"/>
          </a:xfrm>
          <a:prstGeom prst="rect">
            <a:avLst/>
          </a:prstGeom>
        </p:spPr>
      </p:pic>
      <p:pic>
        <p:nvPicPr>
          <p:cNvPr id="6" name="Picture 5"/>
          <p:cNvPicPr>
            <a:picLocks noChangeAspect="1"/>
          </p:cNvPicPr>
          <p:nvPr/>
        </p:nvPicPr>
        <p:blipFill>
          <a:blip r:embed="rId4"/>
          <a:stretch>
            <a:fillRect/>
          </a:stretch>
        </p:blipFill>
        <p:spPr>
          <a:xfrm>
            <a:off x="8230870" y="3286651"/>
            <a:ext cx="3365500" cy="2331720"/>
          </a:xfrm>
          <a:prstGeom prst="rect">
            <a:avLst/>
          </a:prstGeom>
        </p:spPr>
      </p:pic>
      <p:sp>
        <p:nvSpPr>
          <p:cNvPr id="4" name="Text Box 3"/>
          <p:cNvSpPr txBox="1"/>
          <p:nvPr/>
        </p:nvSpPr>
        <p:spPr>
          <a:xfrm>
            <a:off x="5585206" y="5295791"/>
            <a:ext cx="2164080" cy="64516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Fig: 7, Real Face</a:t>
            </a:r>
            <a:endParaRPr lang="en-US" b="1" dirty="0">
              <a:latin typeface="Times New Roman" panose="02020603050405020304" pitchFamily="18" charset="0"/>
              <a:cs typeface="Times New Roman" panose="02020603050405020304" pitchFamily="18" charset="0"/>
            </a:endParaRPr>
          </a:p>
          <a:p>
            <a:endParaRPr lang="en-US" dirty="0"/>
          </a:p>
        </p:txBody>
      </p:sp>
      <p:sp>
        <p:nvSpPr>
          <p:cNvPr id="7" name="Text Box 6"/>
          <p:cNvSpPr txBox="1"/>
          <p:nvPr/>
        </p:nvSpPr>
        <p:spPr>
          <a:xfrm>
            <a:off x="8461058" y="5749285"/>
            <a:ext cx="202120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sym typeface="+mn-ea"/>
              </a:rPr>
              <a:t>Fig: 8, Fake Face</a:t>
            </a:r>
            <a:endParaRPr lang="en-US" b="1" dirty="0">
              <a:latin typeface="Times New Roman" panose="02020603050405020304" pitchFamily="18" charset="0"/>
              <a:cs typeface="Times New Roman" panose="02020603050405020304" pitchFamily="18" charset="0"/>
            </a:endParaRPr>
          </a:p>
          <a:p>
            <a:endParaRPr lang="en-US" dirty="0"/>
          </a:p>
        </p:txBody>
      </p:sp>
      <p:sp>
        <p:nvSpPr>
          <p:cNvPr id="11" name="Rectangle 10">
            <a:extLst>
              <a:ext uri="{FF2B5EF4-FFF2-40B4-BE49-F238E27FC236}">
                <a16:creationId xmlns:a16="http://schemas.microsoft.com/office/drawing/2014/main" id="{E537CA95-10E0-33E7-EB45-DE9397DAF970}"/>
              </a:ext>
            </a:extLst>
          </p:cNvPr>
          <p:cNvSpPr/>
          <p:nvPr/>
        </p:nvSpPr>
        <p:spPr>
          <a:xfrm>
            <a:off x="5574411" y="3219284"/>
            <a:ext cx="2385949" cy="1961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4068A96-3A2F-B4E1-C1DA-3B3C85856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83341" y="3308143"/>
            <a:ext cx="1783623" cy="1783623"/>
          </a:xfrm>
          <a:prstGeom prst="rect">
            <a:avLst/>
          </a:prstGeom>
        </p:spPr>
      </p:pic>
      <p:sp>
        <p:nvSpPr>
          <p:cNvPr id="12" name="Rectangle 11">
            <a:extLst>
              <a:ext uri="{FF2B5EF4-FFF2-40B4-BE49-F238E27FC236}">
                <a16:creationId xmlns:a16="http://schemas.microsoft.com/office/drawing/2014/main" id="{8D5763D7-7132-7A86-FEF8-665FBC00C183}"/>
              </a:ext>
            </a:extLst>
          </p:cNvPr>
          <p:cNvSpPr/>
          <p:nvPr/>
        </p:nvSpPr>
        <p:spPr>
          <a:xfrm>
            <a:off x="8167733" y="3613212"/>
            <a:ext cx="2354851" cy="1961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01F00EA-A525-2FF0-D293-DB0D23EEE1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0151" y="3686258"/>
            <a:ext cx="1826605" cy="1826605"/>
          </a:xfrm>
          <a:prstGeom prst="rect">
            <a:avLst/>
          </a:prstGeom>
        </p:spPr>
      </p:pic>
      <p:sp>
        <p:nvSpPr>
          <p:cNvPr id="8" name="Title 1">
            <a:extLst>
              <a:ext uri="{FF2B5EF4-FFF2-40B4-BE49-F238E27FC236}">
                <a16:creationId xmlns:a16="http://schemas.microsoft.com/office/drawing/2014/main" id="{C16AB60F-9639-CEE9-390D-313B21A6A7CF}"/>
              </a:ext>
            </a:extLst>
          </p:cNvPr>
          <p:cNvSpPr>
            <a:spLocks noGrp="1"/>
          </p:cNvSpPr>
          <p:nvPr/>
        </p:nvSpPr>
        <p:spPr>
          <a:xfrm>
            <a:off x="347708" y="419998"/>
            <a:ext cx="1149658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u="sng" dirty="0">
                <a:latin typeface="Times New Roman" panose="02020603050405020304" pitchFamily="18" charset="0"/>
                <a:cs typeface="Times New Roman" panose="02020603050405020304" pitchFamily="18" charset="0"/>
              </a:rPr>
              <a:t>RESULT AND DISCUSSION</a:t>
            </a:r>
            <a:endParaRPr lang="en-US" sz="4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LIMITATIONS OF THE PROJECT</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880235"/>
            <a:ext cx="10515600" cy="4457065"/>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When evaluated in a cross-manipulation environment (when the train and test sets are not from the same manipulation type or database), their performance often degrades. As a result, stated detection rates are unrealistically high.</a:t>
            </a:r>
          </a:p>
          <a:p>
            <a:pPr algn="just">
              <a:lnSpc>
                <a:spcPct val="150000"/>
              </a:lnSpc>
            </a:pPr>
            <a:r>
              <a:rPr lang="en-IN" sz="2000" dirty="0">
                <a:latin typeface="Times New Roman" panose="02020603050405020304" pitchFamily="18" charset="0"/>
                <a:cs typeface="Times New Roman" panose="02020603050405020304" pitchFamily="18" charset="0"/>
              </a:rPr>
              <a:t>Research has attempted to investigate the interpretability and trustworthiness of face manipulation detectors till now. Due to the </a:t>
            </a:r>
            <a:r>
              <a:rPr lang="en-US" altLang="en-IN" sz="2000" dirty="0">
                <a:latin typeface="Times New Roman" panose="02020603050405020304" pitchFamily="18" charset="0"/>
                <a:cs typeface="Times New Roman" panose="02020603050405020304" pitchFamily="18" charset="0"/>
              </a:rPr>
              <a:t>complex</a:t>
            </a:r>
            <a:r>
              <a:rPr lang="en-IN" sz="2000" dirty="0">
                <a:latin typeface="Times New Roman" panose="02020603050405020304" pitchFamily="18" charset="0"/>
                <a:cs typeface="Times New Roman" panose="02020603050405020304" pitchFamily="18" charset="0"/>
              </a:rPr>
              <a:t> nature of deep learning approaches, many detection methods, particularly those based on deep neural networks, lack explainability.</a:t>
            </a:r>
          </a:p>
          <a:p>
            <a:pPr algn="just">
              <a:lnSpc>
                <a:spcPct val="150000"/>
              </a:lnSpc>
            </a:pPr>
            <a:r>
              <a:rPr lang="en-IN" sz="2000" dirty="0">
                <a:latin typeface="Times New Roman" panose="02020603050405020304" pitchFamily="18" charset="0"/>
                <a:cs typeface="Times New Roman" panose="02020603050405020304" pitchFamily="18" charset="0"/>
              </a:rPr>
              <a:t>Previous research has revealed that adversarial attacks are sensitive to neural network-based detectors. Unfortunately, all existing techniques appear to fail in the face of adversarial assaults, with certain false detectors' accuracy dropping to 0%.</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35" b="1" u="sng" dirty="0">
                <a:latin typeface="Times New Roman" panose="02020603050405020304" pitchFamily="18" charset="0"/>
                <a:cs typeface="Times New Roman" panose="02020603050405020304" pitchFamily="18" charset="0"/>
                <a:sym typeface="+mn-ea"/>
              </a:rPr>
              <a:t>LIMITATIONS OF THE PROJECT</a:t>
            </a:r>
            <a:br>
              <a:rPr lang="en-IN" b="1" u="sng"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Since the quality of digital face alteration is continuously increasing, it may be hard to detect them just by human visual evaluation without a detailed study of image features.</a:t>
            </a:r>
          </a:p>
          <a:p>
            <a:pPr algn="just">
              <a:lnSpc>
                <a:spcPct val="150000"/>
              </a:lnSpc>
            </a:pPr>
            <a:r>
              <a:rPr lang="en-US" sz="2000" dirty="0">
                <a:latin typeface="Times New Roman" panose="02020603050405020304" pitchFamily="18" charset="0"/>
                <a:cs typeface="Times New Roman" panose="02020603050405020304" pitchFamily="18" charset="0"/>
              </a:rPr>
              <a:t>As long as examples of face manipulations are available for supervised training, which does not always reflect real-world scenarios, deceiving machines becomes more difficult.</a:t>
            </a:r>
          </a:p>
          <a:p>
            <a:pPr algn="just">
              <a:lnSpc>
                <a:spcPct val="150000"/>
              </a:lnSpc>
            </a:pPr>
            <a:r>
              <a:rPr lang="en-US" sz="2000" dirty="0">
                <a:latin typeface="Times New Roman" panose="02020603050405020304" pitchFamily="18" charset="0"/>
                <a:cs typeface="Times New Roman" panose="02020603050405020304" pitchFamily="18" charset="0"/>
              </a:rPr>
              <a:t>The model used in this project is Sequential model of CNN. Whereas there are a lot of other models like viola-jones algorithm, General Adversarial Networks (GAN’s).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fontScale="92500" lnSpcReduction="10000"/>
          </a:bodyPr>
          <a:lstStyle/>
          <a:p>
            <a:pPr algn="just">
              <a:lnSpc>
                <a:spcPct val="100000"/>
              </a:lnSpc>
            </a:pPr>
            <a:r>
              <a:rPr lang="en-US" sz="2000" dirty="0">
                <a:latin typeface="Times New Roman" panose="02020603050405020304" pitchFamily="18" charset="0"/>
                <a:cs typeface="Times New Roman" panose="02020603050405020304" pitchFamily="18" charset="0"/>
              </a:rPr>
              <a:t>Due to its high-level performance across many types of data, deep learning is becoming a particularly popular subset of machine learning.</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A great way to use deep learning to classify images is to build a convolutional neural network (CNN). </a:t>
            </a:r>
          </a:p>
          <a:p>
            <a:pPr algn="just">
              <a:lnSpc>
                <a:spcPct val="100000"/>
              </a:lnSpc>
            </a:pP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Face detection might also be used to recognize people in photos, videos, and other media. Face detection algorithms come in a variety of forms.</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In this paper, we will be using CNN model made using sequential model of Keras to predict real or fake face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0000"/>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By the end, the application will be able to predict if an entered image is fake or real.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26695" y="1775460"/>
            <a:ext cx="11459210" cy="4985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IN" sz="4800" b="1" u="sng" dirty="0">
                <a:latin typeface="Times New Roman" panose="02020603050405020304" pitchFamily="18" charset="0"/>
                <a:cs typeface="Times New Roman" panose="02020603050405020304" pitchFamily="18" charset="0"/>
              </a:rPr>
              <a:t>FUTURE SCOPE</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p:txBody>
          <a:bodyPr>
            <a:normAutofit/>
          </a:bodyPr>
          <a:lstStyle/>
          <a:p>
            <a:pPr lvl="1">
              <a:lnSpc>
                <a:spcPct val="100000"/>
              </a:lnSpc>
              <a:spcAft>
                <a:spcPts val="800"/>
              </a:spcAft>
            </a:pPr>
            <a:endParaRPr lang="en-IN" sz="1500" dirty="0">
              <a:latin typeface="Times New Roman" panose="02020603050405020304" pitchFamily="18" charset="0"/>
              <a:cs typeface="Times New Roman" panose="02020603050405020304" pitchFamily="18" charset="0"/>
            </a:endParaRPr>
          </a:p>
          <a:p>
            <a:pPr marL="457200" lvl="1" indent="0">
              <a:lnSpc>
                <a:spcPct val="100000"/>
              </a:lnSpc>
              <a:spcAft>
                <a:spcPts val="800"/>
              </a:spcAft>
              <a:buNone/>
            </a:pPr>
            <a:endParaRPr lang="en-IN" sz="18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95580" y="1703705"/>
            <a:ext cx="11558905" cy="224536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Deepfake detection has a number of possible future applications. They are classified into two types: blacklist applications and whitelist apps. Blacklist applications include security and surveillance applications, as well as criminal identification applications. Other apps, such as attendance tracking and access control, are designated as whitelist applications.</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669290" y="3101975"/>
            <a:ext cx="4664075" cy="3522980"/>
          </a:xfrm>
          <a:prstGeom prst="rect">
            <a:avLst/>
          </a:prstGeom>
        </p:spPr>
      </p:pic>
      <p:pic>
        <p:nvPicPr>
          <p:cNvPr id="9" name="Picture 8"/>
          <p:cNvPicPr>
            <a:picLocks noChangeAspect="1"/>
          </p:cNvPicPr>
          <p:nvPr/>
        </p:nvPicPr>
        <p:blipFill>
          <a:blip r:embed="rId3"/>
          <a:srcRect t="-32949"/>
          <a:stretch>
            <a:fillRect/>
          </a:stretch>
        </p:blipFill>
        <p:spPr>
          <a:xfrm>
            <a:off x="6743700" y="2546350"/>
            <a:ext cx="4610100" cy="34436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800" b="1" u="sng">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half" idx="1"/>
          </p:nvPr>
        </p:nvSpPr>
        <p:spPr>
          <a:xfrm>
            <a:off x="838200" y="1825625"/>
            <a:ext cx="10516235" cy="4523105"/>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In this project we used a simple Sequential model of CNN for detection of real and fake face images.</a:t>
            </a:r>
          </a:p>
          <a:p>
            <a:pPr algn="just">
              <a:lnSpc>
                <a:spcPct val="150000"/>
              </a:lnSpc>
            </a:pPr>
            <a:r>
              <a:rPr lang="en-US" sz="2000" dirty="0">
                <a:latin typeface="Times New Roman" panose="02020603050405020304" pitchFamily="18" charset="0"/>
                <a:cs typeface="Times New Roman" panose="02020603050405020304" pitchFamily="18" charset="0"/>
              </a:rPr>
              <a:t>The number of epochs we run is 50 with steps per epoch as 65 on a large dataset of 80,000 images</a:t>
            </a:r>
            <a:r>
              <a:rPr lang="en-IN" altLang="en-US" sz="2000" dirty="0">
                <a:latin typeface="Times New Roman" panose="02020603050405020304" pitchFamily="18" charset="0"/>
                <a:cs typeface="Times New Roman" panose="02020603050405020304" pitchFamily="18" charset="0"/>
              </a:rPr>
              <a:t>.</a:t>
            </a:r>
          </a:p>
          <a:p>
            <a:pPr algn="just">
              <a:lnSpc>
                <a:spcPct val="150000"/>
              </a:lnSpc>
            </a:pPr>
            <a:r>
              <a:rPr lang="en-IN" altLang="en-US" sz="2000" dirty="0">
                <a:latin typeface="Times New Roman" panose="02020603050405020304" pitchFamily="18" charset="0"/>
                <a:cs typeface="Times New Roman" panose="02020603050405020304" pitchFamily="18" charset="0"/>
              </a:rPr>
              <a:t>It gives an accuracy of 0.98(which means that when we run our code on 4 input images, 3 out of 4 images are detected correctly as fake/real face.)</a:t>
            </a:r>
          </a:p>
          <a:p>
            <a:pPr algn="just">
              <a:lnSpc>
                <a:spcPct val="150000"/>
              </a:lnSpc>
            </a:pPr>
            <a:r>
              <a:rPr lang="en-IN" altLang="en-US" sz="2000" dirty="0">
                <a:latin typeface="Times New Roman" panose="02020603050405020304" pitchFamily="18" charset="0"/>
                <a:cs typeface="Times New Roman" panose="02020603050405020304" pitchFamily="18" charset="0"/>
              </a:rPr>
              <a:t>With this we can conclude that the sequential model is one of the optimal ways to detect fake and real face images.</a:t>
            </a:r>
          </a:p>
          <a:p>
            <a:pPr algn="just">
              <a:lnSpc>
                <a:spcPct val="150000"/>
              </a:lnSpc>
            </a:pPr>
            <a:r>
              <a:rPr lang="en-IN" altLang="en-US" sz="2000" dirty="0">
                <a:latin typeface="Times New Roman" panose="02020603050405020304" pitchFamily="18" charset="0"/>
                <a:cs typeface="Times New Roman" panose="02020603050405020304" pitchFamily="18" charset="0"/>
              </a:rPr>
              <a:t>This project can be further developed into a software for fake and real face detection for live video feeds.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0"/>
          <p:cNvSpPr>
            <a:spLocks noGrp="1" noRot="1" noChangeAspect="1" noMove="1" noResize="1" noEditPoints="1" noAdjustHandles="1" noChangeArrowheads="1" noChangeShapeType="1" noTextEdit="1"/>
          </p:cNvSpPr>
          <p:nvPr/>
        </p:nvSpPr>
        <p:spPr>
          <a:xfrm>
            <a:off x="-2476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b">
            <a:normAutofit/>
          </a:bodyPr>
          <a:lstStyle/>
          <a:p>
            <a:r>
              <a:rPr lang="en-US" b="1" u="sng" kern="1200" dirty="0">
                <a:solidFill>
                  <a:schemeClr val="tx1"/>
                </a:solidFill>
                <a:latin typeface="Times New Roman" panose="02020603050405020304" pitchFamily="18" charset="0"/>
                <a:cs typeface="Times New Roman" panose="02020603050405020304" pitchFamily="18" charset="0"/>
              </a:rPr>
              <a:t>GANTT CHART</a:t>
            </a:r>
          </a:p>
        </p:txBody>
      </p:sp>
      <p:sp>
        <p:nvSpPr>
          <p:cNvPr id="49" name="Rectangle 2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p:cNvCxnSpPr/>
          <p:nvPr/>
        </p:nvCxnSpPr>
        <p:spPr>
          <a:xfrm>
            <a:off x="8713192" y="5615557"/>
            <a:ext cx="0" cy="689709"/>
          </a:xfrm>
          <a:prstGeom prst="line">
            <a:avLst/>
          </a:prstGeom>
          <a:ln w="28575">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graphicFrame>
        <p:nvGraphicFramePr>
          <p:cNvPr id="20" name="Table 19"/>
          <p:cNvGraphicFramePr>
            <a:graphicFrameLocks noGrp="1"/>
          </p:cNvGraphicFramePr>
          <p:nvPr/>
        </p:nvGraphicFramePr>
        <p:xfrm>
          <a:off x="1711037" y="5806626"/>
          <a:ext cx="2083206" cy="346883"/>
        </p:xfrm>
        <a:graphic>
          <a:graphicData uri="http://schemas.openxmlformats.org/drawingml/2006/table">
            <a:tbl>
              <a:tblPr/>
              <a:tblGrid>
                <a:gridCol w="473456">
                  <a:extLst>
                    <a:ext uri="{9D8B030D-6E8A-4147-A177-3AD203B41FA5}">
                      <a16:colId xmlns:a16="http://schemas.microsoft.com/office/drawing/2014/main" val="20000"/>
                    </a:ext>
                  </a:extLst>
                </a:gridCol>
                <a:gridCol w="1609750">
                  <a:extLst>
                    <a:ext uri="{9D8B030D-6E8A-4147-A177-3AD203B41FA5}">
                      <a16:colId xmlns:a16="http://schemas.microsoft.com/office/drawing/2014/main" val="20001"/>
                    </a:ext>
                  </a:extLst>
                </a:gridCol>
              </a:tblGrid>
              <a:tr h="34688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Proposed Activity</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5377382" y="5806627"/>
          <a:ext cx="2083199" cy="382136"/>
        </p:xfrm>
        <a:graphic>
          <a:graphicData uri="http://schemas.openxmlformats.org/drawingml/2006/table">
            <a:tbl>
              <a:tblPr/>
              <a:tblGrid>
                <a:gridCol w="473454">
                  <a:extLst>
                    <a:ext uri="{9D8B030D-6E8A-4147-A177-3AD203B41FA5}">
                      <a16:colId xmlns:a16="http://schemas.microsoft.com/office/drawing/2014/main" val="20000"/>
                    </a:ext>
                  </a:extLst>
                </a:gridCol>
                <a:gridCol w="1609745">
                  <a:extLst>
                    <a:ext uri="{9D8B030D-6E8A-4147-A177-3AD203B41FA5}">
                      <a16:colId xmlns:a16="http://schemas.microsoft.com/office/drawing/2014/main" val="20001"/>
                    </a:ext>
                  </a:extLst>
                </a:gridCol>
              </a:tblGrid>
              <a:tr h="38213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Achieved Activity</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8429978" y="5806626"/>
          <a:ext cx="2083206" cy="346882"/>
        </p:xfrm>
        <a:graphic>
          <a:graphicData uri="http://schemas.openxmlformats.org/drawingml/2006/table">
            <a:tbl>
              <a:tblPr/>
              <a:tblGrid>
                <a:gridCol w="473456">
                  <a:extLst>
                    <a:ext uri="{9D8B030D-6E8A-4147-A177-3AD203B41FA5}">
                      <a16:colId xmlns:a16="http://schemas.microsoft.com/office/drawing/2014/main" val="20000"/>
                    </a:ext>
                  </a:extLst>
                </a:gridCol>
                <a:gridCol w="1609750">
                  <a:extLst>
                    <a:ext uri="{9D8B030D-6E8A-4147-A177-3AD203B41FA5}">
                      <a16:colId xmlns:a16="http://schemas.microsoft.com/office/drawing/2014/main" val="20001"/>
                    </a:ext>
                  </a:extLst>
                </a:gridCol>
              </a:tblGrid>
              <a:tr h="34688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Present Position</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ext Box 3"/>
          <p:cNvSpPr txBox="1"/>
          <p:nvPr/>
        </p:nvSpPr>
        <p:spPr>
          <a:xfrm>
            <a:off x="4940300" y="5243195"/>
            <a:ext cx="5720080" cy="36830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Fig: 9, Gantt Chart</a:t>
            </a:r>
            <a:r>
              <a:rPr lang="en-US"/>
              <a:t> </a:t>
            </a:r>
          </a:p>
        </p:txBody>
      </p:sp>
      <p:pic>
        <p:nvPicPr>
          <p:cNvPr id="11" name="Content Placeholder 10">
            <a:extLst>
              <a:ext uri="{FF2B5EF4-FFF2-40B4-BE49-F238E27FC236}">
                <a16:creationId xmlns:a16="http://schemas.microsoft.com/office/drawing/2014/main" id="{4951C9FA-E7DC-1B88-4305-8E73EEE65621}"/>
              </a:ext>
            </a:extLst>
          </p:cNvPr>
          <p:cNvPicPr>
            <a:picLocks noGrp="1" noChangeAspect="1"/>
          </p:cNvPicPr>
          <p:nvPr>
            <p:ph idx="1"/>
          </p:nvPr>
        </p:nvPicPr>
        <p:blipFill rotWithShape="1">
          <a:blip r:embed="rId2"/>
          <a:srcRect l="1707" t="26079" r="46870" b="46473"/>
          <a:stretch/>
        </p:blipFill>
        <p:spPr>
          <a:xfrm>
            <a:off x="573741" y="1951246"/>
            <a:ext cx="10780059" cy="323671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REFERENCES</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130"/>
            <a:ext cx="10515600" cy="4525645"/>
          </a:xfrm>
        </p:spPr>
        <p:txBody>
          <a:bodyPr>
            <a:noAutofit/>
          </a:bodyPr>
          <a:lstStyle/>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[1] 	S. Baluja, "Population-Based Incremental Learning: A Method for Integrating Genetic Search Based Function Optimization and Competitive Learning", 1994.</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[2]	G. Burel and C. Carel, "Detection and Localization of Faces on Digital Images", Pattern Recognition Letters, vol. 15, pp. 963-967, Oct. 1994.</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[3]	A.J. Colmenarez and T.S. Huang, "Face Detection With Information-Based Maximum Discrimination", Computer Vision and Pattern Recognition, pp. 782-787, 1997.</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View Article Full Text: PDF (826KB)</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[4]	C. Frankel, M.J. Swain and V. Athitsos, "WebSeer: An Image Search Engine for the World Wide Web", Aug. 1996.</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[5] 	V. Govindaraju, "Locating Human Faces in Photographs", Int'l J. Computer Vision, vol. 19, no. 2, pp. 129-146, 1996.</a:t>
            </a:r>
          </a:p>
          <a:p>
            <a:pPr marL="0" indent="0">
              <a:spcAft>
                <a:spcPts val="800"/>
              </a:spcAft>
              <a:buNone/>
            </a:pPr>
            <a:r>
              <a:rPr sz="1800">
                <a:effectLst/>
                <a:latin typeface="Times New Roman" panose="02020603050405020304" pitchFamily="18" charset="0"/>
                <a:ea typeface="Times New Roman" panose="02020603050405020304" pitchFamily="18" charset="0"/>
                <a:cs typeface="Times New Roman" panose="02020603050405020304" pitchFamily="18" charset="0"/>
              </a:rPr>
              <a:t>[6]	H.M. Hunke, Locating and Tracking of Human Faces With Neural Networks, 1994.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2533" y="2706423"/>
            <a:ext cx="7050796" cy="1445260"/>
          </a:xfrm>
          <a:prstGeom prst="rect">
            <a:avLst/>
          </a:prstGeom>
          <a:noFill/>
        </p:spPr>
        <p:txBody>
          <a:bodyPr wrap="square" rtlCol="0">
            <a:spAutoFit/>
          </a:bodyPr>
          <a:lstStyle/>
          <a:p>
            <a:pPr algn="ctr"/>
            <a:r>
              <a:rPr lang="en-IN" sz="8800" b="1" u="sng" dirty="0">
                <a:latin typeface="Times New Roman" panose="02020603050405020304" pitchFamily="18" charset="0"/>
                <a:ea typeface="+mj-ea"/>
                <a:cs typeface="Times New Roman" panose="02020603050405020304" pitchFamily="18" charset="0"/>
              </a:rPr>
              <a:t>Thank</a:t>
            </a:r>
            <a:r>
              <a:rPr lang="en-IN" sz="8800" dirty="0"/>
              <a:t> </a:t>
            </a:r>
            <a:r>
              <a:rPr lang="en-IN" sz="8800" b="1" u="sng" dirty="0">
                <a:latin typeface="Times New Roman" panose="02020603050405020304" pitchFamily="18" charset="0"/>
                <a:ea typeface="+mj-ea"/>
                <a:cs typeface="Times New Roman" panose="02020603050405020304" pitchFamily="18"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List of Contents</a:t>
            </a:r>
            <a:endParaRPr lang="en-IN" sz="4800" dirty="0">
              <a:latin typeface="Times New Roman" panose="02020603050405020304" pitchFamily="18" charset="0"/>
              <a:cs typeface="Times New Roman" panose="02020603050405020304" pitchFamily="18" charset="0"/>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493450"/>
          </a:xfrm>
        </p:spPr>
        <p:txBody>
          <a:bodyPr numCol="2">
            <a:noAutofit/>
          </a:bodyPr>
          <a:lstStyle/>
          <a:p>
            <a:r>
              <a:rPr lang="en-IN" sz="1600" dirty="0">
                <a:latin typeface="Times New Roman" panose="02020603050405020304" pitchFamily="18" charset="0"/>
                <a:cs typeface="Times New Roman" panose="02020603050405020304" pitchFamily="18" charset="0"/>
              </a:rPr>
              <a:t>Introduction</a:t>
            </a:r>
          </a:p>
          <a:p>
            <a:r>
              <a:rPr lang="en-IN" sz="1600" dirty="0">
                <a:latin typeface="Times New Roman" panose="02020603050405020304" pitchFamily="18" charset="0"/>
                <a:cs typeface="Times New Roman" panose="02020603050405020304" pitchFamily="18" charset="0"/>
              </a:rPr>
              <a:t>Literature Survey</a:t>
            </a:r>
          </a:p>
          <a:p>
            <a:r>
              <a:rPr lang="en-IN" sz="1600" dirty="0">
                <a:latin typeface="Times New Roman" panose="02020603050405020304" pitchFamily="18" charset="0"/>
                <a:cs typeface="Times New Roman" panose="02020603050405020304" pitchFamily="18" charset="0"/>
              </a:rPr>
              <a:t>Problem Definition</a:t>
            </a:r>
          </a:p>
          <a:p>
            <a:r>
              <a:rPr lang="en-IN" sz="1600" dirty="0">
                <a:latin typeface="Times New Roman" panose="02020603050405020304" pitchFamily="18" charset="0"/>
                <a:cs typeface="Times New Roman" panose="02020603050405020304" pitchFamily="18" charset="0"/>
              </a:rPr>
              <a:t>Solution Strategy</a:t>
            </a:r>
          </a:p>
          <a:p>
            <a:r>
              <a:rPr lang="en-IN" sz="1600" dirty="0">
                <a:latin typeface="Times New Roman" panose="02020603050405020304" pitchFamily="18" charset="0"/>
                <a:cs typeface="Times New Roman" panose="02020603050405020304" pitchFamily="18" charset="0"/>
              </a:rPr>
              <a:t>Implementation Details</a:t>
            </a:r>
          </a:p>
          <a:p>
            <a:r>
              <a:rPr lang="en-IN" sz="1600" dirty="0">
                <a:latin typeface="Times New Roman" panose="02020603050405020304" pitchFamily="18" charset="0"/>
                <a:cs typeface="Times New Roman" panose="02020603050405020304" pitchFamily="18" charset="0"/>
              </a:rPr>
              <a:t>Training Set Details</a:t>
            </a:r>
          </a:p>
          <a:p>
            <a:r>
              <a:rPr lang="en-IN" sz="1600" dirty="0">
                <a:latin typeface="Times New Roman" panose="02020603050405020304" pitchFamily="18" charset="0"/>
                <a:cs typeface="Times New Roman" panose="02020603050405020304" pitchFamily="18" charset="0"/>
              </a:rPr>
              <a:t>Model Training</a:t>
            </a:r>
          </a:p>
          <a:p>
            <a:r>
              <a:rPr lang="en-IN" sz="1600" dirty="0">
                <a:latin typeface="Times New Roman" panose="02020603050405020304" pitchFamily="18" charset="0"/>
                <a:cs typeface="Times New Roman" panose="02020603050405020304" pitchFamily="18" charset="0"/>
              </a:rPr>
              <a:t>Checking The Model</a:t>
            </a:r>
          </a:p>
          <a:p>
            <a:r>
              <a:rPr lang="en-IN" sz="1600" dirty="0">
                <a:latin typeface="Times New Roman" panose="02020603050405020304" pitchFamily="18" charset="0"/>
                <a:cs typeface="Times New Roman" panose="02020603050405020304" pitchFamily="18" charset="0"/>
              </a:rPr>
              <a:t>Limitations Of The Project</a:t>
            </a:r>
          </a:p>
          <a:p>
            <a:r>
              <a:rPr lang="en-IN" sz="1600" dirty="0">
                <a:latin typeface="Times New Roman" panose="02020603050405020304" pitchFamily="18" charset="0"/>
                <a:cs typeface="Times New Roman" panose="02020603050405020304" pitchFamily="18" charset="0"/>
              </a:rPr>
              <a:t>Future Scope </a:t>
            </a:r>
          </a:p>
          <a:p>
            <a:r>
              <a:rPr lang="en-IN" sz="1600" dirty="0">
                <a:latin typeface="Times New Roman" panose="02020603050405020304" pitchFamily="18" charset="0"/>
                <a:cs typeface="Times New Roman" panose="02020603050405020304" pitchFamily="18" charset="0"/>
              </a:rPr>
              <a:t>Conclusion</a:t>
            </a:r>
          </a:p>
          <a:p>
            <a:r>
              <a:rPr lang="en-IN" sz="1600" dirty="0">
                <a:latin typeface="Times New Roman" panose="02020603050405020304" pitchFamily="18" charset="0"/>
                <a:cs typeface="Times New Roman" panose="02020603050405020304" pitchFamily="18" charset="0"/>
              </a:rPr>
              <a:t>Gantt Chart</a:t>
            </a:r>
          </a:p>
          <a:p>
            <a:r>
              <a:rPr lang="en-IN" sz="16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INTRODUCTION</a:t>
            </a:r>
            <a:endParaRPr lang="en-IN" sz="4800" dirty="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02751"/>
            <a:ext cx="10515600" cy="4251960"/>
          </a:xfrm>
        </p:spPr>
        <p:txBody>
          <a:bodyPr>
            <a:normAutofit/>
          </a:bodyPr>
          <a:lstStyle/>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Computers see images using pixels. Pixels in images are usually related. For example, a certain group of pixels may signify an edge in an image or some other pattern. Convolutions use this to help identify images.</a:t>
            </a:r>
          </a:p>
          <a:p>
            <a:pPr algn="just">
              <a:lnSpc>
                <a:spcPct val="100000"/>
              </a:lnSpc>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Sequential from Keras is the model type that will be used to build a CNN, as it allows to build a model layer by layer using the add () method. </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model will be trained with the following parameters: training data (train X), target data (train Y), validation data, and the number of epochs using the fit () function.</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Using a predict function, actual predictions made by our model will be shown for the test data. </a:t>
            </a:r>
            <a:endParaRPr lang="en-IN" sz="2000" dirty="0">
              <a:latin typeface="Times New Roman" panose="02020603050405020304" pitchFamily="18" charset="0"/>
              <a:cs typeface="Times New Roman" panose="02020603050405020304" pitchFamily="18" charset="0"/>
            </a:endParaRPr>
          </a:p>
          <a:p>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IN" b="1" u="sng" dirty="0">
                <a:latin typeface="Times New Roman" panose="02020603050405020304" pitchFamily="18" charset="0"/>
                <a:cs typeface="Times New Roman" panose="02020603050405020304" pitchFamily="18" charset="0"/>
              </a:rPr>
              <a:t>LITERATURE SURVEY</a:t>
            </a:r>
            <a:endParaRPr lang="en-IN" dirty="0"/>
          </a:p>
        </p:txBody>
      </p:sp>
      <p:sp>
        <p:nvSpPr>
          <p:cNvPr id="36" name="Rectangle 28"/>
          <p:cNvSpPr>
            <a:spLocks noGrp="1" noRot="1" noChangeAspect="1" noMove="1" noResize="1" noEditPoints="1" noAdjustHandles="1" noChangeArrowheads="1" noChangeShapeType="1" noTextEdit="1"/>
          </p:cNvSpPr>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0"/>
          <p:cNvSpPr>
            <a:spLocks noGrp="1" noRot="1" noChangeAspect="1" noMove="1" noResize="1" noEditPoints="1" noAdjustHandles="1" noChangeArrowheads="1" noChangeShapeType="1" noTextEdit="1"/>
          </p:cNvSpPr>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p:cNvGraphicFramePr>
            <a:graphicFrameLocks noGrp="1"/>
          </p:cNvGraphicFramePr>
          <p:nvPr>
            <p:ph idx="1"/>
          </p:nvPr>
        </p:nvGraphicFramePr>
        <p:xfrm>
          <a:off x="838200" y="2190326"/>
          <a:ext cx="10515603" cy="3767912"/>
        </p:xfrm>
        <a:graphic>
          <a:graphicData uri="http://schemas.openxmlformats.org/drawingml/2006/table">
            <a:tbl>
              <a:tblPr firstRow="1" bandRow="1">
                <a:tableStyleId>{5940675A-B579-460E-94D1-54222C63F5DA}</a:tableStyleId>
              </a:tblPr>
              <a:tblGrid>
                <a:gridCol w="801107">
                  <a:extLst>
                    <a:ext uri="{9D8B030D-6E8A-4147-A177-3AD203B41FA5}">
                      <a16:colId xmlns:a16="http://schemas.microsoft.com/office/drawing/2014/main" val="20000"/>
                    </a:ext>
                  </a:extLst>
                </a:gridCol>
                <a:gridCol w="1774190">
                  <a:extLst>
                    <a:ext uri="{9D8B030D-6E8A-4147-A177-3AD203B41FA5}">
                      <a16:colId xmlns:a16="http://schemas.microsoft.com/office/drawing/2014/main" val="20001"/>
                    </a:ext>
                  </a:extLst>
                </a:gridCol>
                <a:gridCol w="3613530">
                  <a:extLst>
                    <a:ext uri="{9D8B030D-6E8A-4147-A177-3AD203B41FA5}">
                      <a16:colId xmlns:a16="http://schemas.microsoft.com/office/drawing/2014/main" val="20002"/>
                    </a:ext>
                  </a:extLst>
                </a:gridCol>
                <a:gridCol w="1921480">
                  <a:extLst>
                    <a:ext uri="{9D8B030D-6E8A-4147-A177-3AD203B41FA5}">
                      <a16:colId xmlns:a16="http://schemas.microsoft.com/office/drawing/2014/main" val="20003"/>
                    </a:ext>
                  </a:extLst>
                </a:gridCol>
                <a:gridCol w="2405296">
                  <a:extLst>
                    <a:ext uri="{9D8B030D-6E8A-4147-A177-3AD203B41FA5}">
                      <a16:colId xmlns:a16="http://schemas.microsoft.com/office/drawing/2014/main" val="20004"/>
                    </a:ext>
                  </a:extLst>
                </a:gridCol>
              </a:tblGrid>
              <a:tr h="367533">
                <a:tc>
                  <a:txBody>
                    <a:bodyPr/>
                    <a:lstStyle/>
                    <a:p>
                      <a:pPr algn="ctr"/>
                      <a:r>
                        <a:rPr lang="en-IN" sz="1600" b="1" dirty="0">
                          <a:latin typeface="Times New Roman" panose="02020603050405020304" pitchFamily="18" charset="0"/>
                          <a:cs typeface="Times New Roman" panose="02020603050405020304" pitchFamily="18" charset="0"/>
                        </a:rPr>
                        <a:t>Sr. No.</a:t>
                      </a:r>
                    </a:p>
                  </a:txBody>
                  <a:tcPr marL="82457" marR="82457" marT="41229" marB="41229"/>
                </a:tc>
                <a:tc>
                  <a:txBody>
                    <a:bodyPr/>
                    <a:lstStyle/>
                    <a:p>
                      <a:pPr algn="ctr"/>
                      <a:r>
                        <a:rPr lang="en-IN" sz="1600" b="1" dirty="0">
                          <a:latin typeface="Times New Roman" panose="02020603050405020304" pitchFamily="18" charset="0"/>
                          <a:cs typeface="Times New Roman" panose="02020603050405020304" pitchFamily="18" charset="0"/>
                        </a:rPr>
                        <a:t>Title</a:t>
                      </a:r>
                    </a:p>
                  </a:txBody>
                  <a:tcPr marL="82457" marR="82457" marT="41229" marB="41229"/>
                </a:tc>
                <a:tc>
                  <a:txBody>
                    <a:bodyPr/>
                    <a:lstStyle/>
                    <a:p>
                      <a:pPr algn="ctr"/>
                      <a:r>
                        <a:rPr lang="en-IN" sz="1600" b="1">
                          <a:latin typeface="Times New Roman" panose="02020603050405020304" pitchFamily="18" charset="0"/>
                          <a:cs typeface="Times New Roman" panose="02020603050405020304" pitchFamily="18" charset="0"/>
                        </a:rPr>
                        <a:t>Paper</a:t>
                      </a:r>
                      <a:r>
                        <a:rPr lang="en-IN" sz="1600" b="1" baseline="0">
                          <a:latin typeface="Times New Roman" panose="02020603050405020304" pitchFamily="18" charset="0"/>
                          <a:cs typeface="Times New Roman" panose="02020603050405020304" pitchFamily="18" charset="0"/>
                        </a:rPr>
                        <a:t> and </a:t>
                      </a:r>
                      <a:r>
                        <a:rPr lang="en-IN" sz="1600" b="1">
                          <a:latin typeface="Times New Roman" panose="02020603050405020304" pitchFamily="18" charset="0"/>
                          <a:cs typeface="Times New Roman" panose="02020603050405020304" pitchFamily="18" charset="0"/>
                        </a:rPr>
                        <a:t>Publication</a:t>
                      </a:r>
                    </a:p>
                  </a:txBody>
                  <a:tcPr marL="82457" marR="82457" marT="41229" marB="41229"/>
                </a:tc>
                <a:tc>
                  <a:txBody>
                    <a:bodyPr/>
                    <a:lstStyle/>
                    <a:p>
                      <a:pPr algn="ctr"/>
                      <a:r>
                        <a:rPr lang="en-IN" sz="1600" b="1">
                          <a:latin typeface="Times New Roman" panose="02020603050405020304" pitchFamily="18" charset="0"/>
                          <a:cs typeface="Times New Roman" panose="02020603050405020304" pitchFamily="18" charset="0"/>
                        </a:rPr>
                        <a:t>Author</a:t>
                      </a:r>
                    </a:p>
                  </a:txBody>
                  <a:tcPr marL="82457" marR="82457" marT="41229" marB="41229"/>
                </a:tc>
                <a:tc>
                  <a:txBody>
                    <a:bodyPr/>
                    <a:lstStyle/>
                    <a:p>
                      <a:pPr algn="ctr"/>
                      <a:r>
                        <a:rPr lang="en-IN" sz="1600" b="1" dirty="0">
                          <a:latin typeface="Times New Roman" panose="02020603050405020304" pitchFamily="18" charset="0"/>
                          <a:cs typeface="Times New Roman" panose="02020603050405020304" pitchFamily="18" charset="0"/>
                        </a:rPr>
                        <a:t>Findings and Relevance</a:t>
                      </a:r>
                    </a:p>
                  </a:txBody>
                  <a:tcPr marL="82457" marR="82457" marT="41229" marB="41229"/>
                </a:tc>
                <a:extLst>
                  <a:ext uri="{0D108BD9-81ED-4DB2-BD59-A6C34878D82A}">
                    <a16:rowId xmlns:a16="http://schemas.microsoft.com/office/drawing/2014/main" val="10000"/>
                  </a:ext>
                </a:extLst>
              </a:tr>
              <a:tr h="1854881">
                <a:tc>
                  <a:txBody>
                    <a:bodyPr/>
                    <a:lstStyle/>
                    <a:p>
                      <a:pPr algn="ctr"/>
                      <a:r>
                        <a:rPr lang="en-IN" sz="1600">
                          <a:latin typeface="Times New Roman" panose="02020603050405020304" pitchFamily="18" charset="0"/>
                          <a:cs typeface="Times New Roman" panose="02020603050405020304" pitchFamily="18" charset="0"/>
                        </a:rPr>
                        <a:t>1.</a:t>
                      </a:r>
                    </a:p>
                  </a:txBody>
                  <a:tcPr marL="82457" marR="82457" marT="41229" marB="41229"/>
                </a:tc>
                <a:tc>
                  <a:txBody>
                    <a:bodyPr/>
                    <a:lstStyle/>
                    <a:p>
                      <a:pPr indent="0">
                        <a:buNone/>
                      </a:pPr>
                      <a:r>
                        <a:rPr lang="en-US" sz="1600" b="1" dirty="0">
                          <a:latin typeface="Times New Roman" panose="02020603050405020304" pitchFamily="18" charset="0"/>
                          <a:cs typeface="Times New Roman" panose="02020603050405020304" pitchFamily="18" charset="0"/>
                        </a:rPr>
                        <a:t>Global Texture Enhancement for Fake Face Detection In the Wild </a:t>
                      </a:r>
                    </a:p>
                    <a:p>
                      <a:pPr indent="0">
                        <a:buNone/>
                      </a:pPr>
                      <a:r>
                        <a:rPr lang="en-US" sz="1600" b="1" dirty="0">
                          <a:latin typeface="Times New Roman" panose="02020603050405020304" pitchFamily="18" charset="0"/>
                          <a:cs typeface="Times New Roman" panose="02020603050405020304" pitchFamily="18" charset="0"/>
                        </a:rPr>
                        <a:t>(Year-2020, Journal paper)</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1843" marR="61843" marT="0" marB="0"/>
                </a:tc>
                <a:tc>
                  <a:txBody>
                    <a:bodyPr/>
                    <a:lstStyle/>
                    <a:p>
                      <a:pPr algn="l"/>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1600" kern="1200" dirty="0">
                          <a:solidFill>
                            <a:schemeClr val="tx1"/>
                          </a:solidFill>
                          <a:effectLst/>
                          <a:latin typeface="Times New Roman" panose="02020603050405020304" pitchFamily="18" charset="0"/>
                          <a:ea typeface="+mn-ea"/>
                          <a:cs typeface="Times New Roman" panose="02020603050405020304" pitchFamily="18" charset="0"/>
                        </a:rPr>
                        <a:t>1.University of Oxford</a:t>
                      </a:r>
                    </a:p>
                    <a:p>
                      <a:pPr algn="l"/>
                      <a:r>
                        <a:rPr lang="en-US" sz="1600" kern="1200" dirty="0">
                          <a:solidFill>
                            <a:schemeClr val="tx1"/>
                          </a:solidFill>
                          <a:effectLst/>
                          <a:latin typeface="Times New Roman" panose="02020603050405020304" pitchFamily="18" charset="0"/>
                          <a:ea typeface="+mn-ea"/>
                          <a:cs typeface="Times New Roman" panose="02020603050405020304" pitchFamily="18" charset="0"/>
                        </a:rPr>
                        <a:t>2.The University of Hong Kong</a:t>
                      </a:r>
                    </a:p>
                    <a:p>
                      <a:pPr algn="l"/>
                      <a:endParaRPr lang="en-US" sz="1600" u="sng" kern="1200" dirty="0">
                        <a:solidFill>
                          <a:srgbClr val="0070C0"/>
                        </a:solidFill>
                        <a:effectLst/>
                        <a:latin typeface="Times New Roman" panose="02020603050405020304" pitchFamily="18" charset="0"/>
                        <a:ea typeface="+mn-ea"/>
                        <a:cs typeface="Times New Roman" panose="02020603050405020304" pitchFamily="18" charset="0"/>
                      </a:endParaRPr>
                    </a:p>
                  </a:txBody>
                  <a:tcPr marL="82457" marR="82457" marT="41229" marB="41229"/>
                </a:tc>
                <a:tc>
                  <a:txBody>
                    <a:bodyPr/>
                    <a:lstStyle/>
                    <a:p>
                      <a:pPr algn="l">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1.Zhengzhe Liu,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Xiaojuan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Qi1</a:t>
                      </a:r>
                    </a:p>
                    <a:p>
                      <a:pPr algn="l">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2.Philip H. S. Torr1 </a:t>
                      </a:r>
                    </a:p>
                  </a:txBody>
                  <a:tcPr marL="61843" marR="61843" marT="0" marB="0"/>
                </a:tc>
                <a:tc>
                  <a:txBody>
                    <a:bodyPr/>
                    <a:lstStyle/>
                    <a:p>
                      <a:pPr algn="l">
                        <a:spcAft>
                          <a:spcPts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Understanding fake images and enhancing fake face recognition in the right direction.</a:t>
                      </a:r>
                    </a:p>
                  </a:txBody>
                  <a:tcPr marL="61843" marR="61843" marT="0" marB="0"/>
                </a:tc>
                <a:extLst>
                  <a:ext uri="{0D108BD9-81ED-4DB2-BD59-A6C34878D82A}">
                    <a16:rowId xmlns:a16="http://schemas.microsoft.com/office/drawing/2014/main" val="10001"/>
                  </a:ext>
                </a:extLst>
              </a:tr>
              <a:tr h="0">
                <a:tc>
                  <a:txBody>
                    <a:bodyPr/>
                    <a:lstStyle/>
                    <a:p>
                      <a:pPr algn="ctr"/>
                      <a:r>
                        <a:rPr lang="en-IN" sz="1600">
                          <a:latin typeface="Times New Roman" panose="02020603050405020304" pitchFamily="18" charset="0"/>
                          <a:cs typeface="Times New Roman" panose="02020603050405020304" pitchFamily="18" charset="0"/>
                        </a:rPr>
                        <a:t>2.</a:t>
                      </a:r>
                    </a:p>
                  </a:txBody>
                  <a:tcPr marL="82457" marR="82457" marT="41229" marB="41229"/>
                </a:tc>
                <a:tc>
                  <a:txBody>
                    <a:bodyPr/>
                    <a:lstStyle/>
                    <a:p>
                      <a:pPr algn="l">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Face Detection Project Report</a:t>
                      </a:r>
                    </a:p>
                    <a:p>
                      <a:pPr algn="l">
                        <a:spcAft>
                          <a:spcPts val="0"/>
                        </a:spcAft>
                      </a:pP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(Year- 2001/2002, Journal paper)</a:t>
                      </a:r>
                    </a:p>
                  </a:txBody>
                  <a:tcPr marL="82457" marR="82457" marT="41229" marB="41229"/>
                </a:tc>
                <a:tc>
                  <a:txBody>
                    <a:bodyPr/>
                    <a:lstStyle/>
                    <a:p>
                      <a:pPr algn="l">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pPr algn="l">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1.Stanford University</a:t>
                      </a:r>
                    </a:p>
                  </a:txBody>
                  <a:tcPr marL="61843" marR="61843" marT="0" marB="0"/>
                </a:tc>
                <a:tc>
                  <a:txBody>
                    <a:bodyPr/>
                    <a:lstStyle/>
                    <a:p>
                      <a:pPr algn="l"/>
                      <a:r>
                        <a:rPr lang="en-IN" sz="1600" dirty="0">
                          <a:latin typeface="Times New Roman" panose="02020603050405020304" pitchFamily="18" charset="0"/>
                          <a:cs typeface="Times New Roman" panose="02020603050405020304" pitchFamily="18" charset="0"/>
                        </a:rPr>
                        <a:t>1.Ana </a:t>
                      </a:r>
                      <a:r>
                        <a:rPr lang="en-IN" sz="1600" dirty="0" err="1">
                          <a:latin typeface="Times New Roman" panose="02020603050405020304" pitchFamily="18" charset="0"/>
                          <a:cs typeface="Times New Roman" panose="02020603050405020304" pitchFamily="18" charset="0"/>
                        </a:rPr>
                        <a:t>Bertran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Huanzhou</a:t>
                      </a:r>
                      <a:r>
                        <a:rPr lang="en-IN" sz="1600" dirty="0">
                          <a:latin typeface="Times New Roman" panose="02020603050405020304" pitchFamily="18" charset="0"/>
                          <a:cs typeface="Times New Roman" panose="02020603050405020304" pitchFamily="18" charset="0"/>
                        </a:rPr>
                        <a:t> Yu</a:t>
                      </a:r>
                    </a:p>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a:t>
                      </a:r>
                      <a:r>
                        <a:rPr lang="en-US" altLang="en-IN" sz="16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Paolo </a:t>
                      </a:r>
                      <a:r>
                        <a:rPr lang="en-IN" sz="1600" dirty="0" err="1">
                          <a:latin typeface="Times New Roman" panose="02020603050405020304" pitchFamily="18" charset="0"/>
                          <a:cs typeface="Times New Roman" panose="02020603050405020304" pitchFamily="18" charset="0"/>
                        </a:rPr>
                        <a:t>Sacchetto</a:t>
                      </a:r>
                      <a:endParaRPr lang="en-IN" sz="1600" dirty="0">
                        <a:latin typeface="Times New Roman" panose="02020603050405020304" pitchFamily="18" charset="0"/>
                        <a:cs typeface="Times New Roman" panose="02020603050405020304" pitchFamily="18" charset="0"/>
                      </a:endParaRPr>
                    </a:p>
                  </a:txBody>
                  <a:tcPr marL="61843" marR="61843" marT="0" marB="0"/>
                </a:tc>
                <a:tc>
                  <a:txBody>
                    <a:bodyPr/>
                    <a:lstStyle/>
                    <a:p>
                      <a:pPr algn="l"/>
                      <a:r>
                        <a:rPr lang="en-US" sz="1600" dirty="0">
                          <a:latin typeface="Times New Roman" panose="02020603050405020304" pitchFamily="18" charset="0"/>
                          <a:cs typeface="Times New Roman" panose="02020603050405020304" pitchFamily="18" charset="0"/>
                        </a:rPr>
                        <a:t>Build a highly efficient algorithm with the highest number of face detections and the lowest number of false alarms in terms of computational complexity</a:t>
                      </a:r>
                    </a:p>
                  </a:txBody>
                  <a:tcPr marL="82457" marR="82457" marT="41229" marB="41229"/>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4342" y="971010"/>
          <a:ext cx="11283315" cy="5510893"/>
        </p:xfrm>
        <a:graphic>
          <a:graphicData uri="http://schemas.openxmlformats.org/drawingml/2006/table">
            <a:tbl>
              <a:tblPr firstRow="1" bandRow="1">
                <a:tableStyleId>{5940675A-B579-460E-94D1-54222C63F5DA}</a:tableStyleId>
              </a:tblPr>
              <a:tblGrid>
                <a:gridCol w="729615">
                  <a:extLst>
                    <a:ext uri="{9D8B030D-6E8A-4147-A177-3AD203B41FA5}">
                      <a16:colId xmlns:a16="http://schemas.microsoft.com/office/drawing/2014/main" val="20000"/>
                    </a:ext>
                  </a:extLst>
                </a:gridCol>
                <a:gridCol w="2190115">
                  <a:extLst>
                    <a:ext uri="{9D8B030D-6E8A-4147-A177-3AD203B41FA5}">
                      <a16:colId xmlns:a16="http://schemas.microsoft.com/office/drawing/2014/main" val="20001"/>
                    </a:ext>
                  </a:extLst>
                </a:gridCol>
                <a:gridCol w="2695666">
                  <a:extLst>
                    <a:ext uri="{9D8B030D-6E8A-4147-A177-3AD203B41FA5}">
                      <a16:colId xmlns:a16="http://schemas.microsoft.com/office/drawing/2014/main" val="20002"/>
                    </a:ext>
                  </a:extLst>
                </a:gridCol>
                <a:gridCol w="3004457">
                  <a:extLst>
                    <a:ext uri="{9D8B030D-6E8A-4147-A177-3AD203B41FA5}">
                      <a16:colId xmlns:a16="http://schemas.microsoft.com/office/drawing/2014/main" val="20003"/>
                    </a:ext>
                  </a:extLst>
                </a:gridCol>
                <a:gridCol w="2663462">
                  <a:extLst>
                    <a:ext uri="{9D8B030D-6E8A-4147-A177-3AD203B41FA5}">
                      <a16:colId xmlns:a16="http://schemas.microsoft.com/office/drawing/2014/main" val="20004"/>
                    </a:ext>
                  </a:extLst>
                </a:gridCol>
              </a:tblGrid>
              <a:tr h="5065306">
                <a:tc>
                  <a:txBody>
                    <a:bodyPr/>
                    <a:lstStyle/>
                    <a:p>
                      <a:pPr algn="ctr"/>
                      <a:r>
                        <a:rPr lang="en-IN" sz="1800" dirty="0">
                          <a:latin typeface="+mn-lt"/>
                        </a:rPr>
                        <a:t>3. </a:t>
                      </a:r>
                    </a:p>
                  </a:txBody>
                  <a:tcPr/>
                </a:tc>
                <a:tc>
                  <a:txBody>
                    <a:bodyPr/>
                    <a:lstStyle/>
                    <a:p>
                      <a:pPr algn="l">
                        <a:spcAft>
                          <a:spcPts val="0"/>
                        </a:spcAft>
                      </a:pPr>
                      <a:r>
                        <a:rPr lang="en-IN" b="1" dirty="0">
                          <a:latin typeface="Times New Roman" panose="02020603050405020304" pitchFamily="18" charset="0"/>
                          <a:cs typeface="Times New Roman" panose="02020603050405020304" pitchFamily="18" charset="0"/>
                        </a:rPr>
                        <a:t>Neural network based face detection</a:t>
                      </a: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endParaRPr lang="en-US" altLang="en-IN" b="1" dirty="0">
                        <a:latin typeface="Times New Roman" panose="02020603050405020304" pitchFamily="18" charset="0"/>
                        <a:cs typeface="Times New Roman" panose="02020603050405020304" pitchFamily="18" charset="0"/>
                      </a:endParaRPr>
                    </a:p>
                    <a:p>
                      <a:pPr algn="l">
                        <a:spcAft>
                          <a:spcPts val="0"/>
                        </a:spcAft>
                      </a:pPr>
                      <a:r>
                        <a:rPr lang="en-US" altLang="en-IN" b="1" dirty="0">
                          <a:latin typeface="Times New Roman" panose="02020603050405020304" pitchFamily="18" charset="0"/>
                          <a:cs typeface="Times New Roman" panose="02020603050405020304" pitchFamily="18" charset="0"/>
                        </a:rPr>
                        <a:t>(Year-2019, Conference paper)</a:t>
                      </a:r>
                    </a:p>
                  </a:txBody>
                  <a:tcPr marL="68580" marR="68580" marT="0" marB="0"/>
                </a:tc>
                <a:tc>
                  <a:txBody>
                    <a:bodyPr/>
                    <a:lstStyle/>
                    <a:p>
                      <a:pPr algn="ctr">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Department of Computer Science, Carnegie Mellon University, Pittsburgh, PA, USA</a:t>
                      </a:r>
                    </a:p>
                    <a:p>
                      <a:pPr algn="ctr">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Department of Computer Science and the Robotics Institute, Carnegie Mellon University, USA</a:t>
                      </a:r>
                    </a:p>
                    <a:p>
                      <a:pPr algn="ctr">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Department of Computer Science, Carnegie Mellon University, Pittsburgh, PA, USA</a:t>
                      </a:r>
                    </a:p>
                  </a:txBody>
                  <a:tcPr marL="68580" marR="68580" marT="0" marB="0"/>
                </a:tc>
                <a:tc>
                  <a:txBody>
                    <a:bodyPr/>
                    <a:lstStyle/>
                    <a:p>
                      <a:pPr algn="ctr"/>
                      <a:r>
                        <a:rPr lang="en-IN">
                          <a:latin typeface="Times New Roman" panose="02020603050405020304" pitchFamily="18" charset="0"/>
                          <a:cs typeface="Times New Roman" panose="02020603050405020304" pitchFamily="18" charset="0"/>
                        </a:rPr>
                        <a:t>1)H.A. Rowley</a:t>
                      </a:r>
                    </a:p>
                    <a:p>
                      <a:pPr algn="ctr"/>
                      <a:r>
                        <a:rPr lang="en-IN">
                          <a:latin typeface="Times New Roman" panose="02020603050405020304" pitchFamily="18" charset="0"/>
                          <a:cs typeface="Times New Roman" panose="02020603050405020304" pitchFamily="18" charset="0"/>
                        </a:rPr>
                        <a:t> </a:t>
                      </a:r>
                    </a:p>
                    <a:p>
                      <a:pPr algn="ctr"/>
                      <a:r>
                        <a:rPr lang="en-IN">
                          <a:latin typeface="Times New Roman" panose="02020603050405020304" pitchFamily="18" charset="0"/>
                          <a:cs typeface="Times New Roman" panose="02020603050405020304" pitchFamily="18" charset="0"/>
                        </a:rPr>
                        <a:t>2)S. Baluja</a:t>
                      </a:r>
                    </a:p>
                    <a:p>
                      <a:pPr algn="ctr"/>
                      <a:r>
                        <a:rPr lang="en-IN">
                          <a:latin typeface="Times New Roman" panose="02020603050405020304" pitchFamily="18" charset="0"/>
                          <a:cs typeface="Times New Roman" panose="02020603050405020304" pitchFamily="18" charset="0"/>
                        </a:rPr>
                        <a:t> </a:t>
                      </a:r>
                    </a:p>
                    <a:p>
                      <a:pPr algn="ctr"/>
                      <a:r>
                        <a:rPr lang="en-IN">
                          <a:latin typeface="Times New Roman" panose="02020603050405020304" pitchFamily="18" charset="0"/>
                          <a:cs typeface="Times New Roman" panose="02020603050405020304" pitchFamily="18" charset="0"/>
                        </a:rPr>
                        <a:t>3)T. Kanade</a:t>
                      </a:r>
                    </a:p>
                    <a:p>
                      <a:pPr algn="ctr"/>
                      <a:endParaRPr lang="en-IN">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The results of comparisons with various different state-of-the-art face detection systems reveal that our system has comparable detection and false-positive rates</a:t>
                      </a: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45587">
                <a:tc>
                  <a:txBody>
                    <a:bodyPr/>
                    <a:lstStyle/>
                    <a:p>
                      <a:pPr algn="ctr"/>
                      <a:endParaRPr lang="en-IN" sz="1800" dirty="0">
                        <a:latin typeface="+mn-lt"/>
                      </a:endParaRPr>
                    </a:p>
                  </a:txBody>
                  <a:tcPr/>
                </a:tc>
                <a:tc>
                  <a:txBody>
                    <a:bodyPr/>
                    <a:lstStyle/>
                    <a:p>
                      <a:pPr algn="ctr"/>
                      <a:endParaRPr lang="en-IN" sz="1800" dirty="0">
                        <a:latin typeface="+mn-lt"/>
                      </a:endParaRPr>
                    </a:p>
                  </a:txBody>
                  <a:tcPr/>
                </a:tc>
                <a:tc>
                  <a:txBody>
                    <a:bodyPr/>
                    <a:lstStyle/>
                    <a:p>
                      <a:pPr algn="ctr">
                        <a:spcAft>
                          <a:spcPts val="0"/>
                        </a:spcAft>
                      </a:pP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endParaRPr lang="en-IN" sz="1800" dirty="0">
                        <a:latin typeface="+mn-lt"/>
                      </a:endParaRPr>
                    </a:p>
                  </a:txBody>
                  <a:tcPr/>
                </a:tc>
                <a:tc>
                  <a:txBody>
                    <a:bodyPr/>
                    <a:lstStyle/>
                    <a:p>
                      <a:pPr algn="ctr">
                        <a:spcAft>
                          <a:spcPts val="0"/>
                        </a:spcAft>
                      </a:pP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1"/>
          <p:cNvSpPr>
            <a:spLocks noGrp="1"/>
          </p:cNvSpPr>
          <p:nvPr>
            <p:ph type="title"/>
          </p:nvPr>
        </p:nvSpPr>
        <p:spPr>
          <a:xfrm>
            <a:off x="764130" y="-43974"/>
            <a:ext cx="10506456" cy="1014984"/>
          </a:xfrm>
        </p:spPr>
        <p:txBody>
          <a:bodyPr anchor="b">
            <a:normAutofit/>
          </a:bodyPr>
          <a:lstStyle/>
          <a:p>
            <a:r>
              <a:rPr lang="en-IN" b="1" u="sng" dirty="0">
                <a:latin typeface="Times New Roman" panose="02020603050405020304" pitchFamily="18" charset="0"/>
                <a:cs typeface="Times New Roman" panose="02020603050405020304" pitchFamily="18" charset="0"/>
              </a:rPr>
              <a:t>LITERATURE SURVEY(Cont..)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0320" y="3048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800" b="1" u="sng" dirty="0">
                <a:latin typeface="Times New Roman" panose="02020603050405020304" pitchFamily="18" charset="0"/>
                <a:cs typeface="Times New Roman" panose="02020603050405020304" pitchFamily="18" charset="0"/>
              </a:rPr>
              <a:t>PROBLEM DEFINITION</a:t>
            </a:r>
            <a:endParaRPr lang="en-IN" sz="4800" dirty="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9290" y="1766824"/>
            <a:ext cx="10684510" cy="4766178"/>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Face detection in photographs is simple for humans, but it has historically proven difficult for computers due to the dynamic aspect of faces.</a:t>
            </a:r>
          </a:p>
          <a:p>
            <a:pPr algn="just">
              <a:lnSpc>
                <a:spcPct val="100000"/>
              </a:lnSpc>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Over the past decade face detection and recognition have transcended from esoteric to popular areas of research in computer vision and one of the better and successful applications of image analysis and algorithm-based understanding. </a:t>
            </a:r>
          </a:p>
          <a:p>
            <a:pPr algn="just">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Because of the intrinsic nature of the problem, computer vision is the subject of computer science and neuroscientific as well as psychological research, owing to the widespread belief that advances in computer image processing and understanding research will provide insights into how our brains work and vice versa.</a:t>
            </a:r>
          </a:p>
          <a:p>
            <a:pPr algn="just">
              <a:lnSpc>
                <a:spcPct val="100000"/>
              </a:lnSpc>
            </a:pPr>
            <a:r>
              <a:rPr lang="en-US" sz="2000" dirty="0">
                <a:latin typeface="Times New Roman" panose="02020603050405020304" pitchFamily="18" charset="0"/>
                <a:cs typeface="Times New Roman" panose="02020603050405020304" pitchFamily="18" charset="0"/>
              </a:rPr>
              <a:t>The following is a generic formulation of the face recognition problem (in computer vision): Using a stored database of faces, identify or verify one or more people in a scene from still or video images.</a:t>
            </a:r>
          </a:p>
          <a:p>
            <a:pPr algn="just">
              <a:lnSpc>
                <a:spcPct val="100000"/>
              </a:lnSpc>
            </a:pPr>
            <a:r>
              <a:rPr lang="en-US" altLang="en-IN" sz="2000" dirty="0">
                <a:latin typeface="Times New Roman" panose="02020603050405020304" pitchFamily="18" charset="0"/>
                <a:cs typeface="Times New Roman" panose="02020603050405020304" pitchFamily="18" charset="0"/>
              </a:rPr>
              <a:t>To overcome these problems the group is creating fake and real face detection using deep learning  in sequential algorithm</a:t>
            </a:r>
            <a:r>
              <a:rPr lang="en-IN" altLang="en-US" sz="2000" dirty="0">
                <a:latin typeface="Times New Roman" panose="02020603050405020304" pitchFamily="18" charset="0"/>
                <a:cs typeface="Times New Roman" panose="02020603050405020304" pitchFamily="18" charset="0"/>
              </a:rPr>
              <a:t> and generative adversarial network</a:t>
            </a:r>
            <a:r>
              <a:rPr lang="en-US" alt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349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8035" y="381000"/>
            <a:ext cx="10565765" cy="1325880"/>
          </a:xfrm>
        </p:spPr>
        <p:txBody>
          <a:bodyPr>
            <a:normAutofit/>
          </a:bodyPr>
          <a:lstStyle/>
          <a:p>
            <a:r>
              <a:rPr lang="en-IN" sz="4800" b="1" u="sng" dirty="0">
                <a:latin typeface="Times New Roman" panose="02020603050405020304" pitchFamily="18" charset="0"/>
                <a:cs typeface="Times New Roman" panose="02020603050405020304" pitchFamily="18" charset="0"/>
              </a:rPr>
              <a:t>SOLUTION STRATEGY</a:t>
            </a:r>
            <a:endParaRPr lang="en-IN" sz="4800" dirty="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9925" y="1859280"/>
            <a:ext cx="10852785" cy="4998720"/>
          </a:xfrm>
        </p:spPr>
        <p:txBody>
          <a:bodyPr>
            <a:noAutofit/>
          </a:bodyPr>
          <a:lstStyle/>
          <a:p>
            <a:pPr algn="just">
              <a:lnSpc>
                <a:spcPct val="80000"/>
              </a:lnSpc>
            </a:pPr>
            <a:r>
              <a:rPr lang="en-US" sz="2000" dirty="0">
                <a:latin typeface="Times New Roman" panose="02020603050405020304" pitchFamily="18" charset="0"/>
                <a:cs typeface="Times New Roman" panose="02020603050405020304" pitchFamily="18" charset="0"/>
              </a:rPr>
              <a:t>Fake face detection is an issue not just for biometric systems, but also for general media perception on social media</a:t>
            </a:r>
            <a:r>
              <a:rPr lang="en-IN" altLang="en-US" sz="2000" dirty="0">
                <a:latin typeface="Times New Roman" panose="02020603050405020304" pitchFamily="18" charset="0"/>
                <a:cs typeface="Times New Roman" panose="02020603050405020304" pitchFamily="18" charset="0"/>
              </a:rPr>
              <a:t>.</a:t>
            </a:r>
          </a:p>
          <a:p>
            <a:pPr algn="just">
              <a:lnSpc>
                <a:spcPct val="80000"/>
              </a:lnSpc>
            </a:pPr>
            <a:endParaRPr lang="en-IN" altLang="en-US" sz="2000" dirty="0">
              <a:latin typeface="Times New Roman" panose="02020603050405020304" pitchFamily="18" charset="0"/>
              <a:cs typeface="Times New Roman" panose="02020603050405020304" pitchFamily="18" charset="0"/>
            </a:endParaRPr>
          </a:p>
          <a:p>
            <a:pPr algn="just">
              <a:lnSpc>
                <a:spcPct val="80000"/>
              </a:lnSpc>
            </a:pPr>
            <a:r>
              <a:rPr lang="en-US" sz="2000" dirty="0">
                <a:latin typeface="Times New Roman" panose="02020603050405020304" pitchFamily="18" charset="0"/>
                <a:cs typeface="Times New Roman" panose="02020603050405020304" pitchFamily="18" charset="0"/>
              </a:rPr>
              <a:t>As a result, detecting faked face representations is critical in order to limit the susceptibility of biometrics systems and the impact of manipulated social media material.</a:t>
            </a:r>
          </a:p>
          <a:p>
            <a:pPr algn="just">
              <a:lnSpc>
                <a:spcPct val="80000"/>
              </a:lnSpc>
            </a:pPr>
            <a:endParaRPr lang="en-US" sz="2000" dirty="0">
              <a:latin typeface="Times New Roman" panose="02020603050405020304" pitchFamily="18" charset="0"/>
              <a:cs typeface="Times New Roman" panose="02020603050405020304" pitchFamily="18" charset="0"/>
            </a:endParaRPr>
          </a:p>
          <a:p>
            <a:pPr algn="just">
              <a:lnSpc>
                <a:spcPct val="80000"/>
              </a:lnSpc>
            </a:pPr>
            <a:r>
              <a:rPr lang="en-US" altLang="en-IN" sz="2000" dirty="0">
                <a:latin typeface="Times New Roman" panose="02020603050405020304" pitchFamily="18" charset="0"/>
                <a:cs typeface="Times New Roman" panose="02020603050405020304" pitchFamily="18" charset="0"/>
                <a:sym typeface="+mn-ea"/>
              </a:rPr>
              <a:t>To overcome these problems the group is creating fake and real face detection using deep learning  in sequential algorithm.</a:t>
            </a:r>
          </a:p>
          <a:p>
            <a:pPr algn="just">
              <a:lnSpc>
                <a:spcPct val="80000"/>
              </a:lnSpc>
            </a:pPr>
            <a:endParaRPr lang="en-IN" altLang="en-US" sz="2000" dirty="0">
              <a:latin typeface="Times New Roman" panose="02020603050405020304" pitchFamily="18" charset="0"/>
              <a:cs typeface="Times New Roman" panose="02020603050405020304" pitchFamily="18" charset="0"/>
            </a:endParaRPr>
          </a:p>
          <a:p>
            <a:pPr algn="just">
              <a:lnSpc>
                <a:spcPct val="80000"/>
              </a:lnSpc>
            </a:pPr>
            <a:r>
              <a:rPr lang="en-US" sz="2000" dirty="0">
                <a:latin typeface="Times New Roman" panose="02020603050405020304" pitchFamily="18" charset="0"/>
                <a:cs typeface="Times New Roman" panose="02020603050405020304" pitchFamily="18" charset="0"/>
              </a:rPr>
              <a:t>The project is divided into 2 sections.</a:t>
            </a:r>
          </a:p>
          <a:p>
            <a:pPr lvl="1" algn="just">
              <a:lnSpc>
                <a:spcPct val="80000"/>
              </a:lnSpc>
            </a:pPr>
            <a:r>
              <a:rPr lang="en-US" sz="2000" dirty="0">
                <a:latin typeface="Times New Roman" panose="02020603050405020304" pitchFamily="18" charset="0"/>
                <a:cs typeface="Times New Roman" panose="02020603050405020304" pitchFamily="18" charset="0"/>
              </a:rPr>
              <a:t> In the first phase, the dataset is imported into google collab. After that, the photographs in the dataset are trained and augmented. A </a:t>
            </a:r>
            <a:r>
              <a:rPr lang="en-IN" altLang="en-US" sz="2000" dirty="0">
                <a:latin typeface="Times New Roman" panose="02020603050405020304" pitchFamily="18" charset="0"/>
                <a:cs typeface="Times New Roman" panose="02020603050405020304" pitchFamily="18" charset="0"/>
              </a:rPr>
              <a:t>CNN using sequential algorithm </a:t>
            </a:r>
            <a:r>
              <a:rPr lang="en-IN" altLang="en-US" sz="2000" dirty="0">
                <a:latin typeface="Times New Roman" panose="02020603050405020304" pitchFamily="18" charset="0"/>
                <a:cs typeface="Times New Roman" panose="02020603050405020304" pitchFamily="18" charset="0"/>
                <a:sym typeface="+mn-ea"/>
              </a:rPr>
              <a:t>and generative adversarial network</a:t>
            </a:r>
            <a:r>
              <a:rPr lang="en-US" sz="2000" dirty="0">
                <a:latin typeface="Times New Roman" panose="02020603050405020304" pitchFamily="18" charset="0"/>
                <a:cs typeface="Times New Roman" panose="02020603050405020304" pitchFamily="18" charset="0"/>
              </a:rPr>
              <a:t> model is then developed for prediction and analysis.</a:t>
            </a:r>
          </a:p>
          <a:p>
            <a:pPr lvl="1" algn="just">
              <a:lnSpc>
                <a:spcPct val="80000"/>
              </a:lnSpc>
            </a:pPr>
            <a:r>
              <a:rPr lang="en-US" sz="2000" dirty="0">
                <a:latin typeface="Times New Roman" panose="02020603050405020304" pitchFamily="18" charset="0"/>
                <a:cs typeface="Times New Roman" panose="02020603050405020304" pitchFamily="18" charset="0"/>
              </a:rPr>
              <a:t> In the second stage of the project, the detector is applied to an image.</a:t>
            </a:r>
          </a:p>
          <a:p>
            <a:pPr lvl="1" algn="just">
              <a:lnSpc>
                <a:spcPct val="80000"/>
              </a:lnSpc>
            </a:pPr>
            <a:r>
              <a:rPr lang="en-US" sz="2000" dirty="0">
                <a:latin typeface="Times New Roman" panose="02020603050405020304" pitchFamily="18" charset="0"/>
                <a:cs typeface="Times New Roman" panose="02020603050405020304" pitchFamily="18" charset="0"/>
              </a:rPr>
              <a:t> The output is inspected.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35" b="1" u="sng" dirty="0">
                <a:latin typeface="Times New Roman" panose="02020603050405020304" pitchFamily="18" charset="0"/>
                <a:cs typeface="Times New Roman" panose="02020603050405020304" pitchFamily="18" charset="0"/>
                <a:sym typeface="+mn-ea"/>
              </a:rPr>
              <a:t>SOLUTION STRATEGY</a:t>
            </a:r>
            <a:br>
              <a:rPr lang="en-IN" dirty="0"/>
            </a:br>
            <a:endParaRPr lang="en-US"/>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idx="1"/>
          </p:nvPr>
        </p:nvPicPr>
        <p:blipFill>
          <a:blip r:embed="rId2"/>
          <a:srcRect b="13172"/>
          <a:stretch>
            <a:fillRect/>
          </a:stretch>
        </p:blipFill>
        <p:spPr>
          <a:xfrm>
            <a:off x="1697355" y="1870710"/>
            <a:ext cx="8797925" cy="3884295"/>
          </a:xfrm>
          <a:prstGeom prst="rect">
            <a:avLst/>
          </a:prstGeom>
        </p:spPr>
      </p:pic>
      <p:sp>
        <p:nvSpPr>
          <p:cNvPr id="7" name="Text Box 6"/>
          <p:cNvSpPr txBox="1"/>
          <p:nvPr/>
        </p:nvSpPr>
        <p:spPr>
          <a:xfrm>
            <a:off x="2076450" y="5750560"/>
            <a:ext cx="809625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 The flowchart of the proposed fake face detector based on the proposed common fake feature network with </a:t>
            </a:r>
            <a:r>
              <a:rPr lang="en-US" b="1">
                <a:latin typeface="Times New Roman" panose="02020603050405020304" pitchFamily="18" charset="0"/>
                <a:cs typeface="Times New Roman" panose="02020603050405020304" pitchFamily="18" charset="0"/>
              </a:rPr>
              <a:t>the two-step </a:t>
            </a:r>
            <a:r>
              <a:rPr lang="en-US" b="1" dirty="0">
                <a:latin typeface="Times New Roman" panose="02020603050405020304" pitchFamily="18" charset="0"/>
                <a:cs typeface="Times New Roman" panose="02020603050405020304" pitchFamily="18" charset="0"/>
              </a:rPr>
              <a:t>learning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1875</Words>
  <Application>Microsoft Office PowerPoint</Application>
  <PresentationFormat>Widescreen</PresentationFormat>
  <Paragraphs>176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 – Harshita Gautam (201900394) Kshamika Ghiya (201800436) Saanvi Mahapatra (201900424)   Under the guidance of – Mr. Sanjoy Ghatak Assistant Professor I, Department of CSE, SMIT  DEPARTMENT OF COMPUTER SCIENCE AND ENGINEERING SIKKIM MANIPAL INSTITUTE OF TECHNOLOGY (A constituent college of Sikkim Manipal University) </vt:lpstr>
      <vt:lpstr>ABSTRACT</vt:lpstr>
      <vt:lpstr>List of Contents</vt:lpstr>
      <vt:lpstr>INTRODUCTION</vt:lpstr>
      <vt:lpstr>LITERATURE SURVEY</vt:lpstr>
      <vt:lpstr>LITERATURE SURVEY(Cont..)</vt:lpstr>
      <vt:lpstr>PROBLEM DEFINITION</vt:lpstr>
      <vt:lpstr>SOLUTION STRATEGY</vt:lpstr>
      <vt:lpstr>SOLUTION STRATEGY </vt:lpstr>
      <vt:lpstr>DESIGN DIAGRAM</vt:lpstr>
      <vt:lpstr>IMPLEMENTATION DETAILS</vt:lpstr>
      <vt:lpstr>IMPLEMENTATION DETAILS </vt:lpstr>
      <vt:lpstr>PowerPoint Presentation</vt:lpstr>
      <vt:lpstr>PowerPoint Presentation</vt:lpstr>
      <vt:lpstr>BUILDING SEQUENTIAL MODEL</vt:lpstr>
      <vt:lpstr>PowerPoint Presentation</vt:lpstr>
      <vt:lpstr>CHECKING THE MODEL </vt:lpstr>
      <vt:lpstr>LIMITATIONS OF THE PROJECT</vt:lpstr>
      <vt:lpstr>LIMITATIONS OF THE PROJECT </vt:lpstr>
      <vt:lpstr>FUTURE SCOPE</vt:lpstr>
      <vt:lpstr>CONCLUSION</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 Harshita Gautam (201900394) Kshamika Ghiya (201800436) Saanvi Mahapatra (201900424)   Under the guidance of – Mr. Sanjoy Ghatak  DEPARTMENT OF COMPUTER SCIENCE AND ENGINEERING SIKKIM MANIPAL INSTITUTE OF TECHNOLOGY (A constituent college of Sikkim Manipal University)</dc:title>
  <dc:creator>KSHAMIKA GHIYA</dc:creator>
  <cp:lastModifiedBy>KSHAMIKA GHIYA</cp:lastModifiedBy>
  <cp:revision>37</cp:revision>
  <cp:lastPrinted>2022-04-26T06:13:00Z</cp:lastPrinted>
  <dcterms:created xsi:type="dcterms:W3CDTF">2022-02-13T09:37:00Z</dcterms:created>
  <dcterms:modified xsi:type="dcterms:W3CDTF">2022-05-24T08:53:01Z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58246EF9E0B04C599B80BED0D1BD9F13</vt:lpwstr>
  </property>
  <property fmtid="{D5CDD505-2E9C-101B-9397-08002B2CF9AE}" pid="3" name="KSOProductBuildVer">
    <vt:lpwstr>1033-11.2.0.10451</vt:lpwstr>
  </property>
</Properties>
</file>