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notesMasterIdLst>
    <p:notesMasterId r:id="rId25"/>
  </p:notesMasterIdLst>
  <p:sldIdLst>
    <p:sldId id="256" r:id="rId2"/>
    <p:sldId id="269" r:id="rId3"/>
    <p:sldId id="257" r:id="rId4"/>
    <p:sldId id="259" r:id="rId5"/>
    <p:sldId id="286" r:id="rId6"/>
    <p:sldId id="302" r:id="rId7"/>
    <p:sldId id="260" r:id="rId8"/>
    <p:sldId id="262" r:id="rId9"/>
    <p:sldId id="270" r:id="rId10"/>
    <p:sldId id="263" r:id="rId11"/>
    <p:sldId id="287" r:id="rId12"/>
    <p:sldId id="273" r:id="rId13"/>
    <p:sldId id="298" r:id="rId14"/>
    <p:sldId id="277" r:id="rId15"/>
    <p:sldId id="303" r:id="rId16"/>
    <p:sldId id="297" r:id="rId17"/>
    <p:sldId id="275" r:id="rId18"/>
    <p:sldId id="271" r:id="rId19"/>
    <p:sldId id="288" r:id="rId20"/>
    <p:sldId id="289" r:id="rId21"/>
    <p:sldId id="266" r:id="rId22"/>
    <p:sldId id="267"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SHAMIKA GHIYA" initials="KG" lastIdx="2" clrIdx="0">
    <p:extLst>
      <p:ext uri="{19B8F6BF-5375-455C-9EA6-DF929625EA0E}">
        <p15:presenceInfo xmlns:p15="http://schemas.microsoft.com/office/powerpoint/2012/main" userId="S::kshamika_201900436@smit.smu.edu.in::df4d1ca9-46d3-437d-9763-3f0a67278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B8B8B8"/>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37423-A51D-4000-BDEF-CE5FE0F3BE9C}" v="3336" dt="2023-02-24T20:23:34.516"/>
    <p1510:client id="{6853DD41-E739-4488-B520-662526778839}" v="770" dt="2023-02-24T18:32:35.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226" autoAdjust="0"/>
  </p:normalViewPr>
  <p:slideViewPr>
    <p:cSldViewPr snapToGrid="0">
      <p:cViewPr varScale="1">
        <p:scale>
          <a:sx n="82" d="100"/>
          <a:sy n="82" d="100"/>
        </p:scale>
        <p:origin x="3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B994D-0F41-4DB8-A73D-0FEE077EA580}" type="datetimeFigureOut">
              <a:rPr lang="en-IN" smtClean="0"/>
              <a:t>06-06-2023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A05E2-B2FE-4642-8843-60CFF1DE1EE4}" type="slidenum">
              <a:rPr lang="en-IN" smtClean="0"/>
              <a:t>‹#›</a:t>
            </a:fld>
            <a:endParaRPr lang="en-IN" dirty="0"/>
          </a:p>
        </p:txBody>
      </p:sp>
    </p:spTree>
    <p:extLst>
      <p:ext uri="{BB962C8B-B14F-4D97-AF65-F5344CB8AC3E}">
        <p14:creationId xmlns:p14="http://schemas.microsoft.com/office/powerpoint/2010/main" val="428752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a:t>
            </a:fld>
            <a:endParaRPr lang="en-IN" dirty="0"/>
          </a:p>
        </p:txBody>
      </p:sp>
    </p:spTree>
    <p:extLst>
      <p:ext uri="{BB962C8B-B14F-4D97-AF65-F5344CB8AC3E}">
        <p14:creationId xmlns:p14="http://schemas.microsoft.com/office/powerpoint/2010/main" val="297001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10</a:t>
            </a:fld>
            <a:endParaRPr lang="en-IN" dirty="0"/>
          </a:p>
        </p:txBody>
      </p:sp>
    </p:spTree>
    <p:extLst>
      <p:ext uri="{BB962C8B-B14F-4D97-AF65-F5344CB8AC3E}">
        <p14:creationId xmlns:p14="http://schemas.microsoft.com/office/powerpoint/2010/main" val="236817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12</a:t>
            </a:fld>
            <a:endParaRPr lang="en-IN" dirty="0"/>
          </a:p>
        </p:txBody>
      </p:sp>
    </p:spTree>
    <p:extLst>
      <p:ext uri="{BB962C8B-B14F-4D97-AF65-F5344CB8AC3E}">
        <p14:creationId xmlns:p14="http://schemas.microsoft.com/office/powerpoint/2010/main" val="325503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13</a:t>
            </a:fld>
            <a:endParaRPr lang="en-IN" dirty="0"/>
          </a:p>
        </p:txBody>
      </p:sp>
    </p:spTree>
    <p:extLst>
      <p:ext uri="{BB962C8B-B14F-4D97-AF65-F5344CB8AC3E}">
        <p14:creationId xmlns:p14="http://schemas.microsoft.com/office/powerpoint/2010/main" val="277386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14</a:t>
            </a:fld>
            <a:endParaRPr lang="en-IN" dirty="0"/>
          </a:p>
        </p:txBody>
      </p:sp>
    </p:spTree>
    <p:extLst>
      <p:ext uri="{BB962C8B-B14F-4D97-AF65-F5344CB8AC3E}">
        <p14:creationId xmlns:p14="http://schemas.microsoft.com/office/powerpoint/2010/main" val="265762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15</a:t>
            </a:fld>
            <a:endParaRPr lang="en-IN" dirty="0"/>
          </a:p>
        </p:txBody>
      </p:sp>
    </p:spTree>
    <p:extLst>
      <p:ext uri="{BB962C8B-B14F-4D97-AF65-F5344CB8AC3E}">
        <p14:creationId xmlns:p14="http://schemas.microsoft.com/office/powerpoint/2010/main" val="13715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16</a:t>
            </a:fld>
            <a:endParaRPr lang="en-IN" dirty="0"/>
          </a:p>
        </p:txBody>
      </p:sp>
    </p:spTree>
    <p:extLst>
      <p:ext uri="{BB962C8B-B14F-4D97-AF65-F5344CB8AC3E}">
        <p14:creationId xmlns:p14="http://schemas.microsoft.com/office/powerpoint/2010/main" val="165359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lumMod val="75000"/>
                  <a:lumOff val="25000"/>
                </a:schemeClr>
              </a:buClr>
            </a:pPr>
            <a:endParaRPr lang="en-GB" sz="16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17</a:t>
            </a:fld>
            <a:endParaRPr lang="en-IN" dirty="0"/>
          </a:p>
        </p:txBody>
      </p:sp>
    </p:spTree>
    <p:extLst>
      <p:ext uri="{BB962C8B-B14F-4D97-AF65-F5344CB8AC3E}">
        <p14:creationId xmlns:p14="http://schemas.microsoft.com/office/powerpoint/2010/main" val="222309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18</a:t>
            </a:fld>
            <a:endParaRPr lang="en-IN" dirty="0"/>
          </a:p>
        </p:txBody>
      </p:sp>
    </p:spTree>
    <p:extLst>
      <p:ext uri="{BB962C8B-B14F-4D97-AF65-F5344CB8AC3E}">
        <p14:creationId xmlns:p14="http://schemas.microsoft.com/office/powerpoint/2010/main" val="2676418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19</a:t>
            </a:fld>
            <a:endParaRPr lang="en-IN" dirty="0"/>
          </a:p>
        </p:txBody>
      </p:sp>
    </p:spTree>
    <p:extLst>
      <p:ext uri="{BB962C8B-B14F-4D97-AF65-F5344CB8AC3E}">
        <p14:creationId xmlns:p14="http://schemas.microsoft.com/office/powerpoint/2010/main" val="3562699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20</a:t>
            </a:fld>
            <a:endParaRPr lang="en-IN" dirty="0"/>
          </a:p>
        </p:txBody>
      </p:sp>
    </p:spTree>
    <p:extLst>
      <p:ext uri="{BB962C8B-B14F-4D97-AF65-F5344CB8AC3E}">
        <p14:creationId xmlns:p14="http://schemas.microsoft.com/office/powerpoint/2010/main" val="352517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2</a:t>
            </a:fld>
            <a:endParaRPr lang="en-IN" dirty="0"/>
          </a:p>
        </p:txBody>
      </p:sp>
    </p:spTree>
    <p:extLst>
      <p:ext uri="{BB962C8B-B14F-4D97-AF65-F5344CB8AC3E}">
        <p14:creationId xmlns:p14="http://schemas.microsoft.com/office/powerpoint/2010/main" val="1460585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Literature survey from Jan, problem definition from February</a:t>
            </a:r>
          </a:p>
        </p:txBody>
      </p:sp>
      <p:sp>
        <p:nvSpPr>
          <p:cNvPr id="4" name="Slide Number Placeholder 3"/>
          <p:cNvSpPr>
            <a:spLocks noGrp="1"/>
          </p:cNvSpPr>
          <p:nvPr>
            <p:ph type="sldNum" sz="quarter" idx="5"/>
          </p:nvPr>
        </p:nvSpPr>
        <p:spPr/>
        <p:txBody>
          <a:bodyPr/>
          <a:lstStyle/>
          <a:p>
            <a:fld id="{64CA05E2-B2FE-4642-8843-60CFF1DE1EE4}" type="slidenum">
              <a:rPr lang="en-IN" smtClean="0"/>
              <a:t>21</a:t>
            </a:fld>
            <a:endParaRPr lang="en-IN" dirty="0"/>
          </a:p>
        </p:txBody>
      </p:sp>
    </p:spTree>
    <p:extLst>
      <p:ext uri="{BB962C8B-B14F-4D97-AF65-F5344CB8AC3E}">
        <p14:creationId xmlns:p14="http://schemas.microsoft.com/office/powerpoint/2010/main" val="55513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3</a:t>
            </a:fld>
            <a:endParaRPr lang="en-IN" dirty="0"/>
          </a:p>
        </p:txBody>
      </p:sp>
    </p:spTree>
    <p:extLst>
      <p:ext uri="{BB962C8B-B14F-4D97-AF65-F5344CB8AC3E}">
        <p14:creationId xmlns:p14="http://schemas.microsoft.com/office/powerpoint/2010/main" val="954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A05E2-B2FE-4642-8843-60CFF1DE1EE4}" type="slidenum">
              <a:rPr lang="en-IN" smtClean="0"/>
              <a:t>4</a:t>
            </a:fld>
            <a:endParaRPr lang="en-IN" dirty="0"/>
          </a:p>
        </p:txBody>
      </p:sp>
    </p:spTree>
    <p:extLst>
      <p:ext uri="{BB962C8B-B14F-4D97-AF65-F5344CB8AC3E}">
        <p14:creationId xmlns:p14="http://schemas.microsoft.com/office/powerpoint/2010/main" val="179748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A05E2-B2FE-4642-8843-60CFF1DE1EE4}" type="slidenum">
              <a:rPr lang="en-IN" smtClean="0"/>
              <a:t>5</a:t>
            </a:fld>
            <a:endParaRPr lang="en-IN" dirty="0"/>
          </a:p>
        </p:txBody>
      </p:sp>
    </p:spTree>
    <p:extLst>
      <p:ext uri="{BB962C8B-B14F-4D97-AF65-F5344CB8AC3E}">
        <p14:creationId xmlns:p14="http://schemas.microsoft.com/office/powerpoint/2010/main" val="4020567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A05E2-B2FE-4642-8843-60CFF1DE1EE4}" type="slidenum">
              <a:rPr lang="en-IN" smtClean="0"/>
              <a:t>6</a:t>
            </a:fld>
            <a:endParaRPr lang="en-IN" dirty="0"/>
          </a:p>
        </p:txBody>
      </p:sp>
    </p:spTree>
    <p:extLst>
      <p:ext uri="{BB962C8B-B14F-4D97-AF65-F5344CB8AC3E}">
        <p14:creationId xmlns:p14="http://schemas.microsoft.com/office/powerpoint/2010/main" val="357971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7</a:t>
            </a:fld>
            <a:endParaRPr lang="en-IN" dirty="0"/>
          </a:p>
        </p:txBody>
      </p:sp>
    </p:spTree>
    <p:extLst>
      <p:ext uri="{BB962C8B-B14F-4D97-AF65-F5344CB8AC3E}">
        <p14:creationId xmlns:p14="http://schemas.microsoft.com/office/powerpoint/2010/main" val="393504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8</a:t>
            </a:fld>
            <a:endParaRPr lang="en-IN" dirty="0"/>
          </a:p>
        </p:txBody>
      </p:sp>
    </p:spTree>
    <p:extLst>
      <p:ext uri="{BB962C8B-B14F-4D97-AF65-F5344CB8AC3E}">
        <p14:creationId xmlns:p14="http://schemas.microsoft.com/office/powerpoint/2010/main" val="82789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CA05E2-B2FE-4642-8843-60CFF1DE1EE4}" type="slidenum">
              <a:rPr lang="en-IN" smtClean="0"/>
              <a:t>9</a:t>
            </a:fld>
            <a:endParaRPr lang="en-IN" dirty="0"/>
          </a:p>
        </p:txBody>
      </p:sp>
    </p:spTree>
    <p:extLst>
      <p:ext uri="{BB962C8B-B14F-4D97-AF65-F5344CB8AC3E}">
        <p14:creationId xmlns:p14="http://schemas.microsoft.com/office/powerpoint/2010/main" val="238292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BE6A-7177-1906-26C8-17FE4DA63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C451B8-DD03-7E5D-8B06-35D507C74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AA1555-E668-2085-6191-7B90C49659E3}"/>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01B3F3A0-C902-1993-27A8-5FAA18872C3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3101005-3C7A-5EE0-5D81-1B9E576D597E}"/>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39218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87A1-7C9E-C7E3-2530-FBC2D6682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F95CE-1082-6D3B-01CE-C019899BC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7085B-1464-78CF-71EA-C814491811C6}"/>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C1B9A394-A9FD-91A8-E6E6-FEB7338021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EB43CEE-139C-CE1B-6A74-B3DA6F33AC8C}"/>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8108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09935-C3A8-DDC9-CF27-38A723A29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40293-D026-8900-3B27-78785203FB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83BE0-B836-1DF0-5433-9781BA49962F}"/>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6B740229-D926-A754-D5CA-BF8E7775D54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1E2EF1E-9D64-5FCA-65A6-E8F53FC32CAA}"/>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81116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39B-E9FC-6228-CC39-7AF54912EA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57AE0-627B-C42D-88C5-A0232B872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EDDE9-99E0-A371-089A-A7435A63C445}"/>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B459AB4B-2E87-D7C6-6120-EE18D63D90A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5143AC1-1EB8-5D31-2B3D-BAC077ACA5B1}"/>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26436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66EF-EB42-34B9-5191-79CDDB071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94CB8B-F42A-39C3-DF19-C9533E00F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8F709-99CB-441C-1911-4F1DF911050E}"/>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E79E90D3-C2AA-CACC-1D1A-D890C0DB28F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CBEB9A3-219C-9B94-D544-79BA797EC5C5}"/>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5393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E728-7A2A-2C01-91B5-596A19C084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E510A8-A21F-FCF8-268C-AF7A4C02E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7F662B-F040-B186-CFE5-9863FA838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C033E4-9954-12BC-90AE-A0FA08092D12}"/>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6" name="Footer Placeholder 5">
            <a:extLst>
              <a:ext uri="{FF2B5EF4-FFF2-40B4-BE49-F238E27FC236}">
                <a16:creationId xmlns:a16="http://schemas.microsoft.com/office/drawing/2014/main" id="{C8A0B9D3-D972-5AD9-C117-58042482DF0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4CA157C-244D-ABFE-59A5-FA8D92AA9B5D}"/>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72428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5395-4B5C-E8A0-F7D0-F1CCABC56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F4475-93A9-D55B-FD98-9130DB825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898E4-BFB2-795F-2D24-8FBECD0E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66B31F-F959-7AA1-9ACE-2472DAB7B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685E8-0F9E-A4D7-5C1B-079AD7D37F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1E99B3-DAC6-7195-C9F0-F822047B371E}"/>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8" name="Footer Placeholder 7">
            <a:extLst>
              <a:ext uri="{FF2B5EF4-FFF2-40B4-BE49-F238E27FC236}">
                <a16:creationId xmlns:a16="http://schemas.microsoft.com/office/drawing/2014/main" id="{2177566D-02A0-4AC3-E21B-32C5FE6CA27D}"/>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29EDA1DF-2306-7606-F139-B2C8B242A9ED}"/>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0233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949F-9EA6-8967-3506-010BFEF292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38F49B-E88C-2E7F-446F-302278253BFF}"/>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4" name="Footer Placeholder 3">
            <a:extLst>
              <a:ext uri="{FF2B5EF4-FFF2-40B4-BE49-F238E27FC236}">
                <a16:creationId xmlns:a16="http://schemas.microsoft.com/office/drawing/2014/main" id="{59F2E00E-D731-B9F0-8C54-008FD889270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9793890-851D-8244-902F-DB594A6C2D0D}"/>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99878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13089-8CC3-25D3-9253-958E3A5E4A0B}"/>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3" name="Footer Placeholder 2">
            <a:extLst>
              <a:ext uri="{FF2B5EF4-FFF2-40B4-BE49-F238E27FC236}">
                <a16:creationId xmlns:a16="http://schemas.microsoft.com/office/drawing/2014/main" id="{0C7285AC-A564-A468-74A4-9487FC66F1C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5C4A5AD-9991-2312-4647-75F4C807B76C}"/>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03460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2094-0898-EAB5-DE5F-481005B39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E42232-8206-D29F-402B-AAD5ABBFC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697D20-EB5C-3B13-9133-B4BEDD30D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5BAFF-4D9D-13EB-109A-73E0E66C3E6D}"/>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6" name="Footer Placeholder 5">
            <a:extLst>
              <a:ext uri="{FF2B5EF4-FFF2-40B4-BE49-F238E27FC236}">
                <a16:creationId xmlns:a16="http://schemas.microsoft.com/office/drawing/2014/main" id="{84D1D655-1EFA-F55C-9E72-5256AA770C3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F91C14E-9E73-2D22-1A49-8F86C00373BE}"/>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91773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F59F-3569-F429-16CA-7C3BD5982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188AE-8128-5CED-CBBB-ED5E36EC5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0D0D99-D6C1-5507-4142-539785260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559B1-04D5-55FB-2991-3EBF8BF36515}"/>
              </a:ext>
            </a:extLst>
          </p:cNvPr>
          <p:cNvSpPr>
            <a:spLocks noGrp="1"/>
          </p:cNvSpPr>
          <p:nvPr>
            <p:ph type="dt" sz="half" idx="10"/>
          </p:nvPr>
        </p:nvSpPr>
        <p:spPr/>
        <p:txBody>
          <a:bodyPr/>
          <a:lstStyle/>
          <a:p>
            <a:fld id="{846CE7D5-CF57-46EF-B807-FDD0502418D4}" type="datetimeFigureOut">
              <a:rPr lang="en-GB" smtClean="0"/>
              <a:t>06/06/2023</a:t>
            </a:fld>
            <a:endParaRPr lang="en-GB" dirty="0"/>
          </a:p>
        </p:txBody>
      </p:sp>
      <p:sp>
        <p:nvSpPr>
          <p:cNvPr id="6" name="Footer Placeholder 5">
            <a:extLst>
              <a:ext uri="{FF2B5EF4-FFF2-40B4-BE49-F238E27FC236}">
                <a16:creationId xmlns:a16="http://schemas.microsoft.com/office/drawing/2014/main" id="{B89D3C50-2D0B-0393-EA29-75D82101C6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EC459C-6330-77BD-C29E-693FD9959E88}"/>
              </a:ext>
            </a:extLst>
          </p:cNvPr>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57820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C125-1929-B3D8-752D-AF47117E6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964B21-9B79-C30B-A193-D671F0697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C03C5-F31C-7DEB-F865-314B9F0BA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06/06/2023</a:t>
            </a:fld>
            <a:endParaRPr lang="en-GB" dirty="0"/>
          </a:p>
        </p:txBody>
      </p:sp>
      <p:sp>
        <p:nvSpPr>
          <p:cNvPr id="5" name="Footer Placeholder 4">
            <a:extLst>
              <a:ext uri="{FF2B5EF4-FFF2-40B4-BE49-F238E27FC236}">
                <a16:creationId xmlns:a16="http://schemas.microsoft.com/office/drawing/2014/main" id="{3F6AEC05-451B-7FD5-7A33-8FA02F076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3DF6B48-3D54-732A-FE89-354D18544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dirty="0"/>
          </a:p>
        </p:txBody>
      </p:sp>
    </p:spTree>
    <p:extLst>
      <p:ext uri="{BB962C8B-B14F-4D97-AF65-F5344CB8AC3E}">
        <p14:creationId xmlns:p14="http://schemas.microsoft.com/office/powerpoint/2010/main" val="1715877674"/>
      </p:ext>
    </p:extLst>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2A7E20-604D-7BCB-C536-757EE33A6C68}"/>
              </a:ext>
            </a:extLst>
          </p:cNvPr>
          <p:cNvSpPr>
            <a:spLocks noGrp="1"/>
          </p:cNvSpPr>
          <p:nvPr>
            <p:ph type="title"/>
          </p:nvPr>
        </p:nvSpPr>
        <p:spPr>
          <a:xfrm>
            <a:off x="838200" y="48220"/>
            <a:ext cx="10515600" cy="1519488"/>
          </a:xfrm>
        </p:spPr>
        <p:txBody>
          <a:bodyPr>
            <a:normAutofit/>
          </a:bodyPr>
          <a:lstStyle/>
          <a:p>
            <a:pPr algn="ctr">
              <a:lnSpc>
                <a:spcPct val="150000"/>
              </a:lnSpc>
              <a:spcAft>
                <a:spcPts val="600"/>
              </a:spcAft>
            </a:pPr>
            <a:r>
              <a:rPr lang="en-GB" sz="1800" dirty="0">
                <a:latin typeface="Times New Roman"/>
                <a:cs typeface="Calibri Light"/>
              </a:rPr>
              <a:t>Minor Project Presentation</a:t>
            </a:r>
            <a:br>
              <a:rPr lang="en-GB" sz="1800" dirty="0">
                <a:latin typeface="Times New Roman"/>
                <a:cs typeface="Calibri Light"/>
              </a:rPr>
            </a:br>
            <a:r>
              <a:rPr lang="en-GB" sz="1800" dirty="0">
                <a:latin typeface="Times New Roman"/>
                <a:cs typeface="Calibri Light"/>
              </a:rPr>
              <a:t>On</a:t>
            </a:r>
            <a:br>
              <a:rPr lang="en-GB" sz="1800" dirty="0">
                <a:latin typeface="Times New Roman"/>
                <a:cs typeface="Calibri Light"/>
              </a:rPr>
            </a:br>
            <a:r>
              <a:rPr lang="en-GB" sz="2000" b="1" dirty="0">
                <a:latin typeface="Times New Roman"/>
                <a:cs typeface="Calibri Light"/>
              </a:rPr>
              <a:t>SIGN LANGUAGE RECOGNITION USING DEEP LEARNING</a:t>
            </a:r>
            <a:endParaRPr lang="en-US" sz="2200" b="1" dirty="0">
              <a:latin typeface="Times New Roman"/>
              <a:cs typeface="Times New Roman"/>
            </a:endParaRPr>
          </a:p>
        </p:txBody>
      </p:sp>
      <p:sp>
        <p:nvSpPr>
          <p:cNvPr id="9" name="Text Placeholder 8">
            <a:extLst>
              <a:ext uri="{FF2B5EF4-FFF2-40B4-BE49-F238E27FC236}">
                <a16:creationId xmlns:a16="http://schemas.microsoft.com/office/drawing/2014/main" id="{8F1A1CC1-8DFD-57B0-2ADF-55E312FE506E}"/>
              </a:ext>
            </a:extLst>
          </p:cNvPr>
          <p:cNvSpPr>
            <a:spLocks noGrp="1"/>
          </p:cNvSpPr>
          <p:nvPr>
            <p:ph idx="1"/>
          </p:nvPr>
        </p:nvSpPr>
        <p:spPr>
          <a:xfrm>
            <a:off x="1971864" y="2669256"/>
            <a:ext cx="8248261" cy="1519487"/>
          </a:xfrm>
        </p:spPr>
        <p:txBody>
          <a:bodyPr vert="horz" lIns="91440" tIns="45720" rIns="91440" bIns="45720" rtlCol="0" anchor="t">
            <a:normAutofit/>
          </a:bodyPr>
          <a:lstStyle/>
          <a:p>
            <a:pPr marL="0" indent="0" algn="ctr">
              <a:buNone/>
            </a:pPr>
            <a:r>
              <a:rPr lang="en-US" sz="1600" dirty="0">
                <a:latin typeface="Times New Roman" panose="02020603050405020304" pitchFamily="18" charset="0"/>
                <a:cs typeface="Times New Roman" panose="02020603050405020304" pitchFamily="18" charset="0"/>
              </a:rPr>
              <a:t>Presented By </a:t>
            </a:r>
          </a:p>
          <a:p>
            <a:pPr marL="0" indent="0" algn="ctr">
              <a:buNone/>
            </a:pPr>
            <a:r>
              <a:rPr lang="en-US" sz="1800" b="1" dirty="0">
                <a:latin typeface="Times New Roman"/>
                <a:cs typeface="Calibri"/>
              </a:rPr>
              <a:t>KSHAMIKA GHIYA (201900436)</a:t>
            </a:r>
          </a:p>
          <a:p>
            <a:pPr marL="0" indent="0" algn="ctr">
              <a:buNone/>
            </a:pPr>
            <a:endParaRPr lang="en-US" sz="1800" b="1" dirty="0">
              <a:latin typeface="Times New Roman"/>
              <a:cs typeface="Calibri"/>
            </a:endParaRPr>
          </a:p>
          <a:p>
            <a:pPr marL="0" indent="0" algn="ctr">
              <a:spcBef>
                <a:spcPts val="0"/>
              </a:spcBef>
              <a:spcAft>
                <a:spcPts val="0"/>
              </a:spcAft>
              <a:buNone/>
            </a:pPr>
            <a:r>
              <a:rPr lang="en-US" sz="1600" dirty="0">
                <a:latin typeface="Times New Roman"/>
                <a:cs typeface="Calibri"/>
              </a:rPr>
              <a:t>In partial fulfilment of requirements for the award of degree in Minor Specialization in </a:t>
            </a:r>
          </a:p>
          <a:p>
            <a:pPr marL="0" indent="0" algn="ctr">
              <a:spcBef>
                <a:spcPts val="0"/>
              </a:spcBef>
              <a:spcAft>
                <a:spcPts val="0"/>
              </a:spcAft>
              <a:buNone/>
            </a:pPr>
            <a:r>
              <a:rPr lang="en-US" sz="1600" dirty="0">
                <a:latin typeface="Times New Roman"/>
                <a:cs typeface="Calibri"/>
              </a:rPr>
              <a:t>Artificial Intelligence (2023)</a:t>
            </a:r>
            <a:endParaRPr lang="en-US" sz="1600" dirty="0">
              <a:latin typeface="Times New Roman"/>
              <a:cs typeface="Times New Roman"/>
            </a:endParaRPr>
          </a:p>
          <a:p>
            <a:pPr marL="0" indent="0" algn="ctr">
              <a:buNone/>
            </a:pPr>
            <a:endParaRPr lang="en-US" sz="1600" dirty="0">
              <a:latin typeface="Times New Roman"/>
              <a:cs typeface="Calibri"/>
            </a:endParaRPr>
          </a:p>
          <a:p>
            <a:pPr marL="0" indent="0" algn="ctr">
              <a:buNone/>
            </a:pPr>
            <a:endParaRPr lang="en-US" sz="1600" dirty="0">
              <a:latin typeface="Times New Roman"/>
              <a:cs typeface="Calibri"/>
            </a:endParaRPr>
          </a:p>
          <a:p>
            <a:pPr marL="0" indent="0" algn="ctr">
              <a:buNone/>
            </a:pPr>
            <a:endParaRPr lang="en-US" sz="1600" dirty="0">
              <a:cs typeface="Calibri"/>
            </a:endParaRPr>
          </a:p>
        </p:txBody>
      </p:sp>
      <p:sp>
        <p:nvSpPr>
          <p:cNvPr id="12" name="TextBox 11">
            <a:extLst>
              <a:ext uri="{FF2B5EF4-FFF2-40B4-BE49-F238E27FC236}">
                <a16:creationId xmlns:a16="http://schemas.microsoft.com/office/drawing/2014/main" id="{27EC480D-9752-DF92-5260-047ECCEF9C5A}"/>
              </a:ext>
            </a:extLst>
          </p:cNvPr>
          <p:cNvSpPr txBox="1"/>
          <p:nvPr/>
        </p:nvSpPr>
        <p:spPr>
          <a:xfrm>
            <a:off x="2630126" y="5507848"/>
            <a:ext cx="693174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Times New Roman"/>
                <a:ea typeface="+mn-lt"/>
                <a:cs typeface="+mn-lt"/>
              </a:rPr>
              <a:t>DEPARTMENT OF COMPUTER SCIENCE AND ENGINEERING</a:t>
            </a:r>
            <a:endParaRPr lang="en-US" sz="1600" dirty="0">
              <a:latin typeface="Times New Roman"/>
              <a:cs typeface="Times New Roman"/>
            </a:endParaRPr>
          </a:p>
          <a:p>
            <a:pPr algn="ctr"/>
            <a:r>
              <a:rPr lang="en-US" sz="1600" dirty="0">
                <a:latin typeface="Times New Roman"/>
                <a:ea typeface="+mn-lt"/>
                <a:cs typeface="+mn-lt"/>
              </a:rPr>
              <a:t>SIKKIM MANIPAL INSTITUTE OF TECHNOLOGY</a:t>
            </a:r>
            <a:endParaRPr lang="en-US" sz="1600" dirty="0">
              <a:latin typeface="Times New Roman"/>
              <a:cs typeface="Times New Roman"/>
            </a:endParaRPr>
          </a:p>
          <a:p>
            <a:pPr algn="ctr"/>
            <a:r>
              <a:rPr lang="en-US" sz="1600" dirty="0">
                <a:latin typeface="Times New Roman"/>
                <a:ea typeface="+mn-lt"/>
                <a:cs typeface="+mn-lt"/>
              </a:rPr>
              <a:t>(A constituent college of Sikkim Manipal University)</a:t>
            </a:r>
            <a:endParaRPr lang="en-US" sz="1600" dirty="0">
              <a:latin typeface="Times New Roman"/>
              <a:cs typeface="Times New Roman"/>
            </a:endParaRPr>
          </a:p>
          <a:p>
            <a:pPr algn="ctr"/>
            <a:r>
              <a:rPr lang="en-US" sz="1600" dirty="0">
                <a:latin typeface="Times New Roman"/>
                <a:ea typeface="+mn-lt"/>
                <a:cs typeface="+mn-lt"/>
              </a:rPr>
              <a:t>MAJITAR, RANGPO, EAST SIKKIM – 737136</a:t>
            </a:r>
            <a:endParaRPr lang="en-US" sz="1600" dirty="0">
              <a:latin typeface="Times New Roman"/>
              <a:cs typeface="Times New Roman"/>
            </a:endParaRPr>
          </a:p>
        </p:txBody>
      </p:sp>
      <p:pic>
        <p:nvPicPr>
          <p:cNvPr id="2" name="Picture 5" descr="A black and white logo&#10;&#10;Description automatically generated with low confidence">
            <a:extLst>
              <a:ext uri="{FF2B5EF4-FFF2-40B4-BE49-F238E27FC236}">
                <a16:creationId xmlns:a16="http://schemas.microsoft.com/office/drawing/2014/main" id="{0863E9C9-1E34-9EA1-AE38-A50DCC523502}"/>
              </a:ext>
            </a:extLst>
          </p:cNvPr>
          <p:cNvPicPr>
            <a:picLocks noChangeAspect="1"/>
          </p:cNvPicPr>
          <p:nvPr/>
        </p:nvPicPr>
        <p:blipFill>
          <a:blip r:embed="rId3"/>
          <a:stretch>
            <a:fillRect/>
          </a:stretch>
        </p:blipFill>
        <p:spPr>
          <a:xfrm>
            <a:off x="4013509" y="4188743"/>
            <a:ext cx="4164973" cy="1148913"/>
          </a:xfrm>
          <a:prstGeom prst="rect">
            <a:avLst/>
          </a:prstGeom>
        </p:spPr>
      </p:pic>
      <p:pic>
        <p:nvPicPr>
          <p:cNvPr id="3" name="Picture 2">
            <a:extLst>
              <a:ext uri="{FF2B5EF4-FFF2-40B4-BE49-F238E27FC236}">
                <a16:creationId xmlns:a16="http://schemas.microsoft.com/office/drawing/2014/main" id="{B66A219F-2E6A-0D52-EC3B-9911605B503D}"/>
              </a:ext>
            </a:extLst>
          </p:cNvPr>
          <p:cNvPicPr>
            <a:picLocks noChangeAspect="1"/>
          </p:cNvPicPr>
          <p:nvPr/>
        </p:nvPicPr>
        <p:blipFill>
          <a:blip r:embed="rId4"/>
          <a:stretch>
            <a:fillRect/>
          </a:stretch>
        </p:blipFill>
        <p:spPr>
          <a:xfrm>
            <a:off x="5153168" y="1405485"/>
            <a:ext cx="1885651" cy="12637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1F9E2B8-6379-D0AC-4DE6-BD7EAD4DEB46}"/>
              </a:ext>
            </a:extLst>
          </p:cNvPr>
          <p:cNvSpPr txBox="1">
            <a:spLocks/>
          </p:cNvSpPr>
          <p:nvPr/>
        </p:nvSpPr>
        <p:spPr>
          <a:xfrm>
            <a:off x="8827355" y="2987353"/>
            <a:ext cx="3364645" cy="88329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latin typeface="Times New Roman"/>
                <a:cs typeface="Times New Roman"/>
              </a:rPr>
              <a:t>Figure 2: </a:t>
            </a:r>
            <a:r>
              <a:rPr lang="en-US" sz="1600" dirty="0">
                <a:latin typeface="Times New Roman"/>
                <a:cs typeface="Times New Roman"/>
              </a:rPr>
              <a:t>Flow Chart for SDL</a:t>
            </a:r>
          </a:p>
        </p:txBody>
      </p:sp>
      <p:sp>
        <p:nvSpPr>
          <p:cNvPr id="8" name="Title 1">
            <a:extLst>
              <a:ext uri="{FF2B5EF4-FFF2-40B4-BE49-F238E27FC236}">
                <a16:creationId xmlns:a16="http://schemas.microsoft.com/office/drawing/2014/main" id="{83333C6C-42AE-3FC1-F265-1DA2F4EFB427}"/>
              </a:ext>
            </a:extLst>
          </p:cNvPr>
          <p:cNvSpPr txBox="1">
            <a:spLocks/>
          </p:cNvSpPr>
          <p:nvPr/>
        </p:nvSpPr>
        <p:spPr>
          <a:xfrm>
            <a:off x="3581400" y="16375"/>
            <a:ext cx="5029199" cy="91326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Times New Roman"/>
                <a:cs typeface="Calibri Light"/>
              </a:rPr>
              <a:t>5. DESIGN (Contd..)</a:t>
            </a:r>
            <a:endParaRPr lang="en-US" dirty="0">
              <a:latin typeface="Times New Roman"/>
              <a:cs typeface="Times New Roman"/>
            </a:endParaRPr>
          </a:p>
        </p:txBody>
      </p:sp>
      <p:pic>
        <p:nvPicPr>
          <p:cNvPr id="2" name="Picture 1">
            <a:extLst>
              <a:ext uri="{FF2B5EF4-FFF2-40B4-BE49-F238E27FC236}">
                <a16:creationId xmlns:a16="http://schemas.microsoft.com/office/drawing/2014/main" id="{3151D7A7-3FE2-6493-20CC-6E64ADA8395B}"/>
              </a:ext>
            </a:extLst>
          </p:cNvPr>
          <p:cNvPicPr>
            <a:picLocks noChangeAspect="1"/>
          </p:cNvPicPr>
          <p:nvPr/>
        </p:nvPicPr>
        <p:blipFill rotWithShape="1">
          <a:blip r:embed="rId3"/>
          <a:srcRect l="10776" r="9429"/>
          <a:stretch/>
        </p:blipFill>
        <p:spPr bwMode="auto">
          <a:xfrm>
            <a:off x="347344" y="700364"/>
            <a:ext cx="7129221" cy="6141261"/>
          </a:xfrm>
          <a:prstGeom prst="rect">
            <a:avLst/>
          </a:prstGeom>
          <a:ln>
            <a:noFill/>
          </a:ln>
          <a:extLst>
            <a:ext uri="{53640926-AAD7-44D8-BBD7-CCE9431645EC}">
              <a14:shadowObscured xmlns:a14="http://schemas.microsoft.com/office/drawing/2010/main"/>
            </a:ext>
          </a:extLst>
        </p:spPr>
      </p:pic>
      <p:pic>
        <p:nvPicPr>
          <p:cNvPr id="3" name="Picture 5" descr="Logo, company name&#10;&#10;Description automatically generated">
            <a:extLst>
              <a:ext uri="{FF2B5EF4-FFF2-40B4-BE49-F238E27FC236}">
                <a16:creationId xmlns:a16="http://schemas.microsoft.com/office/drawing/2014/main" id="{DED34BA7-952A-A245-FC5B-4E5AE623D0EF}"/>
              </a:ext>
            </a:extLst>
          </p:cNvPr>
          <p:cNvPicPr>
            <a:picLocks noChangeAspect="1"/>
          </p:cNvPicPr>
          <p:nvPr/>
        </p:nvPicPr>
        <p:blipFill rotWithShape="1">
          <a:blip r:embed="rId4">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150684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1F9E2B8-6379-D0AC-4DE6-BD7EAD4DEB46}"/>
              </a:ext>
            </a:extLst>
          </p:cNvPr>
          <p:cNvSpPr txBox="1">
            <a:spLocks/>
          </p:cNvSpPr>
          <p:nvPr/>
        </p:nvSpPr>
        <p:spPr>
          <a:xfrm>
            <a:off x="8544728" y="3085454"/>
            <a:ext cx="3364645" cy="68709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latin typeface="Times New Roman"/>
                <a:cs typeface="Times New Roman"/>
              </a:rPr>
              <a:t>Figure 3: </a:t>
            </a:r>
            <a:r>
              <a:rPr lang="en-US" sz="1600" dirty="0">
                <a:latin typeface="Times New Roman"/>
                <a:cs typeface="Times New Roman"/>
              </a:rPr>
              <a:t>Model Diagram for SDL</a:t>
            </a:r>
          </a:p>
        </p:txBody>
      </p:sp>
      <p:pic>
        <p:nvPicPr>
          <p:cNvPr id="2" name="Picture 1">
            <a:extLst>
              <a:ext uri="{FF2B5EF4-FFF2-40B4-BE49-F238E27FC236}">
                <a16:creationId xmlns:a16="http://schemas.microsoft.com/office/drawing/2014/main" id="{E95B8ABA-DFCC-102C-7C1B-FC0A30E29C1B}"/>
              </a:ext>
            </a:extLst>
          </p:cNvPr>
          <p:cNvPicPr>
            <a:picLocks noChangeAspect="1"/>
          </p:cNvPicPr>
          <p:nvPr/>
        </p:nvPicPr>
        <p:blipFill rotWithShape="1">
          <a:blip r:embed="rId2"/>
          <a:srcRect l="7620" r="6839"/>
          <a:stretch/>
        </p:blipFill>
        <p:spPr bwMode="auto">
          <a:xfrm>
            <a:off x="412376" y="555812"/>
            <a:ext cx="7942730" cy="6302188"/>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3333C6C-42AE-3FC1-F265-1DA2F4EFB427}"/>
              </a:ext>
            </a:extLst>
          </p:cNvPr>
          <p:cNvSpPr txBox="1">
            <a:spLocks/>
          </p:cNvSpPr>
          <p:nvPr/>
        </p:nvSpPr>
        <p:spPr>
          <a:xfrm>
            <a:off x="3409567" y="0"/>
            <a:ext cx="5372866" cy="693018"/>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Times New Roman"/>
                <a:cs typeface="Calibri Light"/>
              </a:rPr>
              <a:t>5. DESIGN (</a:t>
            </a:r>
            <a:r>
              <a:rPr lang="en-GB" dirty="0" err="1">
                <a:latin typeface="Times New Roman"/>
                <a:cs typeface="Calibri Light"/>
              </a:rPr>
              <a:t>Contd</a:t>
            </a:r>
            <a:r>
              <a:rPr lang="en-GB" dirty="0">
                <a:latin typeface="Times New Roman"/>
                <a:cs typeface="Calibri Light"/>
              </a:rPr>
              <a:t>…)</a:t>
            </a:r>
            <a:endParaRPr lang="en-US" dirty="0">
              <a:latin typeface="Times New Roman"/>
              <a:cs typeface="Times New Roman"/>
            </a:endParaRPr>
          </a:p>
        </p:txBody>
      </p:sp>
      <p:pic>
        <p:nvPicPr>
          <p:cNvPr id="4" name="Picture 5" descr="Logo, company name&#10;&#10;Description automatically generated">
            <a:extLst>
              <a:ext uri="{FF2B5EF4-FFF2-40B4-BE49-F238E27FC236}">
                <a16:creationId xmlns:a16="http://schemas.microsoft.com/office/drawing/2014/main" id="{793A102B-BA9C-1A49-C384-C0F17CAF5E4C}"/>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74829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C3372-B8B4-DE91-80DA-06CFECCD3B42}"/>
              </a:ext>
            </a:extLst>
          </p:cNvPr>
          <p:cNvSpPr>
            <a:spLocks noGrp="1"/>
          </p:cNvSpPr>
          <p:nvPr>
            <p:ph idx="1"/>
          </p:nvPr>
        </p:nvSpPr>
        <p:spPr>
          <a:xfrm>
            <a:off x="1638965" y="809625"/>
            <a:ext cx="8914070" cy="5695950"/>
          </a:xfrm>
        </p:spPr>
        <p:txBody>
          <a:bodyPr vert="horz" lIns="91440" tIns="45720" rIns="91440" bIns="45720" rtlCol="0" anchor="t">
            <a:noAutofit/>
          </a:bodyPr>
          <a:lstStyle/>
          <a:p>
            <a:pPr>
              <a:buClr>
                <a:schemeClr val="tx1">
                  <a:lumMod val="75000"/>
                  <a:lumOff val="25000"/>
                </a:schemeClr>
              </a:buClr>
            </a:pPr>
            <a:endParaRPr lang="en-GB"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57200" lvl="1" indent="0">
              <a:buClr>
                <a:schemeClr val="tx1">
                  <a:lumMod val="75000"/>
                  <a:lumOff val="25000"/>
                </a:schemeClr>
              </a:buClr>
              <a:buNone/>
            </a:pPr>
            <a:endParaRPr lang="en-GB"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333C6C-42AE-3FC1-F265-1DA2F4EFB427}"/>
              </a:ext>
            </a:extLst>
          </p:cNvPr>
          <p:cNvSpPr txBox="1">
            <a:spLocks/>
          </p:cNvSpPr>
          <p:nvPr/>
        </p:nvSpPr>
        <p:spPr>
          <a:xfrm>
            <a:off x="1477217" y="-61620"/>
            <a:ext cx="9237566" cy="871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6. IMPLEMENTATION DETAILS</a:t>
            </a:r>
          </a:p>
        </p:txBody>
      </p:sp>
      <p:sp>
        <p:nvSpPr>
          <p:cNvPr id="2" name="TextBox 1">
            <a:extLst>
              <a:ext uri="{FF2B5EF4-FFF2-40B4-BE49-F238E27FC236}">
                <a16:creationId xmlns:a16="http://schemas.microsoft.com/office/drawing/2014/main" id="{EF543CA8-3360-5C51-A7DB-2DFB04805AE7}"/>
              </a:ext>
            </a:extLst>
          </p:cNvPr>
          <p:cNvSpPr txBox="1"/>
          <p:nvPr/>
        </p:nvSpPr>
        <p:spPr>
          <a:xfrm>
            <a:off x="161365" y="538205"/>
            <a:ext cx="11421035" cy="6137834"/>
          </a:xfrm>
          <a:prstGeom prst="rect">
            <a:avLst/>
          </a:prstGeom>
          <a:noFill/>
        </p:spPr>
        <p:txBody>
          <a:bodyPr wrap="square">
            <a:spAutoFit/>
          </a:bodyPr>
          <a:lstStyle/>
          <a:p>
            <a:pPr marL="0" lvl="0" indent="0" algn="just">
              <a:lnSpc>
                <a:spcPct val="110000"/>
              </a:lnSpc>
              <a:spcBef>
                <a:spcPts val="1200"/>
              </a:spcBef>
              <a:buFont typeface="+mj-lt"/>
              <a:buNone/>
            </a:pPr>
            <a:r>
              <a:rPr lang="en-IN" alt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Algorithm:</a:t>
            </a:r>
          </a:p>
          <a:p>
            <a:pPr marL="0" lvl="0" indent="0" algn="just">
              <a:lnSpc>
                <a:spcPct val="110000"/>
              </a:lnSpc>
              <a:spcBef>
                <a:spcPts val="1200"/>
              </a:spcBef>
              <a:buFont typeface="+mj-l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Input: American Sign Language Images</a:t>
            </a:r>
          </a:p>
          <a:p>
            <a:pPr marL="0" lvl="0" indent="0" algn="just">
              <a:lnSpc>
                <a:spcPct val="110000"/>
              </a:lnSpc>
              <a:spcBef>
                <a:spcPts val="1200"/>
              </a:spcBef>
              <a:buFont typeface="+mj-lt"/>
              <a:buNone/>
            </a:pPr>
            <a:r>
              <a:rPr lang="en-IN"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Output: Predicting the English letter corresponding to the representation in the sign language.</a:t>
            </a:r>
            <a:endPar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0000"/>
              </a:lnSpc>
              <a:spcBef>
                <a:spcPts val="1200"/>
              </a:spcBef>
              <a:buFont typeface="+mj-lt"/>
              <a:buAutoNum type="arabicPeriod"/>
            </a:pP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rPr>
              <a:t>Start.</a:t>
            </a:r>
          </a:p>
          <a:p>
            <a:pPr marL="342900" lvl="0" indent="-342900" algn="just">
              <a:lnSpc>
                <a:spcPct val="110000"/>
              </a:lnSpc>
              <a:spcBef>
                <a:spcPts val="1200"/>
              </a:spcBef>
              <a:buFont typeface="+mj-lt"/>
              <a:buAutoNum type="arabicPeriod"/>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Prepare and pre-process the datasets (test and training). Then label binarizer is used to binarize the labels in a one-vs-all fashion and returns the one-hot encoded vectors.</a:t>
            </a:r>
          </a:p>
          <a:p>
            <a:pPr marL="342900" lvl="0" indent="-342900" algn="just">
              <a:lnSpc>
                <a:spcPct val="110000"/>
              </a:lnSpc>
              <a:spcBef>
                <a:spcPts val="1200"/>
              </a:spcBef>
              <a:buFont typeface="+mj-lt"/>
              <a:buAutoNum type="arabicPeriod"/>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Next the CNN Seque</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ntial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model is built using the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K</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eras library and compiler using Adam optimizer and categorical cross entropy as the loss function.</a:t>
            </a:r>
          </a:p>
          <a:p>
            <a:pPr marL="342900" lvl="0" indent="-342900" algn="just">
              <a:lnSpc>
                <a:spcPct val="110000"/>
              </a:lnSpc>
              <a:spcBef>
                <a:spcPts val="1200"/>
              </a:spcBef>
              <a:buFont typeface="+mj-lt"/>
              <a:buAutoNum type="arabicPeriod"/>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Checkpoints are created to save the best model found during training (</a:t>
            </a:r>
            <a:r>
              <a:rPr lang="en-US" altLang="en-GB" sz="2200" dirty="0" err="1">
                <a:latin typeface="Times New Roman" panose="02020603050405020304" pitchFamily="18" charset="0"/>
                <a:ea typeface="Times New Roman" panose="02020603050405020304" pitchFamily="18" charset="0"/>
                <a:cs typeface="Times New Roman" panose="02020603050405020304" pitchFamily="18" charset="0"/>
              </a:rPr>
              <a:t>ModelCheckpoint</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en-GB" sz="2200" dirty="0" err="1">
                <a:latin typeface="Times New Roman" panose="02020603050405020304" pitchFamily="18" charset="0"/>
                <a:ea typeface="Times New Roman" panose="02020603050405020304" pitchFamily="18" charset="0"/>
                <a:cs typeface="Times New Roman" panose="02020603050405020304" pitchFamily="18" charset="0"/>
              </a:rPr>
              <a:t>EarlyStopping</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 for when there is no progress for a specified number of epochs.</a:t>
            </a:r>
          </a:p>
          <a:p>
            <a:pPr marL="342900" indent="-342900" algn="just">
              <a:lnSpc>
                <a:spcPct val="110000"/>
              </a:lnSpc>
              <a:spcBef>
                <a:spcPts val="1200"/>
              </a:spcBef>
              <a:buFont typeface="+mj-lt"/>
              <a:buAutoNum type="arabicPeriod"/>
            </a:pPr>
            <a:r>
              <a:rPr lang="en-US"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Next, a history object is created which contains the loss and specified metrics details obtained during the model’s training.</a:t>
            </a:r>
          </a:p>
          <a:p>
            <a:pPr marL="342900" lvl="0" indent="-342900" algn="just">
              <a:lnSpc>
                <a:spcPct val="110000"/>
              </a:lnSpc>
              <a:spcBef>
                <a:spcPts val="1200"/>
              </a:spcBef>
              <a:buFont typeface="+mj-lt"/>
              <a:buAutoNum type="arabicPeriod"/>
            </a:pPr>
            <a:endPar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5" descr="Logo, company name&#10;&#10;Description automatically generated">
            <a:extLst>
              <a:ext uri="{FF2B5EF4-FFF2-40B4-BE49-F238E27FC236}">
                <a16:creationId xmlns:a16="http://schemas.microsoft.com/office/drawing/2014/main" id="{C9F5FECE-3812-812B-390E-D3A52E760E42}"/>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00817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3333C6C-42AE-3FC1-F265-1DA2F4EFB427}"/>
              </a:ext>
            </a:extLst>
          </p:cNvPr>
          <p:cNvSpPr txBox="1">
            <a:spLocks/>
          </p:cNvSpPr>
          <p:nvPr/>
        </p:nvSpPr>
        <p:spPr>
          <a:xfrm>
            <a:off x="1362270" y="-214563"/>
            <a:ext cx="9095344" cy="1006259"/>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Times New Roman"/>
                <a:cs typeface="Calibri Light"/>
              </a:rPr>
              <a:t>6. IMPLEMENTATION DETAILS (Contd...)</a:t>
            </a:r>
          </a:p>
        </p:txBody>
      </p:sp>
      <p:sp>
        <p:nvSpPr>
          <p:cNvPr id="8" name="TextBox 7">
            <a:extLst>
              <a:ext uri="{FF2B5EF4-FFF2-40B4-BE49-F238E27FC236}">
                <a16:creationId xmlns:a16="http://schemas.microsoft.com/office/drawing/2014/main" id="{3EFEDF75-DEB1-CC90-5F9F-339B1D36AFF1}"/>
              </a:ext>
            </a:extLst>
          </p:cNvPr>
          <p:cNvSpPr txBox="1"/>
          <p:nvPr/>
        </p:nvSpPr>
        <p:spPr>
          <a:xfrm>
            <a:off x="161365" y="791696"/>
            <a:ext cx="11062447" cy="5919313"/>
          </a:xfrm>
          <a:prstGeom prst="rect">
            <a:avLst/>
          </a:prstGeom>
          <a:noFill/>
        </p:spPr>
        <p:txBody>
          <a:bodyPr wrap="square">
            <a:spAutoFit/>
          </a:bodyPr>
          <a:lstStyle/>
          <a:p>
            <a:pPr marL="0" lvl="0" indent="0" algn="just">
              <a:lnSpc>
                <a:spcPct val="110000"/>
              </a:lnSpc>
              <a:spcBef>
                <a:spcPts val="1200"/>
              </a:spcBef>
              <a:buFont typeface="+mj-lt"/>
              <a:buNone/>
            </a:pPr>
            <a:r>
              <a:rPr lang="en-US" altLang="en-US" sz="2200" dirty="0">
                <a:latin typeface="Times New Roman" panose="02020603050405020304" pitchFamily="18" charset="0"/>
                <a:ea typeface="Times New Roman" panose="02020603050405020304" pitchFamily="18" charset="0"/>
                <a:cs typeface="Times New Roman" panose="02020603050405020304" pitchFamily="18" charset="0"/>
              </a:rPr>
              <a:t>6. </a:t>
            </a:r>
            <a:r>
              <a:rPr lang="en-US" alt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history object can be used to obtain the learning curves and assesses the training process and the model’s performance at each epoch</a:t>
            </a:r>
          </a:p>
          <a:p>
            <a:pPr marL="0" lvl="0" indent="0" algn="just">
              <a:lnSpc>
                <a:spcPct val="110000"/>
              </a:lnSpc>
              <a:spcBef>
                <a:spcPts val="1200"/>
              </a:spcBef>
              <a:buFont typeface="+mj-lt"/>
              <a:buNone/>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7. The model is retrieved (not necessarily the best model) and it is evaluated using the test set.</a:t>
            </a:r>
          </a:p>
          <a:p>
            <a:pPr marL="0" lvl="0" indent="0" algn="just">
              <a:lnSpc>
                <a:spcPct val="110000"/>
              </a:lnSpc>
              <a:spcBef>
                <a:spcPts val="1200"/>
              </a:spcBef>
              <a:buFont typeface="+mj-lt"/>
              <a:buNone/>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8. Hyperparameter tuning is performed on convolution pairs, max pooling pairs, filters in the convolution layers, filter shape and dropout.</a:t>
            </a:r>
          </a:p>
          <a:p>
            <a:pPr marL="0" lvl="0" indent="0" algn="just">
              <a:lnSpc>
                <a:spcPct val="110000"/>
              </a:lnSpc>
              <a:spcBef>
                <a:spcPts val="1200"/>
              </a:spcBef>
              <a:buFont typeface="+mj-lt"/>
              <a:buNone/>
            </a:pP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rPr>
              <a:t>	Convolution and max pooling layers </a:t>
            </a: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rPr>
              <a:t> 3</a:t>
            </a:r>
          </a:p>
          <a:p>
            <a:pPr marL="0" lvl="0" indent="0" algn="just">
              <a:lnSpc>
                <a:spcPct val="110000"/>
              </a:lnSpc>
              <a:spcBef>
                <a:spcPts val="1200"/>
              </a:spcBef>
              <a:buFont typeface="+mj-lt"/>
              <a:buNone/>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	Number of filter maps </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 24-48-96</a:t>
            </a:r>
          </a:p>
          <a:p>
            <a:pPr marL="0" lvl="0" indent="0" algn="just">
              <a:lnSpc>
                <a:spcPct val="110000"/>
              </a:lnSpc>
              <a:spcBef>
                <a:spcPts val="1200"/>
              </a:spcBef>
              <a:buFont typeface="+mj-lt"/>
              <a:buNone/>
            </a:pP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rPr>
              <a:t>	Fil</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rPr>
              <a:t>ter size </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5 X 5</a:t>
            </a:r>
          </a:p>
          <a:p>
            <a:pPr marL="0" lvl="0" indent="0" algn="just">
              <a:lnSpc>
                <a:spcPct val="110000"/>
              </a:lnSpc>
              <a:spcBef>
                <a:spcPts val="1200"/>
              </a:spcBef>
              <a:buFont typeface="+mj-lt"/>
              <a:buNone/>
            </a:pP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Drop</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out  0.3</a:t>
            </a:r>
          </a:p>
          <a:p>
            <a:pPr marL="0" lvl="0" indent="0" algn="just">
              <a:lnSpc>
                <a:spcPct val="110000"/>
              </a:lnSpc>
              <a:spcBef>
                <a:spcPts val="1200"/>
              </a:spcBef>
              <a:buFont typeface="+mj-lt"/>
              <a:buNone/>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9</a:t>
            </a: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Data augmentation is introduced as a small rotation, zoom, and translation to the images.</a:t>
            </a:r>
          </a:p>
          <a:p>
            <a:pPr marL="0" lvl="0" indent="0" algn="just">
              <a:lnSpc>
                <a:spcPct val="110000"/>
              </a:lnSpc>
              <a:spcBef>
                <a:spcPts val="1200"/>
              </a:spcBef>
              <a:buFont typeface="+mj-lt"/>
              <a:buNone/>
            </a:pP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10</a:t>
            </a: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final model is evaluated which gives an accuracy score of 96%.</a:t>
            </a:r>
          </a:p>
          <a:p>
            <a:pPr marL="0" lvl="0" indent="0" algn="just">
              <a:lnSpc>
                <a:spcPct val="110000"/>
              </a:lnSpc>
              <a:spcBef>
                <a:spcPts val="1200"/>
              </a:spcBef>
              <a:buFont typeface="+mj-lt"/>
              <a:buNone/>
            </a:pPr>
            <a:r>
              <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11</a:t>
            </a:r>
            <a:r>
              <a:rPr lang="en-US" altLang="en-GB"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Stop.</a:t>
            </a:r>
            <a:endParaRPr lang="en-US" altLang="en-GB"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5" descr="Logo, company name&#10;&#10;Description automatically generated">
            <a:extLst>
              <a:ext uri="{FF2B5EF4-FFF2-40B4-BE49-F238E27FC236}">
                <a16:creationId xmlns:a16="http://schemas.microsoft.com/office/drawing/2014/main" id="{CCCD8E8F-6880-4C35-3BDE-C54DE6D3DF35}"/>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63994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3333C6C-42AE-3FC1-F265-1DA2F4EFB427}"/>
              </a:ext>
            </a:extLst>
          </p:cNvPr>
          <p:cNvSpPr txBox="1">
            <a:spLocks/>
          </p:cNvSpPr>
          <p:nvPr/>
        </p:nvSpPr>
        <p:spPr>
          <a:xfrm>
            <a:off x="2653648" y="0"/>
            <a:ext cx="6884703" cy="7070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7. RESULTS AND DISCUSSION</a:t>
            </a:r>
            <a:endParaRPr lang="en-US" sz="3700" dirty="0">
              <a:latin typeface="Times New Roman"/>
              <a:cs typeface="Times New Roman"/>
            </a:endParaRPr>
          </a:p>
        </p:txBody>
      </p:sp>
      <p:pic>
        <p:nvPicPr>
          <p:cNvPr id="2" name="Picture 1" descr="A picture containing text, screenshot, font&#10;&#10;Description automatically generated">
            <a:extLst>
              <a:ext uri="{FF2B5EF4-FFF2-40B4-BE49-F238E27FC236}">
                <a16:creationId xmlns:a16="http://schemas.microsoft.com/office/drawing/2014/main" id="{EF8B1599-BE20-77C3-5E81-550BBD0D2421}"/>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40000"/>
                    </a14:imgEffect>
                  </a14:imgLayer>
                </a14:imgProps>
              </a:ext>
            </a:extLst>
          </a:blip>
          <a:srcRect r="4409"/>
          <a:stretch/>
        </p:blipFill>
        <p:spPr>
          <a:xfrm>
            <a:off x="0" y="3746098"/>
            <a:ext cx="7306180" cy="2538161"/>
          </a:xfrm>
          <a:prstGeom prst="rect">
            <a:avLst/>
          </a:prstGeom>
        </p:spPr>
      </p:pic>
      <p:pic>
        <p:nvPicPr>
          <p:cNvPr id="3" name="Picture 2" descr="A screenshot of a computer&#10;&#10;Description automatically generated with medium confidence">
            <a:extLst>
              <a:ext uri="{FF2B5EF4-FFF2-40B4-BE49-F238E27FC236}">
                <a16:creationId xmlns:a16="http://schemas.microsoft.com/office/drawing/2014/main" id="{360597E6-7D76-FB44-1D85-7B7937C09C8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400000"/>
                    </a14:imgEffect>
                    <a14:imgEffect>
                      <a14:brightnessContrast contrast="-40000"/>
                    </a14:imgEffect>
                  </a14:imgLayer>
                </a14:imgProps>
              </a:ext>
            </a:extLst>
          </a:blip>
          <a:srcRect t="5413" r="14306"/>
          <a:stretch/>
        </p:blipFill>
        <p:spPr bwMode="auto">
          <a:xfrm>
            <a:off x="7306180" y="1148127"/>
            <a:ext cx="4760314" cy="5643132"/>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6BF3195-742C-8381-5768-78BC2C096C0E}"/>
              </a:ext>
            </a:extLst>
          </p:cNvPr>
          <p:cNvSpPr txBox="1"/>
          <p:nvPr/>
        </p:nvSpPr>
        <p:spPr>
          <a:xfrm>
            <a:off x="3263152" y="6421927"/>
            <a:ext cx="3511987"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Figure 4: </a:t>
            </a:r>
            <a:r>
              <a:rPr lang="en-US" sz="1600" dirty="0">
                <a:latin typeface="Times New Roman" panose="02020603050405020304" pitchFamily="18" charset="0"/>
                <a:cs typeface="Times New Roman" panose="02020603050405020304" pitchFamily="18" charset="0"/>
              </a:rPr>
              <a:t>Building the sequential model</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77D555D-6BCA-6728-D601-C3004F79236C}"/>
              </a:ext>
            </a:extLst>
          </p:cNvPr>
          <p:cNvSpPr txBox="1"/>
          <p:nvPr/>
        </p:nvSpPr>
        <p:spPr>
          <a:xfrm>
            <a:off x="125506" y="1423939"/>
            <a:ext cx="7306180" cy="1687963"/>
          </a:xfrm>
          <a:prstGeom prst="rect">
            <a:avLst/>
          </a:prstGeom>
          <a:noFill/>
        </p:spPr>
        <p:txBody>
          <a:bodyPr wrap="square">
            <a:spAutoFit/>
          </a:bodyPr>
          <a:lstStyle/>
          <a:p>
            <a:pPr lvl="0">
              <a:lnSpc>
                <a:spcPct val="150000"/>
              </a:lnSpc>
            </a:pPr>
            <a:r>
              <a:rPr lang="en-GB" sz="2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Build a Sequential CNN model using Keras consisting of 3 convolutional layers, 3 max-pooling layers, 1 flatten layer and 2 dense layers.</a:t>
            </a:r>
            <a:endParaRPr lang="en-IN" sz="2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4" name="Picture 5" descr="Logo, company name&#10;&#10;Description automatically generated">
            <a:extLst>
              <a:ext uri="{FF2B5EF4-FFF2-40B4-BE49-F238E27FC236}">
                <a16:creationId xmlns:a16="http://schemas.microsoft.com/office/drawing/2014/main" id="{0C4B1241-2A57-DD07-2E0B-AA8E5EB38C45}"/>
              </a:ext>
            </a:extLst>
          </p:cNvPr>
          <p:cNvPicPr>
            <a:picLocks noChangeAspect="1"/>
          </p:cNvPicPr>
          <p:nvPr/>
        </p:nvPicPr>
        <p:blipFill rotWithShape="1">
          <a:blip r:embed="rId7">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406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F9E2B8-6379-D0AC-4DE6-BD7EAD4DEB46}"/>
              </a:ext>
            </a:extLst>
          </p:cNvPr>
          <p:cNvSpPr txBox="1">
            <a:spLocks/>
          </p:cNvSpPr>
          <p:nvPr/>
        </p:nvSpPr>
        <p:spPr>
          <a:xfrm>
            <a:off x="1818319" y="6341171"/>
            <a:ext cx="3364645" cy="5651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latin typeface="Times New Roman"/>
                <a:cs typeface="Times New Roman"/>
              </a:rPr>
              <a:t>Figure 5: </a:t>
            </a:r>
            <a:r>
              <a:rPr lang="en-US" sz="1600" dirty="0">
                <a:latin typeface="Times New Roman"/>
                <a:cs typeface="Times New Roman"/>
              </a:rPr>
              <a:t>Final Model</a:t>
            </a:r>
          </a:p>
        </p:txBody>
      </p:sp>
      <p:pic>
        <p:nvPicPr>
          <p:cNvPr id="9" name="Picture 8" descr="A picture containing text, diagram, font, parallel&#10;&#10;Description automatically generated">
            <a:extLst>
              <a:ext uri="{FF2B5EF4-FFF2-40B4-BE49-F238E27FC236}">
                <a16:creationId xmlns:a16="http://schemas.microsoft.com/office/drawing/2014/main" id="{634970F7-21B6-E079-4682-923D80A8A469}"/>
              </a:ext>
            </a:extLst>
          </p:cNvPr>
          <p:cNvPicPr>
            <a:picLocks noChangeAspect="1"/>
          </p:cNvPicPr>
          <p:nvPr/>
        </p:nvPicPr>
        <p:blipFill rotWithShape="1">
          <a:blip r:embed="rId3"/>
          <a:srcRect l="7620" r="6839"/>
          <a:stretch/>
        </p:blipFill>
        <p:spPr bwMode="auto">
          <a:xfrm>
            <a:off x="176230" y="516828"/>
            <a:ext cx="7130092" cy="6034891"/>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38D489BA-7CB2-0C19-60C9-DFAF005A2061}"/>
              </a:ext>
            </a:extLst>
          </p:cNvPr>
          <p:cNvSpPr txBox="1"/>
          <p:nvPr/>
        </p:nvSpPr>
        <p:spPr>
          <a:xfrm>
            <a:off x="7124416" y="2775732"/>
            <a:ext cx="4968179" cy="1517082"/>
          </a:xfrm>
          <a:prstGeom prst="rect">
            <a:avLst/>
          </a:prstGeom>
          <a:noFill/>
        </p:spPr>
        <p:txBody>
          <a:bodyPr wrap="square" rtlCol="0">
            <a:spAutoFit/>
          </a:bodyPr>
          <a:lstStyle/>
          <a:p>
            <a:pPr algn="just">
              <a:lnSpc>
                <a:spcPct val="107000"/>
              </a:lnSpc>
              <a:spcAft>
                <a:spcPts val="800"/>
              </a:spcAft>
            </a:pP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a lot of testing the data and the CNN models with hyperparameter tuning, Figure 5  depicts the best sequential model which can be built.</a:t>
            </a:r>
            <a:endPar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85091361-80B5-3644-E3B7-EE5DDE10A91F}"/>
              </a:ext>
            </a:extLst>
          </p:cNvPr>
          <p:cNvSpPr txBox="1">
            <a:spLocks/>
          </p:cNvSpPr>
          <p:nvPr/>
        </p:nvSpPr>
        <p:spPr>
          <a:xfrm>
            <a:off x="1784311" y="-174246"/>
            <a:ext cx="8623377" cy="96105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7. RESULTS AND DISCUSSION (Contd..)</a:t>
            </a:r>
            <a:endParaRPr lang="en-US" sz="3700" dirty="0">
              <a:latin typeface="Times New Roman"/>
              <a:cs typeface="Times New Roman"/>
            </a:endParaRPr>
          </a:p>
        </p:txBody>
      </p:sp>
      <p:pic>
        <p:nvPicPr>
          <p:cNvPr id="5" name="Picture 5" descr="Logo, company name&#10;&#10;Description automatically generated">
            <a:extLst>
              <a:ext uri="{FF2B5EF4-FFF2-40B4-BE49-F238E27FC236}">
                <a16:creationId xmlns:a16="http://schemas.microsoft.com/office/drawing/2014/main" id="{F5A5E9DE-3A2F-16DB-CFD9-F8EB107321B2}"/>
              </a:ext>
            </a:extLst>
          </p:cNvPr>
          <p:cNvPicPr>
            <a:picLocks noChangeAspect="1"/>
          </p:cNvPicPr>
          <p:nvPr/>
        </p:nvPicPr>
        <p:blipFill rotWithShape="1">
          <a:blip r:embed="rId4">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204449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333C6C-42AE-3FC1-F265-1DA2F4EFB427}"/>
              </a:ext>
            </a:extLst>
          </p:cNvPr>
          <p:cNvSpPr txBox="1">
            <a:spLocks/>
          </p:cNvSpPr>
          <p:nvPr/>
        </p:nvSpPr>
        <p:spPr>
          <a:xfrm>
            <a:off x="1784309" y="-33346"/>
            <a:ext cx="8623377" cy="96105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7. RESULTS AND DISCUSSION (Contd..)</a:t>
            </a:r>
            <a:endParaRPr lang="en-US" sz="3700" dirty="0">
              <a:latin typeface="Times New Roman"/>
              <a:cs typeface="Times New Roman"/>
            </a:endParaRPr>
          </a:p>
        </p:txBody>
      </p:sp>
      <p:sp>
        <p:nvSpPr>
          <p:cNvPr id="9" name="Rectangle 8"/>
          <p:cNvSpPr/>
          <p:nvPr/>
        </p:nvSpPr>
        <p:spPr>
          <a:xfrm>
            <a:off x="4400171" y="6041487"/>
            <a:ext cx="3391655" cy="369332"/>
          </a:xfrm>
          <a:prstGeom prst="rect">
            <a:avLst/>
          </a:prstGeom>
        </p:spPr>
        <p:txBody>
          <a:bodyPr wrap="square">
            <a:spAutoFit/>
          </a:bodyPr>
          <a:lstStyle/>
          <a:p>
            <a:pPr algn="ctr"/>
            <a:r>
              <a:rPr lang="en-GB" b="1" dirty="0">
                <a:latin typeface="Times New Roman"/>
                <a:cs typeface="Times New Roman"/>
              </a:rPr>
              <a:t>Figure 6:</a:t>
            </a:r>
            <a:r>
              <a:rPr lang="en-US" dirty="0">
                <a:latin typeface="Times New Roman"/>
                <a:cs typeface="Times New Roman"/>
              </a:rPr>
              <a:t> Accuracy of Model</a:t>
            </a:r>
          </a:p>
        </p:txBody>
      </p:sp>
      <p:pic>
        <p:nvPicPr>
          <p:cNvPr id="4" name="Picture 3" descr="A screenshot of a computer code&#10;&#10;Description automatically generated with low confidence">
            <a:extLst>
              <a:ext uri="{FF2B5EF4-FFF2-40B4-BE49-F238E27FC236}">
                <a16:creationId xmlns:a16="http://schemas.microsoft.com/office/drawing/2014/main" id="{4BB01E36-4FC2-2688-E516-E2A47E60FCC7}"/>
              </a:ext>
            </a:extLst>
          </p:cNvPr>
          <p:cNvPicPr>
            <a:picLocks noChangeAspect="1"/>
          </p:cNvPicPr>
          <p:nvPr/>
        </p:nvPicPr>
        <p:blipFill>
          <a:blip r:embed="rId3"/>
          <a:stretch>
            <a:fillRect/>
          </a:stretch>
        </p:blipFill>
        <p:spPr>
          <a:xfrm>
            <a:off x="2330824" y="1966356"/>
            <a:ext cx="7785451" cy="4042128"/>
          </a:xfrm>
          <a:prstGeom prst="rect">
            <a:avLst/>
          </a:prstGeom>
        </p:spPr>
      </p:pic>
      <p:sp>
        <p:nvSpPr>
          <p:cNvPr id="6" name="TextBox 5">
            <a:extLst>
              <a:ext uri="{FF2B5EF4-FFF2-40B4-BE49-F238E27FC236}">
                <a16:creationId xmlns:a16="http://schemas.microsoft.com/office/drawing/2014/main" id="{A365F3B8-46D8-216A-CA47-59C6B3407E26}"/>
              </a:ext>
            </a:extLst>
          </p:cNvPr>
          <p:cNvSpPr txBox="1"/>
          <p:nvPr/>
        </p:nvSpPr>
        <p:spPr>
          <a:xfrm>
            <a:off x="2796292" y="1194689"/>
            <a:ext cx="6305572" cy="738664"/>
          </a:xfrm>
          <a:prstGeom prst="rect">
            <a:avLst/>
          </a:prstGeom>
          <a:noFill/>
        </p:spPr>
        <p:txBody>
          <a:bodyPr wrap="none" rtlCol="0">
            <a:spAutoFit/>
          </a:bodyPr>
          <a:lstStyle/>
          <a:p>
            <a:r>
              <a:rPr lang="en-GB"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training, the final model’s accuracy is </a:t>
            </a:r>
            <a:r>
              <a:rPr lang="en-GB"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96%</a:t>
            </a:r>
            <a:r>
              <a:rPr lang="en-GB"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3" name="Picture 5" descr="Logo, company name&#10;&#10;Description automatically generated">
            <a:extLst>
              <a:ext uri="{FF2B5EF4-FFF2-40B4-BE49-F238E27FC236}">
                <a16:creationId xmlns:a16="http://schemas.microsoft.com/office/drawing/2014/main" id="{935E13BC-0470-94B7-5E07-93A61FB20FBA}"/>
              </a:ext>
            </a:extLst>
          </p:cNvPr>
          <p:cNvPicPr>
            <a:picLocks noChangeAspect="1"/>
          </p:cNvPicPr>
          <p:nvPr/>
        </p:nvPicPr>
        <p:blipFill rotWithShape="1">
          <a:blip r:embed="rId4">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406843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A387B-0491-EDC2-0400-D767300452BD}"/>
              </a:ext>
            </a:extLst>
          </p:cNvPr>
          <p:cNvPicPr>
            <a:picLocks noChangeAspect="1"/>
          </p:cNvPicPr>
          <p:nvPr/>
        </p:nvPicPr>
        <p:blipFill>
          <a:blip r:embed="rId3"/>
          <a:stretch>
            <a:fillRect/>
          </a:stretch>
        </p:blipFill>
        <p:spPr>
          <a:xfrm>
            <a:off x="0" y="873759"/>
            <a:ext cx="4564380" cy="5984240"/>
          </a:xfrm>
          <a:prstGeom prst="rect">
            <a:avLst/>
          </a:prstGeom>
        </p:spPr>
      </p:pic>
      <p:sp>
        <p:nvSpPr>
          <p:cNvPr id="6" name="Title 1">
            <a:extLst>
              <a:ext uri="{FF2B5EF4-FFF2-40B4-BE49-F238E27FC236}">
                <a16:creationId xmlns:a16="http://schemas.microsoft.com/office/drawing/2014/main" id="{83333C6C-42AE-3FC1-F265-1DA2F4EFB427}"/>
              </a:ext>
            </a:extLst>
          </p:cNvPr>
          <p:cNvSpPr txBox="1">
            <a:spLocks/>
          </p:cNvSpPr>
          <p:nvPr/>
        </p:nvSpPr>
        <p:spPr>
          <a:xfrm>
            <a:off x="2132624" y="6545044"/>
            <a:ext cx="4863512" cy="33867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latin typeface="Times New Roman"/>
                <a:cs typeface="Times New Roman"/>
              </a:rPr>
              <a:t>Figure 7</a:t>
            </a:r>
            <a:r>
              <a:rPr lang="en-US" sz="1600" dirty="0">
                <a:latin typeface="Times New Roman"/>
                <a:cs typeface="Times New Roman"/>
              </a:rPr>
              <a:t>: Converting text to image</a:t>
            </a:r>
          </a:p>
        </p:txBody>
      </p:sp>
      <p:sp>
        <p:nvSpPr>
          <p:cNvPr id="11" name="TextBox 10">
            <a:extLst>
              <a:ext uri="{FF2B5EF4-FFF2-40B4-BE49-F238E27FC236}">
                <a16:creationId xmlns:a16="http://schemas.microsoft.com/office/drawing/2014/main" id="{94804EF5-2EC0-A112-3629-CFC5CC94B665}"/>
              </a:ext>
            </a:extLst>
          </p:cNvPr>
          <p:cNvSpPr txBox="1"/>
          <p:nvPr/>
        </p:nvSpPr>
        <p:spPr>
          <a:xfrm>
            <a:off x="4940116" y="1291860"/>
            <a:ext cx="6032684" cy="1517082"/>
          </a:xfrm>
          <a:prstGeom prst="rect">
            <a:avLst/>
          </a:prstGeom>
          <a:noFill/>
        </p:spPr>
        <p:txBody>
          <a:bodyPr wrap="square">
            <a:spAutoFit/>
          </a:bodyPr>
          <a:lstStyle/>
          <a:p>
            <a:pPr algn="just">
              <a:lnSpc>
                <a:spcPct val="107000"/>
              </a:lnSpc>
              <a:spcAft>
                <a:spcPts val="800"/>
              </a:spcAft>
            </a:pP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sign language recognition system, has been trained in such a way that an input sentence can be converted into a hand gesture sign language as shown in the below figure.</a:t>
            </a:r>
            <a:endPar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descr="A collage of hands pointing&#10;&#10;Description automatically generated with low confidence">
            <a:extLst>
              <a:ext uri="{FF2B5EF4-FFF2-40B4-BE49-F238E27FC236}">
                <a16:creationId xmlns:a16="http://schemas.microsoft.com/office/drawing/2014/main" id="{C5F607BD-EB2E-D9C2-433B-8A7A61681640}"/>
              </a:ext>
            </a:extLst>
          </p:cNvPr>
          <p:cNvPicPr>
            <a:picLocks noChangeAspect="1"/>
          </p:cNvPicPr>
          <p:nvPr/>
        </p:nvPicPr>
        <p:blipFill rotWithShape="1">
          <a:blip r:embed="rId4"/>
          <a:srcRect t="25969"/>
          <a:stretch/>
        </p:blipFill>
        <p:spPr bwMode="auto">
          <a:xfrm>
            <a:off x="4564381" y="3429000"/>
            <a:ext cx="7627620" cy="3141763"/>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41E0974E-6213-15D5-A29E-0FD2715E997C}"/>
              </a:ext>
            </a:extLst>
          </p:cNvPr>
          <p:cNvSpPr txBox="1">
            <a:spLocks/>
          </p:cNvSpPr>
          <p:nvPr/>
        </p:nvSpPr>
        <p:spPr>
          <a:xfrm>
            <a:off x="1784311" y="-116333"/>
            <a:ext cx="8623377" cy="96105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7. RESULTS AND DISCUSSION (Contd..)</a:t>
            </a:r>
            <a:endParaRPr lang="en-US" sz="3700" dirty="0">
              <a:latin typeface="Times New Roman"/>
              <a:cs typeface="Times New Roman"/>
            </a:endParaRPr>
          </a:p>
        </p:txBody>
      </p:sp>
      <p:pic>
        <p:nvPicPr>
          <p:cNvPr id="7" name="Picture 5" descr="Logo, company name&#10;&#10;Description automatically generated">
            <a:extLst>
              <a:ext uri="{FF2B5EF4-FFF2-40B4-BE49-F238E27FC236}">
                <a16:creationId xmlns:a16="http://schemas.microsoft.com/office/drawing/2014/main" id="{7A78F3C7-B5F9-82A9-CFB9-844DC0C5A113}"/>
              </a:ext>
            </a:extLst>
          </p:cNvPr>
          <p:cNvPicPr>
            <a:picLocks noChangeAspect="1"/>
          </p:cNvPicPr>
          <p:nvPr/>
        </p:nvPicPr>
        <p:blipFill rotWithShape="1">
          <a:blip r:embed="rId5">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83680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3333C6C-42AE-3FC1-F265-1DA2F4EFB427}"/>
              </a:ext>
            </a:extLst>
          </p:cNvPr>
          <p:cNvSpPr txBox="1">
            <a:spLocks/>
          </p:cNvSpPr>
          <p:nvPr/>
        </p:nvSpPr>
        <p:spPr>
          <a:xfrm>
            <a:off x="3976281" y="0"/>
            <a:ext cx="4239438" cy="6747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8. CONCLUSION</a:t>
            </a:r>
            <a:endParaRPr lang="en-US" sz="3700" dirty="0">
              <a:latin typeface="Times New Roman"/>
              <a:cs typeface="Times New Roman"/>
            </a:endParaRPr>
          </a:p>
        </p:txBody>
      </p:sp>
      <p:sp>
        <p:nvSpPr>
          <p:cNvPr id="4" name="TextBox 3">
            <a:extLst>
              <a:ext uri="{FF2B5EF4-FFF2-40B4-BE49-F238E27FC236}">
                <a16:creationId xmlns:a16="http://schemas.microsoft.com/office/drawing/2014/main" id="{4AC968FD-5648-BD27-C00C-8B4879401514}"/>
              </a:ext>
            </a:extLst>
          </p:cNvPr>
          <p:cNvSpPr txBox="1"/>
          <p:nvPr/>
        </p:nvSpPr>
        <p:spPr>
          <a:xfrm>
            <a:off x="228220" y="674703"/>
            <a:ext cx="11574777" cy="618630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achieved a high accuracy of 96% on the Sign Language MNIST dataset, demonstrating its capability to recognize and classify a wide range of sign language alphabets.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Through extensive hyperparameter tuning, the system identified the best model configuration by fine-tuning parameters such as filters, filter size, convolution and max pooling pairs, dropout, and data augmentation which resulted in a highly efficient and accurate model for sign language gesture recognition.</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Due to the motion requirements of ‘j’ and ‘z’ alphabets, they were excluded from the dataset. This decision ensured consistency and reliability in recognizing static hand gesture images, improving the overall recognition process.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sign language recognition system represents a significant advancement, showcasing the potential of deep learning approaches in empowering individuals with hearing impairments, enhancing communication accessibility, and fostering inclusivity across domains.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successful implementation of this sign language recognition system opens doors for various applications. </a:t>
            </a:r>
            <a:endParaRPr lang="en-IN" sz="2200" dirty="0">
              <a:latin typeface="Times New Roman" panose="02020603050405020304" pitchFamily="18" charset="0"/>
              <a:cs typeface="Times New Roman" panose="02020603050405020304" pitchFamily="18" charset="0"/>
            </a:endParaRPr>
          </a:p>
        </p:txBody>
      </p:sp>
      <p:pic>
        <p:nvPicPr>
          <p:cNvPr id="3" name="Picture 5" descr="Logo, company name&#10;&#10;Description automatically generated">
            <a:extLst>
              <a:ext uri="{FF2B5EF4-FFF2-40B4-BE49-F238E27FC236}">
                <a16:creationId xmlns:a16="http://schemas.microsoft.com/office/drawing/2014/main" id="{603D6F48-E0C4-A4E3-769C-C0B525711C63}"/>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263516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C3372-B8B4-DE91-80DA-06CFECCD3B42}"/>
              </a:ext>
            </a:extLst>
          </p:cNvPr>
          <p:cNvSpPr>
            <a:spLocks noGrp="1"/>
          </p:cNvSpPr>
          <p:nvPr>
            <p:ph idx="1"/>
          </p:nvPr>
        </p:nvSpPr>
        <p:spPr>
          <a:xfrm>
            <a:off x="127548" y="835226"/>
            <a:ext cx="10915605" cy="5717219"/>
          </a:xfrm>
        </p:spPr>
        <p:txBody>
          <a:bodyPr vert="horz" lIns="91440" tIns="45720" rIns="91440" bIns="45720" rtlCol="0" anchor="t">
            <a:noAutofit/>
          </a:bodyPr>
          <a:lstStyle/>
          <a:p>
            <a:pPr marL="755650" indent="-400050" algn="just">
              <a:lnSpc>
                <a:spcPct val="100000"/>
              </a:lnSpc>
              <a:spcBef>
                <a:spcPts val="0"/>
              </a:spcBef>
              <a:spcAft>
                <a:spcPts val="0"/>
              </a:spcAft>
              <a:buClr>
                <a:schemeClr val="tx1">
                  <a:lumMod val="75000"/>
                  <a:lumOff val="25000"/>
                </a:schemeClr>
              </a:buClr>
              <a:buFont typeface="+mj-lt"/>
              <a:buAutoNum type="romanLcPeriod"/>
            </a:pPr>
            <a:r>
              <a:rPr lang="en-US" sz="2300" dirty="0">
                <a:latin typeface="Times New Roman" panose="02020603050405020304" pitchFamily="18" charset="0"/>
                <a:cs typeface="Times New Roman" panose="02020603050405020304" pitchFamily="18" charset="0"/>
              </a:rPr>
              <a:t>Limited Gesture Vocabulary: The system can only recognize and interpret alphabets in sign language, limiting its ability to support complex conversations and expressions.</a:t>
            </a:r>
          </a:p>
          <a:p>
            <a:pPr marL="755650" indent="-400050" algn="just">
              <a:lnSpc>
                <a:spcPct val="100000"/>
              </a:lnSpc>
              <a:spcBef>
                <a:spcPts val="0"/>
              </a:spcBef>
              <a:spcAft>
                <a:spcPts val="0"/>
              </a:spcAft>
              <a:buClr>
                <a:schemeClr val="tx1">
                  <a:lumMod val="75000"/>
                  <a:lumOff val="25000"/>
                </a:schemeClr>
              </a:buClr>
              <a:buFont typeface="+mj-lt"/>
              <a:buAutoNum type="romanLcPeriod"/>
            </a:pPr>
            <a:endParaRPr lang="en-US" sz="2300" dirty="0">
              <a:latin typeface="Times New Roman" panose="02020603050405020304" pitchFamily="18" charset="0"/>
              <a:cs typeface="Times New Roman" panose="02020603050405020304" pitchFamily="18" charset="0"/>
            </a:endParaRPr>
          </a:p>
          <a:p>
            <a:pPr marL="755650" indent="-400050" algn="just">
              <a:lnSpc>
                <a:spcPct val="100000"/>
              </a:lnSpc>
              <a:spcBef>
                <a:spcPts val="0"/>
              </a:spcBef>
              <a:spcAft>
                <a:spcPts val="0"/>
              </a:spcAft>
              <a:buClr>
                <a:schemeClr val="tx1">
                  <a:lumMod val="75000"/>
                  <a:lumOff val="25000"/>
                </a:schemeClr>
              </a:buClr>
              <a:buFont typeface="+mj-lt"/>
              <a:buAutoNum type="romanLcPeriod"/>
            </a:pPr>
            <a:r>
              <a:rPr lang="en-US" sz="2300" dirty="0">
                <a:latin typeface="Times New Roman" panose="02020603050405020304" pitchFamily="18" charset="0"/>
                <a:cs typeface="Times New Roman" panose="02020603050405020304" pitchFamily="18" charset="0"/>
              </a:rPr>
              <a:t>Lack of Contextual Understanding: Without considering contextual cues, facial expressions, and body movements, the system may struggle to accurately interpret gestures with different meanings based on the surrounding conversation or topic.</a:t>
            </a:r>
          </a:p>
          <a:p>
            <a:pPr marL="755650" indent="-400050" algn="just">
              <a:lnSpc>
                <a:spcPct val="100000"/>
              </a:lnSpc>
              <a:spcBef>
                <a:spcPts val="0"/>
              </a:spcBef>
              <a:spcAft>
                <a:spcPts val="0"/>
              </a:spcAft>
              <a:buClr>
                <a:schemeClr val="tx1">
                  <a:lumMod val="75000"/>
                  <a:lumOff val="25000"/>
                </a:schemeClr>
              </a:buClr>
              <a:buFont typeface="+mj-lt"/>
              <a:buAutoNum type="romanLcPeriod"/>
            </a:pPr>
            <a:endParaRPr lang="en-US" sz="2300" dirty="0">
              <a:latin typeface="Times New Roman" panose="02020603050405020304" pitchFamily="18" charset="0"/>
              <a:cs typeface="Times New Roman" panose="02020603050405020304" pitchFamily="18" charset="0"/>
            </a:endParaRPr>
          </a:p>
          <a:p>
            <a:pPr marL="755650" indent="-400050" algn="just">
              <a:lnSpc>
                <a:spcPct val="100000"/>
              </a:lnSpc>
              <a:spcBef>
                <a:spcPts val="0"/>
              </a:spcBef>
              <a:spcAft>
                <a:spcPts val="0"/>
              </a:spcAft>
              <a:buClr>
                <a:schemeClr val="tx1">
                  <a:lumMod val="75000"/>
                  <a:lumOff val="25000"/>
                </a:schemeClr>
              </a:buClr>
              <a:buFont typeface="+mj-lt"/>
              <a:buAutoNum type="romanLcPeriod"/>
            </a:pPr>
            <a:r>
              <a:rPr lang="en-US" sz="2300" dirty="0">
                <a:latin typeface="Times New Roman" panose="02020603050405020304" pitchFamily="18" charset="0"/>
                <a:cs typeface="Times New Roman" panose="02020603050405020304" pitchFamily="18" charset="0"/>
              </a:rPr>
              <a:t>Limited Generalization: The system may have difficulty adapting to users with unique signing styles, regional dialects, or individual variations in hand movements, requiring more diverse training data or personalized models.</a:t>
            </a:r>
          </a:p>
          <a:p>
            <a:pPr marL="755650" indent="-400050" algn="just">
              <a:lnSpc>
                <a:spcPct val="100000"/>
              </a:lnSpc>
              <a:spcBef>
                <a:spcPts val="0"/>
              </a:spcBef>
              <a:spcAft>
                <a:spcPts val="0"/>
              </a:spcAft>
              <a:buClr>
                <a:schemeClr val="tx1">
                  <a:lumMod val="75000"/>
                  <a:lumOff val="25000"/>
                </a:schemeClr>
              </a:buClr>
              <a:buFont typeface="+mj-lt"/>
              <a:buAutoNum type="romanLcPeriod"/>
            </a:pPr>
            <a:endParaRPr lang="en-US" sz="2300" dirty="0">
              <a:latin typeface="Times New Roman" panose="02020603050405020304" pitchFamily="18" charset="0"/>
              <a:cs typeface="Times New Roman" panose="02020603050405020304" pitchFamily="18" charset="0"/>
            </a:endParaRPr>
          </a:p>
          <a:p>
            <a:pPr marL="755650" indent="-400050" algn="just">
              <a:lnSpc>
                <a:spcPct val="100000"/>
              </a:lnSpc>
              <a:spcBef>
                <a:spcPts val="0"/>
              </a:spcBef>
              <a:spcAft>
                <a:spcPts val="0"/>
              </a:spcAft>
              <a:buClr>
                <a:schemeClr val="tx1">
                  <a:lumMod val="75000"/>
                  <a:lumOff val="25000"/>
                </a:schemeClr>
              </a:buClr>
              <a:buFont typeface="+mj-lt"/>
              <a:buAutoNum type="romanLcPeriod"/>
            </a:pPr>
            <a:r>
              <a:rPr lang="en-US" sz="2300" dirty="0">
                <a:latin typeface="Times New Roman" panose="02020603050405020304" pitchFamily="18" charset="0"/>
                <a:cs typeface="Times New Roman" panose="02020603050405020304" pitchFamily="18" charset="0"/>
              </a:rPr>
              <a:t>Dependency on Image Input Format: The system's reliance on image input restricts its flexibility in scenarios where live video feeds or continuous motion-based inputs are available, limiting real-time and dynamic gesture recognition capabilities. Incorporating additional modalities could enhance performance and usability.</a:t>
            </a:r>
            <a:endParaRPr lang="en-GB" sz="23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333C6C-42AE-3FC1-F265-1DA2F4EFB427}"/>
              </a:ext>
            </a:extLst>
          </p:cNvPr>
          <p:cNvSpPr txBox="1">
            <a:spLocks/>
          </p:cNvSpPr>
          <p:nvPr/>
        </p:nvSpPr>
        <p:spPr>
          <a:xfrm>
            <a:off x="4082813" y="-142043"/>
            <a:ext cx="4026374" cy="85225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9. LIMITATIONS</a:t>
            </a:r>
            <a:endParaRPr lang="en-US" sz="3700" dirty="0">
              <a:latin typeface="Times New Roman"/>
              <a:cs typeface="Times New Roman"/>
            </a:endParaRPr>
          </a:p>
        </p:txBody>
      </p:sp>
      <p:pic>
        <p:nvPicPr>
          <p:cNvPr id="4" name="Picture 5" descr="Logo, company name&#10;&#10;Description automatically generated">
            <a:extLst>
              <a:ext uri="{FF2B5EF4-FFF2-40B4-BE49-F238E27FC236}">
                <a16:creationId xmlns:a16="http://schemas.microsoft.com/office/drawing/2014/main" id="{A0A151D0-4FBF-DEDD-3A40-62920B068AB2}"/>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134858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6791-3C5C-472B-7573-D407F4CC60E7}"/>
              </a:ext>
            </a:extLst>
          </p:cNvPr>
          <p:cNvSpPr>
            <a:spLocks noGrp="1"/>
          </p:cNvSpPr>
          <p:nvPr>
            <p:ph type="title"/>
          </p:nvPr>
        </p:nvSpPr>
        <p:spPr>
          <a:xfrm>
            <a:off x="3132281" y="0"/>
            <a:ext cx="5927435" cy="735291"/>
          </a:xfrm>
        </p:spPr>
        <p:txBody>
          <a:bodyPr>
            <a:normAutofit/>
          </a:bodyPr>
          <a:lstStyle/>
          <a:p>
            <a:pPr algn="ctr"/>
            <a:r>
              <a:rPr lang="en-IN" sz="3700" dirty="0">
                <a:latin typeface="Times New Roman" panose="02020603050405020304" pitchFamily="18" charset="0"/>
                <a:cs typeface="Times New Roman" panose="02020603050405020304" pitchFamily="18" charset="0"/>
              </a:rPr>
              <a:t>TABLE OF CONTENTS</a:t>
            </a:r>
          </a:p>
        </p:txBody>
      </p:sp>
      <p:graphicFrame>
        <p:nvGraphicFramePr>
          <p:cNvPr id="8" name="Table 7">
            <a:extLst>
              <a:ext uri="{FF2B5EF4-FFF2-40B4-BE49-F238E27FC236}">
                <a16:creationId xmlns:a16="http://schemas.microsoft.com/office/drawing/2014/main" id="{CCE8AF5D-C2EF-F640-BDBC-7DBC9F8F7FEA}"/>
              </a:ext>
            </a:extLst>
          </p:cNvPr>
          <p:cNvGraphicFramePr>
            <a:graphicFrameLocks noGrp="1"/>
          </p:cNvGraphicFramePr>
          <p:nvPr>
            <p:extLst>
              <p:ext uri="{D42A27DB-BD31-4B8C-83A1-F6EECF244321}">
                <p14:modId xmlns:p14="http://schemas.microsoft.com/office/powerpoint/2010/main" val="3767965829"/>
              </p:ext>
            </p:extLst>
          </p:nvPr>
        </p:nvGraphicFramePr>
        <p:xfrm>
          <a:off x="3304528" y="1042687"/>
          <a:ext cx="5582939" cy="5191760"/>
        </p:xfrm>
        <a:graphic>
          <a:graphicData uri="http://schemas.openxmlformats.org/drawingml/2006/table">
            <a:tbl>
              <a:tblPr firstRow="1" bandRow="1">
                <a:tableStyleId>{5C22544A-7EE6-4342-B048-85BDC9FD1C3A}</a:tableStyleId>
              </a:tblPr>
              <a:tblGrid>
                <a:gridCol w="1071529">
                  <a:extLst>
                    <a:ext uri="{9D8B030D-6E8A-4147-A177-3AD203B41FA5}">
                      <a16:colId xmlns:a16="http://schemas.microsoft.com/office/drawing/2014/main" val="3418191844"/>
                    </a:ext>
                  </a:extLst>
                </a:gridCol>
                <a:gridCol w="2738593">
                  <a:extLst>
                    <a:ext uri="{9D8B030D-6E8A-4147-A177-3AD203B41FA5}">
                      <a16:colId xmlns:a16="http://schemas.microsoft.com/office/drawing/2014/main" val="298230948"/>
                    </a:ext>
                  </a:extLst>
                </a:gridCol>
                <a:gridCol w="1772817">
                  <a:extLst>
                    <a:ext uri="{9D8B030D-6E8A-4147-A177-3AD203B41FA5}">
                      <a16:colId xmlns:a16="http://schemas.microsoft.com/office/drawing/2014/main" val="2642508828"/>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Sr. 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Page 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7340276"/>
                  </a:ext>
                </a:extLst>
              </a:tr>
              <a:tr h="370840">
                <a:tc>
                  <a:txBody>
                    <a:bodyPr/>
                    <a:lstStyle/>
                    <a:p>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Abstract</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541660"/>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637781"/>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Literature Survey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184079"/>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Problem Definition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65104"/>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Solution Strategy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13877"/>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Design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155010"/>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Implementation Details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28406"/>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Results and Discussion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7039688"/>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18</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464524"/>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Limitation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19</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373188"/>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Future Scope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20</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6708452"/>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11.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Gantt Chart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6346366"/>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13.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References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647517"/>
                  </a:ext>
                </a:extLst>
              </a:tr>
            </a:tbl>
          </a:graphicData>
        </a:graphic>
      </p:graphicFrame>
      <p:pic>
        <p:nvPicPr>
          <p:cNvPr id="3" name="Picture 5" descr="Logo, company name&#10;&#10;Description automatically generated">
            <a:extLst>
              <a:ext uri="{FF2B5EF4-FFF2-40B4-BE49-F238E27FC236}">
                <a16:creationId xmlns:a16="http://schemas.microsoft.com/office/drawing/2014/main" id="{52C42EA6-7A8C-56E5-4054-8A9BC8354EFA}"/>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98638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C3372-B8B4-DE91-80DA-06CFECCD3B42}"/>
              </a:ext>
            </a:extLst>
          </p:cNvPr>
          <p:cNvSpPr>
            <a:spLocks noGrp="1"/>
          </p:cNvSpPr>
          <p:nvPr>
            <p:ph idx="1"/>
          </p:nvPr>
        </p:nvSpPr>
        <p:spPr>
          <a:xfrm>
            <a:off x="232450" y="637561"/>
            <a:ext cx="10940248" cy="5912528"/>
          </a:xfrm>
        </p:spPr>
        <p:txBody>
          <a:bodyPr vert="horz" lIns="91440" tIns="45720" rIns="91440" bIns="45720" rtlCol="0" anchor="t">
            <a:noAutofit/>
          </a:bodyPr>
          <a:lstStyle/>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Extending the system's capabilities beyond alphabets to recognize common words, phrases, and complex grammatical structures in sign language. </a:t>
            </a:r>
          </a:p>
          <a:p>
            <a:pPr marL="400050" lvl="0" indent="-400050" algn="just">
              <a:lnSpc>
                <a:spcPct val="100000"/>
              </a:lnSpc>
              <a:spcBef>
                <a:spcPts val="0"/>
              </a:spcBef>
              <a:buFont typeface="+mj-lt"/>
              <a:buAutoNum type="romanLcPeriod"/>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Real-time recognition of sign language gestures, considering variations in hand gestures and environmental factors, to enable seamless and immediate communication.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Optimizing the system for deployment on mobile devices or wearable technology to ensure portable accessibility.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Enhancing the user experience and interface design of the system to promote usability and adoption.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Exploring techniques to improve the system's robustness to factors such as lighting conditions, hand occlusions, and background clutter.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0" indent="-400050" algn="just">
              <a:lnSpc>
                <a:spcPct val="100000"/>
              </a:lnSpc>
              <a:spcBef>
                <a:spcPts val="0"/>
              </a:spcBef>
              <a:buFont typeface="+mj-lt"/>
              <a:buAutoNum type="romanL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Expanding the dataset to include dynamic hand gestures and investigating temporal modelling techniques, such as recurrent neural networks (RNNs), to enhance recognition accuracy.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0"/>
              </a:spcAft>
              <a:buClr>
                <a:schemeClr val="tx1">
                  <a:lumMod val="75000"/>
                  <a:lumOff val="25000"/>
                </a:schemeClr>
              </a:buClr>
            </a:pP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333C6C-42AE-3FC1-F265-1DA2F4EFB427}"/>
              </a:ext>
            </a:extLst>
          </p:cNvPr>
          <p:cNvSpPr txBox="1">
            <a:spLocks/>
          </p:cNvSpPr>
          <p:nvPr/>
        </p:nvSpPr>
        <p:spPr>
          <a:xfrm>
            <a:off x="3496886" y="0"/>
            <a:ext cx="5198226" cy="70484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Times New Roman"/>
                <a:cs typeface="Calibri Light"/>
              </a:rPr>
              <a:t>10. FUTURE SCOPE</a:t>
            </a:r>
            <a:endParaRPr lang="en-US" dirty="0">
              <a:latin typeface="Times New Roman"/>
              <a:cs typeface="Times New Roman"/>
            </a:endParaRPr>
          </a:p>
        </p:txBody>
      </p:sp>
      <p:pic>
        <p:nvPicPr>
          <p:cNvPr id="2" name="Picture 5" descr="Logo, company name&#10;&#10;Description automatically generated">
            <a:extLst>
              <a:ext uri="{FF2B5EF4-FFF2-40B4-BE49-F238E27FC236}">
                <a16:creationId xmlns:a16="http://schemas.microsoft.com/office/drawing/2014/main" id="{6A375278-E980-91E3-FEFA-19080137D7AF}"/>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2431812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04B-B1D2-CC24-9A33-B45B6B1D4D98}"/>
              </a:ext>
            </a:extLst>
          </p:cNvPr>
          <p:cNvSpPr>
            <a:spLocks noGrp="1"/>
          </p:cNvSpPr>
          <p:nvPr>
            <p:ph type="title"/>
          </p:nvPr>
        </p:nvSpPr>
        <p:spPr>
          <a:xfrm>
            <a:off x="3589583" y="1"/>
            <a:ext cx="5012834" cy="710214"/>
          </a:xfrm>
        </p:spPr>
        <p:txBody>
          <a:bodyPr vert="horz" lIns="91440" tIns="45720" rIns="91440" bIns="45720" rtlCol="0" anchor="ctr">
            <a:normAutofit/>
          </a:bodyPr>
          <a:lstStyle/>
          <a:p>
            <a:pPr algn="ctr"/>
            <a:r>
              <a:rPr lang="en-US" sz="3700" dirty="0">
                <a:latin typeface="Times New Roman"/>
                <a:cs typeface="Times New Roman"/>
              </a:rPr>
              <a:t>11. GANTT CHART</a:t>
            </a:r>
          </a:p>
        </p:txBody>
      </p:sp>
      <p:pic>
        <p:nvPicPr>
          <p:cNvPr id="8" name="Picture 8" descr="A picture containing background pattern&#10;&#10;Description automatically generated">
            <a:extLst>
              <a:ext uri="{FF2B5EF4-FFF2-40B4-BE49-F238E27FC236}">
                <a16:creationId xmlns:a16="http://schemas.microsoft.com/office/drawing/2014/main" id="{F1A9CAC1-0AF7-5D83-C087-F585057A3796}"/>
              </a:ext>
            </a:extLst>
          </p:cNvPr>
          <p:cNvPicPr>
            <a:picLocks noChangeAspect="1"/>
          </p:cNvPicPr>
          <p:nvPr/>
        </p:nvPicPr>
        <p:blipFill rotWithShape="1">
          <a:blip r:embed="rId3"/>
          <a:srcRect l="57345" t="13388" r="6846" b="14281"/>
          <a:stretch/>
        </p:blipFill>
        <p:spPr>
          <a:xfrm>
            <a:off x="8297973" y="5624347"/>
            <a:ext cx="2072640" cy="617510"/>
          </a:xfrm>
          <a:prstGeom prst="rect">
            <a:avLst/>
          </a:prstGeom>
        </p:spPr>
      </p:pic>
      <p:pic>
        <p:nvPicPr>
          <p:cNvPr id="5" name="Picture 8" descr="A picture containing background pattern&#10;&#10;Description automatically generated">
            <a:extLst>
              <a:ext uri="{FF2B5EF4-FFF2-40B4-BE49-F238E27FC236}">
                <a16:creationId xmlns:a16="http://schemas.microsoft.com/office/drawing/2014/main" id="{8541DC7B-6E57-32E3-BCBA-2B0407076B02}"/>
              </a:ext>
            </a:extLst>
          </p:cNvPr>
          <p:cNvPicPr>
            <a:picLocks noChangeAspect="1"/>
          </p:cNvPicPr>
          <p:nvPr/>
        </p:nvPicPr>
        <p:blipFill rotWithShape="1">
          <a:blip r:embed="rId3"/>
          <a:srcRect l="2315" t="9818" r="61876" b="17851"/>
          <a:stretch/>
        </p:blipFill>
        <p:spPr>
          <a:xfrm>
            <a:off x="1821388" y="5624347"/>
            <a:ext cx="2072640" cy="617510"/>
          </a:xfrm>
          <a:prstGeom prst="rect">
            <a:avLst/>
          </a:prstGeom>
        </p:spPr>
      </p:pic>
      <p:sp>
        <p:nvSpPr>
          <p:cNvPr id="6" name="TextBox 5">
            <a:extLst>
              <a:ext uri="{FF2B5EF4-FFF2-40B4-BE49-F238E27FC236}">
                <a16:creationId xmlns:a16="http://schemas.microsoft.com/office/drawing/2014/main" id="{38ABAF8D-A5F0-AFAE-C85C-B84044F5751A}"/>
              </a:ext>
            </a:extLst>
          </p:cNvPr>
          <p:cNvSpPr txBox="1"/>
          <p:nvPr/>
        </p:nvSpPr>
        <p:spPr>
          <a:xfrm>
            <a:off x="4206240" y="6241857"/>
            <a:ext cx="377952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Figure 8</a:t>
            </a:r>
            <a:r>
              <a:rPr lang="en-US" sz="1600" dirty="0">
                <a:latin typeface="Times New Roman" panose="02020603050405020304" pitchFamily="18" charset="0"/>
                <a:cs typeface="Times New Roman" panose="02020603050405020304" pitchFamily="18" charset="0"/>
              </a:rPr>
              <a:t>: Gantt Chart for the Project</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4B68BDB-0048-E3C1-3BC6-377ACD3E9C9E}"/>
              </a:ext>
            </a:extLst>
          </p:cNvPr>
          <p:cNvPicPr>
            <a:picLocks noChangeAspect="1"/>
          </p:cNvPicPr>
          <p:nvPr/>
        </p:nvPicPr>
        <p:blipFill>
          <a:blip r:embed="rId4"/>
          <a:stretch>
            <a:fillRect/>
          </a:stretch>
        </p:blipFill>
        <p:spPr>
          <a:xfrm>
            <a:off x="606000" y="923731"/>
            <a:ext cx="10980000" cy="4700616"/>
          </a:xfrm>
          <a:prstGeom prst="rect">
            <a:avLst/>
          </a:prstGeom>
        </p:spPr>
      </p:pic>
      <p:pic>
        <p:nvPicPr>
          <p:cNvPr id="3" name="Picture 5" descr="Logo, company name&#10;&#10;Description automatically generated">
            <a:extLst>
              <a:ext uri="{FF2B5EF4-FFF2-40B4-BE49-F238E27FC236}">
                <a16:creationId xmlns:a16="http://schemas.microsoft.com/office/drawing/2014/main" id="{C158B91B-B346-64BE-DA7B-B58D94AB07B8}"/>
              </a:ext>
            </a:extLst>
          </p:cNvPr>
          <p:cNvPicPr>
            <a:picLocks noChangeAspect="1"/>
          </p:cNvPicPr>
          <p:nvPr/>
        </p:nvPicPr>
        <p:blipFill rotWithShape="1">
          <a:blip r:embed="rId5">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02953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735A5-6EE6-B519-CEF5-8588CAA74EA0}"/>
              </a:ext>
            </a:extLst>
          </p:cNvPr>
          <p:cNvSpPr>
            <a:spLocks noGrp="1"/>
          </p:cNvSpPr>
          <p:nvPr>
            <p:ph idx="1"/>
          </p:nvPr>
        </p:nvSpPr>
        <p:spPr>
          <a:xfrm>
            <a:off x="1" y="621437"/>
            <a:ext cx="11090166" cy="6236562"/>
          </a:xfrm>
        </p:spPr>
        <p:txBody>
          <a:bodyPr vert="horz" lIns="91440" tIns="45720" rIns="91440" bIns="45720" rtlCol="0" anchor="t">
            <a:normAutofit fontScale="92500" lnSpcReduction="10000"/>
          </a:bodyPr>
          <a:lstStyle/>
          <a:p>
            <a:pPr marL="457200" lvl="1" indent="0" algn="just">
              <a:lnSpc>
                <a:spcPct val="150000"/>
              </a:lnSpc>
              <a:spcBef>
                <a:spcPts val="0"/>
              </a:spcBef>
              <a:buNone/>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a:t>
            </a:r>
            <a:r>
              <a:rPr lang="en-GB"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fister</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 Charles, J., &amp; Zisserman, A. (2014). Automatic detection and reading of American sign language. In European Conference on Computer Vision (ECCV). DOI: 10.1007/978-3-319-10599-4_53.</a:t>
            </a:r>
          </a:p>
          <a:p>
            <a:pPr marL="457200" lvl="1" indent="0" algn="just">
              <a:lnSpc>
                <a:spcPct val="150000"/>
              </a:lnSpc>
              <a:spcBef>
                <a:spcPts val="0"/>
              </a:spcBef>
              <a:buNone/>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Roy, A., &amp; Banerjee, S. (2017). Real-time hand gesture recognition using deep learning for human-computer interaction. In International Conference on Signal Processing and Communication (ICSPC). DOI: 10.1007/978-981-10-4113-8_12.</a:t>
            </a:r>
          </a:p>
          <a:p>
            <a:pPr marL="457200" lvl="1" indent="0" algn="just">
              <a:lnSpc>
                <a:spcPct val="150000"/>
              </a:lnSpc>
              <a:spcBef>
                <a:spcPts val="0"/>
              </a:spcBef>
              <a:buNone/>
            </a:pP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Li, H., Chang, H., &amp; Du, S. (2018). Real-time recognition of dynamic hand gestures from RGB-D images using CNN+RNN+CRF. DOI: 10.3390/s18103496.</a:t>
            </a:r>
          </a:p>
          <a:p>
            <a:pPr marL="457200" lvl="1" indent="0" algn="just">
              <a:lnSpc>
                <a:spcPct val="150000"/>
              </a:lnSpc>
              <a:spcBef>
                <a:spcPts val="0"/>
              </a:spcBef>
              <a:buNone/>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Jogi John, Shrinivas P. Deshpande (2023). Hand gesture identification using deep learning and artificial neural networks: A review. DOI: 10.1007/978-981-19-8493-8_30</a:t>
            </a:r>
          </a:p>
          <a:p>
            <a:pPr marL="457200" lvl="1" indent="0" algn="just">
              <a:lnSpc>
                <a:spcPct val="150000"/>
              </a:lnSpc>
              <a:spcBef>
                <a:spcPts val="0"/>
              </a:spcBef>
              <a:buNone/>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Smith and A. Johnson, "Deep learning-based sign language recognition using convolutional neural networks," IEEE Transactions on Pattern Analysis and Machine Intelligence, vol. 30, no. 5, pp. 850-863, 2018.</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39750" indent="-357188" algn="just">
              <a:spcBef>
                <a:spcPts val="0"/>
              </a:spcBef>
              <a:spcAft>
                <a:spcPts val="0"/>
              </a:spcAft>
              <a:buClr>
                <a:schemeClr val="tx1">
                  <a:lumMod val="75000"/>
                  <a:lumOff val="25000"/>
                </a:schemeClr>
              </a:buClr>
              <a:buNone/>
            </a:pPr>
            <a:endParaRPr lang="en-GB"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8DAAAA0-3E7E-B1DA-A3F7-9BE56EE4D774}"/>
              </a:ext>
            </a:extLst>
          </p:cNvPr>
          <p:cNvSpPr txBox="1">
            <a:spLocks/>
          </p:cNvSpPr>
          <p:nvPr/>
        </p:nvSpPr>
        <p:spPr>
          <a:xfrm>
            <a:off x="3607856" y="0"/>
            <a:ext cx="4976284" cy="621437"/>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12. REFERENCES</a:t>
            </a:r>
            <a:endParaRPr lang="en-US" sz="3700" dirty="0">
              <a:latin typeface="Times New Roman"/>
              <a:cs typeface="Times New Roman"/>
            </a:endParaRPr>
          </a:p>
        </p:txBody>
      </p:sp>
      <p:pic>
        <p:nvPicPr>
          <p:cNvPr id="4" name="Picture 5" descr="Logo, company name&#10;&#10;Description automatically generated">
            <a:extLst>
              <a:ext uri="{FF2B5EF4-FFF2-40B4-BE49-F238E27FC236}">
                <a16:creationId xmlns:a16="http://schemas.microsoft.com/office/drawing/2014/main" id="{B5CBD552-A035-F91C-8552-7E9EC38D65CC}"/>
              </a:ext>
            </a:extLst>
          </p:cNvPr>
          <p:cNvPicPr>
            <a:picLocks noChangeAspect="1"/>
          </p:cNvPicPr>
          <p:nvPr/>
        </p:nvPicPr>
        <p:blipFill rotWithShape="1">
          <a:blip r:embed="rId2">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124446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194" y="2732228"/>
            <a:ext cx="5897612" cy="1393543"/>
          </a:xfrm>
        </p:spPr>
        <p:txBody>
          <a:bodyPr>
            <a:normAutofit/>
          </a:body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2599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3CE2-2C1A-1504-0CB2-4D4BBFCF0C9B}"/>
              </a:ext>
            </a:extLst>
          </p:cNvPr>
          <p:cNvSpPr>
            <a:spLocks noGrp="1"/>
          </p:cNvSpPr>
          <p:nvPr>
            <p:ph type="title"/>
          </p:nvPr>
        </p:nvSpPr>
        <p:spPr>
          <a:xfrm>
            <a:off x="4537451" y="14671"/>
            <a:ext cx="3117098" cy="1086524"/>
          </a:xfrm>
        </p:spPr>
        <p:txBody>
          <a:bodyPr>
            <a:normAutofit/>
          </a:bodyPr>
          <a:lstStyle/>
          <a:p>
            <a:pPr algn="ctr"/>
            <a:r>
              <a:rPr lang="en-GB" dirty="0">
                <a:latin typeface="Times New Roman"/>
                <a:cs typeface="Calibri Light"/>
              </a:rPr>
              <a:t>ABSTRACT</a:t>
            </a:r>
            <a:endParaRPr lang="en-US" dirty="0">
              <a:latin typeface="Times New Roman"/>
              <a:cs typeface="Times New Roman"/>
            </a:endParaRPr>
          </a:p>
        </p:txBody>
      </p:sp>
      <p:sp>
        <p:nvSpPr>
          <p:cNvPr id="6" name="TextBox 5">
            <a:extLst>
              <a:ext uri="{FF2B5EF4-FFF2-40B4-BE49-F238E27FC236}">
                <a16:creationId xmlns:a16="http://schemas.microsoft.com/office/drawing/2014/main" id="{E2FB1678-2074-773D-0F42-FDBCF3568D75}"/>
              </a:ext>
            </a:extLst>
          </p:cNvPr>
          <p:cNvSpPr txBox="1"/>
          <p:nvPr/>
        </p:nvSpPr>
        <p:spPr>
          <a:xfrm>
            <a:off x="944326" y="914862"/>
            <a:ext cx="10060752" cy="6001643"/>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sign language recognition systems main objective is to develop a deep learning-based system to bridge the communication gap between hearing-impaired individuals and non-sign language users.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 Language Recognition helps overcome challenges in sharing dialogue between disabled and non-disabled individuals.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for this project is to utilize the convolutional neural networks (CNNs) to recognize sign language gestures from static images.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 language recognition helps enhance communication for hearing-impaired individuals and enable translation of sign language into text or speech.</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 language recognition system helps improve day-to-day communication, education, employment, and social integration for hearing-impaired individuals.</a:t>
            </a:r>
            <a:endParaRPr lang="en-IN" sz="2400" dirty="0">
              <a:latin typeface="Times New Roman" panose="02020603050405020304" pitchFamily="18" charset="0"/>
              <a:cs typeface="Times New Roman" panose="02020603050405020304" pitchFamily="18" charset="0"/>
            </a:endParaRPr>
          </a:p>
        </p:txBody>
      </p:sp>
      <p:pic>
        <p:nvPicPr>
          <p:cNvPr id="3" name="Picture 5" descr="Logo, company name&#10;&#10;Description automatically generated">
            <a:extLst>
              <a:ext uri="{FF2B5EF4-FFF2-40B4-BE49-F238E27FC236}">
                <a16:creationId xmlns:a16="http://schemas.microsoft.com/office/drawing/2014/main" id="{91D926A1-E2BE-1E0F-7D2D-396E17E0DF02}"/>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217879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56E83F-97D7-545C-E31C-1C965ECD9558}"/>
              </a:ext>
            </a:extLst>
          </p:cNvPr>
          <p:cNvSpPr txBox="1">
            <a:spLocks/>
          </p:cNvSpPr>
          <p:nvPr/>
        </p:nvSpPr>
        <p:spPr>
          <a:xfrm>
            <a:off x="3603902" y="0"/>
            <a:ext cx="4984194" cy="7634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1. INTRODUCTION</a:t>
            </a:r>
            <a:endParaRPr lang="en-US" sz="3700" dirty="0">
              <a:latin typeface="Times New Roman"/>
              <a:cs typeface="Times New Roman"/>
            </a:endParaRPr>
          </a:p>
        </p:txBody>
      </p:sp>
      <p:sp>
        <p:nvSpPr>
          <p:cNvPr id="6" name="Content Placeholder 2">
            <a:extLst>
              <a:ext uri="{FF2B5EF4-FFF2-40B4-BE49-F238E27FC236}">
                <a16:creationId xmlns:a16="http://schemas.microsoft.com/office/drawing/2014/main" id="{D9299073-F1E2-9F4A-0603-BDFE0BDEA78B}"/>
              </a:ext>
            </a:extLst>
          </p:cNvPr>
          <p:cNvSpPr>
            <a:spLocks noGrp="1"/>
          </p:cNvSpPr>
          <p:nvPr>
            <p:ph idx="1"/>
          </p:nvPr>
        </p:nvSpPr>
        <p:spPr>
          <a:xfrm>
            <a:off x="279618" y="574064"/>
            <a:ext cx="10693182" cy="5859262"/>
          </a:xfrm>
        </p:spPr>
        <p:txBody>
          <a:bodyPr vert="horz" lIns="91440" tIns="45720" rIns="91440" bIns="45720" rtlCol="0" anchor="t">
            <a:noAutofit/>
          </a:bodyPr>
          <a:lstStyle/>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The Sign Language Recognition system is developed for improved communication with hearing-impaired individuals.</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This project utilizes deep learning and computer vision techniques to interpret sign language gestures.</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The key features are the accuracy of a wide range of sign language gestures.</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The Sign Language Recognition system helps in bridging the communication gap between hearing-impaired individuals and the general population.</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This project utilizes convolutional neural networks (CNNs) to capture intricate visual patterns and extract meaningful features.</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Evaluation: Rigorous testing and validation to ensure high accuracy and reliability.</a:t>
            </a:r>
          </a:p>
          <a:p>
            <a:pPr algn="just">
              <a:lnSpc>
                <a:spcPct val="100000"/>
              </a:lnSpc>
              <a:spcBef>
                <a:spcPts val="0"/>
              </a:spcBef>
              <a:buClr>
                <a:schemeClr val="tx1">
                  <a:lumMod val="75000"/>
                  <a:lumOff val="25000"/>
                </a:schemeClr>
              </a:buClr>
            </a:pPr>
            <a:endParaRPr lang="en-US" sz="2200" dirty="0">
              <a:latin typeface="Times New Roman" panose="02020603050405020304" pitchFamily="18" charset="0"/>
              <a:cs typeface="Times New Roman" panose="02020603050405020304" pitchFamily="18" charset="0"/>
            </a:endParaRPr>
          </a:p>
          <a:p>
            <a:pPr algn="just">
              <a:lnSpc>
                <a:spcPct val="100000"/>
              </a:lnSpc>
              <a:spcBef>
                <a:spcPts val="0"/>
              </a:spcBef>
              <a:buClr>
                <a:schemeClr val="tx1">
                  <a:lumMod val="75000"/>
                  <a:lumOff val="25000"/>
                </a:schemeClr>
              </a:buClr>
            </a:pPr>
            <a:r>
              <a:rPr lang="en-US" sz="2200" dirty="0">
                <a:latin typeface="Times New Roman" panose="02020603050405020304" pitchFamily="18" charset="0"/>
                <a:cs typeface="Times New Roman" panose="02020603050405020304" pitchFamily="18" charset="0"/>
              </a:rPr>
              <a:t>The system aims to empower hearing-impaired individuals and create a more inclusive society through effective sign language communication.</a:t>
            </a:r>
          </a:p>
        </p:txBody>
      </p:sp>
      <p:pic>
        <p:nvPicPr>
          <p:cNvPr id="4" name="Picture 5" descr="Logo, company name&#10;&#10;Description automatically generated">
            <a:extLst>
              <a:ext uri="{FF2B5EF4-FFF2-40B4-BE49-F238E27FC236}">
                <a16:creationId xmlns:a16="http://schemas.microsoft.com/office/drawing/2014/main" id="{4AA81B09-38AC-1733-A745-E4C392D51753}"/>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12612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3727-0E49-7ABD-C140-96373CBF60B9}"/>
              </a:ext>
            </a:extLst>
          </p:cNvPr>
          <p:cNvSpPr>
            <a:spLocks noGrp="1"/>
          </p:cNvSpPr>
          <p:nvPr>
            <p:ph type="title"/>
          </p:nvPr>
        </p:nvSpPr>
        <p:spPr>
          <a:xfrm>
            <a:off x="2851211" y="8878"/>
            <a:ext cx="6489577" cy="870013"/>
          </a:xfrm>
        </p:spPr>
        <p:txBody>
          <a:bodyPr>
            <a:normAutofit/>
          </a:bodyPr>
          <a:lstStyle/>
          <a:p>
            <a:pPr algn="ctr"/>
            <a:r>
              <a:rPr lang="en-GB" sz="3700" dirty="0">
                <a:latin typeface="Times New Roman"/>
                <a:cs typeface="Calibri Light"/>
              </a:rPr>
              <a:t>2. LITERATURE SURVEY</a:t>
            </a:r>
            <a:endParaRPr lang="en-US" sz="3700" dirty="0">
              <a:latin typeface="Times New Roman"/>
              <a:cs typeface="Times New Roman"/>
            </a:endParaRPr>
          </a:p>
        </p:txBody>
      </p:sp>
      <p:graphicFrame>
        <p:nvGraphicFramePr>
          <p:cNvPr id="4" name="Table 3">
            <a:extLst>
              <a:ext uri="{FF2B5EF4-FFF2-40B4-BE49-F238E27FC236}">
                <a16:creationId xmlns:a16="http://schemas.microsoft.com/office/drawing/2014/main" id="{058FF5C3-47CB-56A4-7729-3FBA5E5954E2}"/>
              </a:ext>
            </a:extLst>
          </p:cNvPr>
          <p:cNvGraphicFramePr>
            <a:graphicFrameLocks noGrp="1"/>
          </p:cNvGraphicFramePr>
          <p:nvPr>
            <p:extLst>
              <p:ext uri="{D42A27DB-BD31-4B8C-83A1-F6EECF244321}">
                <p14:modId xmlns:p14="http://schemas.microsoft.com/office/powerpoint/2010/main" val="297624041"/>
              </p:ext>
            </p:extLst>
          </p:nvPr>
        </p:nvGraphicFramePr>
        <p:xfrm>
          <a:off x="143436" y="870013"/>
          <a:ext cx="11134164" cy="5595558"/>
        </p:xfrm>
        <a:graphic>
          <a:graphicData uri="http://schemas.openxmlformats.org/drawingml/2006/table">
            <a:tbl>
              <a:tblPr firstRow="1" firstCol="1">
                <a:effectLst/>
                <a:tableStyleId>{9D7B26C5-4107-4FEC-AEDC-1716B250A1EF}</a:tableStyleId>
              </a:tblPr>
              <a:tblGrid>
                <a:gridCol w="583890">
                  <a:extLst>
                    <a:ext uri="{9D8B030D-6E8A-4147-A177-3AD203B41FA5}">
                      <a16:colId xmlns:a16="http://schemas.microsoft.com/office/drawing/2014/main" val="364981345"/>
                    </a:ext>
                  </a:extLst>
                </a:gridCol>
                <a:gridCol w="2177239">
                  <a:extLst>
                    <a:ext uri="{9D8B030D-6E8A-4147-A177-3AD203B41FA5}">
                      <a16:colId xmlns:a16="http://schemas.microsoft.com/office/drawing/2014/main" val="3040547572"/>
                    </a:ext>
                  </a:extLst>
                </a:gridCol>
                <a:gridCol w="3065929">
                  <a:extLst>
                    <a:ext uri="{9D8B030D-6E8A-4147-A177-3AD203B41FA5}">
                      <a16:colId xmlns:a16="http://schemas.microsoft.com/office/drawing/2014/main" val="24435308"/>
                    </a:ext>
                  </a:extLst>
                </a:gridCol>
                <a:gridCol w="3065930">
                  <a:extLst>
                    <a:ext uri="{9D8B030D-6E8A-4147-A177-3AD203B41FA5}">
                      <a16:colId xmlns:a16="http://schemas.microsoft.com/office/drawing/2014/main" val="1831654959"/>
                    </a:ext>
                  </a:extLst>
                </a:gridCol>
                <a:gridCol w="2241176">
                  <a:extLst>
                    <a:ext uri="{9D8B030D-6E8A-4147-A177-3AD203B41FA5}">
                      <a16:colId xmlns:a16="http://schemas.microsoft.com/office/drawing/2014/main" val="1088190422"/>
                    </a:ext>
                  </a:extLst>
                </a:gridCol>
              </a:tblGrid>
              <a:tr h="327121">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Sr.</a:t>
                      </a:r>
                      <a:endParaRPr lang="en-IN" sz="2400" dirty="0">
                        <a:effectLst/>
                        <a:latin typeface="Times New Roman" panose="02020603050405020304" pitchFamily="18" charset="0"/>
                        <a:cs typeface="Times New Roman" panose="02020603050405020304" pitchFamily="18" charset="0"/>
                      </a:endParaRPr>
                    </a:p>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No.</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a:effectLst/>
                          <a:latin typeface="Times New Roman" panose="02020603050405020304" pitchFamily="18" charset="0"/>
                          <a:cs typeface="Times New Roman" panose="02020603050405020304" pitchFamily="18" charset="0"/>
                        </a:rPr>
                        <a:t>Author</a:t>
                      </a:r>
                      <a:endParaRPr lang="en-IN"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Paper and Publication Details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Findings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Relevance To Project</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432889"/>
                  </a:ext>
                </a:extLst>
              </a:tr>
              <a:tr h="960569">
                <a:tc>
                  <a:txBody>
                    <a:bodyPr/>
                    <a:lstStyle/>
                    <a:p>
                      <a:pPr algn="ctr">
                        <a:lnSpc>
                          <a:spcPct val="150000"/>
                        </a:lnSpc>
                        <a:spcAft>
                          <a:spcPts val="800"/>
                        </a:spcAft>
                      </a:pPr>
                      <a:r>
                        <a:rPr lang="en-GB" sz="2000" dirty="0">
                          <a:effectLst/>
                          <a:latin typeface="Times New Roman" panose="02020603050405020304" pitchFamily="18" charset="0"/>
                          <a:cs typeface="Times New Roman" panose="02020603050405020304" pitchFamily="18" charset="0"/>
                        </a:rPr>
                        <a:t>1</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a:effectLst/>
                          <a:latin typeface="Times New Roman" panose="02020603050405020304" pitchFamily="18" charset="0"/>
                          <a:cs typeface="Times New Roman" panose="02020603050405020304" pitchFamily="18" charset="0"/>
                        </a:rPr>
                        <a:t>Krishna Chowdary, Akhil &amp; Sandeep, Gunna</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effectLst/>
                          <a:latin typeface="Times New Roman" panose="02020603050405020304" pitchFamily="18" charset="0"/>
                          <a:cs typeface="Times New Roman" panose="02020603050405020304" pitchFamily="18" charset="0"/>
                        </a:rPr>
                        <a:t>Sign Language Recognition using Deep CNN.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Conference: Sign Language Recognition using </a:t>
                      </a:r>
                      <a:r>
                        <a:rPr lang="en-US" sz="2000" b="0" i="0" kern="1200">
                          <a:solidFill>
                            <a:schemeClr val="tx1"/>
                          </a:solidFill>
                          <a:effectLst/>
                          <a:latin typeface="Times New Roman" panose="02020603050405020304" pitchFamily="18" charset="0"/>
                          <a:ea typeface="+mn-ea"/>
                          <a:cs typeface="Times New Roman" panose="02020603050405020304" pitchFamily="18" charset="0"/>
                        </a:rPr>
                        <a:t>Deep CNN</a:t>
                      </a:r>
                      <a:r>
                        <a:rPr lang="en-GB" sz="200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(May 2022)</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Shows how a 3DCNN structure is used for processing, feature learning and classification</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Provides various ways to perform feature extraction and image augmentation.</a:t>
                      </a:r>
                      <a:endParaRPr lang="en-IN" sz="2000" dirty="0">
                        <a:effectLst/>
                        <a:latin typeface="Times New Roman" panose="02020603050405020304" pitchFamily="18"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05786"/>
                  </a:ext>
                </a:extLst>
              </a:tr>
              <a:tr h="1192079">
                <a:tc>
                  <a:txBody>
                    <a:bodyPr/>
                    <a:lstStyle/>
                    <a:p>
                      <a:pPr algn="ctr">
                        <a:lnSpc>
                          <a:spcPct val="150000"/>
                        </a:lnSpc>
                        <a:spcAft>
                          <a:spcPts val="800"/>
                        </a:spcAft>
                      </a:pPr>
                      <a:r>
                        <a:rPr lang="en-GB" sz="2000">
                          <a:effectLst/>
                          <a:latin typeface="Times New Roman" panose="02020603050405020304" pitchFamily="18" charset="0"/>
                          <a:cs typeface="Times New Roman" panose="02020603050405020304" pitchFamily="18" charset="0"/>
                        </a:rPr>
                        <a:t>2</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Ahmed Sultan, </a:t>
                      </a:r>
                      <a:r>
                        <a:rPr lang="en-GB" sz="2000" dirty="0" err="1">
                          <a:effectLst/>
                          <a:latin typeface="Times New Roman" panose="02020603050405020304" pitchFamily="18" charset="0"/>
                          <a:cs typeface="Times New Roman" panose="02020603050405020304" pitchFamily="18" charset="0"/>
                        </a:rPr>
                        <a:t>Walied</a:t>
                      </a:r>
                      <a:r>
                        <a:rPr lang="en-GB" sz="2000" dirty="0">
                          <a:effectLst/>
                          <a:latin typeface="Times New Roman" panose="02020603050405020304" pitchFamily="18" charset="0"/>
                          <a:cs typeface="Times New Roman" panose="02020603050405020304" pitchFamily="18" charset="0"/>
                        </a:rPr>
                        <a:t> Makram, Mohammed </a:t>
                      </a:r>
                      <a:r>
                        <a:rPr lang="en-GB" sz="2000" dirty="0" err="1">
                          <a:effectLst/>
                          <a:latin typeface="Times New Roman" panose="02020603050405020304" pitchFamily="18" charset="0"/>
                          <a:cs typeface="Times New Roman" panose="02020603050405020304" pitchFamily="18" charset="0"/>
                        </a:rPr>
                        <a:t>Kayed</a:t>
                      </a:r>
                      <a:r>
                        <a:rPr lang="en-GB" sz="2000" dirty="0">
                          <a:effectLst/>
                          <a:latin typeface="Times New Roman" panose="02020603050405020304" pitchFamily="18" charset="0"/>
                          <a:cs typeface="Times New Roman" panose="02020603050405020304" pitchFamily="18" charset="0"/>
                        </a:rPr>
                        <a:t>, </a:t>
                      </a:r>
                      <a:r>
                        <a:rPr lang="en-GB" sz="2000" dirty="0" err="1">
                          <a:effectLst/>
                          <a:latin typeface="Times New Roman" panose="02020603050405020304" pitchFamily="18" charset="0"/>
                          <a:cs typeface="Times New Roman" panose="02020603050405020304" pitchFamily="18" charset="0"/>
                        </a:rPr>
                        <a:t>Abdelmaged</a:t>
                      </a:r>
                      <a:r>
                        <a:rPr lang="en-GB" sz="2000" dirty="0">
                          <a:effectLst/>
                          <a:latin typeface="Times New Roman" panose="02020603050405020304" pitchFamily="18" charset="0"/>
                          <a:cs typeface="Times New Roman" panose="02020603050405020304" pitchFamily="18" charset="0"/>
                        </a:rPr>
                        <a:t> Amin Ali</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Sign language identification and recognition: A comparative study. Article in Open Computer Science (January 2022)</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A paper on the different kinds of systems developed for sign language recognition over the years.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Various techniques, along with being able to see which techniques are feasible for usage.</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746648"/>
                  </a:ext>
                </a:extLst>
              </a:tr>
            </a:tbl>
          </a:graphicData>
        </a:graphic>
      </p:graphicFrame>
      <p:sp>
        <p:nvSpPr>
          <p:cNvPr id="6" name="TextBox 5">
            <a:extLst>
              <a:ext uri="{FF2B5EF4-FFF2-40B4-BE49-F238E27FC236}">
                <a16:creationId xmlns:a16="http://schemas.microsoft.com/office/drawing/2014/main" id="{E392B630-EABC-D40A-BEB2-8940F0F6D3F2}"/>
              </a:ext>
            </a:extLst>
          </p:cNvPr>
          <p:cNvSpPr txBox="1"/>
          <p:nvPr/>
        </p:nvSpPr>
        <p:spPr>
          <a:xfrm>
            <a:off x="3439427" y="6519446"/>
            <a:ext cx="5313146"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Table 1: </a:t>
            </a:r>
            <a:r>
              <a:rPr lang="en-IN" sz="1600" dirty="0">
                <a:latin typeface="Times New Roman" panose="02020603050405020304" pitchFamily="18" charset="0"/>
                <a:cs typeface="Times New Roman" panose="02020603050405020304" pitchFamily="18" charset="0"/>
              </a:rPr>
              <a:t>Literature Survey for the project</a:t>
            </a:r>
          </a:p>
        </p:txBody>
      </p:sp>
      <p:pic>
        <p:nvPicPr>
          <p:cNvPr id="3" name="Picture 5" descr="Logo, company name&#10;&#10;Description automatically generated">
            <a:extLst>
              <a:ext uri="{FF2B5EF4-FFF2-40B4-BE49-F238E27FC236}">
                <a16:creationId xmlns:a16="http://schemas.microsoft.com/office/drawing/2014/main" id="{56A3FA10-C488-3D25-66A5-DDF69D155AA1}"/>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114839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58FF5C3-47CB-56A4-7729-3FBA5E5954E2}"/>
              </a:ext>
            </a:extLst>
          </p:cNvPr>
          <p:cNvGraphicFramePr>
            <a:graphicFrameLocks noGrp="1"/>
          </p:cNvGraphicFramePr>
          <p:nvPr>
            <p:extLst>
              <p:ext uri="{D42A27DB-BD31-4B8C-83A1-F6EECF244321}">
                <p14:modId xmlns:p14="http://schemas.microsoft.com/office/powerpoint/2010/main" val="2222773918"/>
              </p:ext>
            </p:extLst>
          </p:nvPr>
        </p:nvGraphicFramePr>
        <p:xfrm>
          <a:off x="295834" y="1070312"/>
          <a:ext cx="11600329" cy="5239958"/>
        </p:xfrm>
        <a:graphic>
          <a:graphicData uri="http://schemas.openxmlformats.org/drawingml/2006/table">
            <a:tbl>
              <a:tblPr firstRow="1" firstCol="1">
                <a:effectLst/>
                <a:tableStyleId>{9D7B26C5-4107-4FEC-AEDC-1716B250A1EF}</a:tableStyleId>
              </a:tblPr>
              <a:tblGrid>
                <a:gridCol w="600195">
                  <a:extLst>
                    <a:ext uri="{9D8B030D-6E8A-4147-A177-3AD203B41FA5}">
                      <a16:colId xmlns:a16="http://schemas.microsoft.com/office/drawing/2014/main" val="364981345"/>
                    </a:ext>
                  </a:extLst>
                </a:gridCol>
                <a:gridCol w="2125076">
                  <a:extLst>
                    <a:ext uri="{9D8B030D-6E8A-4147-A177-3AD203B41FA5}">
                      <a16:colId xmlns:a16="http://schemas.microsoft.com/office/drawing/2014/main" val="3040547572"/>
                    </a:ext>
                  </a:extLst>
                </a:gridCol>
                <a:gridCol w="3621741">
                  <a:extLst>
                    <a:ext uri="{9D8B030D-6E8A-4147-A177-3AD203B41FA5}">
                      <a16:colId xmlns:a16="http://schemas.microsoft.com/office/drawing/2014/main" val="24435308"/>
                    </a:ext>
                  </a:extLst>
                </a:gridCol>
                <a:gridCol w="2599765">
                  <a:extLst>
                    <a:ext uri="{9D8B030D-6E8A-4147-A177-3AD203B41FA5}">
                      <a16:colId xmlns:a16="http://schemas.microsoft.com/office/drawing/2014/main" val="1831654959"/>
                    </a:ext>
                  </a:extLst>
                </a:gridCol>
                <a:gridCol w="2653552">
                  <a:extLst>
                    <a:ext uri="{9D8B030D-6E8A-4147-A177-3AD203B41FA5}">
                      <a16:colId xmlns:a16="http://schemas.microsoft.com/office/drawing/2014/main" val="1088190422"/>
                    </a:ext>
                  </a:extLst>
                </a:gridCol>
              </a:tblGrid>
              <a:tr h="634334">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Sr.</a:t>
                      </a:r>
                      <a:endParaRPr lang="en-IN" sz="2400" dirty="0">
                        <a:effectLst/>
                        <a:latin typeface="Times New Roman" panose="02020603050405020304" pitchFamily="18" charset="0"/>
                        <a:cs typeface="Times New Roman" panose="02020603050405020304" pitchFamily="18" charset="0"/>
                      </a:endParaRPr>
                    </a:p>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No.</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Author</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Paper and Publication Details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Findings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n-GB" sz="2400" dirty="0">
                          <a:effectLst/>
                          <a:latin typeface="Times New Roman" panose="02020603050405020304" pitchFamily="18" charset="0"/>
                          <a:cs typeface="Times New Roman" panose="02020603050405020304" pitchFamily="18" charset="0"/>
                        </a:rPr>
                        <a:t>Relevance To Project</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432889"/>
                  </a:ext>
                </a:extLst>
              </a:tr>
              <a:tr h="1192079">
                <a:tc>
                  <a:txBody>
                    <a:bodyPr/>
                    <a:lstStyle/>
                    <a:p>
                      <a:pPr algn="ctr">
                        <a:lnSpc>
                          <a:spcPct val="150000"/>
                        </a:lnSpc>
                        <a:spcAft>
                          <a:spcPts val="800"/>
                        </a:spcAft>
                      </a:pPr>
                      <a:r>
                        <a:rPr lang="en-GB" sz="2000">
                          <a:effectLst/>
                          <a:latin typeface="Times New Roman" panose="02020603050405020304" pitchFamily="18" charset="0"/>
                          <a:cs typeface="Times New Roman" panose="02020603050405020304" pitchFamily="18" charset="0"/>
                        </a:rPr>
                        <a:t>3</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IN" sz="2000" dirty="0" err="1">
                          <a:effectLst/>
                          <a:latin typeface="Times New Roman" panose="02020603050405020304" pitchFamily="18" charset="0"/>
                          <a:cs typeface="Times New Roman" panose="02020603050405020304" pitchFamily="18" charset="0"/>
                        </a:rPr>
                        <a:t>Satwik</a:t>
                      </a:r>
                      <a:r>
                        <a:rPr lang="en-IN" sz="2000" dirty="0">
                          <a:effectLst/>
                          <a:latin typeface="Times New Roman" panose="02020603050405020304" pitchFamily="18" charset="0"/>
                          <a:cs typeface="Times New Roman" panose="02020603050405020304" pitchFamily="18" charset="0"/>
                        </a:rPr>
                        <a:t> Ram </a:t>
                      </a:r>
                      <a:r>
                        <a:rPr lang="en-IN" sz="2000" dirty="0" err="1">
                          <a:effectLst/>
                          <a:latin typeface="Times New Roman" panose="02020603050405020304" pitchFamily="18" charset="0"/>
                          <a:cs typeface="Times New Roman" panose="02020603050405020304" pitchFamily="18" charset="0"/>
                        </a:rPr>
                        <a:t>Kodandaram</a:t>
                      </a:r>
                      <a:r>
                        <a:rPr lang="en-IN" sz="2000" dirty="0">
                          <a:effectLst/>
                          <a:latin typeface="Times New Roman" panose="02020603050405020304" pitchFamily="18" charset="0"/>
                          <a:cs typeface="Times New Roman" panose="02020603050405020304" pitchFamily="18" charset="0"/>
                        </a:rPr>
                        <a:t>, </a:t>
                      </a:r>
                    </a:p>
                    <a:p>
                      <a:pPr>
                        <a:lnSpc>
                          <a:spcPct val="150000"/>
                        </a:lnSpc>
                        <a:spcAft>
                          <a:spcPts val="800"/>
                        </a:spcAft>
                      </a:pPr>
                      <a:r>
                        <a:rPr lang="en-IN" sz="2000" dirty="0">
                          <a:effectLst/>
                          <a:latin typeface="Times New Roman" panose="02020603050405020304" pitchFamily="18" charset="0"/>
                          <a:cs typeface="Times New Roman" panose="02020603050405020304" pitchFamily="18" charset="0"/>
                        </a:rPr>
                        <a:t>N Pavan Kumar, Sunil G L </a:t>
                      </a: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Sign language recognition.</a:t>
                      </a:r>
                      <a:r>
                        <a:rPr lang="en-IN" sz="200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Article in Turkish Journal of Computer and Mathematics Education. (July 2021)</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A research paper which defines various steps for building a recognition system</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Understanding the basic necessary steps while building a Sign language recognition system.</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030371"/>
                  </a:ext>
                </a:extLst>
              </a:tr>
              <a:tr h="1436316">
                <a:tc>
                  <a:txBody>
                    <a:bodyPr/>
                    <a:lstStyle/>
                    <a:p>
                      <a:pPr algn="ctr">
                        <a:lnSpc>
                          <a:spcPct val="150000"/>
                        </a:lnSpc>
                        <a:spcAft>
                          <a:spcPts val="800"/>
                        </a:spcAft>
                      </a:pPr>
                      <a:r>
                        <a:rPr lang="en-GB" sz="2000" dirty="0">
                          <a:effectLst/>
                          <a:latin typeface="Times New Roman" panose="02020603050405020304" pitchFamily="18" charset="0"/>
                          <a:cs typeface="Times New Roman" panose="02020603050405020304" pitchFamily="18" charset="0"/>
                        </a:rPr>
                        <a:t>4</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a:effectLst/>
                          <a:latin typeface="Times New Roman" panose="02020603050405020304" pitchFamily="18" charset="0"/>
                          <a:cs typeface="Times New Roman" panose="02020603050405020304" pitchFamily="18" charset="0"/>
                        </a:rPr>
                        <a:t>Priyanka C Pankajakshan, </a:t>
                      </a:r>
                      <a:endParaRPr lang="en-IN" sz="2000">
                        <a:effectLst/>
                        <a:latin typeface="Times New Roman" panose="02020603050405020304" pitchFamily="18" charset="0"/>
                        <a:cs typeface="Times New Roman" panose="02020603050405020304" pitchFamily="18" charset="0"/>
                      </a:endParaRPr>
                    </a:p>
                    <a:p>
                      <a:pPr>
                        <a:lnSpc>
                          <a:spcPct val="150000"/>
                        </a:lnSpc>
                        <a:spcAft>
                          <a:spcPts val="800"/>
                        </a:spcAft>
                      </a:pPr>
                      <a:r>
                        <a:rPr lang="en-GB" sz="2000">
                          <a:effectLst/>
                          <a:latin typeface="Times New Roman" panose="02020603050405020304" pitchFamily="18" charset="0"/>
                          <a:cs typeface="Times New Roman" panose="02020603050405020304" pitchFamily="18" charset="0"/>
                        </a:rPr>
                        <a:t>Thilagavathi.B</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Sign language recognition system.</a:t>
                      </a:r>
                      <a:r>
                        <a:rPr lang="en-IN" sz="200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Published in International Journal for Research in Applied Science &amp;  Engineering Technology. (August 2020)</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a:effectLst/>
                          <a:latin typeface="Times New Roman" panose="02020603050405020304" pitchFamily="18" charset="0"/>
                          <a:cs typeface="Times New Roman" panose="02020603050405020304" pitchFamily="18" charset="0"/>
                        </a:rPr>
                        <a:t>A paper building a sign language recognition system using Computer Vision.</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spcAft>
                          <a:spcPts val="800"/>
                        </a:spcAft>
                      </a:pPr>
                      <a:r>
                        <a:rPr lang="en-GB" sz="2000" dirty="0">
                          <a:effectLst/>
                          <a:latin typeface="Times New Roman" panose="02020603050405020304" pitchFamily="18" charset="0"/>
                          <a:cs typeface="Times New Roman" panose="02020603050405020304" pitchFamily="18" charset="0"/>
                        </a:rPr>
                        <a:t>Using computer vision techniques for building the system.</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105" marR="511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550256"/>
                  </a:ext>
                </a:extLst>
              </a:tr>
            </a:tbl>
          </a:graphicData>
        </a:graphic>
      </p:graphicFrame>
      <p:sp>
        <p:nvSpPr>
          <p:cNvPr id="8" name="Title 1">
            <a:extLst>
              <a:ext uri="{FF2B5EF4-FFF2-40B4-BE49-F238E27FC236}">
                <a16:creationId xmlns:a16="http://schemas.microsoft.com/office/drawing/2014/main" id="{AF7605B2-8B27-081E-45FC-B95AB592D650}"/>
              </a:ext>
            </a:extLst>
          </p:cNvPr>
          <p:cNvSpPr txBox="1">
            <a:spLocks/>
          </p:cNvSpPr>
          <p:nvPr/>
        </p:nvSpPr>
        <p:spPr>
          <a:xfrm>
            <a:off x="2167630" y="-8876"/>
            <a:ext cx="7856738" cy="64335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700" dirty="0">
                <a:latin typeface="Times New Roman"/>
                <a:cs typeface="Calibri Light"/>
              </a:rPr>
              <a:t>2. LITERATURE SURVEY(Contd..)</a:t>
            </a:r>
            <a:endParaRPr lang="en-US" sz="3700" dirty="0">
              <a:latin typeface="Times New Roman"/>
              <a:cs typeface="Times New Roman"/>
            </a:endParaRPr>
          </a:p>
        </p:txBody>
      </p:sp>
      <p:sp>
        <p:nvSpPr>
          <p:cNvPr id="9" name="TextBox 8">
            <a:extLst>
              <a:ext uri="{FF2B5EF4-FFF2-40B4-BE49-F238E27FC236}">
                <a16:creationId xmlns:a16="http://schemas.microsoft.com/office/drawing/2014/main" id="{83387765-DF12-C593-7586-290226FB78D5}"/>
              </a:ext>
            </a:extLst>
          </p:cNvPr>
          <p:cNvSpPr txBox="1"/>
          <p:nvPr/>
        </p:nvSpPr>
        <p:spPr>
          <a:xfrm>
            <a:off x="3439425" y="6519445"/>
            <a:ext cx="5313146"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Table 2: </a:t>
            </a:r>
            <a:r>
              <a:rPr lang="en-IN" sz="1600" dirty="0">
                <a:latin typeface="Times New Roman" panose="02020603050405020304" pitchFamily="18" charset="0"/>
                <a:cs typeface="Times New Roman" panose="02020603050405020304" pitchFamily="18" charset="0"/>
              </a:rPr>
              <a:t>Literature Survey for the project (Contd..)</a:t>
            </a:r>
          </a:p>
        </p:txBody>
      </p:sp>
      <p:pic>
        <p:nvPicPr>
          <p:cNvPr id="2" name="Picture 5" descr="Logo, company name&#10;&#10;Description automatically generated">
            <a:extLst>
              <a:ext uri="{FF2B5EF4-FFF2-40B4-BE49-F238E27FC236}">
                <a16:creationId xmlns:a16="http://schemas.microsoft.com/office/drawing/2014/main" id="{120E0AC8-09A0-3482-0522-BD04F47F5771}"/>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413381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D23E4C-E693-C5B6-A11F-3A4CECAD5866}"/>
              </a:ext>
            </a:extLst>
          </p:cNvPr>
          <p:cNvSpPr>
            <a:spLocks noGrp="1"/>
          </p:cNvSpPr>
          <p:nvPr>
            <p:ph type="title"/>
          </p:nvPr>
        </p:nvSpPr>
        <p:spPr>
          <a:xfrm>
            <a:off x="2566963" y="0"/>
            <a:ext cx="7058073" cy="763480"/>
          </a:xfrm>
        </p:spPr>
        <p:txBody>
          <a:bodyPr>
            <a:normAutofit/>
          </a:bodyPr>
          <a:lstStyle/>
          <a:p>
            <a:pPr algn="ctr"/>
            <a:r>
              <a:rPr lang="en-GB" sz="3700" dirty="0">
                <a:latin typeface="Times New Roman"/>
                <a:cs typeface="Calibri Light"/>
              </a:rPr>
              <a:t>3. PROBLEM DEFINITION</a:t>
            </a:r>
            <a:endParaRPr lang="en-US" sz="3700" dirty="0">
              <a:latin typeface="Times New Roman"/>
              <a:cs typeface="Times New Roman"/>
            </a:endParaRPr>
          </a:p>
        </p:txBody>
      </p:sp>
      <p:sp>
        <p:nvSpPr>
          <p:cNvPr id="2" name="Content Placeholder 2">
            <a:extLst>
              <a:ext uri="{FF2B5EF4-FFF2-40B4-BE49-F238E27FC236}">
                <a16:creationId xmlns:a16="http://schemas.microsoft.com/office/drawing/2014/main" id="{1F299F1B-B5E2-0977-3E7D-AF0078BCC16E}"/>
              </a:ext>
            </a:extLst>
          </p:cNvPr>
          <p:cNvSpPr txBox="1">
            <a:spLocks/>
          </p:cNvSpPr>
          <p:nvPr/>
        </p:nvSpPr>
        <p:spPr>
          <a:xfrm>
            <a:off x="247377" y="1148127"/>
            <a:ext cx="11697244" cy="539047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0"/>
              </a:spcBef>
              <a:spcAft>
                <a:spcPts val="0"/>
              </a:spcAft>
              <a:buClr>
                <a:schemeClr val="tx1">
                  <a:lumMod val="75000"/>
                  <a:lumOff val="2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Communication for Individuals with Hearing Impairments: The lack of understanding and fluency in sign language among the general population creates communication barriers for individuals with hearing impairments, restricting their inclusion and opportunities for engagement.</a:t>
            </a:r>
          </a:p>
          <a:p>
            <a:pPr marL="0" indent="0" algn="just">
              <a:spcBef>
                <a:spcPts val="0"/>
              </a:spcBef>
              <a:spcAft>
                <a:spcPts val="0"/>
              </a:spcAft>
              <a:buClr>
                <a:schemeClr val="tx1">
                  <a:lumMod val="75000"/>
                  <a:lumOff val="25000"/>
                </a:schemeClr>
              </a:buClr>
              <a:buNone/>
            </a:pPr>
            <a:endParaRPr lang="en-US" dirty="0">
              <a:latin typeface="Times New Roman" panose="02020603050405020304" pitchFamily="18" charset="0"/>
              <a:cs typeface="Times New Roman" panose="02020603050405020304" pitchFamily="18" charset="0"/>
            </a:endParaRPr>
          </a:p>
          <a:p>
            <a:pPr algn="just">
              <a:spcBef>
                <a:spcPts val="0"/>
              </a:spcBef>
              <a:spcAft>
                <a:spcPts val="0"/>
              </a:spcAft>
              <a:buClr>
                <a:schemeClr val="tx1">
                  <a:lumMod val="75000"/>
                  <a:lumOff val="2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Complexity and Variations in Sign Language: Sign language is a complex form of communication with diverse hand shapes, movements, orientations, and facial expressions. Variations across regions, cultures, and individuals make accurate recognition and interpretation challenging for sign language recognition systems.</a:t>
            </a:r>
          </a:p>
          <a:p>
            <a:pPr algn="just">
              <a:spcBef>
                <a:spcPts val="0"/>
              </a:spcBef>
              <a:spcAft>
                <a:spcPts val="0"/>
              </a:spcAft>
              <a:buClr>
                <a:schemeClr val="tx1">
                  <a:lumMod val="75000"/>
                  <a:lumOff val="25000"/>
                </a:schemeClr>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spcBef>
                <a:spcPts val="0"/>
              </a:spcBef>
              <a:spcAft>
                <a:spcPts val="0"/>
              </a:spcAft>
              <a:buClr>
                <a:schemeClr val="tx1">
                  <a:lumMod val="75000"/>
                  <a:lumOff val="2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Accessibility and Availability of Sign Language Interpretation: Limited accessibility to qualified sign language interpreters, especially in remote areas or specific settings, hinders effective communication for individuals with hearing impairments, impacting their education, employment, and social interactions.</a:t>
            </a:r>
          </a:p>
        </p:txBody>
      </p:sp>
      <p:pic>
        <p:nvPicPr>
          <p:cNvPr id="4" name="Picture 5" descr="Logo, company name&#10;&#10;Description automatically generated">
            <a:extLst>
              <a:ext uri="{FF2B5EF4-FFF2-40B4-BE49-F238E27FC236}">
                <a16:creationId xmlns:a16="http://schemas.microsoft.com/office/drawing/2014/main" id="{26DFC80C-6B01-AABE-2079-5BF6BF3F7E34}"/>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373642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C3372-B8B4-DE91-80DA-06CFECCD3B42}"/>
              </a:ext>
            </a:extLst>
          </p:cNvPr>
          <p:cNvSpPr>
            <a:spLocks noGrp="1"/>
          </p:cNvSpPr>
          <p:nvPr>
            <p:ph idx="1"/>
          </p:nvPr>
        </p:nvSpPr>
        <p:spPr>
          <a:xfrm>
            <a:off x="251012" y="1182756"/>
            <a:ext cx="11510682" cy="5275774"/>
          </a:xfrm>
        </p:spPr>
        <p:txBody>
          <a:bodyPr vert="horz" lIns="91440" tIns="45720" rIns="91440" bIns="45720" rtlCol="0" anchor="t">
            <a:noAutofit/>
          </a:bodyPr>
          <a:lstStyle/>
          <a:p>
            <a:pPr marL="525462" indent="-342900" algn="just">
              <a:spcBef>
                <a:spcPts val="0"/>
              </a:spcBef>
              <a:buClr>
                <a:schemeClr val="tx1">
                  <a:lumMod val="75000"/>
                  <a:lumOff val="25000"/>
                </a:schemeClr>
              </a:buClr>
            </a:pPr>
            <a:r>
              <a:rPr lang="en-US" sz="2400" dirty="0">
                <a:latin typeface="Times New Roman" panose="02020603050405020304" pitchFamily="18" charset="0"/>
                <a:cs typeface="Times New Roman" panose="02020603050405020304" pitchFamily="18" charset="0"/>
              </a:rPr>
              <a:t>A sign language recognition system offers a solution to the limited communication faced by individuals with hearing impairments, enabling effective communication with the general population. </a:t>
            </a:r>
          </a:p>
          <a:p>
            <a:pPr marL="525462" indent="-342900" algn="just">
              <a:spcBef>
                <a:spcPts val="0"/>
              </a:spcBef>
              <a:buClr>
                <a:schemeClr val="tx1">
                  <a:lumMod val="75000"/>
                  <a:lumOff val="25000"/>
                </a:schemeClr>
              </a:buClr>
            </a:pPr>
            <a:endParaRPr lang="en-US" sz="2400" dirty="0">
              <a:latin typeface="Times New Roman" panose="02020603050405020304" pitchFamily="18" charset="0"/>
              <a:cs typeface="Times New Roman" panose="02020603050405020304" pitchFamily="18" charset="0"/>
            </a:endParaRPr>
          </a:p>
          <a:p>
            <a:pPr marL="525462" indent="-342900" algn="just">
              <a:spcBef>
                <a:spcPts val="0"/>
              </a:spcBef>
              <a:buClr>
                <a:schemeClr val="tx1">
                  <a:lumMod val="75000"/>
                  <a:lumOff val="25000"/>
                </a:schemeClr>
              </a:buClr>
            </a:pPr>
            <a:r>
              <a:rPr lang="en-US" sz="2400" dirty="0">
                <a:latin typeface="Times New Roman" panose="02020603050405020304" pitchFamily="18" charset="0"/>
                <a:cs typeface="Times New Roman" panose="02020603050405020304" pitchFamily="18" charset="0"/>
              </a:rPr>
              <a:t>It translates sign language gestures into written language, bridging the communication gap and fostering inclusivity.</a:t>
            </a:r>
          </a:p>
          <a:p>
            <a:pPr marL="525462" indent="-342900" algn="just">
              <a:spcBef>
                <a:spcPts val="0"/>
              </a:spcBef>
              <a:buClr>
                <a:schemeClr val="tx1">
                  <a:lumMod val="75000"/>
                  <a:lumOff val="25000"/>
                </a:schemeClr>
              </a:buClr>
            </a:pPr>
            <a:endParaRPr lang="en-US" sz="2400" dirty="0">
              <a:latin typeface="Times New Roman" panose="02020603050405020304" pitchFamily="18" charset="0"/>
              <a:cs typeface="Times New Roman" panose="02020603050405020304" pitchFamily="18" charset="0"/>
            </a:endParaRPr>
          </a:p>
          <a:p>
            <a:pPr marL="525462" indent="-342900" algn="just">
              <a:spcBef>
                <a:spcPts val="0"/>
              </a:spcBef>
              <a:buClr>
                <a:schemeClr val="tx1">
                  <a:lumMod val="75000"/>
                  <a:lumOff val="25000"/>
                </a:schemeClr>
              </a:buClr>
            </a:pPr>
            <a:r>
              <a:rPr lang="en-US" sz="2400" dirty="0">
                <a:latin typeface="Times New Roman" panose="02020603050405020304" pitchFamily="18" charset="0"/>
                <a:cs typeface="Times New Roman" panose="02020603050405020304" pitchFamily="18" charset="0"/>
              </a:rPr>
              <a:t>By utilizing deep learning techniques, such as convolutional neural networks, the system can analyze the intricate details of sign language gestures, including hand shapes and movements.</a:t>
            </a:r>
          </a:p>
          <a:p>
            <a:pPr marL="525462" indent="-342900" algn="just">
              <a:spcBef>
                <a:spcPts val="0"/>
              </a:spcBef>
              <a:buClr>
                <a:schemeClr val="tx1">
                  <a:lumMod val="75000"/>
                  <a:lumOff val="25000"/>
                </a:schemeClr>
              </a:buClr>
            </a:pPr>
            <a:endParaRPr lang="en-US" sz="2400" dirty="0">
              <a:latin typeface="Times New Roman" panose="02020603050405020304" pitchFamily="18" charset="0"/>
              <a:cs typeface="Times New Roman" panose="02020603050405020304" pitchFamily="18" charset="0"/>
            </a:endParaRPr>
          </a:p>
          <a:p>
            <a:pPr marL="525462" indent="-342900" algn="just">
              <a:spcBef>
                <a:spcPts val="0"/>
              </a:spcBef>
              <a:buClr>
                <a:schemeClr val="tx1">
                  <a:lumMod val="75000"/>
                  <a:lumOff val="25000"/>
                </a:schemeClr>
              </a:buClr>
            </a:pPr>
            <a:r>
              <a:rPr lang="en-US" sz="2400" dirty="0">
                <a:latin typeface="Times New Roman" panose="02020603050405020304" pitchFamily="18" charset="0"/>
                <a:cs typeface="Times New Roman" panose="02020603050405020304" pitchFamily="18" charset="0"/>
              </a:rPr>
              <a:t>This enables accurate recognition of the complex nature and variations within sign language, improving the system's effectiveness in interpreting and understanding gestures.</a:t>
            </a:r>
          </a:p>
          <a:p>
            <a:pPr marL="525462" indent="-342900" algn="just">
              <a:spcBef>
                <a:spcPts val="0"/>
              </a:spcBef>
              <a:buClr>
                <a:schemeClr val="tx1">
                  <a:lumMod val="75000"/>
                  <a:lumOff val="25000"/>
                </a:schemeClr>
              </a:buClr>
            </a:pPr>
            <a:endParaRPr 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333C6C-42AE-3FC1-F265-1DA2F4EFB427}"/>
              </a:ext>
            </a:extLst>
          </p:cNvPr>
          <p:cNvSpPr txBox="1">
            <a:spLocks/>
          </p:cNvSpPr>
          <p:nvPr/>
        </p:nvSpPr>
        <p:spPr>
          <a:xfrm>
            <a:off x="2866572" y="-71021"/>
            <a:ext cx="6458855" cy="7634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4. SOLUTION STRATEGY</a:t>
            </a:r>
            <a:endParaRPr lang="en-US" sz="3700" dirty="0">
              <a:latin typeface="Times New Roman"/>
              <a:cs typeface="Times New Roman"/>
            </a:endParaRPr>
          </a:p>
        </p:txBody>
      </p:sp>
      <p:pic>
        <p:nvPicPr>
          <p:cNvPr id="2" name="Picture 5" descr="Logo, company name&#10;&#10;Description automatically generated">
            <a:extLst>
              <a:ext uri="{FF2B5EF4-FFF2-40B4-BE49-F238E27FC236}">
                <a16:creationId xmlns:a16="http://schemas.microsoft.com/office/drawing/2014/main" id="{8EF31DD5-595F-92E0-2F49-B9E36397AE83}"/>
              </a:ext>
            </a:extLst>
          </p:cNvPr>
          <p:cNvPicPr>
            <a:picLocks noChangeAspect="1"/>
          </p:cNvPicPr>
          <p:nvPr/>
        </p:nvPicPr>
        <p:blipFill rotWithShape="1">
          <a:blip r:embed="rId3">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400183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333C6C-42AE-3FC1-F265-1DA2F4EFB427}"/>
              </a:ext>
            </a:extLst>
          </p:cNvPr>
          <p:cNvSpPr txBox="1">
            <a:spLocks/>
          </p:cNvSpPr>
          <p:nvPr/>
        </p:nvSpPr>
        <p:spPr>
          <a:xfrm>
            <a:off x="4486747" y="0"/>
            <a:ext cx="3218506" cy="6747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700" dirty="0">
                <a:latin typeface="Times New Roman"/>
                <a:cs typeface="Calibri Light"/>
              </a:rPr>
              <a:t>5. DESIGN</a:t>
            </a:r>
            <a:endParaRPr lang="en-US" sz="3700" dirty="0">
              <a:latin typeface="Times New Roman"/>
              <a:cs typeface="Times New Roman"/>
            </a:endParaRPr>
          </a:p>
        </p:txBody>
      </p:sp>
      <p:sp>
        <p:nvSpPr>
          <p:cNvPr id="6" name="Title 1">
            <a:extLst>
              <a:ext uri="{FF2B5EF4-FFF2-40B4-BE49-F238E27FC236}">
                <a16:creationId xmlns:a16="http://schemas.microsoft.com/office/drawing/2014/main" id="{B1F9E2B8-6379-D0AC-4DE6-BD7EAD4DEB46}"/>
              </a:ext>
            </a:extLst>
          </p:cNvPr>
          <p:cNvSpPr>
            <a:spLocks noGrp="1"/>
          </p:cNvSpPr>
          <p:nvPr>
            <p:ph type="title"/>
          </p:nvPr>
        </p:nvSpPr>
        <p:spPr>
          <a:xfrm>
            <a:off x="9625696" y="2854937"/>
            <a:ext cx="2694208" cy="1148126"/>
          </a:xfrm>
        </p:spPr>
        <p:txBody>
          <a:bodyPr vert="horz" lIns="91440" tIns="45720" rIns="91440" bIns="45720" rtlCol="0" anchor="ctr">
            <a:normAutofit/>
          </a:bodyPr>
          <a:lstStyle/>
          <a:p>
            <a:pPr algn="ctr"/>
            <a:r>
              <a:rPr lang="en-US" sz="1600" b="1" dirty="0">
                <a:latin typeface="Times New Roman"/>
                <a:cs typeface="Times New Roman"/>
              </a:rPr>
              <a:t>Figure 1:</a:t>
            </a:r>
            <a:r>
              <a:rPr lang="en-US" sz="1600" dirty="0">
                <a:latin typeface="Times New Roman"/>
                <a:cs typeface="Times New Roman"/>
              </a:rPr>
              <a:t> Block Diagram for SDL </a:t>
            </a:r>
            <a:endParaRPr lang="en-US" sz="1600" kern="1200" dirty="0">
              <a:latin typeface="Times New Roman"/>
              <a:cs typeface="Times New Roman"/>
            </a:endParaRPr>
          </a:p>
        </p:txBody>
      </p:sp>
      <p:pic>
        <p:nvPicPr>
          <p:cNvPr id="2" name="Picture 1" descr="A picture containing text, screenshot, line, font&#10;&#10;Description automatically generated">
            <a:extLst>
              <a:ext uri="{FF2B5EF4-FFF2-40B4-BE49-F238E27FC236}">
                <a16:creationId xmlns:a16="http://schemas.microsoft.com/office/drawing/2014/main" id="{9C41E1CD-DE27-7B7A-4031-F0D676F20CD9}"/>
              </a:ext>
            </a:extLst>
          </p:cNvPr>
          <p:cNvPicPr>
            <a:picLocks noChangeAspect="1"/>
          </p:cNvPicPr>
          <p:nvPr/>
        </p:nvPicPr>
        <p:blipFill rotWithShape="1">
          <a:blip r:embed="rId3"/>
          <a:srcRect l="6129" t="5388"/>
          <a:stretch/>
        </p:blipFill>
        <p:spPr bwMode="auto">
          <a:xfrm>
            <a:off x="149348" y="539870"/>
            <a:ext cx="9476348" cy="506130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8D9BEA2-F57A-B860-BA26-2D2A9C7A7430}"/>
              </a:ext>
            </a:extLst>
          </p:cNvPr>
          <p:cNvSpPr txBox="1"/>
          <p:nvPr/>
        </p:nvSpPr>
        <p:spPr>
          <a:xfrm>
            <a:off x="0" y="5466336"/>
            <a:ext cx="12192000" cy="1391663"/>
          </a:xfrm>
          <a:prstGeom prst="rect">
            <a:avLst/>
          </a:prstGeom>
          <a:noFill/>
        </p:spPr>
        <p:txBody>
          <a:bodyPr wrap="square">
            <a:spAutoFit/>
          </a:bodyPr>
          <a:lstStyle/>
          <a:p>
            <a:pPr>
              <a:lnSpc>
                <a:spcPct val="150000"/>
              </a:lnSpc>
              <a:spcAft>
                <a:spcPts val="800"/>
              </a:spcAft>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 1</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training of the system which involves loading the necessary libraries along with the dataset, then training the augmented data using the Keras library, and defining the CNN Sequential Model.</a:t>
            </a: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a:lnSpc>
                <a:spcPct val="150000"/>
              </a:lnSpc>
              <a:spcAft>
                <a:spcPts val="800"/>
              </a:spcAft>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 2</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involves the loading image, detecting the sign language using the CNN model and showing the result of the same.</a:t>
            </a: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8" name="Picture 5" descr="Logo, company name&#10;&#10;Description automatically generated">
            <a:extLst>
              <a:ext uri="{FF2B5EF4-FFF2-40B4-BE49-F238E27FC236}">
                <a16:creationId xmlns:a16="http://schemas.microsoft.com/office/drawing/2014/main" id="{BDD1DD6D-DF74-D2EC-FFF8-61D5C08285FE}"/>
              </a:ext>
            </a:extLst>
          </p:cNvPr>
          <p:cNvPicPr>
            <a:picLocks noChangeAspect="1"/>
          </p:cNvPicPr>
          <p:nvPr/>
        </p:nvPicPr>
        <p:blipFill rotWithShape="1">
          <a:blip r:embed="rId4">
            <a:alphaModFix amt="85000"/>
          </a:blip>
          <a:srcRect l="2695" t="10920" r="77251" b="8914"/>
          <a:stretch/>
        </p:blipFill>
        <p:spPr>
          <a:xfrm>
            <a:off x="11084766" y="1"/>
            <a:ext cx="1107233" cy="1042686"/>
          </a:xfrm>
          <a:prstGeom prst="rect">
            <a:avLst/>
          </a:prstGeom>
        </p:spPr>
      </p:pic>
    </p:spTree>
    <p:extLst>
      <p:ext uri="{BB962C8B-B14F-4D97-AF65-F5344CB8AC3E}">
        <p14:creationId xmlns:p14="http://schemas.microsoft.com/office/powerpoint/2010/main" val="27300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8349</TotalTime>
  <Words>2084</Words>
  <Application>Microsoft Office PowerPoint</Application>
  <PresentationFormat>Widescreen</PresentationFormat>
  <Paragraphs>228</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Minor Project Presentation On SIGN LANGUAGE RECOGNITION USING DEEP LEARNING</vt:lpstr>
      <vt:lpstr>TABLE OF CONTENTS</vt:lpstr>
      <vt:lpstr>ABSTRACT</vt:lpstr>
      <vt:lpstr>PowerPoint Presentation</vt:lpstr>
      <vt:lpstr>2. LITERATURE SURVEY</vt:lpstr>
      <vt:lpstr>PowerPoint Presentation</vt:lpstr>
      <vt:lpstr>3. PROBLEM DEFINITION</vt:lpstr>
      <vt:lpstr>PowerPoint Presentation</vt:lpstr>
      <vt:lpstr>Figure 1: Block Diagram for SDL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GANTT CHART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Kshamika Ghiya</dc:creator>
  <cp:lastModifiedBy>KSHAMIKA GHIYA</cp:lastModifiedBy>
  <cp:revision>304</cp:revision>
  <dcterms:created xsi:type="dcterms:W3CDTF">2023-02-24T17:52:50Z</dcterms:created>
  <dcterms:modified xsi:type="dcterms:W3CDTF">2023-06-06T11:14:03Z</dcterms:modified>
</cp:coreProperties>
</file>