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7" r:id="rId2"/>
    <p:sldId id="267" r:id="rId3"/>
    <p:sldId id="261" r:id="rId4"/>
    <p:sldId id="262" r:id="rId5"/>
    <p:sldId id="263" r:id="rId6"/>
    <p:sldId id="264" r:id="rId7"/>
    <p:sldId id="268"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95256" autoAdjust="0"/>
  </p:normalViewPr>
  <p:slideViewPr>
    <p:cSldViewPr snapToGrid="0" showGuides="1">
      <p:cViewPr>
        <p:scale>
          <a:sx n="75" d="100"/>
          <a:sy n="75" d="100"/>
        </p:scale>
        <p:origin x="787" y="211"/>
      </p:cViewPr>
      <p:guideLst/>
    </p:cSldViewPr>
  </p:slideViewPr>
  <p:outlineViewPr>
    <p:cViewPr>
      <p:scale>
        <a:sx n="33" d="100"/>
        <a:sy n="33" d="100"/>
      </p:scale>
      <p:origin x="0" y="-225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46C85-C6F8-420D-8740-CEE4C7967ED4}" type="datetimeFigureOut">
              <a:rPr lang="en-IN" smtClean="0"/>
              <a:t>09-09-2021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02F-8799-4996-975A-5A5DDCDE8FE2}" type="slidenum">
              <a:rPr lang="en-IN" smtClean="0"/>
              <a:t>‹#›</a:t>
            </a:fld>
            <a:endParaRPr lang="en-IN"/>
          </a:p>
        </p:txBody>
      </p:sp>
    </p:spTree>
    <p:extLst>
      <p:ext uri="{BB962C8B-B14F-4D97-AF65-F5344CB8AC3E}">
        <p14:creationId xmlns:p14="http://schemas.microsoft.com/office/powerpoint/2010/main" val="40911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02F-8799-4996-975A-5A5DDCDE8FE2}" type="slidenum">
              <a:rPr lang="en-IN" smtClean="0"/>
              <a:t>1</a:t>
            </a:fld>
            <a:endParaRPr lang="en-IN"/>
          </a:p>
        </p:txBody>
      </p:sp>
    </p:spTree>
    <p:extLst>
      <p:ext uri="{BB962C8B-B14F-4D97-AF65-F5344CB8AC3E}">
        <p14:creationId xmlns:p14="http://schemas.microsoft.com/office/powerpoint/2010/main" val="429354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5106977-13E9-4CCE-AC64-B27039A08C5A}"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11894249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06977-13E9-4CCE-AC64-B27039A08C5A}"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23027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06977-13E9-4CCE-AC64-B27039A08C5A}"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300302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06977-13E9-4CCE-AC64-B27039A08C5A}"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121420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5106977-13E9-4CCE-AC64-B27039A08C5A}"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13020881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5106977-13E9-4CCE-AC64-B27039A08C5A}" type="datetimeFigureOut">
              <a:rPr lang="en-IN" smtClean="0"/>
              <a:t>08-09-2021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61983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5106977-13E9-4CCE-AC64-B27039A08C5A}"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3B139E-B926-4566-B300-FE9208A77CE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0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106977-13E9-4CCE-AC64-B27039A08C5A}"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311501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06977-13E9-4CCE-AC64-B27039A08C5A}"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379690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106977-13E9-4CCE-AC64-B27039A08C5A}" type="datetimeFigureOut">
              <a:rPr lang="en-IN" smtClean="0"/>
              <a:t>08-09-2021</a:t>
            </a:fld>
            <a:endParaRPr lang="en-IN"/>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IN"/>
          </a:p>
        </p:txBody>
      </p:sp>
      <p:sp>
        <p:nvSpPr>
          <p:cNvPr id="7" name="Slide Number Placeholder 6"/>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371427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95106977-13E9-4CCE-AC64-B27039A08C5A}" type="datetimeFigureOut">
              <a:rPr lang="en-IN" smtClean="0"/>
              <a:t>08-09-2021</a:t>
            </a:fld>
            <a:endParaRPr lang="en-IN"/>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IN"/>
          </a:p>
        </p:txBody>
      </p:sp>
      <p:sp>
        <p:nvSpPr>
          <p:cNvPr id="7" name="Slide Number Placeholder 6"/>
          <p:cNvSpPr>
            <a:spLocks noGrp="1"/>
          </p:cNvSpPr>
          <p:nvPr>
            <p:ph type="sldNum" sz="quarter" idx="12"/>
          </p:nvPr>
        </p:nvSpPr>
        <p:spPr/>
        <p:txBody>
          <a:bodyPr/>
          <a:lstStyle/>
          <a:p>
            <a:fld id="{073B139E-B926-4566-B300-FE9208A77CE0}" type="slidenum">
              <a:rPr lang="en-IN" smtClean="0"/>
              <a:t>‹#›</a:t>
            </a:fld>
            <a:endParaRPr lang="en-IN"/>
          </a:p>
        </p:txBody>
      </p:sp>
    </p:spTree>
    <p:extLst>
      <p:ext uri="{BB962C8B-B14F-4D97-AF65-F5344CB8AC3E}">
        <p14:creationId xmlns:p14="http://schemas.microsoft.com/office/powerpoint/2010/main" val="37548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5106977-13E9-4CCE-AC64-B27039A08C5A}" type="datetimeFigureOut">
              <a:rPr lang="en-IN" smtClean="0"/>
              <a:t>08-09-2021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3B139E-B926-4566-B300-FE9208A77CE0}" type="slidenum">
              <a:rPr lang="en-IN" smtClean="0"/>
              <a:t>‹#›</a:t>
            </a:fld>
            <a:endParaRPr lang="en-IN"/>
          </a:p>
        </p:txBody>
      </p:sp>
    </p:spTree>
    <p:extLst>
      <p:ext uri="{BB962C8B-B14F-4D97-AF65-F5344CB8AC3E}">
        <p14:creationId xmlns:p14="http://schemas.microsoft.com/office/powerpoint/2010/main" val="154926033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11919082_The_Classification_of_White_Wine_and_Red_Wine_According_to_Their_Physicochemical_Qualities" TargetMode="External"/><Relationship Id="rId2" Type="http://schemas.openxmlformats.org/officeDocument/2006/relationships/hyperlink" Target="https://www.ijeast.com/papers/519-529,Tesma403,IJEAST.pdf" TargetMode="External"/><Relationship Id="rId1" Type="http://schemas.openxmlformats.org/officeDocument/2006/relationships/slideLayout" Target="../slideLayouts/slideLayout2.xml"/><Relationship Id="rId5" Type="http://schemas.openxmlformats.org/officeDocument/2006/relationships/hyperlink" Target="http://www3.dsi.uminho.pt/pcortez/wine5.pdf" TargetMode="External"/><Relationship Id="rId4" Type="http://schemas.openxmlformats.org/officeDocument/2006/relationships/hyperlink" Target="https://www.researchgate.net/publication/222430341_Modeling_wine_preferences_by_data_mining_from_physicochemical_propert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2">
            <a:extLst>
              <a:ext uri="{FF2B5EF4-FFF2-40B4-BE49-F238E27FC236}">
                <a16:creationId xmlns:a16="http://schemas.microsoft.com/office/drawing/2014/main" id="{EF2B0466-5DF2-4E6C-892F-7C6907C09209}"/>
              </a:ext>
            </a:extLst>
          </p:cNvPr>
          <p:cNvGraphicFramePr>
            <a:graphicFrameLocks noGrp="1"/>
          </p:cNvGraphicFramePr>
          <p:nvPr>
            <p:extLst>
              <p:ext uri="{D42A27DB-BD31-4B8C-83A1-F6EECF244321}">
                <p14:modId xmlns:p14="http://schemas.microsoft.com/office/powerpoint/2010/main" val="3645647349"/>
              </p:ext>
            </p:extLst>
          </p:nvPr>
        </p:nvGraphicFramePr>
        <p:xfrm>
          <a:off x="2032000" y="3231195"/>
          <a:ext cx="8128000" cy="5181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650249431"/>
                    </a:ext>
                  </a:extLst>
                </a:gridCol>
              </a:tblGrid>
              <a:tr h="370840">
                <a:tc>
                  <a:txBody>
                    <a:bodyPr/>
                    <a:lstStyle/>
                    <a:p>
                      <a:pPr algn="ctr"/>
                      <a:r>
                        <a:rPr lang="en-IN" sz="2800" b="0" dirty="0">
                          <a:solidFill>
                            <a:schemeClr val="tx1"/>
                          </a:solidFill>
                          <a:latin typeface="Times New Roman" panose="02020603050405020304" pitchFamily="18" charset="0"/>
                          <a:cs typeface="Times New Roman" panose="02020603050405020304" pitchFamily="18" charset="0"/>
                        </a:rPr>
                        <a:t>USING PYTHON AND MACHINE LEARNING</a:t>
                      </a:r>
                    </a:p>
                  </a:txBody>
                  <a:tcPr/>
                </a:tc>
                <a:extLst>
                  <a:ext uri="{0D108BD9-81ED-4DB2-BD59-A6C34878D82A}">
                    <a16:rowId xmlns:a16="http://schemas.microsoft.com/office/drawing/2014/main" val="2864838103"/>
                  </a:ext>
                </a:extLst>
              </a:tr>
            </a:tbl>
          </a:graphicData>
        </a:graphic>
      </p:graphicFrame>
      <p:graphicFrame>
        <p:nvGraphicFramePr>
          <p:cNvPr id="5" name="Table 22">
            <a:extLst>
              <a:ext uri="{FF2B5EF4-FFF2-40B4-BE49-F238E27FC236}">
                <a16:creationId xmlns:a16="http://schemas.microsoft.com/office/drawing/2014/main" id="{1270A1C5-58DE-4A81-838D-327FD67D3E8D}"/>
              </a:ext>
            </a:extLst>
          </p:cNvPr>
          <p:cNvGraphicFramePr>
            <a:graphicFrameLocks noGrp="1"/>
          </p:cNvGraphicFramePr>
          <p:nvPr>
            <p:extLst>
              <p:ext uri="{D42A27DB-BD31-4B8C-83A1-F6EECF244321}">
                <p14:modId xmlns:p14="http://schemas.microsoft.com/office/powerpoint/2010/main" val="1593135332"/>
              </p:ext>
            </p:extLst>
          </p:nvPr>
        </p:nvGraphicFramePr>
        <p:xfrm>
          <a:off x="2032000" y="4587870"/>
          <a:ext cx="8128000" cy="155448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650249431"/>
                    </a:ext>
                  </a:extLst>
                </a:gridCol>
              </a:tblGrid>
              <a:tr h="179886">
                <a:tc>
                  <a:txBody>
                    <a:bodyPr/>
                    <a:lstStyle/>
                    <a:p>
                      <a:pPr algn="ctr"/>
                      <a:r>
                        <a:rPr lang="en-IN" sz="2400" i="1" dirty="0">
                          <a:solidFill>
                            <a:schemeClr val="tx1"/>
                          </a:solidFill>
                          <a:latin typeface="Times New Roman" panose="02020603050405020304" pitchFamily="18" charset="0"/>
                          <a:cs typeface="Times New Roman" panose="02020603050405020304" pitchFamily="18" charset="0"/>
                        </a:rPr>
                        <a:t>PRESENTED BY</a:t>
                      </a:r>
                    </a:p>
                    <a:p>
                      <a:pPr algn="ctr"/>
                      <a:endParaRPr lang="en-IN" sz="2400" i="1" dirty="0">
                        <a:solidFill>
                          <a:schemeClr val="tx1"/>
                        </a:solidFill>
                        <a:latin typeface="Times New Roman" panose="02020603050405020304" pitchFamily="18" charset="0"/>
                        <a:cs typeface="Times New Roman" panose="02020603050405020304" pitchFamily="18" charset="0"/>
                      </a:endParaRPr>
                    </a:p>
                    <a:p>
                      <a:pPr algn="ctr"/>
                      <a:r>
                        <a:rPr lang="en-IN" sz="2400" i="1" dirty="0">
                          <a:solidFill>
                            <a:schemeClr val="tx1"/>
                          </a:solidFill>
                          <a:latin typeface="Times New Roman" panose="02020603050405020304" pitchFamily="18" charset="0"/>
                          <a:cs typeface="Times New Roman" panose="02020603050405020304" pitchFamily="18" charset="0"/>
                        </a:rPr>
                        <a:t>KSHAMIKA GHIYA</a:t>
                      </a:r>
                    </a:p>
                    <a:p>
                      <a:pPr algn="ctr"/>
                      <a:r>
                        <a:rPr lang="en-IN" sz="2400" i="1" dirty="0">
                          <a:solidFill>
                            <a:schemeClr val="tx1"/>
                          </a:solidFill>
                          <a:latin typeface="Times New Roman" panose="02020603050405020304" pitchFamily="18" charset="0"/>
                          <a:cs typeface="Times New Roman" panose="02020603050405020304" pitchFamily="18" charset="0"/>
                        </a:rPr>
                        <a:t>201900436</a:t>
                      </a:r>
                    </a:p>
                  </a:txBody>
                  <a:tcPr/>
                </a:tc>
                <a:extLst>
                  <a:ext uri="{0D108BD9-81ED-4DB2-BD59-A6C34878D82A}">
                    <a16:rowId xmlns:a16="http://schemas.microsoft.com/office/drawing/2014/main" val="2864838103"/>
                  </a:ext>
                </a:extLst>
              </a:tr>
            </a:tbl>
          </a:graphicData>
        </a:graphic>
      </p:graphicFrame>
      <p:sp>
        <p:nvSpPr>
          <p:cNvPr id="2" name="Title 1">
            <a:extLst>
              <a:ext uri="{FF2B5EF4-FFF2-40B4-BE49-F238E27FC236}">
                <a16:creationId xmlns:a16="http://schemas.microsoft.com/office/drawing/2014/main" id="{7A5FCA19-A780-4376-BD63-99DBF6534FE3}"/>
              </a:ext>
            </a:extLst>
          </p:cNvPr>
          <p:cNvSpPr>
            <a:spLocks noGrp="1"/>
          </p:cNvSpPr>
          <p:nvPr>
            <p:ph type="title"/>
          </p:nvPr>
        </p:nvSpPr>
        <p:spPr>
          <a:xfrm>
            <a:off x="838200" y="951471"/>
            <a:ext cx="10515600" cy="195937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a:noAutofit/>
          </a:bodyPr>
          <a:lstStyle/>
          <a:p>
            <a:pPr algn="ctr"/>
            <a:r>
              <a:rPr lang="en-US" sz="5400" i="1" dirty="0">
                <a:latin typeface="Times New Roman" panose="02020603050405020304" pitchFamily="18" charset="0"/>
                <a:cs typeface="Times New Roman" panose="02020603050405020304" pitchFamily="18" charset="0"/>
              </a:rPr>
              <a:t>WHITE WINE QUALITY PREDICTION </a:t>
            </a:r>
            <a:endParaRPr lang="en-IN" sz="5400" dirty="0"/>
          </a:p>
        </p:txBody>
      </p:sp>
    </p:spTree>
    <p:extLst>
      <p:ext uri="{BB962C8B-B14F-4D97-AF65-F5344CB8AC3E}">
        <p14:creationId xmlns:p14="http://schemas.microsoft.com/office/powerpoint/2010/main" val="115300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B987A-B57B-4733-9E17-86EC90216FE4}"/>
              </a:ext>
            </a:extLst>
          </p:cNvPr>
          <p:cNvSpPr>
            <a:spLocks noGrp="1"/>
          </p:cNvSpPr>
          <p:nvPr>
            <p:ph idx="1"/>
          </p:nvPr>
        </p:nvSpPr>
        <p:spPr>
          <a:xfrm>
            <a:off x="2053854" y="1686321"/>
            <a:ext cx="7729728" cy="4359916"/>
          </a:xfrm>
        </p:spPr>
        <p:txBody>
          <a:bodyPr>
            <a:normAutofit fontScale="25000" lnSpcReduction="20000"/>
          </a:bodyPr>
          <a:lstStyle/>
          <a:p>
            <a:r>
              <a:rPr lang="en-IN" sz="7200" b="0" i="0" dirty="0">
                <a:effectLst/>
                <a:latin typeface="Times New Roman" panose="02020603050405020304" pitchFamily="18" charset="0"/>
                <a:cs typeface="Times New Roman" panose="02020603050405020304" pitchFamily="18" charset="0"/>
                <a:hlinkClick r:id="rId2"/>
              </a:rPr>
              <a:t>https://www.ijeast.com/papers/519-529,Tesma403,IJEAST.pdf</a:t>
            </a:r>
            <a:endParaRPr lang="en-IN" sz="7200" b="0" i="0" dirty="0">
              <a:effectLst/>
              <a:latin typeface="Times New Roman" panose="02020603050405020304" pitchFamily="18" charset="0"/>
              <a:cs typeface="Times New Roman" panose="02020603050405020304" pitchFamily="18" charset="0"/>
            </a:endParaRPr>
          </a:p>
          <a:p>
            <a:r>
              <a:rPr lang="en-IN" sz="7200" b="0" i="0" dirty="0">
                <a:effectLst/>
                <a:latin typeface="Times New Roman" panose="02020603050405020304" pitchFamily="18" charset="0"/>
                <a:cs typeface="Times New Roman" panose="02020603050405020304" pitchFamily="18" charset="0"/>
                <a:hlinkClick r:id="rId3"/>
              </a:rPr>
              <a:t>https://www.researchgate.net/publication/311919082_The_Classification_of_White_Wine_and_Red_Wine_According_to_Their_Physicochemical_Qualities</a:t>
            </a:r>
            <a:endParaRPr lang="en-IN" sz="7200" b="0" i="0" dirty="0">
              <a:effectLst/>
              <a:latin typeface="Times New Roman" panose="02020603050405020304" pitchFamily="18" charset="0"/>
              <a:cs typeface="Times New Roman" panose="02020603050405020304" pitchFamily="18" charset="0"/>
            </a:endParaRPr>
          </a:p>
          <a:p>
            <a:r>
              <a:rPr lang="en-IN" sz="7200" b="0" i="0" dirty="0">
                <a:effectLst/>
                <a:latin typeface="Times New Roman" panose="02020603050405020304" pitchFamily="18" charset="0"/>
                <a:cs typeface="Times New Roman" panose="02020603050405020304" pitchFamily="18" charset="0"/>
                <a:hlinkClick r:id="rId4"/>
              </a:rPr>
              <a:t>https://www.researchgate.net/publication/222430341_Modeling_wine_preferences_by_data_mining_from_physicochemical_properties</a:t>
            </a:r>
            <a:endParaRPr lang="en-IN" sz="7200" b="0" i="0" dirty="0">
              <a:effectLst/>
              <a:latin typeface="Times New Roman" panose="02020603050405020304" pitchFamily="18" charset="0"/>
              <a:cs typeface="Times New Roman" panose="02020603050405020304" pitchFamily="18" charset="0"/>
            </a:endParaRPr>
          </a:p>
          <a:p>
            <a:r>
              <a:rPr lang="en-IN" sz="7200" b="0" i="0" dirty="0">
                <a:effectLst/>
                <a:latin typeface="Times New Roman" panose="02020603050405020304" pitchFamily="18" charset="0"/>
                <a:cs typeface="Times New Roman" panose="02020603050405020304" pitchFamily="18" charset="0"/>
                <a:hlinkClick r:id="rId5"/>
              </a:rPr>
              <a:t>http://www3.dsi.uminho.pt/pcortez/wine5.pdf</a:t>
            </a:r>
            <a:endParaRPr lang="en-IN" sz="7200" b="0" i="0" dirty="0">
              <a:effectLst/>
              <a:latin typeface="Times New Roman" panose="02020603050405020304" pitchFamily="18" charset="0"/>
              <a:cs typeface="Times New Roman" panose="02020603050405020304" pitchFamily="18" charset="0"/>
            </a:endParaRPr>
          </a:p>
          <a:p>
            <a:pPr marL="0" indent="0">
              <a:buNone/>
            </a:pPr>
            <a:endParaRPr lang="en-IN" sz="7200" b="0" i="0" dirty="0">
              <a:effectLst/>
              <a:latin typeface="Times New Roman" panose="02020603050405020304" pitchFamily="18" charset="0"/>
              <a:cs typeface="Times New Roman" panose="02020603050405020304" pitchFamily="18" charset="0"/>
            </a:endParaRPr>
          </a:p>
          <a:p>
            <a:pPr marL="0" indent="0">
              <a:buNone/>
            </a:pPr>
            <a:r>
              <a:rPr lang="en-IN" sz="7200" b="0" i="1" dirty="0">
                <a:effectLst/>
                <a:latin typeface="Times New Roman" panose="02020603050405020304" pitchFamily="18" charset="0"/>
                <a:cs typeface="Times New Roman" panose="02020603050405020304" pitchFamily="18" charset="0"/>
              </a:rPr>
              <a:t>Data from:</a:t>
            </a:r>
          </a:p>
          <a:p>
            <a:pPr marL="0" indent="0">
              <a:buNone/>
            </a:pPr>
            <a:r>
              <a:rPr lang="en-IN" sz="7200" dirty="0">
                <a:latin typeface="Times New Roman" panose="02020603050405020304" pitchFamily="18" charset="0"/>
                <a:cs typeface="Times New Roman" panose="02020603050405020304" pitchFamily="18" charset="0"/>
              </a:rPr>
              <a:t>https://archive.ics.uci.edu/ml/datasets/wine+quality</a:t>
            </a:r>
          </a:p>
          <a:p>
            <a:pPr marL="0" indent="0">
              <a:buNone/>
            </a:pPr>
            <a:endParaRPr lang="en-IN" sz="7200" b="0" i="1" dirty="0">
              <a:effectLst/>
              <a:latin typeface="Times New Roman" panose="02020603050405020304" pitchFamily="18" charset="0"/>
              <a:cs typeface="Times New Roman" panose="02020603050405020304" pitchFamily="18" charset="0"/>
            </a:endParaRPr>
          </a:p>
          <a:p>
            <a:pPr marL="0" indent="0">
              <a:buNone/>
            </a:pPr>
            <a:r>
              <a:rPr lang="en-IN" sz="7200" b="0" i="1" dirty="0">
                <a:effectLst/>
                <a:latin typeface="Times New Roman" panose="02020603050405020304" pitchFamily="18" charset="0"/>
                <a:cs typeface="Times New Roman" panose="02020603050405020304" pitchFamily="18" charset="0"/>
              </a:rPr>
              <a:t>Citation</a:t>
            </a:r>
            <a:r>
              <a:rPr lang="en-IN" sz="7200" b="0" i="0" dirty="0">
                <a:effectLst/>
                <a:latin typeface="Times New Roman" panose="02020603050405020304" pitchFamily="18" charset="0"/>
                <a:cs typeface="Times New Roman" panose="02020603050405020304" pitchFamily="18" charset="0"/>
              </a:rPr>
              <a:t>:</a:t>
            </a:r>
          </a:p>
          <a:p>
            <a:pPr marL="0" indent="0">
              <a:buNone/>
            </a:pPr>
            <a:r>
              <a:rPr lang="en-IN" sz="7200" b="0" i="0" dirty="0">
                <a:effectLst/>
                <a:latin typeface="Times New Roman" panose="02020603050405020304" pitchFamily="18" charset="0"/>
                <a:cs typeface="Times New Roman" panose="02020603050405020304" pitchFamily="18" charset="0"/>
              </a:rPr>
              <a:t>P. Cortez, A. Cerdeira, F. Almeida, T. Matos and J. Reis.</a:t>
            </a:r>
            <a:br>
              <a:rPr lang="en-IN" sz="7200" dirty="0">
                <a:latin typeface="Times New Roman" panose="02020603050405020304" pitchFamily="18" charset="0"/>
                <a:cs typeface="Times New Roman" panose="02020603050405020304" pitchFamily="18" charset="0"/>
              </a:rPr>
            </a:br>
            <a:r>
              <a:rPr lang="en-IN" sz="7200" b="0" i="0" dirty="0">
                <a:effectLst/>
                <a:latin typeface="Times New Roman" panose="02020603050405020304" pitchFamily="18" charset="0"/>
                <a:cs typeface="Times New Roman" panose="02020603050405020304" pitchFamily="18" charset="0"/>
              </a:rPr>
              <a:t>Modelling wine preferences by data mining from physicochemical properties. In Decision Support Systems, Elsevier, 47(4):547-553, 2009</a:t>
            </a:r>
          </a:p>
          <a:p>
            <a:pPr marL="0" indent="0">
              <a:buNone/>
            </a:pPr>
            <a:endParaRPr lang="en-IN" sz="2400" dirty="0"/>
          </a:p>
        </p:txBody>
      </p:sp>
      <p:sp>
        <p:nvSpPr>
          <p:cNvPr id="7" name="Title 1">
            <a:extLst>
              <a:ext uri="{FF2B5EF4-FFF2-40B4-BE49-F238E27FC236}">
                <a16:creationId xmlns:a16="http://schemas.microsoft.com/office/drawing/2014/main" id="{67657500-A800-49E5-B8F8-651A2FEF47FC}"/>
              </a:ext>
            </a:extLst>
          </p:cNvPr>
          <p:cNvSpPr txBox="1">
            <a:spLocks/>
          </p:cNvSpPr>
          <p:nvPr/>
        </p:nvSpPr>
        <p:spPr>
          <a:xfrm>
            <a:off x="828869" y="352686"/>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519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79ECB-D34B-40E6-A93E-1AE718EC379E}"/>
              </a:ext>
            </a:extLst>
          </p:cNvPr>
          <p:cNvSpPr>
            <a:spLocks noGrp="1"/>
          </p:cNvSpPr>
          <p:nvPr>
            <p:ph idx="1"/>
          </p:nvPr>
        </p:nvSpPr>
        <p:spPr>
          <a:xfrm>
            <a:off x="2595880" y="1300480"/>
            <a:ext cx="10449560" cy="4876483"/>
          </a:xfrm>
        </p:spPr>
        <p:txBody>
          <a:bodyPr numCol="2">
            <a:normAutofit fontScale="85000" lnSpcReduction="10000"/>
          </a:bodyPr>
          <a:lstStyle/>
          <a:p>
            <a:pPr marL="0" indent="0">
              <a:lnSpc>
                <a:spcPct val="200000"/>
              </a:lnSpc>
              <a:buNone/>
            </a:pPr>
            <a:r>
              <a:rPr lang="en-IN" sz="2400" dirty="0">
                <a:latin typeface="Times New Roman" panose="02020603050405020304" pitchFamily="18" charset="0"/>
                <a:cs typeface="Times New Roman" panose="02020603050405020304" pitchFamily="18" charset="0"/>
              </a:rPr>
              <a:t>1.  ABSTRACT</a:t>
            </a:r>
          </a:p>
          <a:p>
            <a:pPr marL="0" indent="0">
              <a:lnSpc>
                <a:spcPct val="200000"/>
              </a:lnSpc>
              <a:buNone/>
            </a:pPr>
            <a:r>
              <a:rPr lang="en-IN" sz="2400" dirty="0">
                <a:latin typeface="Times New Roman" panose="02020603050405020304" pitchFamily="18" charset="0"/>
                <a:cs typeface="Times New Roman" panose="02020603050405020304" pitchFamily="18" charset="0"/>
              </a:rPr>
              <a:t>2. LITERATURE SURVEY</a:t>
            </a:r>
          </a:p>
          <a:p>
            <a:pPr marL="0" indent="0">
              <a:lnSpc>
                <a:spcPct val="200000"/>
              </a:lnSpc>
              <a:buNone/>
            </a:pPr>
            <a:r>
              <a:rPr lang="en-IN" sz="2400" dirty="0">
                <a:latin typeface="Times New Roman" panose="02020603050405020304" pitchFamily="18" charset="0"/>
                <a:cs typeface="Times New Roman" panose="02020603050405020304" pitchFamily="18" charset="0"/>
              </a:rPr>
              <a:t>3.  PROBLEM DEFINITION</a:t>
            </a:r>
          </a:p>
          <a:p>
            <a:pPr marL="0" indent="0">
              <a:lnSpc>
                <a:spcPct val="200000"/>
              </a:lnSpc>
              <a:buNone/>
            </a:pPr>
            <a:r>
              <a:rPr lang="en-IN" sz="2400" dirty="0">
                <a:latin typeface="Times New Roman" panose="02020603050405020304" pitchFamily="18" charset="0"/>
                <a:cs typeface="Times New Roman" panose="02020603050405020304" pitchFamily="18" charset="0"/>
              </a:rPr>
              <a:t>4. SOLUTION STRATEGY</a:t>
            </a:r>
          </a:p>
          <a:p>
            <a:pPr marL="0" indent="0">
              <a:lnSpc>
                <a:spcPct val="200000"/>
              </a:lnSpc>
              <a:buNone/>
            </a:pPr>
            <a:r>
              <a:rPr lang="en-IN" sz="2400" dirty="0">
                <a:latin typeface="Times New Roman" panose="02020603050405020304" pitchFamily="18" charset="0"/>
                <a:cs typeface="Times New Roman" panose="02020603050405020304" pitchFamily="18" charset="0"/>
              </a:rPr>
              <a:t>5. SOFTWARE REQUIREMENTS</a:t>
            </a:r>
          </a:p>
          <a:p>
            <a:pPr marL="0" indent="0">
              <a:lnSpc>
                <a:spcPct val="200000"/>
              </a:lnSpc>
              <a:buNone/>
            </a:pPr>
            <a:r>
              <a:rPr lang="en-IN" sz="2400" dirty="0">
                <a:latin typeface="Times New Roman" panose="02020603050405020304" pitchFamily="18" charset="0"/>
                <a:cs typeface="Times New Roman" panose="02020603050405020304" pitchFamily="18" charset="0"/>
              </a:rPr>
              <a:t>6. RESULTS WITH SCEENSHOTS</a:t>
            </a:r>
          </a:p>
          <a:p>
            <a:pPr marL="0" indent="0">
              <a:lnSpc>
                <a:spcPct val="200000"/>
              </a:lnSpc>
              <a:buNone/>
            </a:pPr>
            <a:r>
              <a:rPr lang="en-IN" sz="2400" dirty="0">
                <a:latin typeface="Times New Roman" panose="02020603050405020304" pitchFamily="18" charset="0"/>
                <a:cs typeface="Times New Roman" panose="02020603050405020304" pitchFamily="18" charset="0"/>
              </a:rPr>
              <a:t>7. REFERENCES</a:t>
            </a:r>
          </a:p>
          <a:p>
            <a:pPr marL="0" indent="0">
              <a:lnSpc>
                <a:spcPct val="200000"/>
              </a:lnSpc>
              <a:buNone/>
            </a:pPr>
            <a:r>
              <a:rPr lang="en-IN" sz="2400" dirty="0">
                <a:latin typeface="Times New Roman" panose="02020603050405020304" pitchFamily="18" charset="0"/>
                <a:cs typeface="Times New Roman" panose="02020603050405020304" pitchFamily="18" charset="0"/>
              </a:rPr>
              <a:t>Slide 3</a:t>
            </a:r>
          </a:p>
          <a:p>
            <a:pPr marL="0" indent="0">
              <a:lnSpc>
                <a:spcPct val="200000"/>
              </a:lnSpc>
              <a:buNone/>
            </a:pPr>
            <a:r>
              <a:rPr lang="en-IN" sz="2400" dirty="0">
                <a:latin typeface="Times New Roman" panose="02020603050405020304" pitchFamily="18" charset="0"/>
                <a:cs typeface="Times New Roman" panose="02020603050405020304" pitchFamily="18" charset="0"/>
              </a:rPr>
              <a:t>Slide 4</a:t>
            </a:r>
          </a:p>
          <a:p>
            <a:pPr marL="0" indent="0">
              <a:lnSpc>
                <a:spcPct val="200000"/>
              </a:lnSpc>
              <a:buNone/>
            </a:pPr>
            <a:r>
              <a:rPr lang="en-IN" sz="2400" dirty="0">
                <a:latin typeface="Times New Roman" panose="02020603050405020304" pitchFamily="18" charset="0"/>
                <a:cs typeface="Times New Roman" panose="02020603050405020304" pitchFamily="18" charset="0"/>
              </a:rPr>
              <a:t>Slide 5</a:t>
            </a:r>
          </a:p>
          <a:p>
            <a:pPr marL="0" indent="0">
              <a:lnSpc>
                <a:spcPct val="200000"/>
              </a:lnSpc>
              <a:buNone/>
            </a:pPr>
            <a:r>
              <a:rPr lang="en-IN" sz="2400" dirty="0">
                <a:latin typeface="Times New Roman" panose="02020603050405020304" pitchFamily="18" charset="0"/>
                <a:cs typeface="Times New Roman" panose="02020603050405020304" pitchFamily="18" charset="0"/>
              </a:rPr>
              <a:t>Slide 6</a:t>
            </a:r>
          </a:p>
          <a:p>
            <a:pPr marL="0" indent="0">
              <a:lnSpc>
                <a:spcPct val="200000"/>
              </a:lnSpc>
              <a:buNone/>
            </a:pPr>
            <a:r>
              <a:rPr lang="en-IN" sz="2400" dirty="0">
                <a:latin typeface="Times New Roman" panose="02020603050405020304" pitchFamily="18" charset="0"/>
                <a:cs typeface="Times New Roman" panose="02020603050405020304" pitchFamily="18" charset="0"/>
              </a:rPr>
              <a:t>Slide 7</a:t>
            </a:r>
          </a:p>
          <a:p>
            <a:pPr marL="0" indent="0">
              <a:lnSpc>
                <a:spcPct val="200000"/>
              </a:lnSpc>
              <a:buNone/>
            </a:pPr>
            <a:r>
              <a:rPr lang="en-IN" sz="2400" dirty="0">
                <a:latin typeface="Times New Roman" panose="02020603050405020304" pitchFamily="18" charset="0"/>
                <a:cs typeface="Times New Roman" panose="02020603050405020304" pitchFamily="18" charset="0"/>
              </a:rPr>
              <a:t>Slide 8</a:t>
            </a:r>
          </a:p>
          <a:p>
            <a:pPr marL="0" indent="0">
              <a:lnSpc>
                <a:spcPct val="200000"/>
              </a:lnSpc>
              <a:buNone/>
            </a:pPr>
            <a:r>
              <a:rPr lang="en-IN" sz="2400" dirty="0">
                <a:latin typeface="Times New Roman" panose="02020603050405020304" pitchFamily="18" charset="0"/>
                <a:cs typeface="Times New Roman" panose="02020603050405020304" pitchFamily="18" charset="0"/>
              </a:rPr>
              <a:t>Slide 10</a:t>
            </a:r>
          </a:p>
        </p:txBody>
      </p:sp>
      <p:sp>
        <p:nvSpPr>
          <p:cNvPr id="4" name="Title 1">
            <a:extLst>
              <a:ext uri="{FF2B5EF4-FFF2-40B4-BE49-F238E27FC236}">
                <a16:creationId xmlns:a16="http://schemas.microsoft.com/office/drawing/2014/main" id="{713D3C94-DA85-4A93-8444-C83923941D8B}"/>
              </a:ext>
            </a:extLst>
          </p:cNvPr>
          <p:cNvSpPr txBox="1">
            <a:spLocks/>
          </p:cNvSpPr>
          <p:nvPr/>
        </p:nvSpPr>
        <p:spPr>
          <a:xfrm>
            <a:off x="828869" y="328231"/>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44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75D6-6CC0-4F58-903E-696D826C7AFB}"/>
              </a:ext>
            </a:extLst>
          </p:cNvPr>
          <p:cNvSpPr>
            <a:spLocks noGrp="1"/>
          </p:cNvSpPr>
          <p:nvPr>
            <p:ph type="title"/>
          </p:nvPr>
        </p:nvSpPr>
        <p:spPr>
          <a:xfrm>
            <a:off x="838200" y="365125"/>
            <a:ext cx="10515600" cy="848533"/>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INTRODUCTION / 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37AA2D-C23B-4FD6-861F-B22F1EB9590D}"/>
              </a:ext>
            </a:extLst>
          </p:cNvPr>
          <p:cNvSpPr>
            <a:spLocks noGrp="1"/>
          </p:cNvSpPr>
          <p:nvPr>
            <p:ph idx="1"/>
          </p:nvPr>
        </p:nvSpPr>
        <p:spPr>
          <a:xfrm>
            <a:off x="838200" y="1213658"/>
            <a:ext cx="10515600" cy="4963305"/>
          </a:xfrm>
        </p:spPr>
        <p:txBody>
          <a:bodyPr anchor="ctr"/>
          <a:lstStyle/>
          <a:p>
            <a:r>
              <a:rPr lang="en-IN" sz="2400" dirty="0">
                <a:latin typeface="Times New Roman" panose="02020603050405020304" pitchFamily="18" charset="0"/>
                <a:cs typeface="Times New Roman" panose="02020603050405020304" pitchFamily="18" charset="0"/>
              </a:rPr>
              <a:t>The aim of this case study is to predict wine quality based on physicochemical data.</a:t>
            </a:r>
          </a:p>
          <a:p>
            <a:r>
              <a:rPr lang="en-IN" sz="2400" dirty="0">
                <a:latin typeface="Times New Roman" panose="02020603050405020304" pitchFamily="18" charset="0"/>
                <a:cs typeface="Times New Roman" panose="02020603050405020304" pitchFamily="18" charset="0"/>
              </a:rPr>
              <a:t>In this study a large dataset was taken from the UC Irvine Machine Learning Repository which included 4898 instances of white wine with 11 physicochemical data.</a:t>
            </a:r>
          </a:p>
          <a:p>
            <a:r>
              <a:rPr lang="en-IN" sz="2400" dirty="0">
                <a:latin typeface="Times New Roman" panose="02020603050405020304" pitchFamily="18" charset="0"/>
                <a:cs typeface="Times New Roman" panose="02020603050405020304" pitchFamily="18" charset="0"/>
              </a:rPr>
              <a:t>In this, I learnt how to use different models of machine learning to classify the wines as well as figure out the importance of each chemical analysis parameters in the wine and which to ignore.</a:t>
            </a:r>
          </a:p>
          <a:p>
            <a:r>
              <a:rPr lang="en-IN" sz="2400" dirty="0">
                <a:latin typeface="Times New Roman" panose="02020603050405020304" pitchFamily="18" charset="0"/>
                <a:cs typeface="Times New Roman" panose="02020603050405020304" pitchFamily="18" charset="0"/>
              </a:rPr>
              <a:t>This case study helped me understand how to perform data analysis using machine learning and python programming language.</a:t>
            </a:r>
          </a:p>
          <a:p>
            <a:endParaRPr lang="en-IN" sz="2400" dirty="0"/>
          </a:p>
        </p:txBody>
      </p:sp>
      <p:sp>
        <p:nvSpPr>
          <p:cNvPr id="4" name="Title 1">
            <a:extLst>
              <a:ext uri="{FF2B5EF4-FFF2-40B4-BE49-F238E27FC236}">
                <a16:creationId xmlns:a16="http://schemas.microsoft.com/office/drawing/2014/main" id="{984D160C-F6B0-43B8-AD9B-DAF51D68E5E9}"/>
              </a:ext>
            </a:extLst>
          </p:cNvPr>
          <p:cNvSpPr txBox="1">
            <a:spLocks/>
          </p:cNvSpPr>
          <p:nvPr/>
        </p:nvSpPr>
        <p:spPr>
          <a:xfrm>
            <a:off x="828869" y="365125"/>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96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B0FA-C280-4C3C-814C-4E2BF99C779F}"/>
              </a:ext>
            </a:extLst>
          </p:cNvPr>
          <p:cNvSpPr>
            <a:spLocks noGrp="1"/>
          </p:cNvSpPr>
          <p:nvPr>
            <p:ph type="title"/>
          </p:nvPr>
        </p:nvSpPr>
        <p:spPr>
          <a:xfrm>
            <a:off x="838200" y="365125"/>
            <a:ext cx="10515600" cy="798657"/>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27C6CBAF-6CEC-4842-9CDB-3BA09B9CA456}"/>
              </a:ext>
            </a:extLst>
          </p:cNvPr>
          <p:cNvSpPr>
            <a:spLocks noGrp="1"/>
          </p:cNvSpPr>
          <p:nvPr>
            <p:ph idx="1"/>
          </p:nvPr>
        </p:nvSpPr>
        <p:spPr>
          <a:xfrm>
            <a:off x="838200" y="1163782"/>
            <a:ext cx="10515600" cy="5013181"/>
          </a:xfrm>
        </p:spPr>
        <p:txBody>
          <a:bodyPr anchor="ctr">
            <a:normAutofit/>
          </a:bodyPr>
          <a:lstStyle/>
          <a:p>
            <a:r>
              <a:rPr lang="en-US" sz="2400" dirty="0">
                <a:latin typeface="Times New Roman" panose="02020603050405020304" pitchFamily="18" charset="0"/>
                <a:cs typeface="Times New Roman" panose="02020603050405020304" pitchFamily="18" charset="0"/>
              </a:rPr>
              <a:t>P. Appalasamy discussed about modeling the complex human taste is an important focus in wine industries. The main purpose of this study was to predict wine quality based on physicochemical data. This study was also conducted to identify outlier or anomaly in sample wine set in order to detect adulteration of wine.</a:t>
            </a:r>
          </a:p>
          <a:p>
            <a:r>
              <a:rPr lang="en-US" sz="2400" dirty="0">
                <a:latin typeface="Times New Roman" panose="02020603050405020304" pitchFamily="18" charset="0"/>
                <a:cs typeface="Times New Roman" panose="02020603050405020304" pitchFamily="18" charset="0"/>
              </a:rPr>
              <a:t>Shen Yin evaluated that the quality prediction models are constructed based on multivariate statistical methods, including ordinary least squares regression(OLSR), principal component regression (PCR), partial least squares regression (PLSR), and modified partial least squares regression (MPLSR).</a:t>
            </a:r>
          </a:p>
          <a:p>
            <a:r>
              <a:rPr lang="en-US" sz="2400" dirty="0">
                <a:latin typeface="Times New Roman" panose="02020603050405020304" pitchFamily="18" charset="0"/>
                <a:cs typeface="Times New Roman" panose="02020603050405020304" pitchFamily="18" charset="0"/>
              </a:rPr>
              <a:t>Dimitrija Angelkov introduced data mining technology for wine analysis. This paper made an analysis of data from the measurements in order to find hidden laws and relationships between the data. </a:t>
            </a:r>
          </a:p>
        </p:txBody>
      </p:sp>
      <p:sp>
        <p:nvSpPr>
          <p:cNvPr id="4" name="Title 1">
            <a:extLst>
              <a:ext uri="{FF2B5EF4-FFF2-40B4-BE49-F238E27FC236}">
                <a16:creationId xmlns:a16="http://schemas.microsoft.com/office/drawing/2014/main" id="{70A9DBB0-7464-44D6-9850-3C4FBDB44D77}"/>
              </a:ext>
            </a:extLst>
          </p:cNvPr>
          <p:cNvSpPr txBox="1">
            <a:spLocks/>
          </p:cNvSpPr>
          <p:nvPr/>
        </p:nvSpPr>
        <p:spPr>
          <a:xfrm>
            <a:off x="828869" y="321249"/>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0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DDE79-8DB0-4F89-AC7E-2C176240B4FE}"/>
              </a:ext>
            </a:extLst>
          </p:cNvPr>
          <p:cNvSpPr>
            <a:spLocks noGrp="1"/>
          </p:cNvSpPr>
          <p:nvPr>
            <p:ph idx="1"/>
          </p:nvPr>
        </p:nvSpPr>
        <p:spPr>
          <a:xfrm>
            <a:off x="2231136" y="2202024"/>
            <a:ext cx="7729728" cy="3538003"/>
          </a:xfrm>
        </p:spPr>
        <p:txBody>
          <a:bodyPr>
            <a:normAutofit fontScale="92500" lnSpcReduction="20000"/>
          </a:bodyPr>
          <a:lstStyle/>
          <a:p>
            <a:r>
              <a:rPr lang="en-IN" sz="2600" dirty="0">
                <a:latin typeface="Times New Roman" panose="02020603050405020304" pitchFamily="18" charset="0"/>
                <a:cs typeface="Times New Roman" panose="02020603050405020304" pitchFamily="18" charset="0"/>
              </a:rPr>
              <a:t>White wine consumption has been high in the past few years due to its correlation with heart and lung health. It has high antioxidant capacity.</a:t>
            </a:r>
          </a:p>
          <a:p>
            <a:r>
              <a:rPr lang="en-IN" sz="2600" dirty="0">
                <a:latin typeface="Times New Roman" panose="02020603050405020304" pitchFamily="18" charset="0"/>
                <a:cs typeface="Times New Roman" panose="02020603050405020304" pitchFamily="18" charset="0"/>
              </a:rPr>
              <a:t>In recent years, most of the industries are promoting their products based on the quality certification they receive on their products. </a:t>
            </a:r>
          </a:p>
          <a:p>
            <a:r>
              <a:rPr lang="en-IN" sz="2600" dirty="0">
                <a:latin typeface="Times New Roman" panose="02020603050405020304" pitchFamily="18" charset="0"/>
                <a:cs typeface="Times New Roman" panose="02020603050405020304" pitchFamily="18" charset="0"/>
              </a:rPr>
              <a:t>The tradition way of certification is time consuming, with machine learning techniques, the process of quality certification can be more efficient and less time consuming than before.</a:t>
            </a:r>
          </a:p>
          <a:p>
            <a:endParaRPr lang="en-IN" dirty="0"/>
          </a:p>
        </p:txBody>
      </p:sp>
      <p:sp>
        <p:nvSpPr>
          <p:cNvPr id="5" name="Title 1">
            <a:extLst>
              <a:ext uri="{FF2B5EF4-FFF2-40B4-BE49-F238E27FC236}">
                <a16:creationId xmlns:a16="http://schemas.microsoft.com/office/drawing/2014/main" id="{49AA3E03-F96A-4272-98EB-951A4B0113A4}"/>
              </a:ext>
            </a:extLst>
          </p:cNvPr>
          <p:cNvSpPr txBox="1">
            <a:spLocks/>
          </p:cNvSpPr>
          <p:nvPr/>
        </p:nvSpPr>
        <p:spPr>
          <a:xfrm>
            <a:off x="828869" y="307910"/>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PROBLEM DEFINITION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77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FFBF4-E2DD-482B-B1BE-CC0FD3DEE6D6}"/>
              </a:ext>
            </a:extLst>
          </p:cNvPr>
          <p:cNvSpPr>
            <a:spLocks noGrp="1"/>
          </p:cNvSpPr>
          <p:nvPr>
            <p:ph idx="1"/>
          </p:nvPr>
        </p:nvSpPr>
        <p:spPr>
          <a:xfrm>
            <a:off x="2231136" y="1464906"/>
            <a:ext cx="7729728" cy="4180113"/>
          </a:xfrm>
        </p:spPr>
        <p:txBody>
          <a:bodyPr>
            <a:normAutofit/>
          </a:bodyPr>
          <a:lstStyle/>
          <a:p>
            <a:pPr>
              <a:lnSpc>
                <a:spcPct val="100000"/>
              </a:lnSpc>
              <a:spcBef>
                <a:spcPts val="0"/>
              </a:spcBef>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Building such a model is valuable not only for certification entities but also wine producers and consumers.</a:t>
            </a:r>
            <a:endParaRPr lang="en-US" sz="2400" b="0" dirty="0">
              <a:effectLst/>
              <a:latin typeface="Times New Roman" panose="02020603050405020304" pitchFamily="18" charset="0"/>
              <a:cs typeface="Times New Roman" panose="02020603050405020304" pitchFamily="18" charset="0"/>
            </a:endParaRPr>
          </a:p>
          <a:p>
            <a:pPr>
              <a:lnSpc>
                <a:spcPct val="100000"/>
              </a:lnSpc>
              <a:spcBef>
                <a:spcPts val="0"/>
              </a:spcBef>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It can be used to support the oenologist wine evaluations, potentially improving the quality and speed of their decisions.</a:t>
            </a:r>
            <a:endParaRPr lang="en-US" sz="2400" b="0" dirty="0">
              <a:effectLst/>
              <a:latin typeface="Times New Roman" panose="02020603050405020304" pitchFamily="18" charset="0"/>
              <a:cs typeface="Times New Roman" panose="02020603050405020304" pitchFamily="18" charset="0"/>
            </a:endParaRPr>
          </a:p>
          <a:p>
            <a:pPr>
              <a:lnSpc>
                <a:spcPct val="100000"/>
              </a:lnSpc>
              <a:spcBef>
                <a:spcPts val="0"/>
              </a:spcBef>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Moreover, measuring the impact of physicochemical tests in the final wine quality is useful for improving the production process.</a:t>
            </a:r>
            <a:endParaRPr lang="en-US" sz="2400" b="0" dirty="0">
              <a:effectLst/>
              <a:latin typeface="Times New Roman" panose="02020603050405020304" pitchFamily="18" charset="0"/>
              <a:cs typeface="Times New Roman" panose="02020603050405020304" pitchFamily="18" charset="0"/>
            </a:endParaRPr>
          </a:p>
          <a:p>
            <a:pPr>
              <a:lnSpc>
                <a:spcPct val="100000"/>
              </a:lnSpc>
              <a:spcBef>
                <a:spcPts val="0"/>
              </a:spcBef>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Furthermore, it can help in target marketing, i.e. by applying similar techniques to model the consumers preferences of niche and/or profitable markets.</a:t>
            </a:r>
            <a:endParaRPr lang="en-US" sz="2400" b="0" dirty="0">
              <a:effectLs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DA34DE9-544D-4B72-91FA-329BCCD26FEF}"/>
              </a:ext>
            </a:extLst>
          </p:cNvPr>
          <p:cNvSpPr txBox="1">
            <a:spLocks/>
          </p:cNvSpPr>
          <p:nvPr/>
        </p:nvSpPr>
        <p:spPr>
          <a:xfrm>
            <a:off x="828869" y="307910"/>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SOLUTION STRATEGY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15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9EE52-9489-468F-A4B5-7A9A2596CCAE}"/>
              </a:ext>
            </a:extLst>
          </p:cNvPr>
          <p:cNvSpPr>
            <a:spLocks noGrp="1"/>
          </p:cNvSpPr>
          <p:nvPr>
            <p:ph idx="1"/>
          </p:nvPr>
        </p:nvSpPr>
        <p:spPr>
          <a:xfrm>
            <a:off x="4280408" y="2001416"/>
            <a:ext cx="3631184" cy="4544008"/>
          </a:xfrm>
        </p:spPr>
        <p:txBody>
          <a:bodyPr numCol="1">
            <a:noAutofit/>
          </a:bodyPr>
          <a:lstStyle/>
          <a:p>
            <a:pPr marL="0" indent="0">
              <a:buNone/>
            </a:pPr>
            <a:r>
              <a:rPr lang="en-IN" sz="2400" dirty="0">
                <a:latin typeface="Times New Roman" panose="02020603050405020304" pitchFamily="18" charset="0"/>
                <a:cs typeface="Times New Roman" panose="02020603050405020304" pitchFamily="18" charset="0"/>
              </a:rPr>
              <a:t>TOOLS REQUIRED:</a:t>
            </a:r>
          </a:p>
          <a:p>
            <a:r>
              <a:rPr lang="en-IN" sz="2000" dirty="0">
                <a:latin typeface="Times New Roman" panose="02020603050405020304" pitchFamily="18" charset="0"/>
                <a:cs typeface="Times New Roman" panose="02020603050405020304" pitchFamily="18" charset="0"/>
              </a:rPr>
              <a:t>Jupyter notebook</a:t>
            </a:r>
          </a:p>
          <a:p>
            <a:r>
              <a:rPr lang="en-IN" sz="2000" dirty="0">
                <a:latin typeface="Times New Roman" panose="02020603050405020304" pitchFamily="18" charset="0"/>
                <a:cs typeface="Times New Roman" panose="02020603050405020304" pitchFamily="18" charset="0"/>
              </a:rPr>
              <a:t>Python 3.9</a:t>
            </a:r>
          </a:p>
          <a:p>
            <a:r>
              <a:rPr lang="en-IN" sz="2000" dirty="0">
                <a:latin typeface="Times New Roman" panose="02020603050405020304" pitchFamily="18" charset="0"/>
                <a:cs typeface="Times New Roman" panose="02020603050405020304" pitchFamily="18" charset="0"/>
              </a:rPr>
              <a:t>Pandas</a:t>
            </a:r>
          </a:p>
          <a:p>
            <a:r>
              <a:rPr lang="en-IN" sz="2000" dirty="0">
                <a:latin typeface="Times New Roman" panose="02020603050405020304" pitchFamily="18" charset="0"/>
                <a:cs typeface="Times New Roman" panose="02020603050405020304" pitchFamily="18" charset="0"/>
              </a:rPr>
              <a:t>NumPy</a:t>
            </a:r>
          </a:p>
          <a:p>
            <a:r>
              <a:rPr lang="en-IN" sz="2000" dirty="0">
                <a:latin typeface="Times New Roman" panose="02020603050405020304" pitchFamily="18" charset="0"/>
                <a:cs typeface="Times New Roman" panose="02020603050405020304" pitchFamily="18" charset="0"/>
              </a:rPr>
              <a:t>Scikit-Learn</a:t>
            </a:r>
          </a:p>
          <a:p>
            <a:r>
              <a:rPr lang="en-IN" sz="2000" dirty="0">
                <a:latin typeface="Times New Roman" panose="02020603050405020304" pitchFamily="18" charset="0"/>
                <a:cs typeface="Times New Roman" panose="02020603050405020304" pitchFamily="18" charset="0"/>
              </a:rPr>
              <a:t>IMB-Learn</a:t>
            </a:r>
          </a:p>
          <a:p>
            <a:r>
              <a:rPr lang="en-IN" sz="2000" dirty="0">
                <a:latin typeface="Times New Roman" panose="02020603050405020304" pitchFamily="18" charset="0"/>
                <a:cs typeface="Times New Roman" panose="02020603050405020304" pitchFamily="18" charset="0"/>
              </a:rPr>
              <a:t>Matplotlib.pyplot</a:t>
            </a:r>
          </a:p>
          <a:p>
            <a:r>
              <a:rPr lang="en-IN" sz="2000" dirty="0">
                <a:latin typeface="Times New Roman" panose="02020603050405020304" pitchFamily="18" charset="0"/>
                <a:cs typeface="Times New Roman" panose="02020603050405020304" pitchFamily="18" charset="0"/>
              </a:rPr>
              <a:t>Seaborn</a:t>
            </a:r>
          </a:p>
        </p:txBody>
      </p:sp>
      <p:sp>
        <p:nvSpPr>
          <p:cNvPr id="9" name="Title 1">
            <a:extLst>
              <a:ext uri="{FF2B5EF4-FFF2-40B4-BE49-F238E27FC236}">
                <a16:creationId xmlns:a16="http://schemas.microsoft.com/office/drawing/2014/main" id="{B6DA3333-F91C-4A59-B2ED-E8D17DFEE9E7}"/>
              </a:ext>
            </a:extLst>
          </p:cNvPr>
          <p:cNvSpPr txBox="1">
            <a:spLocks/>
          </p:cNvSpPr>
          <p:nvPr/>
        </p:nvSpPr>
        <p:spPr>
          <a:xfrm>
            <a:off x="828869" y="312576"/>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SOFTWARE REQUIREMENTS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8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A5D7B9-85ED-44D3-ACD5-34F5E02EA6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81" t="9074" r="5046" b="6825"/>
          <a:stretch/>
        </p:blipFill>
        <p:spPr>
          <a:xfrm>
            <a:off x="1440284" y="1277536"/>
            <a:ext cx="3635433" cy="2044931"/>
          </a:xfrm>
          <a:prstGeom prst="rect">
            <a:avLst/>
          </a:prstGeom>
        </p:spPr>
      </p:pic>
      <p:pic>
        <p:nvPicPr>
          <p:cNvPr id="5" name="Picture 4">
            <a:extLst>
              <a:ext uri="{FF2B5EF4-FFF2-40B4-BE49-F238E27FC236}">
                <a16:creationId xmlns:a16="http://schemas.microsoft.com/office/drawing/2014/main" id="{E1827A21-9A60-41FE-8915-BB37E36BBC67}"/>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5115" r="3049" b="4065"/>
          <a:stretch/>
        </p:blipFill>
        <p:spPr>
          <a:xfrm>
            <a:off x="7116281" y="1277536"/>
            <a:ext cx="3635433" cy="2044931"/>
          </a:xfrm>
          <a:prstGeom prst="rect">
            <a:avLst/>
          </a:prstGeom>
        </p:spPr>
      </p:pic>
      <p:pic>
        <p:nvPicPr>
          <p:cNvPr id="7" name="Picture 6">
            <a:extLst>
              <a:ext uri="{FF2B5EF4-FFF2-40B4-BE49-F238E27FC236}">
                <a16:creationId xmlns:a16="http://schemas.microsoft.com/office/drawing/2014/main" id="{480948F0-4E4A-4705-894D-F729824FB6A4}"/>
              </a:ext>
            </a:extLst>
          </p:cNvPr>
          <p:cNvPicPr>
            <a:picLocks noChangeAspect="1"/>
          </p:cNvPicPr>
          <p:nvPr/>
        </p:nvPicPr>
        <p:blipFill>
          <a:blip r:embed="rId4"/>
          <a:stretch>
            <a:fillRect/>
          </a:stretch>
        </p:blipFill>
        <p:spPr>
          <a:xfrm>
            <a:off x="774459" y="3478159"/>
            <a:ext cx="4872856" cy="2740981"/>
          </a:xfrm>
          <a:prstGeom prst="rect">
            <a:avLst/>
          </a:prstGeom>
        </p:spPr>
      </p:pic>
      <p:pic>
        <p:nvPicPr>
          <p:cNvPr id="9" name="Picture 8">
            <a:extLst>
              <a:ext uri="{FF2B5EF4-FFF2-40B4-BE49-F238E27FC236}">
                <a16:creationId xmlns:a16="http://schemas.microsoft.com/office/drawing/2014/main" id="{ED829BD6-3F44-4913-A2AE-0B3B6F20BD77}"/>
              </a:ext>
            </a:extLst>
          </p:cNvPr>
          <p:cNvPicPr>
            <a:picLocks noChangeAspect="1"/>
          </p:cNvPicPr>
          <p:nvPr/>
        </p:nvPicPr>
        <p:blipFill>
          <a:blip r:embed="rId5"/>
          <a:stretch>
            <a:fillRect/>
          </a:stretch>
        </p:blipFill>
        <p:spPr>
          <a:xfrm>
            <a:off x="6544686" y="3428998"/>
            <a:ext cx="4872855" cy="2740981"/>
          </a:xfrm>
          <a:prstGeom prst="rect">
            <a:avLst/>
          </a:prstGeom>
        </p:spPr>
      </p:pic>
      <p:sp>
        <p:nvSpPr>
          <p:cNvPr id="10" name="Arrow: Right 9">
            <a:extLst>
              <a:ext uri="{FF2B5EF4-FFF2-40B4-BE49-F238E27FC236}">
                <a16:creationId xmlns:a16="http://schemas.microsoft.com/office/drawing/2014/main" id="{9899A090-D484-43A4-96EC-FF9FD13A2AD8}"/>
              </a:ext>
            </a:extLst>
          </p:cNvPr>
          <p:cNvSpPr/>
          <p:nvPr/>
        </p:nvSpPr>
        <p:spPr>
          <a:xfrm>
            <a:off x="5332520" y="2232593"/>
            <a:ext cx="1526959" cy="39061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sz="800" dirty="0">
                <a:latin typeface="Times New Roman" panose="02020603050405020304" pitchFamily="18" charset="0"/>
                <a:cs typeface="Times New Roman" panose="02020603050405020304" pitchFamily="18" charset="0"/>
              </a:rPr>
              <a:t>DATA TRANSFORMATION</a:t>
            </a:r>
          </a:p>
        </p:txBody>
      </p:sp>
      <p:sp>
        <p:nvSpPr>
          <p:cNvPr id="12" name="Title 1">
            <a:extLst>
              <a:ext uri="{FF2B5EF4-FFF2-40B4-BE49-F238E27FC236}">
                <a16:creationId xmlns:a16="http://schemas.microsoft.com/office/drawing/2014/main" id="{1B756F5C-FA9F-4F1C-8FF3-CD0E4E28B3C8}"/>
              </a:ext>
            </a:extLst>
          </p:cNvPr>
          <p:cNvSpPr txBox="1">
            <a:spLocks/>
          </p:cNvSpPr>
          <p:nvPr/>
        </p:nvSpPr>
        <p:spPr>
          <a:xfrm>
            <a:off x="828868" y="313282"/>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38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E9DB4C9-407A-49F5-B8D4-BD31A18471D0}"/>
              </a:ext>
            </a:extLst>
          </p:cNvPr>
          <p:cNvPicPr>
            <a:picLocks noChangeAspect="1"/>
          </p:cNvPicPr>
          <p:nvPr/>
        </p:nvPicPr>
        <p:blipFill>
          <a:blip r:embed="rId2"/>
          <a:stretch>
            <a:fillRect/>
          </a:stretch>
        </p:blipFill>
        <p:spPr>
          <a:xfrm>
            <a:off x="4378903" y="1690686"/>
            <a:ext cx="3434187" cy="1931730"/>
          </a:xfrm>
          <a:prstGeom prst="rect">
            <a:avLst/>
          </a:prstGeom>
        </p:spPr>
      </p:pic>
      <p:pic>
        <p:nvPicPr>
          <p:cNvPr id="17" name="Picture 16">
            <a:extLst>
              <a:ext uri="{FF2B5EF4-FFF2-40B4-BE49-F238E27FC236}">
                <a16:creationId xmlns:a16="http://schemas.microsoft.com/office/drawing/2014/main" id="{78387B67-ED50-420E-AE46-7E36A6E2714D}"/>
              </a:ext>
            </a:extLst>
          </p:cNvPr>
          <p:cNvPicPr>
            <a:picLocks noChangeAspect="1"/>
          </p:cNvPicPr>
          <p:nvPr/>
        </p:nvPicPr>
        <p:blipFill>
          <a:blip r:embed="rId3"/>
          <a:stretch>
            <a:fillRect/>
          </a:stretch>
        </p:blipFill>
        <p:spPr>
          <a:xfrm>
            <a:off x="838195" y="1690685"/>
            <a:ext cx="3434189" cy="1931731"/>
          </a:xfrm>
          <a:prstGeom prst="rect">
            <a:avLst/>
          </a:prstGeom>
        </p:spPr>
      </p:pic>
      <p:pic>
        <p:nvPicPr>
          <p:cNvPr id="21" name="Picture 20">
            <a:extLst>
              <a:ext uri="{FF2B5EF4-FFF2-40B4-BE49-F238E27FC236}">
                <a16:creationId xmlns:a16="http://schemas.microsoft.com/office/drawing/2014/main" id="{E7A44025-7D5D-4A24-A466-45F7D7CA75D4}"/>
              </a:ext>
            </a:extLst>
          </p:cNvPr>
          <p:cNvPicPr>
            <a:picLocks noChangeAspect="1"/>
          </p:cNvPicPr>
          <p:nvPr/>
        </p:nvPicPr>
        <p:blipFill>
          <a:blip r:embed="rId4"/>
          <a:stretch>
            <a:fillRect/>
          </a:stretch>
        </p:blipFill>
        <p:spPr>
          <a:xfrm>
            <a:off x="7919611" y="1690684"/>
            <a:ext cx="3434189" cy="1931731"/>
          </a:xfrm>
          <a:prstGeom prst="rect">
            <a:avLst/>
          </a:prstGeom>
        </p:spPr>
      </p:pic>
      <p:pic>
        <p:nvPicPr>
          <p:cNvPr id="23" name="Picture 22">
            <a:extLst>
              <a:ext uri="{FF2B5EF4-FFF2-40B4-BE49-F238E27FC236}">
                <a16:creationId xmlns:a16="http://schemas.microsoft.com/office/drawing/2014/main" id="{280A1793-D91D-4471-966D-F6A81254E184}"/>
              </a:ext>
            </a:extLst>
          </p:cNvPr>
          <p:cNvPicPr>
            <a:picLocks noChangeAspect="1"/>
          </p:cNvPicPr>
          <p:nvPr/>
        </p:nvPicPr>
        <p:blipFill>
          <a:blip r:embed="rId5"/>
          <a:stretch>
            <a:fillRect/>
          </a:stretch>
        </p:blipFill>
        <p:spPr>
          <a:xfrm>
            <a:off x="838195" y="4201446"/>
            <a:ext cx="3434187" cy="1931730"/>
          </a:xfrm>
          <a:prstGeom prst="rect">
            <a:avLst/>
          </a:prstGeom>
        </p:spPr>
      </p:pic>
      <p:pic>
        <p:nvPicPr>
          <p:cNvPr id="25" name="Picture 24">
            <a:extLst>
              <a:ext uri="{FF2B5EF4-FFF2-40B4-BE49-F238E27FC236}">
                <a16:creationId xmlns:a16="http://schemas.microsoft.com/office/drawing/2014/main" id="{5064F97B-EB26-43B8-88A8-A4D5281FC700}"/>
              </a:ext>
            </a:extLst>
          </p:cNvPr>
          <p:cNvPicPr>
            <a:picLocks noChangeAspect="1"/>
          </p:cNvPicPr>
          <p:nvPr/>
        </p:nvPicPr>
        <p:blipFill>
          <a:blip r:embed="rId6"/>
          <a:stretch>
            <a:fillRect/>
          </a:stretch>
        </p:blipFill>
        <p:spPr>
          <a:xfrm>
            <a:off x="7919613" y="4201446"/>
            <a:ext cx="3434187" cy="1931730"/>
          </a:xfrm>
          <a:prstGeom prst="rect">
            <a:avLst/>
          </a:prstGeom>
        </p:spPr>
      </p:pic>
      <p:pic>
        <p:nvPicPr>
          <p:cNvPr id="27" name="Picture 26">
            <a:extLst>
              <a:ext uri="{FF2B5EF4-FFF2-40B4-BE49-F238E27FC236}">
                <a16:creationId xmlns:a16="http://schemas.microsoft.com/office/drawing/2014/main" id="{AF053DE3-8013-4381-AD41-E6AF05C8F8E9}"/>
              </a:ext>
            </a:extLst>
          </p:cNvPr>
          <p:cNvPicPr>
            <a:picLocks noChangeAspect="1"/>
          </p:cNvPicPr>
          <p:nvPr/>
        </p:nvPicPr>
        <p:blipFill>
          <a:blip r:embed="rId7"/>
          <a:stretch>
            <a:fillRect/>
          </a:stretch>
        </p:blipFill>
        <p:spPr>
          <a:xfrm>
            <a:off x="4378903" y="4201446"/>
            <a:ext cx="3434185" cy="1931729"/>
          </a:xfrm>
          <a:prstGeom prst="rect">
            <a:avLst/>
          </a:prstGeom>
        </p:spPr>
      </p:pic>
      <p:sp>
        <p:nvSpPr>
          <p:cNvPr id="32" name="Title 1">
            <a:extLst>
              <a:ext uri="{FF2B5EF4-FFF2-40B4-BE49-F238E27FC236}">
                <a16:creationId xmlns:a16="http://schemas.microsoft.com/office/drawing/2014/main" id="{B974A8D3-6C54-4C40-9869-95B20AEA7414}"/>
              </a:ext>
            </a:extLst>
          </p:cNvPr>
          <p:cNvSpPr txBox="1">
            <a:spLocks/>
          </p:cNvSpPr>
          <p:nvPr/>
        </p:nvSpPr>
        <p:spPr>
          <a:xfrm>
            <a:off x="828864" y="281620"/>
            <a:ext cx="10534262" cy="88640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4100" dirty="0">
                <a:latin typeface="Times New Roman" panose="02020603050405020304" pitchFamily="18" charset="0"/>
                <a:cs typeface="Times New Roman" panose="02020603050405020304" pitchFamily="18" charset="0"/>
              </a:rPr>
              <a:t>RESULTS (CONTINUED..)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25836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1017</TotalTime>
  <Words>660</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Parcel</vt:lpstr>
      <vt:lpstr>WHITE WINE QUALITY PREDICTION </vt:lpstr>
      <vt:lpstr>PowerPoint Presentation</vt:lpstr>
      <vt:lpstr>INTRODUCTION / ABSTRACT</vt:lpstr>
      <vt:lpstr>LITERATURE SURVEY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Kshamika Ghiya</dc:creator>
  <cp:lastModifiedBy>Kshamika Ghiya</cp:lastModifiedBy>
  <cp:revision>3</cp:revision>
  <dcterms:created xsi:type="dcterms:W3CDTF">2021-09-07T17:47:06Z</dcterms:created>
  <dcterms:modified xsi:type="dcterms:W3CDTF">2021-09-08T23:20:49Z</dcterms:modified>
</cp:coreProperties>
</file>