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80" r:id="rId3"/>
    <p:sldId id="281" r:id="rId4"/>
    <p:sldId id="277" r:id="rId5"/>
    <p:sldId id="278" r:id="rId6"/>
    <p:sldId id="260" r:id="rId7"/>
    <p:sldId id="261" r:id="rId8"/>
    <p:sldId id="262" r:id="rId9"/>
    <p:sldId id="263" r:id="rId10"/>
    <p:sldId id="264" r:id="rId11"/>
    <p:sldId id="266" r:id="rId12"/>
    <p:sldId id="267" r:id="rId13"/>
    <p:sldId id="269" r:id="rId14"/>
    <p:sldId id="282" r:id="rId15"/>
    <p:sldId id="291" r:id="rId16"/>
    <p:sldId id="292" r:id="rId17"/>
    <p:sldId id="285" r:id="rId18"/>
    <p:sldId id="286" r:id="rId19"/>
    <p:sldId id="287" r:id="rId20"/>
    <p:sldId id="288" r:id="rId21"/>
    <p:sldId id="289" r:id="rId22"/>
    <p:sldId id="29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D8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86601-7FE3-475E-AAFF-8483C305F239}" v="9" dt="2023-10-10T04:56:04.318"/>
  </p1510:revLst>
</p1510:revInfo>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810" y="2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F751E5-9E98-4707-8E54-8C9C3A322B34}" type="datetimeFigureOut">
              <a:rPr lang="en-IN" smtClean="0"/>
              <a:t>09-10-2023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7F384E-BA44-4FAD-84B8-25E4110C4D8B}" type="slidenum">
              <a:rPr lang="en-IN" smtClean="0"/>
              <a:t>‹#›</a:t>
            </a:fld>
            <a:endParaRPr lang="en-IN"/>
          </a:p>
        </p:txBody>
      </p:sp>
    </p:spTree>
    <p:extLst>
      <p:ext uri="{BB962C8B-B14F-4D97-AF65-F5344CB8AC3E}">
        <p14:creationId xmlns:p14="http://schemas.microsoft.com/office/powerpoint/2010/main" val="3884922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287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73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150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256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569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8726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830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57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167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234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287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287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287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287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287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678467"/>
            <a:ext cx="5797500" cy="2718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4396867"/>
            <a:ext cx="5797500" cy="5876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35738" y="3021933"/>
            <a:ext cx="6635700" cy="1603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88113" y="1800733"/>
            <a:ext cx="1652100" cy="1221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2080150" y="4625133"/>
            <a:ext cx="6043800" cy="377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7775" y="-2400"/>
            <a:ext cx="9144000" cy="1547200"/>
          </a:xfrm>
          <a:prstGeom prst="rect">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16" name="Google Shape;16;p3"/>
          <p:cNvGrpSpPr/>
          <p:nvPr/>
        </p:nvGrpSpPr>
        <p:grpSpPr>
          <a:xfrm>
            <a:off x="8313825" y="470669"/>
            <a:ext cx="473100" cy="248667"/>
            <a:chOff x="7059675" y="514525"/>
            <a:chExt cx="473100" cy="186500"/>
          </a:xfrm>
        </p:grpSpPr>
        <p:cxnSp>
          <p:nvCxnSpPr>
            <p:cNvPr id="17" name="Google Shape;17;p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9" name="Google Shape;19;p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33"/>
        <p:cNvGrpSpPr/>
        <p:nvPr/>
      </p:nvGrpSpPr>
      <p:grpSpPr>
        <a:xfrm>
          <a:off x="0" y="0"/>
          <a:ext cx="0" cy="0"/>
          <a:chOff x="0" y="0"/>
          <a:chExt cx="0" cy="0"/>
        </a:xfrm>
      </p:grpSpPr>
      <p:sp>
        <p:nvSpPr>
          <p:cNvPr id="134" name="Google Shape;134;p19"/>
          <p:cNvSpPr/>
          <p:nvPr/>
        </p:nvSpPr>
        <p:spPr>
          <a:xfrm>
            <a:off x="7775" y="-2400"/>
            <a:ext cx="9144000" cy="1547200"/>
          </a:xfrm>
          <a:prstGeom prst="rect">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nvGrpSpPr>
          <p:cNvPr id="135" name="Google Shape;135;p19"/>
          <p:cNvGrpSpPr/>
          <p:nvPr/>
        </p:nvGrpSpPr>
        <p:grpSpPr>
          <a:xfrm>
            <a:off x="8389790" y="239909"/>
            <a:ext cx="486393" cy="167587"/>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39" name="Google Shape;139;p19"/>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924167"/>
            <a:ext cx="3602100" cy="324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924167"/>
            <a:ext cx="3602100" cy="324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93367"/>
            <a:ext cx="77175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536633"/>
            <a:ext cx="77175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680475" y="1005963"/>
            <a:ext cx="6080332" cy="2087671"/>
          </a:xfrm>
          <a:prstGeom prst="rect">
            <a:avLst/>
          </a:prstGeom>
        </p:spPr>
        <p:txBody>
          <a:bodyPr spcFirstLastPara="1" wrap="square" lIns="91425" tIns="91425" rIns="91425" bIns="91425" anchor="b" anchorCtr="0">
            <a:noAutofit/>
          </a:bodyPr>
          <a:lstStyle/>
          <a:p>
            <a:r>
              <a:rPr lang="en-US" sz="7200" dirty="0">
                <a:solidFill>
                  <a:schemeClr val="accent1">
                    <a:lumMod val="60000"/>
                    <a:lumOff val="40000"/>
                  </a:schemeClr>
                </a:solidFill>
              </a:rPr>
              <a:t>Python internship</a:t>
            </a:r>
          </a:p>
        </p:txBody>
      </p:sp>
      <p:sp>
        <p:nvSpPr>
          <p:cNvPr id="240" name="Google Shape;240;p31"/>
          <p:cNvSpPr txBox="1"/>
          <p:nvPr/>
        </p:nvSpPr>
        <p:spPr>
          <a:xfrm>
            <a:off x="2097300" y="761333"/>
            <a:ext cx="704700" cy="1160000"/>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r>
              <a:rPr lang="en" sz="5000" kern="0">
                <a:solidFill>
                  <a:srgbClr val="E81A81"/>
                </a:solidFill>
                <a:latin typeface="Comfortaa"/>
                <a:ea typeface="Comfortaa"/>
                <a:cs typeface="Comfortaa"/>
                <a:sym typeface="Comfortaa"/>
              </a:rPr>
              <a:t>{</a:t>
            </a:r>
            <a:endParaRPr sz="5000" kern="0">
              <a:solidFill>
                <a:srgbClr val="E81A81"/>
              </a:solidFill>
              <a:latin typeface="Comfortaa"/>
              <a:ea typeface="Comfortaa"/>
              <a:cs typeface="Comfortaa"/>
              <a:sym typeface="Comfortaa"/>
            </a:endParaRPr>
          </a:p>
        </p:txBody>
      </p:sp>
      <p:sp>
        <p:nvSpPr>
          <p:cNvPr id="241" name="Google Shape;241;p31"/>
          <p:cNvSpPr txBox="1"/>
          <p:nvPr/>
        </p:nvSpPr>
        <p:spPr>
          <a:xfrm>
            <a:off x="8588000" y="5335900"/>
            <a:ext cx="519300" cy="1012400"/>
          </a:xfrm>
          <a:prstGeom prst="rect">
            <a:avLst/>
          </a:prstGeom>
          <a:noFill/>
          <a:ln>
            <a:noFill/>
          </a:ln>
        </p:spPr>
        <p:txBody>
          <a:bodyPr spcFirstLastPara="1" wrap="square" lIns="91425" tIns="91425" rIns="91425" bIns="91425" anchor="ctr" anchorCtr="0">
            <a:noAutofit/>
          </a:bodyPr>
          <a:lstStyle/>
          <a:p>
            <a:pPr>
              <a:buClr>
                <a:srgbClr val="000000"/>
              </a:buClr>
              <a:buFont typeface="Arial"/>
              <a:buNone/>
            </a:pPr>
            <a:r>
              <a:rPr lang="en" sz="5000" kern="0">
                <a:solidFill>
                  <a:srgbClr val="4CAE97"/>
                </a:solidFill>
                <a:latin typeface="Comfortaa"/>
                <a:ea typeface="Comfortaa"/>
                <a:cs typeface="Comfortaa"/>
                <a:sym typeface="Comfortaa"/>
              </a:rPr>
              <a:t>}</a:t>
            </a:r>
            <a:endParaRPr sz="5000" kern="0">
              <a:solidFill>
                <a:srgbClr val="4CAE97"/>
              </a:solidFill>
              <a:latin typeface="Comfortaa"/>
              <a:ea typeface="Comfortaa"/>
              <a:cs typeface="Comfortaa"/>
              <a:sym typeface="Comfortaa"/>
            </a:endParaRPr>
          </a:p>
        </p:txBody>
      </p:sp>
      <p:sp>
        <p:nvSpPr>
          <p:cNvPr id="242" name="Google Shape;242;p31"/>
          <p:cNvSpPr txBox="1"/>
          <p:nvPr/>
        </p:nvSpPr>
        <p:spPr>
          <a:xfrm>
            <a:off x="2847375" y="5477887"/>
            <a:ext cx="1447500" cy="728400"/>
          </a:xfrm>
          <a:prstGeom prst="rect">
            <a:avLst/>
          </a:prstGeom>
          <a:noFill/>
          <a:ln>
            <a:noFill/>
          </a:ln>
        </p:spPr>
        <p:txBody>
          <a:bodyPr spcFirstLastPara="1" wrap="square" lIns="91425" tIns="91425" rIns="91425" bIns="91425" anchor="b" anchorCtr="0">
            <a:noAutofit/>
          </a:bodyPr>
          <a:lstStyle/>
          <a:p>
            <a:pPr algn="r">
              <a:buClr>
                <a:srgbClr val="000000"/>
              </a:buClr>
              <a:buFont typeface="Arial"/>
              <a:buNone/>
            </a:pPr>
            <a:r>
              <a:rPr lang="en" sz="5000" kern="0" dirty="0">
                <a:solidFill>
                  <a:srgbClr val="94EE6B"/>
                </a:solidFill>
                <a:latin typeface="Fira Code"/>
                <a:ea typeface="Fira Code"/>
                <a:cs typeface="Fira Code"/>
                <a:sym typeface="Fira Code"/>
              </a:rPr>
              <a:t>...</a:t>
            </a:r>
            <a:endParaRPr sz="5000" kern="0" dirty="0">
              <a:solidFill>
                <a:srgbClr val="94EE6B"/>
              </a:solidFill>
              <a:cs typeface="Arial"/>
              <a:sym typeface="Arial"/>
            </a:endParaRPr>
          </a:p>
        </p:txBody>
      </p:sp>
      <p:grpSp>
        <p:nvGrpSpPr>
          <p:cNvPr id="243" name="Google Shape;243;p31"/>
          <p:cNvGrpSpPr/>
          <p:nvPr/>
        </p:nvGrpSpPr>
        <p:grpSpPr>
          <a:xfrm>
            <a:off x="8059900" y="595001"/>
            <a:ext cx="473100" cy="248667"/>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4" y="928587"/>
            <a:ext cx="2377907" cy="5210084"/>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4" name="TextBox 3">
            <a:extLst>
              <a:ext uri="{FF2B5EF4-FFF2-40B4-BE49-F238E27FC236}">
                <a16:creationId xmlns:a16="http://schemas.microsoft.com/office/drawing/2014/main" id="{8444AFF1-0D35-6016-6BF1-6769481D43A6}"/>
              </a:ext>
            </a:extLst>
          </p:cNvPr>
          <p:cNvSpPr txBox="1"/>
          <p:nvPr/>
        </p:nvSpPr>
        <p:spPr>
          <a:xfrm>
            <a:off x="3111533" y="6037320"/>
            <a:ext cx="4320480" cy="369332"/>
          </a:xfrm>
          <a:prstGeom prst="rect">
            <a:avLst/>
          </a:prstGeom>
          <a:noFill/>
        </p:spPr>
        <p:txBody>
          <a:bodyPr wrap="square" rtlCol="0">
            <a:spAutoFit/>
          </a:bodyPr>
          <a:lstStyle/>
          <a:p>
            <a:r>
              <a:rPr lang="en-IN" dirty="0">
                <a:solidFill>
                  <a:schemeClr val="accent1">
                    <a:lumMod val="60000"/>
                    <a:lumOff val="40000"/>
                  </a:schemeClr>
                </a:solidFill>
              </a:rPr>
              <a:t>By: Kshamitha N</a:t>
            </a:r>
          </a:p>
        </p:txBody>
      </p:sp>
      <p:pic>
        <p:nvPicPr>
          <p:cNvPr id="5" name="Picture 4">
            <a:extLst>
              <a:ext uri="{FF2B5EF4-FFF2-40B4-BE49-F238E27FC236}">
                <a16:creationId xmlns:a16="http://schemas.microsoft.com/office/drawing/2014/main" id="{7B6FE254-7486-34E8-AB59-5DCB4E36031B}"/>
              </a:ext>
            </a:extLst>
          </p:cNvPr>
          <p:cNvPicPr>
            <a:picLocks noChangeAspect="1"/>
          </p:cNvPicPr>
          <p:nvPr/>
        </p:nvPicPr>
        <p:blipFill>
          <a:blip r:embed="rId3"/>
          <a:stretch>
            <a:fillRect/>
          </a:stretch>
        </p:blipFill>
        <p:spPr>
          <a:xfrm>
            <a:off x="5260722" y="3140065"/>
            <a:ext cx="2922287" cy="1825570"/>
          </a:xfrm>
          <a:prstGeom prst="rect">
            <a:avLst/>
          </a:prstGeom>
          <a:effectLst>
            <a:glow rad="63500">
              <a:schemeClr val="accent1">
                <a:satMod val="175000"/>
                <a:alpha val="40000"/>
              </a:schemeClr>
            </a:glow>
            <a:reflection blurRad="6350" stA="50000" endA="300" endPos="5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63210" y="175217"/>
            <a:ext cx="6635700" cy="1215012"/>
          </a:xfrm>
          <a:prstGeom prst="rect">
            <a:avLst/>
          </a:prstGeom>
        </p:spPr>
        <p:txBody>
          <a:bodyPr spcFirstLastPara="1" wrap="square" lIns="91425" tIns="91425" rIns="91425" bIns="91425" anchor="ctr" anchorCtr="0">
            <a:noAutofit/>
          </a:bodyPr>
          <a:lstStyle/>
          <a:p>
            <a:pPr algn="ctr"/>
            <a:r>
              <a:rPr lang="en" dirty="0">
                <a:solidFill>
                  <a:srgbClr val="E7E7E7"/>
                </a:solidFill>
              </a:rPr>
              <a:t>Functions in python</a:t>
            </a:r>
          </a:p>
        </p:txBody>
      </p:sp>
      <p:grpSp>
        <p:nvGrpSpPr>
          <p:cNvPr id="413" name="Google Shape;413;p35"/>
          <p:cNvGrpSpPr/>
          <p:nvPr/>
        </p:nvGrpSpPr>
        <p:grpSpPr>
          <a:xfrm>
            <a:off x="123597" y="6063801"/>
            <a:ext cx="961827" cy="665516"/>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1" name="Google Shape;421;p35"/>
            <p:cNvSpPr/>
            <p:nvPr/>
          </p:nvSpPr>
          <p:spPr>
            <a:xfrm>
              <a:off x="1374131" y="4469101"/>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6" name="Subtitle 5">
            <a:extLst>
              <a:ext uri="{FF2B5EF4-FFF2-40B4-BE49-F238E27FC236}">
                <a16:creationId xmlns:a16="http://schemas.microsoft.com/office/drawing/2014/main" id="{B7646687-1FC1-C511-815E-C14C3321FAC9}"/>
              </a:ext>
            </a:extLst>
          </p:cNvPr>
          <p:cNvSpPr>
            <a:spLocks noGrp="1"/>
          </p:cNvSpPr>
          <p:nvPr>
            <p:ph type="subTitle" idx="1"/>
          </p:nvPr>
        </p:nvSpPr>
        <p:spPr>
          <a:xfrm>
            <a:off x="247037" y="1556792"/>
            <a:ext cx="8523894" cy="5170978"/>
          </a:xfrm>
        </p:spPr>
        <p:txBody>
          <a:bodyPr/>
          <a:lstStyle/>
          <a:p>
            <a:pPr marL="0" fontAlgn="base"/>
            <a:r>
              <a:rPr lang="en-IN" b="1" dirty="0">
                <a:solidFill>
                  <a:schemeClr val="accent4">
                    <a:lumMod val="60000"/>
                    <a:lumOff val="40000"/>
                  </a:schemeClr>
                </a:solidFill>
              </a:rPr>
              <a:t>Python Function Arguments:</a:t>
            </a:r>
          </a:p>
          <a:p>
            <a:pPr marL="0" fontAlgn="base"/>
            <a:endParaRPr lang="en-IN" b="1" dirty="0">
              <a:solidFill>
                <a:schemeClr val="accent4">
                  <a:lumMod val="60000"/>
                  <a:lumOff val="40000"/>
                </a:schemeClr>
              </a:solidFill>
            </a:endParaRPr>
          </a:p>
          <a:p>
            <a:pPr marL="0" fontAlgn="base"/>
            <a:r>
              <a:rPr lang="en-IN" sz="1200" dirty="0"/>
              <a:t>Arguments are the values passed inside the parenthesis of the function. A function can have any number of arguments separated by a comma.</a:t>
            </a:r>
          </a:p>
          <a:p>
            <a:pPr marL="0" fontAlgn="base"/>
            <a:r>
              <a:rPr lang="en-IN" sz="1200" dirty="0"/>
              <a:t>In this example, we will create a simple function in Python to check whether the number passed as an argument to the function is even or odd.</a:t>
            </a:r>
          </a:p>
          <a:p>
            <a:pPr marL="0" fontAlgn="base"/>
            <a:endParaRPr lang="en-IN" sz="1200" dirty="0"/>
          </a:p>
          <a:p>
            <a:pPr fontAlgn="base"/>
            <a:r>
              <a:rPr lang="en-IN" b="1" dirty="0">
                <a:solidFill>
                  <a:schemeClr val="accent4">
                    <a:lumMod val="60000"/>
                    <a:lumOff val="40000"/>
                  </a:schemeClr>
                </a:solidFill>
              </a:rPr>
              <a:t>Example:</a:t>
            </a:r>
            <a:endParaRPr lang="en-US" b="1" dirty="0">
              <a:solidFill>
                <a:schemeClr val="accent4">
                  <a:lumMod val="60000"/>
                  <a:lumOff val="40000"/>
                </a:schemeClr>
              </a:solidFill>
            </a:endParaRPr>
          </a:p>
          <a:p>
            <a:pPr fontAlgn="base"/>
            <a:r>
              <a:rPr lang="en-IN" sz="1200" dirty="0"/>
              <a:t>def </a:t>
            </a:r>
            <a:r>
              <a:rPr lang="en-IN" sz="1200" dirty="0" err="1"/>
              <a:t>evenOdd</a:t>
            </a:r>
            <a:r>
              <a:rPr lang="en-IN" sz="1200" dirty="0"/>
              <a:t>(x):</a:t>
            </a:r>
          </a:p>
          <a:p>
            <a:pPr fontAlgn="base"/>
            <a:r>
              <a:rPr lang="en-IN" sz="1200" dirty="0"/>
              <a:t>    if (x % 2 == 0):</a:t>
            </a:r>
          </a:p>
          <a:p>
            <a:pPr fontAlgn="base"/>
            <a:r>
              <a:rPr lang="en-IN" sz="1200" dirty="0"/>
              <a:t>        print("even")</a:t>
            </a:r>
          </a:p>
          <a:p>
            <a:pPr fontAlgn="base"/>
            <a:r>
              <a:rPr lang="en-IN" sz="1200" dirty="0"/>
              <a:t>    else:</a:t>
            </a:r>
          </a:p>
          <a:p>
            <a:pPr fontAlgn="base"/>
            <a:r>
              <a:rPr lang="en-IN" sz="1200" dirty="0"/>
              <a:t>        print("odd")</a:t>
            </a:r>
          </a:p>
          <a:p>
            <a:pPr fontAlgn="base"/>
            <a:r>
              <a:rPr lang="en-IN" sz="1200" dirty="0"/>
              <a:t># Driver code to call the function</a:t>
            </a:r>
          </a:p>
          <a:p>
            <a:pPr fontAlgn="base"/>
            <a:r>
              <a:rPr lang="en-IN" sz="1200" dirty="0" err="1"/>
              <a:t>evenOdd</a:t>
            </a:r>
            <a:r>
              <a:rPr lang="en-IN" sz="1200" dirty="0"/>
              <a:t>(2)</a:t>
            </a:r>
          </a:p>
          <a:p>
            <a:pPr fontAlgn="base"/>
            <a:r>
              <a:rPr lang="en-IN" sz="1200" dirty="0" err="1"/>
              <a:t>evenOdd</a:t>
            </a:r>
            <a:r>
              <a:rPr lang="en-IN" sz="1200" dirty="0"/>
              <a:t>(3)</a:t>
            </a:r>
          </a:p>
          <a:p>
            <a:pPr fontAlgn="base"/>
            <a:endParaRPr lang="en-IN" sz="1200" dirty="0"/>
          </a:p>
          <a:p>
            <a:pPr fontAlgn="base"/>
            <a:r>
              <a:rPr lang="en-IN" b="1" dirty="0">
                <a:solidFill>
                  <a:schemeClr val="accent4">
                    <a:lumMod val="60000"/>
                    <a:lumOff val="40000"/>
                  </a:schemeClr>
                </a:solidFill>
              </a:rPr>
              <a:t>Output:</a:t>
            </a:r>
            <a:endParaRPr lang="en-US" b="1" dirty="0">
              <a:solidFill>
                <a:schemeClr val="accent4">
                  <a:lumMod val="60000"/>
                  <a:lumOff val="40000"/>
                </a:schemeClr>
              </a:solidFill>
            </a:endParaRPr>
          </a:p>
          <a:p>
            <a:pPr marL="139700" indent="0">
              <a:lnSpc>
                <a:spcPct val="114999"/>
              </a:lnSpc>
              <a:buFont typeface="Arial"/>
            </a:pPr>
            <a:r>
              <a:rPr lang="en-IN" sz="1200" dirty="0"/>
              <a:t>even </a:t>
            </a:r>
          </a:p>
          <a:p>
            <a:pPr marL="139700" indent="0">
              <a:lnSpc>
                <a:spcPct val="114999"/>
              </a:lnSpc>
              <a:buFont typeface="Arial"/>
            </a:pPr>
            <a:r>
              <a:rPr lang="en-IN" sz="1200" dirty="0"/>
              <a:t>odd</a:t>
            </a:r>
            <a:endParaRPr lang="en-US" sz="1200" dirty="0">
              <a:solidFill>
                <a:srgbClr val="FFFFFF"/>
              </a:solidFill>
            </a:endParaRPr>
          </a:p>
          <a:p>
            <a:pPr marL="139700" indent="0">
              <a:lnSpc>
                <a:spcPct val="114999"/>
              </a:lnSpc>
            </a:pPr>
            <a:br>
              <a:rPr lang="en-US" dirty="0"/>
            </a:br>
            <a:endParaRPr lang="en-US" dirty="0"/>
          </a:p>
          <a:p>
            <a:pPr>
              <a:lnSpc>
                <a:spcPct val="114999"/>
              </a:lnSpc>
            </a:pPr>
            <a:endParaRPr lang="en-US" dirty="0"/>
          </a:p>
        </p:txBody>
      </p:sp>
    </p:spTree>
    <p:extLst>
      <p:ext uri="{BB962C8B-B14F-4D97-AF65-F5344CB8AC3E}">
        <p14:creationId xmlns:p14="http://schemas.microsoft.com/office/powerpoint/2010/main" val="329077724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63210" y="175217"/>
            <a:ext cx="6635700" cy="1215012"/>
          </a:xfrm>
          <a:prstGeom prst="rect">
            <a:avLst/>
          </a:prstGeom>
        </p:spPr>
        <p:txBody>
          <a:bodyPr spcFirstLastPara="1" wrap="square" lIns="91425" tIns="91425" rIns="91425" bIns="91425" anchor="ctr" anchorCtr="0">
            <a:noAutofit/>
          </a:bodyPr>
          <a:lstStyle/>
          <a:p>
            <a:pPr algn="ctr"/>
            <a:r>
              <a:rPr lang="en" dirty="0">
                <a:solidFill>
                  <a:srgbClr val="E7E7E7"/>
                </a:solidFill>
              </a:rPr>
              <a:t>Functions in python</a:t>
            </a:r>
          </a:p>
        </p:txBody>
      </p:sp>
      <p:grpSp>
        <p:nvGrpSpPr>
          <p:cNvPr id="413" name="Google Shape;413;p35"/>
          <p:cNvGrpSpPr/>
          <p:nvPr/>
        </p:nvGrpSpPr>
        <p:grpSpPr>
          <a:xfrm>
            <a:off x="123597" y="6063801"/>
            <a:ext cx="961827" cy="665516"/>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1" name="Google Shape;421;p35"/>
            <p:cNvSpPr/>
            <p:nvPr/>
          </p:nvSpPr>
          <p:spPr>
            <a:xfrm>
              <a:off x="1374131" y="4469101"/>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 name="TextBox 2"/>
          <p:cNvSpPr txBox="1"/>
          <p:nvPr/>
        </p:nvSpPr>
        <p:spPr>
          <a:xfrm>
            <a:off x="220412" y="1754528"/>
            <a:ext cx="8284595" cy="3970318"/>
          </a:xfrm>
          <a:prstGeom prst="rect">
            <a:avLst/>
          </a:prstGeom>
          <a:noFill/>
        </p:spPr>
        <p:txBody>
          <a:bodyPr wrap="square" lIns="91440" tIns="45720" rIns="91440" bIns="45720" rtlCol="0" anchor="t">
            <a:spAutoFit/>
          </a:bodyPr>
          <a:lstStyle/>
          <a:p>
            <a:pPr fontAlgn="base"/>
            <a:r>
              <a:rPr lang="en-IN" sz="1600" b="1" dirty="0">
                <a:solidFill>
                  <a:schemeClr val="accent4">
                    <a:lumMod val="60000"/>
                    <a:lumOff val="40000"/>
                  </a:schemeClr>
                </a:solidFill>
                <a:latin typeface="Source Code Pro"/>
                <a:ea typeface="Source Code Pro"/>
                <a:cs typeface="Source Code Pro"/>
                <a:sym typeface="Source Code Pro"/>
              </a:rPr>
              <a:t>Types of Python Function Arguments:</a:t>
            </a:r>
          </a:p>
          <a:p>
            <a:pPr fontAlgn="base"/>
            <a:endParaRPr lang="en-IN" sz="1600" b="1" dirty="0">
              <a:solidFill>
                <a:schemeClr val="accent4">
                  <a:lumMod val="60000"/>
                  <a:lumOff val="40000"/>
                </a:schemeClr>
              </a:solidFill>
              <a:latin typeface="Source Code Pro"/>
              <a:ea typeface="Source Code Pro"/>
              <a:cs typeface="Source Code Pro"/>
              <a:sym typeface="Source Code Pro"/>
            </a:endParaRPr>
          </a:p>
          <a:p>
            <a:pPr fontAlgn="base"/>
            <a:r>
              <a:rPr lang="en-IN" sz="1200" dirty="0">
                <a:solidFill>
                  <a:schemeClr val="dk1"/>
                </a:solidFill>
                <a:latin typeface="Source Code Pro"/>
                <a:ea typeface="Source Code Pro"/>
                <a:cs typeface="Source Code Pro"/>
                <a:sym typeface="Source Code Pro"/>
              </a:rPr>
              <a:t>Python supports various types of arguments that can be passed at the time of the function call. In Python, we have the following 4 types of function arguments.</a:t>
            </a:r>
          </a:p>
          <a:p>
            <a:pPr fontAlgn="base"/>
            <a:endParaRPr lang="en-IN" sz="1200" dirty="0">
              <a:solidFill>
                <a:schemeClr val="dk1"/>
              </a:solidFill>
              <a:latin typeface="Source Code Pro"/>
              <a:ea typeface="Source Code Pro"/>
              <a:cs typeface="Source Code Pro"/>
              <a:sym typeface="Source Code Pro"/>
            </a:endParaRPr>
          </a:p>
          <a:p>
            <a:pPr marL="171450" indent="-171450" fontAlgn="base">
              <a:buFont typeface="Arial" pitchFamily="34" charset="0"/>
              <a:buChar char="•"/>
            </a:pPr>
            <a:r>
              <a:rPr lang="en-IN" sz="1200" b="1" dirty="0">
                <a:solidFill>
                  <a:schemeClr val="dk1"/>
                </a:solidFill>
                <a:latin typeface="Source Code Pro"/>
                <a:ea typeface="Source Code Pro"/>
                <a:cs typeface="Source Code Pro"/>
                <a:sym typeface="Source Code Pro"/>
              </a:rPr>
              <a:t>Default argument</a:t>
            </a:r>
          </a:p>
          <a:p>
            <a:pPr marL="171450" indent="-171450" fontAlgn="base">
              <a:buFont typeface="Arial" pitchFamily="34" charset="0"/>
              <a:buChar char="•"/>
            </a:pPr>
            <a:r>
              <a:rPr lang="en-IN" sz="1200" b="1" dirty="0">
                <a:solidFill>
                  <a:schemeClr val="dk1"/>
                </a:solidFill>
                <a:latin typeface="Source Code Pro"/>
                <a:ea typeface="Source Code Pro"/>
                <a:cs typeface="Source Code Pro"/>
                <a:sym typeface="Source Code Pro"/>
              </a:rPr>
              <a:t>Keyword arguments (named arguments)</a:t>
            </a:r>
          </a:p>
          <a:p>
            <a:pPr fontAlgn="base"/>
            <a:endParaRPr lang="en-IN" sz="1200" dirty="0">
              <a:solidFill>
                <a:schemeClr val="dk1"/>
              </a:solidFill>
              <a:latin typeface="Source Code Pro"/>
              <a:ea typeface="Source Code Pro"/>
              <a:cs typeface="Source Code Pro"/>
              <a:sym typeface="Source Code Pro"/>
            </a:endParaRPr>
          </a:p>
          <a:p>
            <a:pPr fontAlgn="base"/>
            <a:endParaRPr lang="en-IN" sz="1200" dirty="0">
              <a:solidFill>
                <a:schemeClr val="dk1"/>
              </a:solidFill>
              <a:latin typeface="Source Code Pro"/>
              <a:ea typeface="Source Code Pro"/>
              <a:cs typeface="Source Code Pro"/>
              <a:sym typeface="Source Code Pro"/>
            </a:endParaRPr>
          </a:p>
          <a:p>
            <a:pPr fontAlgn="base"/>
            <a:r>
              <a:rPr lang="en-IN" sz="1600" b="1" dirty="0">
                <a:solidFill>
                  <a:schemeClr val="accent4">
                    <a:lumMod val="60000"/>
                    <a:lumOff val="40000"/>
                  </a:schemeClr>
                </a:solidFill>
                <a:latin typeface="Source Code Pro"/>
                <a:ea typeface="Source Code Pro"/>
                <a:cs typeface="Source Code Pro"/>
                <a:sym typeface="Source Code Pro"/>
              </a:rPr>
              <a:t>1)Default argument</a:t>
            </a:r>
          </a:p>
          <a:p>
            <a:pPr fontAlgn="base"/>
            <a:endParaRPr lang="en-IN" sz="1200" dirty="0">
              <a:solidFill>
                <a:schemeClr val="dk1"/>
              </a:solidFill>
              <a:latin typeface="Source Code Pro"/>
              <a:ea typeface="Source Code Pro"/>
              <a:cs typeface="Source Code Pro"/>
              <a:sym typeface="Source Code Pro"/>
            </a:endParaRPr>
          </a:p>
          <a:p>
            <a:pPr fontAlgn="base"/>
            <a:r>
              <a:rPr lang="en-IN" sz="1200" dirty="0">
                <a:solidFill>
                  <a:schemeClr val="dk1"/>
                </a:solidFill>
                <a:latin typeface="Source Code Pro"/>
                <a:ea typeface="Source Code Pro"/>
              </a:rPr>
              <a:t>A </a:t>
            </a:r>
            <a:r>
              <a:rPr lang="en-IN" sz="1200">
                <a:solidFill>
                  <a:schemeClr val="dk1"/>
                </a:solidFill>
                <a:latin typeface="Source Code Pro"/>
                <a:ea typeface="Source Code Pro"/>
              </a:rPr>
              <a:t>default argument</a:t>
            </a:r>
            <a:r>
              <a:rPr lang="en-IN" sz="1200" dirty="0">
                <a:solidFill>
                  <a:schemeClr val="dk1"/>
                </a:solidFill>
                <a:latin typeface="Source Code Pro"/>
                <a:ea typeface="Source Code Pro"/>
              </a:rPr>
              <a:t> is a parameter that assumes a default value if a value is not provided in the function call for that argument. The following example illustrates Default arguments. </a:t>
            </a:r>
          </a:p>
          <a:p>
            <a:pPr fontAlgn="base"/>
            <a:endParaRPr lang="en-IN" sz="1200" dirty="0">
              <a:solidFill>
                <a:schemeClr val="dk1"/>
              </a:solidFill>
              <a:latin typeface="Source Code Pro"/>
              <a:ea typeface="Source Code Pro"/>
            </a:endParaRPr>
          </a:p>
          <a:p>
            <a:pPr fontAlgn="base"/>
            <a:r>
              <a:rPr lang="en-IN" sz="1200" dirty="0">
                <a:solidFill>
                  <a:schemeClr val="dk1"/>
                </a:solidFill>
                <a:latin typeface="Source Code Pro"/>
                <a:ea typeface="Source Code Pro"/>
              </a:rPr>
              <a:t>def </a:t>
            </a:r>
            <a:r>
              <a:rPr lang="en-IN" sz="1200" dirty="0" err="1">
                <a:solidFill>
                  <a:schemeClr val="dk1"/>
                </a:solidFill>
                <a:latin typeface="Source Code Pro"/>
                <a:ea typeface="Source Code Pro"/>
              </a:rPr>
              <a:t>myFun</a:t>
            </a:r>
            <a:r>
              <a:rPr lang="en-IN" sz="1200" dirty="0">
                <a:solidFill>
                  <a:schemeClr val="dk1"/>
                </a:solidFill>
                <a:latin typeface="Source Code Pro"/>
                <a:ea typeface="Source Code Pro"/>
              </a:rPr>
              <a:t>(x, y=50):</a:t>
            </a:r>
          </a:p>
          <a:p>
            <a:pPr fontAlgn="base"/>
            <a:r>
              <a:rPr lang="en-IN" sz="1200" dirty="0">
                <a:solidFill>
                  <a:schemeClr val="dk1"/>
                </a:solidFill>
                <a:latin typeface="Source Code Pro"/>
                <a:ea typeface="Source Code Pro"/>
              </a:rPr>
              <a:t>    print("x: ", x)</a:t>
            </a:r>
          </a:p>
          <a:p>
            <a:pPr fontAlgn="base"/>
            <a:r>
              <a:rPr lang="en-IN" sz="1200" dirty="0">
                <a:solidFill>
                  <a:schemeClr val="dk1"/>
                </a:solidFill>
                <a:latin typeface="Source Code Pro"/>
                <a:ea typeface="Source Code Pro"/>
              </a:rPr>
              <a:t>    print("y: ", y)</a:t>
            </a:r>
          </a:p>
          <a:p>
            <a:pPr fontAlgn="base"/>
            <a:r>
              <a:rPr lang="en-IN" sz="1200" dirty="0" err="1">
                <a:solidFill>
                  <a:schemeClr val="dk1"/>
                </a:solidFill>
                <a:latin typeface="Source Code Pro"/>
                <a:ea typeface="Source Code Pro"/>
              </a:rPr>
              <a:t>myFun</a:t>
            </a:r>
            <a:r>
              <a:rPr lang="en-IN" sz="1200" dirty="0">
                <a:solidFill>
                  <a:schemeClr val="dk1"/>
                </a:solidFill>
                <a:latin typeface="Source Code Pro"/>
                <a:ea typeface="Source Code Pro"/>
              </a:rPr>
              <a:t>(10)</a:t>
            </a:r>
          </a:p>
          <a:p>
            <a:pPr fontAlgn="base"/>
            <a:endParaRPr lang="en-IN" sz="1200" dirty="0">
              <a:solidFill>
                <a:schemeClr val="dk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421750210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63210" y="175217"/>
            <a:ext cx="6635700" cy="1215012"/>
          </a:xfrm>
          <a:prstGeom prst="rect">
            <a:avLst/>
          </a:prstGeom>
        </p:spPr>
        <p:txBody>
          <a:bodyPr spcFirstLastPara="1" wrap="square" lIns="91425" tIns="91425" rIns="91425" bIns="91425" anchor="ctr" anchorCtr="0">
            <a:noAutofit/>
          </a:bodyPr>
          <a:lstStyle/>
          <a:p>
            <a:pPr algn="ctr"/>
            <a:r>
              <a:rPr lang="en" dirty="0">
                <a:solidFill>
                  <a:srgbClr val="E7E7E7"/>
                </a:solidFill>
              </a:rPr>
              <a:t>Functions in python</a:t>
            </a:r>
          </a:p>
        </p:txBody>
      </p:sp>
      <p:grpSp>
        <p:nvGrpSpPr>
          <p:cNvPr id="413" name="Google Shape;413;p35"/>
          <p:cNvGrpSpPr/>
          <p:nvPr/>
        </p:nvGrpSpPr>
        <p:grpSpPr>
          <a:xfrm>
            <a:off x="123597" y="6063801"/>
            <a:ext cx="961827" cy="665516"/>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1" name="Google Shape;421;p35"/>
            <p:cNvSpPr/>
            <p:nvPr/>
          </p:nvSpPr>
          <p:spPr>
            <a:xfrm>
              <a:off x="1374131" y="4469101"/>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 name="TextBox 2"/>
          <p:cNvSpPr txBox="1"/>
          <p:nvPr/>
        </p:nvSpPr>
        <p:spPr>
          <a:xfrm>
            <a:off x="186004" y="1823952"/>
            <a:ext cx="8284595" cy="3970318"/>
          </a:xfrm>
          <a:prstGeom prst="rect">
            <a:avLst/>
          </a:prstGeom>
          <a:noFill/>
        </p:spPr>
        <p:txBody>
          <a:bodyPr wrap="square" rtlCol="0">
            <a:spAutoFit/>
          </a:bodyPr>
          <a:lstStyle/>
          <a:p>
            <a:pPr fontAlgn="base"/>
            <a:endParaRPr lang="en-IN" sz="1200" dirty="0">
              <a:solidFill>
                <a:schemeClr val="dk1"/>
              </a:solidFill>
              <a:latin typeface="Source Code Pro"/>
              <a:ea typeface="Source Code Pro"/>
              <a:cs typeface="Source Code Pro"/>
              <a:sym typeface="Source Code Pro"/>
            </a:endParaRPr>
          </a:p>
          <a:p>
            <a:pPr fontAlgn="base"/>
            <a:r>
              <a:rPr lang="en-IN" sz="1600" b="1" dirty="0">
                <a:solidFill>
                  <a:schemeClr val="accent4">
                    <a:lumMod val="60000"/>
                    <a:lumOff val="40000"/>
                  </a:schemeClr>
                </a:solidFill>
                <a:latin typeface="Source Code Pro"/>
                <a:ea typeface="Source Code Pro"/>
                <a:cs typeface="Source Code Pro"/>
              </a:rPr>
              <a:t>2)Keyword Arguments</a:t>
            </a:r>
          </a:p>
          <a:p>
            <a:pPr fontAlgn="base"/>
            <a:endParaRPr lang="en-IN" sz="1200" b="1" dirty="0"/>
          </a:p>
          <a:p>
            <a:pPr fontAlgn="base"/>
            <a:r>
              <a:rPr lang="en-IN" sz="1200" dirty="0">
                <a:latin typeface="Source Code Pro" panose="020B0509030403020204" pitchFamily="49" charset="0"/>
                <a:ea typeface="Source Code Pro" panose="020B0509030403020204" pitchFamily="49" charset="0"/>
              </a:rPr>
              <a:t>The idea is to allow the caller to specify the argument name with values so that the caller does not need to remember the order of parameters.</a:t>
            </a:r>
          </a:p>
          <a:p>
            <a:pPr fontAlgn="base"/>
            <a:endParaRPr lang="en-IN" sz="1200" dirty="0"/>
          </a:p>
          <a:p>
            <a:pPr fontAlgn="base"/>
            <a:r>
              <a:rPr lang="en-IN" sz="1600" b="1" dirty="0">
                <a:solidFill>
                  <a:schemeClr val="accent4">
                    <a:lumMod val="60000"/>
                    <a:lumOff val="40000"/>
                  </a:schemeClr>
                </a:solidFill>
                <a:latin typeface="Source Code Pro"/>
                <a:ea typeface="Source Code Pro"/>
                <a:cs typeface="Source Code Pro"/>
              </a:rPr>
              <a:t>Example:</a:t>
            </a:r>
            <a:endParaRPr lang="en-IN" sz="1600" b="1" dirty="0">
              <a:solidFill>
                <a:schemeClr val="accent4">
                  <a:lumMod val="60000"/>
                  <a:lumOff val="40000"/>
                </a:schemeClr>
              </a:solidFill>
              <a:latin typeface="Source Code Pro"/>
              <a:ea typeface="Source Code Pro"/>
              <a:cs typeface="Source Code Pro"/>
              <a:sym typeface="Source Code Pro"/>
            </a:endParaRPr>
          </a:p>
          <a:p>
            <a:pPr fontAlgn="base"/>
            <a:r>
              <a:rPr lang="en-IN" sz="1200" dirty="0">
                <a:latin typeface="Source Code Pro" panose="020B0509030403020204" pitchFamily="49" charset="0"/>
                <a:ea typeface="Source Code Pro" panose="020B0509030403020204" pitchFamily="49" charset="0"/>
                <a:sym typeface="Source Code Pro"/>
              </a:rPr>
              <a:t># Python program to demonstrate Keyword Arguments</a:t>
            </a:r>
          </a:p>
          <a:p>
            <a:pPr fontAlgn="base"/>
            <a:r>
              <a:rPr lang="en-IN" sz="1200" dirty="0">
                <a:latin typeface="Source Code Pro" panose="020B0509030403020204" pitchFamily="49" charset="0"/>
                <a:ea typeface="Source Code Pro" panose="020B0509030403020204" pitchFamily="49" charset="0"/>
                <a:sym typeface="Source Code Pro"/>
              </a:rPr>
              <a:t>def student(</a:t>
            </a:r>
            <a:r>
              <a:rPr lang="en-IN" sz="1200" dirty="0" err="1">
                <a:latin typeface="Source Code Pro" panose="020B0509030403020204" pitchFamily="49" charset="0"/>
                <a:ea typeface="Source Code Pro" panose="020B0509030403020204" pitchFamily="49" charset="0"/>
                <a:sym typeface="Source Code Pro"/>
              </a:rPr>
              <a:t>firstname</a:t>
            </a:r>
            <a:r>
              <a:rPr lang="en-IN" sz="1200" dirty="0">
                <a:latin typeface="Source Code Pro" panose="020B0509030403020204" pitchFamily="49" charset="0"/>
                <a:ea typeface="Source Code Pro" panose="020B0509030403020204" pitchFamily="49" charset="0"/>
                <a:sym typeface="Source Code Pro"/>
              </a:rPr>
              <a:t>, </a:t>
            </a:r>
            <a:r>
              <a:rPr lang="en-IN" sz="1200" dirty="0" err="1">
                <a:latin typeface="Source Code Pro" panose="020B0509030403020204" pitchFamily="49" charset="0"/>
                <a:ea typeface="Source Code Pro" panose="020B0509030403020204" pitchFamily="49" charset="0"/>
                <a:sym typeface="Source Code Pro"/>
              </a:rPr>
              <a:t>lastname</a:t>
            </a:r>
            <a:r>
              <a:rPr lang="en-IN" sz="1200" dirty="0">
                <a:latin typeface="Source Code Pro" panose="020B0509030403020204" pitchFamily="49" charset="0"/>
                <a:ea typeface="Source Code Pro" panose="020B0509030403020204" pitchFamily="49" charset="0"/>
                <a:sym typeface="Source Code Pro"/>
              </a:rPr>
              <a:t>):</a:t>
            </a:r>
          </a:p>
          <a:p>
            <a:pPr fontAlgn="base"/>
            <a:r>
              <a:rPr lang="en-IN" sz="1200" dirty="0">
                <a:latin typeface="Source Code Pro" panose="020B0509030403020204" pitchFamily="49" charset="0"/>
                <a:ea typeface="Source Code Pro" panose="020B0509030403020204" pitchFamily="49" charset="0"/>
                <a:sym typeface="Source Code Pro"/>
              </a:rPr>
              <a:t>print(</a:t>
            </a:r>
            <a:r>
              <a:rPr lang="en-IN" sz="1200" dirty="0" err="1">
                <a:latin typeface="Source Code Pro" panose="020B0509030403020204" pitchFamily="49" charset="0"/>
                <a:ea typeface="Source Code Pro" panose="020B0509030403020204" pitchFamily="49" charset="0"/>
                <a:sym typeface="Source Code Pro"/>
              </a:rPr>
              <a:t>firstname</a:t>
            </a:r>
            <a:r>
              <a:rPr lang="en-IN" sz="1200" dirty="0">
                <a:latin typeface="Source Code Pro" panose="020B0509030403020204" pitchFamily="49" charset="0"/>
                <a:ea typeface="Source Code Pro" panose="020B0509030403020204" pitchFamily="49" charset="0"/>
                <a:sym typeface="Source Code Pro"/>
              </a:rPr>
              <a:t>, </a:t>
            </a:r>
            <a:r>
              <a:rPr lang="en-IN" sz="1200" dirty="0" err="1">
                <a:latin typeface="Source Code Pro" panose="020B0509030403020204" pitchFamily="49" charset="0"/>
                <a:ea typeface="Source Code Pro" panose="020B0509030403020204" pitchFamily="49" charset="0"/>
                <a:sym typeface="Source Code Pro"/>
              </a:rPr>
              <a:t>lastname</a:t>
            </a:r>
            <a:r>
              <a:rPr lang="en-IN" sz="1200" dirty="0">
                <a:latin typeface="Source Code Pro" panose="020B0509030403020204" pitchFamily="49" charset="0"/>
                <a:ea typeface="Source Code Pro" panose="020B0509030403020204" pitchFamily="49" charset="0"/>
                <a:sym typeface="Source Code Pro"/>
              </a:rPr>
              <a:t>)</a:t>
            </a:r>
          </a:p>
          <a:p>
            <a:pPr fontAlgn="base"/>
            <a:endParaRPr lang="en-IN" sz="1200" dirty="0">
              <a:latin typeface="Source Code Pro" panose="020B0509030403020204" pitchFamily="49" charset="0"/>
              <a:ea typeface="Source Code Pro" panose="020B0509030403020204" pitchFamily="49" charset="0"/>
              <a:sym typeface="Source Code Pro"/>
            </a:endParaRPr>
          </a:p>
          <a:p>
            <a:pPr fontAlgn="base"/>
            <a:endParaRPr lang="en-IN" sz="1200" dirty="0">
              <a:latin typeface="Source Code Pro" panose="020B0509030403020204" pitchFamily="49" charset="0"/>
              <a:ea typeface="Source Code Pro" panose="020B0509030403020204" pitchFamily="49" charset="0"/>
              <a:sym typeface="Source Code Pro"/>
            </a:endParaRPr>
          </a:p>
          <a:p>
            <a:pPr fontAlgn="base"/>
            <a:r>
              <a:rPr lang="en-IN" sz="1200" dirty="0">
                <a:latin typeface="Source Code Pro" panose="020B0509030403020204" pitchFamily="49" charset="0"/>
                <a:ea typeface="Source Code Pro" panose="020B0509030403020204" pitchFamily="49" charset="0"/>
                <a:sym typeface="Source Code Pro"/>
              </a:rPr>
              <a:t># Keyword arguments</a:t>
            </a:r>
          </a:p>
          <a:p>
            <a:pPr fontAlgn="base"/>
            <a:r>
              <a:rPr lang="en-IN" sz="1200" dirty="0">
                <a:latin typeface="Source Code Pro" panose="020B0509030403020204" pitchFamily="49" charset="0"/>
                <a:ea typeface="Source Code Pro" panose="020B0509030403020204" pitchFamily="49" charset="0"/>
                <a:sym typeface="Source Code Pro"/>
              </a:rPr>
              <a:t>student(</a:t>
            </a:r>
            <a:r>
              <a:rPr lang="en-IN" sz="1200" dirty="0" err="1">
                <a:latin typeface="Source Code Pro" panose="020B0509030403020204" pitchFamily="49" charset="0"/>
                <a:ea typeface="Source Code Pro" panose="020B0509030403020204" pitchFamily="49" charset="0"/>
                <a:sym typeface="Source Code Pro"/>
              </a:rPr>
              <a:t>firstname</a:t>
            </a:r>
            <a:r>
              <a:rPr lang="en-IN" sz="1200" dirty="0">
                <a:latin typeface="Source Code Pro" panose="020B0509030403020204" pitchFamily="49" charset="0"/>
                <a:ea typeface="Source Code Pro" panose="020B0509030403020204" pitchFamily="49" charset="0"/>
                <a:sym typeface="Source Code Pro"/>
              </a:rPr>
              <a:t>=‘python', </a:t>
            </a:r>
            <a:r>
              <a:rPr lang="en-IN" sz="1200" dirty="0" err="1">
                <a:latin typeface="Source Code Pro" panose="020B0509030403020204" pitchFamily="49" charset="0"/>
                <a:ea typeface="Source Code Pro" panose="020B0509030403020204" pitchFamily="49" charset="0"/>
                <a:sym typeface="Source Code Pro"/>
              </a:rPr>
              <a:t>lastname</a:t>
            </a:r>
            <a:r>
              <a:rPr lang="en-IN" sz="1200" dirty="0">
                <a:latin typeface="Source Code Pro" panose="020B0509030403020204" pitchFamily="49" charset="0"/>
                <a:ea typeface="Source Code Pro" panose="020B0509030403020204" pitchFamily="49" charset="0"/>
                <a:sym typeface="Source Code Pro"/>
              </a:rPr>
              <a:t>='Practice')</a:t>
            </a:r>
          </a:p>
          <a:p>
            <a:pPr fontAlgn="base"/>
            <a:r>
              <a:rPr lang="en-IN" sz="1200" dirty="0">
                <a:latin typeface="Source Code Pro" panose="020B0509030403020204" pitchFamily="49" charset="0"/>
                <a:ea typeface="Source Code Pro" panose="020B0509030403020204" pitchFamily="49" charset="0"/>
                <a:sym typeface="Source Code Pro"/>
              </a:rPr>
              <a:t>student(</a:t>
            </a:r>
            <a:r>
              <a:rPr lang="en-IN" sz="1200" dirty="0" err="1">
                <a:latin typeface="Source Code Pro" panose="020B0509030403020204" pitchFamily="49" charset="0"/>
                <a:ea typeface="Source Code Pro" panose="020B0509030403020204" pitchFamily="49" charset="0"/>
                <a:sym typeface="Source Code Pro"/>
              </a:rPr>
              <a:t>lastname</a:t>
            </a:r>
            <a:r>
              <a:rPr lang="en-IN" sz="1200" dirty="0">
                <a:latin typeface="Source Code Pro" panose="020B0509030403020204" pitchFamily="49" charset="0"/>
                <a:ea typeface="Source Code Pro" panose="020B0509030403020204" pitchFamily="49" charset="0"/>
                <a:sym typeface="Source Code Pro"/>
              </a:rPr>
              <a:t>='Practice', </a:t>
            </a:r>
            <a:r>
              <a:rPr lang="en-IN" sz="1200" dirty="0" err="1">
                <a:latin typeface="Source Code Pro" panose="020B0509030403020204" pitchFamily="49" charset="0"/>
                <a:ea typeface="Source Code Pro" panose="020B0509030403020204" pitchFamily="49" charset="0"/>
                <a:sym typeface="Source Code Pro"/>
              </a:rPr>
              <a:t>firstname</a:t>
            </a:r>
            <a:r>
              <a:rPr lang="en-IN" sz="1200" dirty="0">
                <a:latin typeface="Source Code Pro" panose="020B0509030403020204" pitchFamily="49" charset="0"/>
                <a:ea typeface="Source Code Pro" panose="020B0509030403020204" pitchFamily="49" charset="0"/>
                <a:sym typeface="Source Code Pro"/>
              </a:rPr>
              <a:t>=‘python')</a:t>
            </a:r>
          </a:p>
          <a:p>
            <a:pPr fontAlgn="base"/>
            <a:endParaRPr lang="en-IN" sz="1200" dirty="0">
              <a:solidFill>
                <a:schemeClr val="dk1"/>
              </a:solidFill>
              <a:latin typeface="Source Code Pro"/>
              <a:ea typeface="Source Code Pro"/>
              <a:cs typeface="Source Code Pro"/>
              <a:sym typeface="Source Code Pro"/>
            </a:endParaRPr>
          </a:p>
          <a:p>
            <a:pPr fontAlgn="base"/>
            <a:r>
              <a:rPr lang="en-IN" sz="1600" b="1" dirty="0">
                <a:solidFill>
                  <a:schemeClr val="accent4">
                    <a:lumMod val="60000"/>
                    <a:lumOff val="40000"/>
                  </a:schemeClr>
                </a:solidFill>
                <a:latin typeface="Source Code Pro"/>
                <a:ea typeface="Source Code Pro"/>
                <a:cs typeface="Source Code Pro"/>
                <a:sym typeface="Source Code Pro"/>
              </a:rPr>
              <a:t>Output:</a:t>
            </a:r>
          </a:p>
          <a:p>
            <a:pPr fontAlgn="base"/>
            <a:r>
              <a:rPr lang="en-IN" sz="1200" dirty="0">
                <a:latin typeface="Source Code Pro" panose="020B0509030403020204" pitchFamily="49" charset="0"/>
                <a:ea typeface="Source Code Pro" panose="020B0509030403020204" pitchFamily="49" charset="0"/>
              </a:rPr>
              <a:t>python Practice </a:t>
            </a:r>
          </a:p>
          <a:p>
            <a:pPr fontAlgn="base"/>
            <a:r>
              <a:rPr lang="en-IN" sz="1200" dirty="0">
                <a:latin typeface="Source Code Pro" panose="020B0509030403020204" pitchFamily="49" charset="0"/>
                <a:ea typeface="Source Code Pro" panose="020B0509030403020204" pitchFamily="49" charset="0"/>
              </a:rPr>
              <a:t>python Practice</a:t>
            </a:r>
            <a:endParaRPr lang="en-IN" sz="1200" dirty="0">
              <a:latin typeface="Source Code Pro" panose="020B0509030403020204" pitchFamily="49" charset="0"/>
              <a:ea typeface="Source Code Pro" panose="020B0509030403020204" pitchFamily="49" charset="0"/>
              <a:sym typeface="Source Code Pro"/>
            </a:endParaRPr>
          </a:p>
          <a:p>
            <a:pPr fontAlgn="base"/>
            <a:endParaRPr lang="en-IN" sz="1200" dirty="0">
              <a:solidFill>
                <a:schemeClr val="dk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37185338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63210" y="175217"/>
            <a:ext cx="6635700" cy="1215012"/>
          </a:xfrm>
          <a:prstGeom prst="rect">
            <a:avLst/>
          </a:prstGeom>
        </p:spPr>
        <p:txBody>
          <a:bodyPr spcFirstLastPara="1" wrap="square" lIns="91425" tIns="91425" rIns="91425" bIns="91425" anchor="ctr" anchorCtr="0">
            <a:noAutofit/>
          </a:bodyPr>
          <a:lstStyle/>
          <a:p>
            <a:pPr algn="ctr"/>
            <a:r>
              <a:rPr lang="en" dirty="0">
                <a:solidFill>
                  <a:srgbClr val="E7E7E7"/>
                </a:solidFill>
              </a:rPr>
              <a:t>Functions in python</a:t>
            </a:r>
          </a:p>
        </p:txBody>
      </p:sp>
      <p:grpSp>
        <p:nvGrpSpPr>
          <p:cNvPr id="413" name="Google Shape;413;p35"/>
          <p:cNvGrpSpPr/>
          <p:nvPr/>
        </p:nvGrpSpPr>
        <p:grpSpPr>
          <a:xfrm>
            <a:off x="123597" y="6063801"/>
            <a:ext cx="961827" cy="665516"/>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1" name="Google Shape;421;p35"/>
            <p:cNvSpPr/>
            <p:nvPr/>
          </p:nvSpPr>
          <p:spPr>
            <a:xfrm>
              <a:off x="1374131" y="4469101"/>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 name="TextBox 2"/>
          <p:cNvSpPr txBox="1"/>
          <p:nvPr/>
        </p:nvSpPr>
        <p:spPr>
          <a:xfrm>
            <a:off x="157200" y="1469296"/>
            <a:ext cx="8284595" cy="4647426"/>
          </a:xfrm>
          <a:prstGeom prst="rect">
            <a:avLst/>
          </a:prstGeom>
          <a:noFill/>
        </p:spPr>
        <p:txBody>
          <a:bodyPr wrap="square" rtlCol="0">
            <a:spAutoFit/>
          </a:bodyPr>
          <a:lstStyle/>
          <a:p>
            <a:pPr fontAlgn="base"/>
            <a:endParaRPr lang="en-IN" sz="1600" b="1" dirty="0">
              <a:solidFill>
                <a:schemeClr val="accent4">
                  <a:lumMod val="60000"/>
                  <a:lumOff val="40000"/>
                </a:schemeClr>
              </a:solidFill>
              <a:latin typeface="Source Code Pro"/>
              <a:ea typeface="Source Code Pro"/>
              <a:cs typeface="Source Code Pro"/>
              <a:sym typeface="Source Code Pro"/>
            </a:endParaRPr>
          </a:p>
          <a:p>
            <a:pPr fontAlgn="base"/>
            <a:r>
              <a:rPr lang="en-IN" sz="1600" b="1" dirty="0">
                <a:solidFill>
                  <a:schemeClr val="accent4">
                    <a:lumMod val="60000"/>
                    <a:lumOff val="40000"/>
                  </a:schemeClr>
                </a:solidFill>
                <a:latin typeface="Source Code Pro"/>
                <a:ea typeface="Source Code Pro"/>
                <a:cs typeface="Source Code Pro"/>
              </a:rPr>
              <a:t>Python Function within Functions:</a:t>
            </a:r>
          </a:p>
          <a:p>
            <a:pPr fontAlgn="base"/>
            <a:endParaRPr lang="en-IN" sz="1600" b="1" dirty="0">
              <a:solidFill>
                <a:schemeClr val="accent4">
                  <a:lumMod val="60000"/>
                  <a:lumOff val="40000"/>
                </a:schemeClr>
              </a:solidFill>
              <a:latin typeface="Source Code Pro"/>
              <a:ea typeface="Source Code Pro"/>
              <a:cs typeface="Source Code Pro"/>
            </a:endParaRPr>
          </a:p>
          <a:p>
            <a:pPr fontAlgn="base"/>
            <a:r>
              <a:rPr lang="en-IN" sz="1200" dirty="0">
                <a:solidFill>
                  <a:schemeClr val="dk1"/>
                </a:solidFill>
                <a:latin typeface="Source Code Pro"/>
                <a:ea typeface="Source Code Pro"/>
              </a:rPr>
              <a:t>A function that is defined inside another function is known as the inner function or nested function. Nested functions are able to access variables of the enclosing scope. Inner functions are used so that they can be protected from everything happening outside the function.</a:t>
            </a:r>
          </a:p>
          <a:p>
            <a:pPr fontAlgn="base"/>
            <a:endParaRPr lang="en-IN" sz="1200" dirty="0"/>
          </a:p>
          <a:p>
            <a:pPr fontAlgn="base"/>
            <a:r>
              <a:rPr lang="en-IN" sz="1600" b="1" dirty="0">
                <a:solidFill>
                  <a:schemeClr val="accent4">
                    <a:lumMod val="60000"/>
                    <a:lumOff val="40000"/>
                  </a:schemeClr>
                </a:solidFill>
                <a:latin typeface="Source Code Pro"/>
                <a:ea typeface="Source Code Pro"/>
                <a:cs typeface="Source Code Pro"/>
              </a:rPr>
              <a:t>Example:</a:t>
            </a:r>
          </a:p>
          <a:p>
            <a:pPr fontAlgn="base"/>
            <a:endParaRPr lang="en-IN" sz="1200" dirty="0">
              <a:solidFill>
                <a:schemeClr val="dk1"/>
              </a:solidFill>
              <a:latin typeface="Source Code Pro"/>
              <a:ea typeface="Source Code Pro"/>
              <a:cs typeface="Source Code Pro"/>
              <a:sym typeface="Source Code Pro"/>
            </a:endParaRPr>
          </a:p>
          <a:p>
            <a:pPr fontAlgn="base"/>
            <a:r>
              <a:rPr lang="en-IN" sz="1200" dirty="0">
                <a:solidFill>
                  <a:schemeClr val="dk1"/>
                </a:solidFill>
                <a:latin typeface="Source Code Pro"/>
                <a:ea typeface="Source Code Pro"/>
                <a:cs typeface="Source Code Pro"/>
                <a:sym typeface="Source Code Pro"/>
              </a:rPr>
              <a:t># Python program to</a:t>
            </a:r>
          </a:p>
          <a:p>
            <a:pPr fontAlgn="base"/>
            <a:r>
              <a:rPr lang="en-IN" sz="1200" dirty="0">
                <a:solidFill>
                  <a:schemeClr val="dk1"/>
                </a:solidFill>
                <a:latin typeface="Source Code Pro"/>
                <a:ea typeface="Source Code Pro"/>
                <a:cs typeface="Source Code Pro"/>
                <a:sym typeface="Source Code Pro"/>
              </a:rPr>
              <a:t># demonstrate accessing of</a:t>
            </a:r>
          </a:p>
          <a:p>
            <a:pPr fontAlgn="base"/>
            <a:r>
              <a:rPr lang="en-IN" sz="1200" dirty="0">
                <a:solidFill>
                  <a:schemeClr val="dk1"/>
                </a:solidFill>
                <a:latin typeface="Source Code Pro"/>
                <a:ea typeface="Source Code Pro"/>
                <a:cs typeface="Source Code Pro"/>
                <a:sym typeface="Source Code Pro"/>
              </a:rPr>
              <a:t># variables of nested functions</a:t>
            </a:r>
          </a:p>
          <a:p>
            <a:pPr fontAlgn="base"/>
            <a:r>
              <a:rPr lang="en-IN" sz="1200" dirty="0">
                <a:solidFill>
                  <a:schemeClr val="dk1"/>
                </a:solidFill>
                <a:latin typeface="Source Code Pro"/>
                <a:ea typeface="Source Code Pro"/>
                <a:cs typeface="Source Code Pro"/>
                <a:sym typeface="Source Code Pro"/>
              </a:rPr>
              <a:t>def f1():</a:t>
            </a:r>
          </a:p>
          <a:p>
            <a:pPr fontAlgn="base"/>
            <a:r>
              <a:rPr lang="en-IN" sz="1200" dirty="0">
                <a:solidFill>
                  <a:schemeClr val="dk1"/>
                </a:solidFill>
                <a:latin typeface="Source Code Pro"/>
                <a:ea typeface="Source Code Pro"/>
                <a:cs typeface="Source Code Pro"/>
                <a:sym typeface="Source Code Pro"/>
              </a:rPr>
              <a:t>	s = 'I love python'</a:t>
            </a:r>
          </a:p>
          <a:p>
            <a:pPr fontAlgn="base"/>
            <a:r>
              <a:rPr lang="en-IN" sz="1200" dirty="0">
                <a:solidFill>
                  <a:schemeClr val="dk1"/>
                </a:solidFill>
                <a:latin typeface="Source Code Pro"/>
                <a:ea typeface="Source Code Pro"/>
                <a:cs typeface="Source Code Pro"/>
                <a:sym typeface="Source Code Pro"/>
              </a:rPr>
              <a:t>	def f2():</a:t>
            </a:r>
          </a:p>
          <a:p>
            <a:pPr fontAlgn="base"/>
            <a:r>
              <a:rPr lang="en-IN" sz="1200" dirty="0">
                <a:solidFill>
                  <a:schemeClr val="dk1"/>
                </a:solidFill>
                <a:latin typeface="Source Code Pro"/>
                <a:ea typeface="Source Code Pro"/>
                <a:cs typeface="Source Code Pro"/>
                <a:sym typeface="Source Code Pro"/>
              </a:rPr>
              <a:t>		print(s)</a:t>
            </a:r>
          </a:p>
          <a:p>
            <a:pPr fontAlgn="base"/>
            <a:r>
              <a:rPr lang="en-IN" sz="1200" dirty="0">
                <a:solidFill>
                  <a:schemeClr val="dk1"/>
                </a:solidFill>
                <a:latin typeface="Source Code Pro"/>
                <a:ea typeface="Source Code Pro"/>
                <a:cs typeface="Source Code Pro"/>
                <a:sym typeface="Source Code Pro"/>
              </a:rPr>
              <a:t>	f2()</a:t>
            </a:r>
          </a:p>
          <a:p>
            <a:pPr fontAlgn="base"/>
            <a:r>
              <a:rPr lang="en-IN" sz="1200" dirty="0">
                <a:solidFill>
                  <a:schemeClr val="dk1"/>
                </a:solidFill>
                <a:latin typeface="Source Code Pro"/>
                <a:ea typeface="Source Code Pro"/>
                <a:cs typeface="Source Code Pro"/>
                <a:sym typeface="Source Code Pro"/>
              </a:rPr>
              <a:t># Driver's code</a:t>
            </a:r>
          </a:p>
          <a:p>
            <a:pPr fontAlgn="base"/>
            <a:r>
              <a:rPr lang="en-IN" sz="1200" dirty="0">
                <a:solidFill>
                  <a:schemeClr val="dk1"/>
                </a:solidFill>
                <a:latin typeface="Source Code Pro"/>
                <a:ea typeface="Source Code Pro"/>
                <a:cs typeface="Source Code Pro"/>
                <a:sym typeface="Source Code Pro"/>
              </a:rPr>
              <a:t>f1()</a:t>
            </a:r>
          </a:p>
          <a:p>
            <a:pPr fontAlgn="base"/>
            <a:endParaRPr lang="en-IN" sz="1200" dirty="0">
              <a:solidFill>
                <a:schemeClr val="dk1"/>
              </a:solidFill>
              <a:latin typeface="Source Code Pro"/>
              <a:ea typeface="Source Code Pro"/>
              <a:cs typeface="Source Code Pro"/>
              <a:sym typeface="Source Code Pro"/>
            </a:endParaRPr>
          </a:p>
          <a:p>
            <a:pPr fontAlgn="base"/>
            <a:r>
              <a:rPr lang="en-IN" sz="1600" b="1" dirty="0">
                <a:solidFill>
                  <a:schemeClr val="accent4">
                    <a:lumMod val="60000"/>
                    <a:lumOff val="40000"/>
                  </a:schemeClr>
                </a:solidFill>
                <a:latin typeface="Source Code Pro"/>
                <a:ea typeface="Source Code Pro"/>
                <a:cs typeface="Source Code Pro"/>
                <a:sym typeface="Source Code Pro"/>
              </a:rPr>
              <a:t>Output:</a:t>
            </a:r>
          </a:p>
          <a:p>
            <a:pPr fontAlgn="base"/>
            <a:r>
              <a:rPr lang="en-IN" sz="1200" dirty="0">
                <a:solidFill>
                  <a:schemeClr val="dk1"/>
                </a:solidFill>
                <a:latin typeface="Source Code Pro"/>
                <a:ea typeface="Source Code Pro"/>
                <a:cs typeface="Source Code Pro"/>
                <a:sym typeface="Source Code Pro"/>
              </a:rPr>
              <a:t>I love python</a:t>
            </a:r>
          </a:p>
        </p:txBody>
      </p:sp>
    </p:spTree>
    <p:extLst>
      <p:ext uri="{BB962C8B-B14F-4D97-AF65-F5344CB8AC3E}">
        <p14:creationId xmlns:p14="http://schemas.microsoft.com/office/powerpoint/2010/main" val="312698167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31640" y="304989"/>
            <a:ext cx="6635700" cy="1215012"/>
          </a:xfrm>
          <a:prstGeom prst="rect">
            <a:avLst/>
          </a:prstGeom>
        </p:spPr>
        <p:txBody>
          <a:bodyPr spcFirstLastPara="1" wrap="square" lIns="91425" tIns="91425" rIns="91425" bIns="91425" anchor="ctr" anchorCtr="0">
            <a:noAutofit/>
          </a:bodyPr>
          <a:lstStyle/>
          <a:p>
            <a:pPr algn="ctr"/>
            <a:r>
              <a:rPr lang="en" dirty="0">
                <a:solidFill>
                  <a:srgbClr val="E7E7E7"/>
                </a:solidFill>
              </a:rPr>
              <a:t>Modules in python</a:t>
            </a:r>
          </a:p>
        </p:txBody>
      </p:sp>
      <p:grpSp>
        <p:nvGrpSpPr>
          <p:cNvPr id="413" name="Google Shape;413;p35"/>
          <p:cNvGrpSpPr/>
          <p:nvPr/>
        </p:nvGrpSpPr>
        <p:grpSpPr>
          <a:xfrm>
            <a:off x="90643" y="6252275"/>
            <a:ext cx="721532" cy="507570"/>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1" name="Google Shape;421;p35"/>
            <p:cNvSpPr/>
            <p:nvPr/>
          </p:nvSpPr>
          <p:spPr>
            <a:xfrm>
              <a:off x="1374131" y="4469101"/>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 name="TextBox 2"/>
          <p:cNvSpPr txBox="1"/>
          <p:nvPr/>
        </p:nvSpPr>
        <p:spPr>
          <a:xfrm>
            <a:off x="183845" y="1738920"/>
            <a:ext cx="8284595" cy="3662541"/>
          </a:xfrm>
          <a:prstGeom prst="rect">
            <a:avLst/>
          </a:prstGeom>
          <a:noFill/>
        </p:spPr>
        <p:txBody>
          <a:bodyPr wrap="square" rtlCol="0">
            <a:spAutoFit/>
          </a:bodyPr>
          <a:lstStyle/>
          <a:p>
            <a:pPr fontAlgn="base"/>
            <a:r>
              <a:rPr lang="en-IN" sz="1200" dirty="0">
                <a:solidFill>
                  <a:schemeClr val="dk1"/>
                </a:solidFill>
                <a:latin typeface="Source Code Pro"/>
                <a:ea typeface="Source Code Pro"/>
              </a:rPr>
              <a:t>In Python, modules are files that contain Python code and are used to organize code into reusable and maintainable units. Modules can define functions, classes, and variables, and they can be imported into other Python scripts or modules to reuse their code. Here's a breakdown of how modules work in Python:</a:t>
            </a:r>
          </a:p>
          <a:p>
            <a:pPr fontAlgn="base"/>
            <a:endParaRPr lang="en-IN" sz="1600" dirty="0">
              <a:solidFill>
                <a:srgbClr val="D1D5DB"/>
              </a:solidFill>
              <a:latin typeface="Söhne"/>
              <a:ea typeface="Source Code Pro"/>
              <a:cs typeface="Source Code Pro"/>
            </a:endParaRPr>
          </a:p>
          <a:p>
            <a:pPr fontAlgn="base"/>
            <a:r>
              <a:rPr lang="en-IN" sz="1600" b="1" dirty="0">
                <a:solidFill>
                  <a:schemeClr val="accent4">
                    <a:lumMod val="60000"/>
                    <a:lumOff val="40000"/>
                  </a:schemeClr>
                </a:solidFill>
                <a:latin typeface="Source Code Pro"/>
                <a:ea typeface="Source Code Pro"/>
              </a:rPr>
              <a:t>Creating a Module: </a:t>
            </a:r>
            <a:r>
              <a:rPr lang="en-IN" sz="1200" dirty="0">
                <a:solidFill>
                  <a:schemeClr val="dk1"/>
                </a:solidFill>
                <a:latin typeface="Source Code Pro"/>
                <a:ea typeface="Source Code Pro"/>
              </a:rPr>
              <a:t>To create a module, you typically create a Python script (a .</a:t>
            </a:r>
            <a:r>
              <a:rPr lang="en-IN" sz="1200" dirty="0" err="1">
                <a:solidFill>
                  <a:schemeClr val="dk1"/>
                </a:solidFill>
                <a:latin typeface="Source Code Pro"/>
                <a:ea typeface="Source Code Pro"/>
              </a:rPr>
              <a:t>py</a:t>
            </a:r>
            <a:r>
              <a:rPr lang="en-IN" sz="1200" dirty="0">
                <a:solidFill>
                  <a:schemeClr val="dk1"/>
                </a:solidFill>
                <a:latin typeface="Source Code Pro"/>
                <a:ea typeface="Source Code Pro"/>
              </a:rPr>
              <a:t> file) and define functions, classes, or variables within it. For example, you can create a module named my_module.py with the following content:</a:t>
            </a:r>
          </a:p>
          <a:p>
            <a:pPr fontAlgn="base"/>
            <a:endParaRPr lang="en-IN" sz="1600" b="1" dirty="0">
              <a:solidFill>
                <a:schemeClr val="accent4">
                  <a:lumMod val="60000"/>
                  <a:lumOff val="40000"/>
                </a:schemeClr>
              </a:solidFill>
              <a:latin typeface="Source Code Pro"/>
              <a:ea typeface="Source Code Pro"/>
              <a:cs typeface="Source Code Pro"/>
            </a:endParaRPr>
          </a:p>
          <a:p>
            <a:pPr fontAlgn="base"/>
            <a:r>
              <a:rPr lang="en-IN" sz="1600" b="1" dirty="0">
                <a:solidFill>
                  <a:schemeClr val="accent4">
                    <a:lumMod val="60000"/>
                    <a:lumOff val="40000"/>
                  </a:schemeClr>
                </a:solidFill>
                <a:latin typeface="Source Code Pro"/>
                <a:ea typeface="Source Code Pro"/>
                <a:cs typeface="Source Code Pro"/>
              </a:rPr>
              <a:t>Example:</a:t>
            </a:r>
          </a:p>
          <a:p>
            <a:pPr fontAlgn="base"/>
            <a:r>
              <a:rPr lang="en-IN" sz="1200" dirty="0">
                <a:solidFill>
                  <a:schemeClr val="dk1"/>
                </a:solidFill>
                <a:latin typeface="Source Code Pro"/>
                <a:ea typeface="Source Code Pro"/>
              </a:rPr>
              <a:t># my_module.py</a:t>
            </a:r>
          </a:p>
          <a:p>
            <a:pPr fontAlgn="base"/>
            <a:r>
              <a:rPr lang="en-IN" sz="1200" dirty="0">
                <a:solidFill>
                  <a:schemeClr val="dk1"/>
                </a:solidFill>
                <a:latin typeface="Source Code Pro"/>
                <a:ea typeface="Source Code Pro"/>
              </a:rPr>
              <a:t>def greet(name):</a:t>
            </a:r>
          </a:p>
          <a:p>
            <a:pPr fontAlgn="base"/>
            <a:r>
              <a:rPr lang="en-IN" sz="1200" dirty="0">
                <a:solidFill>
                  <a:schemeClr val="dk1"/>
                </a:solidFill>
                <a:latin typeface="Source Code Pro"/>
                <a:ea typeface="Source Code Pro"/>
              </a:rPr>
              <a:t>    return </a:t>
            </a:r>
            <a:r>
              <a:rPr lang="en-IN" sz="1200" dirty="0" err="1">
                <a:solidFill>
                  <a:schemeClr val="dk1"/>
                </a:solidFill>
                <a:latin typeface="Source Code Pro"/>
                <a:ea typeface="Source Code Pro"/>
              </a:rPr>
              <a:t>f"Hello</a:t>
            </a:r>
            <a:r>
              <a:rPr lang="en-IN" sz="1200" dirty="0">
                <a:solidFill>
                  <a:schemeClr val="dk1"/>
                </a:solidFill>
                <a:latin typeface="Source Code Pro"/>
                <a:ea typeface="Source Code Pro"/>
              </a:rPr>
              <a:t>, {name}!"</a:t>
            </a:r>
          </a:p>
          <a:p>
            <a:pPr fontAlgn="base"/>
            <a:r>
              <a:rPr lang="en-IN" sz="1200" dirty="0">
                <a:solidFill>
                  <a:schemeClr val="dk1"/>
                </a:solidFill>
                <a:latin typeface="Source Code Pro"/>
                <a:ea typeface="Source Code Pro"/>
              </a:rPr>
              <a:t>PI = 3.14159</a:t>
            </a:r>
          </a:p>
          <a:p>
            <a:pPr fontAlgn="base"/>
            <a:endParaRPr lang="en-IN" sz="1600" b="1" dirty="0">
              <a:solidFill>
                <a:schemeClr val="accent4">
                  <a:lumMod val="60000"/>
                  <a:lumOff val="40000"/>
                </a:schemeClr>
              </a:solidFill>
              <a:latin typeface="Source Code Pro"/>
              <a:ea typeface="Source Code Pro"/>
              <a:cs typeface="Source Code Pro"/>
            </a:endParaRPr>
          </a:p>
          <a:p>
            <a:pPr fontAlgn="base"/>
            <a:endParaRPr lang="en-IN" sz="1600" b="1" dirty="0">
              <a:solidFill>
                <a:schemeClr val="accent4">
                  <a:lumMod val="60000"/>
                  <a:lumOff val="40000"/>
                </a:schemeClr>
              </a:solidFill>
              <a:latin typeface="Source Code Pro"/>
              <a:ea typeface="Source Code Pro"/>
              <a:cs typeface="Source Code Pro"/>
            </a:endParaRPr>
          </a:p>
          <a:p>
            <a:pPr fontAlgn="base"/>
            <a:endParaRPr lang="en-IN" sz="1600" b="1" dirty="0">
              <a:solidFill>
                <a:schemeClr val="accent4">
                  <a:lumMod val="60000"/>
                  <a:lumOff val="40000"/>
                </a:schemeClr>
              </a:solidFill>
              <a:latin typeface="Source Code Pro"/>
              <a:ea typeface="Source Code Pro"/>
              <a:cs typeface="Source Code Pro"/>
              <a:sym typeface="Source Code Pro"/>
            </a:endParaRPr>
          </a:p>
        </p:txBody>
      </p:sp>
      <p:sp>
        <p:nvSpPr>
          <p:cNvPr id="2" name="TextBox 1"/>
          <p:cNvSpPr txBox="1"/>
          <p:nvPr/>
        </p:nvSpPr>
        <p:spPr>
          <a:xfrm>
            <a:off x="122371" y="404664"/>
            <a:ext cx="1116067" cy="1015663"/>
          </a:xfrm>
          <a:prstGeom prst="rect">
            <a:avLst/>
          </a:prstGeom>
          <a:noFill/>
        </p:spPr>
        <p:txBody>
          <a:bodyPr wrap="square" rtlCol="0">
            <a:spAutoFit/>
          </a:bodyPr>
          <a:lstStyle/>
          <a:p>
            <a:pPr>
              <a:buClr>
                <a:schemeClr val="lt1"/>
              </a:buClr>
              <a:buSzPts val="6000"/>
            </a:pPr>
            <a:r>
              <a:rPr lang="en-IN" sz="6000" dirty="0">
                <a:solidFill>
                  <a:schemeClr val="dk2"/>
                </a:solidFill>
                <a:latin typeface="Fira Code"/>
                <a:ea typeface="Fira Code"/>
                <a:cs typeface="Fira Code"/>
                <a:sym typeface="Fira Code"/>
              </a:rPr>
              <a:t>02</a:t>
            </a:r>
          </a:p>
        </p:txBody>
      </p:sp>
    </p:spTree>
    <p:extLst>
      <p:ext uri="{BB962C8B-B14F-4D97-AF65-F5344CB8AC3E}">
        <p14:creationId xmlns:p14="http://schemas.microsoft.com/office/powerpoint/2010/main" val="90904391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31640" y="304989"/>
            <a:ext cx="6635700" cy="1215012"/>
          </a:xfrm>
          <a:prstGeom prst="rect">
            <a:avLst/>
          </a:prstGeom>
        </p:spPr>
        <p:txBody>
          <a:bodyPr spcFirstLastPara="1" wrap="square" lIns="91425" tIns="91425" rIns="91425" bIns="91425" anchor="ctr" anchorCtr="0">
            <a:noAutofit/>
          </a:bodyPr>
          <a:lstStyle/>
          <a:p>
            <a:pPr algn="ctr"/>
            <a:r>
              <a:rPr lang="en" dirty="0">
                <a:solidFill>
                  <a:srgbClr val="E7E7E7"/>
                </a:solidFill>
              </a:rPr>
              <a:t>Modules in python</a:t>
            </a:r>
          </a:p>
        </p:txBody>
      </p:sp>
      <p:grpSp>
        <p:nvGrpSpPr>
          <p:cNvPr id="413" name="Google Shape;413;p35"/>
          <p:cNvGrpSpPr/>
          <p:nvPr/>
        </p:nvGrpSpPr>
        <p:grpSpPr>
          <a:xfrm>
            <a:off x="90643" y="6252275"/>
            <a:ext cx="721532" cy="507570"/>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1" name="Google Shape;421;p35"/>
            <p:cNvSpPr/>
            <p:nvPr/>
          </p:nvSpPr>
          <p:spPr>
            <a:xfrm>
              <a:off x="1374131" y="4469101"/>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 name="TextBox 2"/>
          <p:cNvSpPr txBox="1"/>
          <p:nvPr/>
        </p:nvSpPr>
        <p:spPr>
          <a:xfrm>
            <a:off x="201993" y="1725565"/>
            <a:ext cx="8284595" cy="3494290"/>
          </a:xfrm>
          <a:prstGeom prst="rect">
            <a:avLst/>
          </a:prstGeom>
          <a:noFill/>
        </p:spPr>
        <p:txBody>
          <a:bodyPr wrap="square" rtlCol="0">
            <a:spAutoFit/>
          </a:bodyPr>
          <a:lstStyle/>
          <a:p>
            <a:pPr>
              <a:lnSpc>
                <a:spcPct val="115000"/>
              </a:lnSpc>
              <a:tabLst>
                <a:tab pos="1226820" algn="l"/>
              </a:tabLst>
            </a:pPr>
            <a:r>
              <a:rPr lang="en-IN" sz="1800" dirty="0">
                <a:effectLst/>
                <a:latin typeface="Calibri" panose="020F0502020204030204" pitchFamily="34" charset="0"/>
                <a:ea typeface="Calibri" panose="020F0502020204030204" pitchFamily="34" charset="0"/>
                <a:cs typeface="Tunga" panose="020B0502040204020203" pitchFamily="34" charset="0"/>
              </a:rPr>
              <a:t> </a:t>
            </a:r>
            <a:r>
              <a:rPr lang="en-IN" sz="1600" b="1" dirty="0">
                <a:solidFill>
                  <a:schemeClr val="accent4">
                    <a:lumMod val="60000"/>
                    <a:lumOff val="40000"/>
                  </a:schemeClr>
                </a:solidFill>
                <a:latin typeface="Source Code Pro"/>
                <a:ea typeface="Source Code Pro"/>
              </a:rPr>
              <a:t>Importing a Module: </a:t>
            </a:r>
            <a:r>
              <a:rPr lang="en-IN" sz="1200" dirty="0">
                <a:solidFill>
                  <a:schemeClr val="dk1"/>
                </a:solidFill>
                <a:latin typeface="Source Code Pro"/>
                <a:ea typeface="Source Code Pro"/>
              </a:rPr>
              <a:t>You can import a module using the import statement in another Python script or interactive session:</a:t>
            </a:r>
          </a:p>
          <a:p>
            <a:pPr>
              <a:lnSpc>
                <a:spcPct val="115000"/>
              </a:lnSpc>
              <a:tabLst>
                <a:tab pos="1226820" algn="l"/>
              </a:tabLst>
            </a:pPr>
            <a:endParaRPr lang="en-IN" sz="1200" dirty="0">
              <a:solidFill>
                <a:schemeClr val="dk1"/>
              </a:solidFill>
              <a:latin typeface="Source Code Pro"/>
              <a:ea typeface="Source Code Pro"/>
            </a:endParaRPr>
          </a:p>
          <a:p>
            <a:pPr>
              <a:lnSpc>
                <a:spcPct val="115000"/>
              </a:lnSpc>
              <a:tabLst>
                <a:tab pos="1226820" algn="l"/>
              </a:tabLst>
            </a:pPr>
            <a:endParaRPr lang="en-IN" sz="1200" dirty="0">
              <a:solidFill>
                <a:schemeClr val="dk1"/>
              </a:solidFill>
              <a:latin typeface="Source Code Pro"/>
              <a:ea typeface="Source Code Pro"/>
            </a:endParaRPr>
          </a:p>
          <a:p>
            <a:pPr>
              <a:lnSpc>
                <a:spcPct val="115000"/>
              </a:lnSpc>
              <a:spcAft>
                <a:spcPts val="1000"/>
              </a:spcAft>
              <a:tabLst>
                <a:tab pos="1226820" algn="l"/>
              </a:tabLst>
            </a:pPr>
            <a:r>
              <a:rPr lang="en-IN" sz="1600" b="1" dirty="0">
                <a:solidFill>
                  <a:schemeClr val="accent4">
                    <a:lumMod val="60000"/>
                    <a:lumOff val="40000"/>
                  </a:schemeClr>
                </a:solidFill>
                <a:latin typeface="Source Code Pro"/>
                <a:ea typeface="Source Code Pro"/>
              </a:rPr>
              <a:t>Example:</a:t>
            </a:r>
          </a:p>
          <a:p>
            <a:pPr>
              <a:lnSpc>
                <a:spcPct val="115000"/>
              </a:lnSpc>
              <a:spcAft>
                <a:spcPts val="0"/>
              </a:spcAft>
              <a:tabLst>
                <a:tab pos="1226820" algn="l"/>
              </a:tabLst>
            </a:pPr>
            <a:r>
              <a:rPr lang="en-IN" sz="1200" dirty="0">
                <a:solidFill>
                  <a:schemeClr val="dk1"/>
                </a:solidFill>
                <a:latin typeface="Source Code Pro"/>
                <a:ea typeface="Source Code Pro"/>
              </a:rPr>
              <a:t>import </a:t>
            </a:r>
            <a:r>
              <a:rPr lang="en-IN" sz="1200" dirty="0" err="1">
                <a:solidFill>
                  <a:schemeClr val="dk1"/>
                </a:solidFill>
                <a:latin typeface="Source Code Pro"/>
                <a:ea typeface="Source Code Pro"/>
              </a:rPr>
              <a:t>my_module</a:t>
            </a:r>
            <a:endParaRPr lang="en-IN" sz="1200" dirty="0">
              <a:solidFill>
                <a:schemeClr val="dk1"/>
              </a:solidFill>
              <a:latin typeface="Source Code Pro"/>
              <a:ea typeface="Source Code Pro"/>
            </a:endParaRPr>
          </a:p>
          <a:p>
            <a:pPr>
              <a:lnSpc>
                <a:spcPct val="115000"/>
              </a:lnSpc>
              <a:spcAft>
                <a:spcPts val="0"/>
              </a:spcAft>
              <a:tabLst>
                <a:tab pos="1226820" algn="l"/>
              </a:tabLst>
            </a:pPr>
            <a:r>
              <a:rPr lang="en-IN" sz="1200" dirty="0">
                <a:solidFill>
                  <a:schemeClr val="dk1"/>
                </a:solidFill>
                <a:latin typeface="Source Code Pro"/>
                <a:ea typeface="Source Code Pro"/>
              </a:rPr>
              <a:t>result = </a:t>
            </a:r>
            <a:r>
              <a:rPr lang="en-IN" sz="1200" dirty="0" err="1">
                <a:solidFill>
                  <a:schemeClr val="dk1"/>
                </a:solidFill>
                <a:latin typeface="Source Code Pro"/>
                <a:ea typeface="Source Code Pro"/>
              </a:rPr>
              <a:t>my_module.greet</a:t>
            </a:r>
            <a:r>
              <a:rPr lang="en-IN" sz="1200" dirty="0">
                <a:solidFill>
                  <a:schemeClr val="dk1"/>
                </a:solidFill>
                <a:latin typeface="Source Code Pro"/>
                <a:ea typeface="Source Code Pro"/>
              </a:rPr>
              <a:t>("Alice")</a:t>
            </a:r>
          </a:p>
          <a:p>
            <a:pPr>
              <a:lnSpc>
                <a:spcPct val="115000"/>
              </a:lnSpc>
              <a:spcAft>
                <a:spcPts val="0"/>
              </a:spcAft>
              <a:tabLst>
                <a:tab pos="1226820" algn="l"/>
              </a:tabLst>
            </a:pPr>
            <a:r>
              <a:rPr lang="en-IN" sz="1200" dirty="0">
                <a:solidFill>
                  <a:schemeClr val="dk1"/>
                </a:solidFill>
                <a:latin typeface="Source Code Pro"/>
                <a:ea typeface="Source Code Pro"/>
              </a:rPr>
              <a:t>print(result)  # Output: "Hello, Alice!"</a:t>
            </a:r>
          </a:p>
          <a:p>
            <a:pPr>
              <a:lnSpc>
                <a:spcPct val="115000"/>
              </a:lnSpc>
              <a:spcAft>
                <a:spcPts val="0"/>
              </a:spcAft>
              <a:tabLst>
                <a:tab pos="1226820" algn="l"/>
              </a:tabLst>
            </a:pPr>
            <a:r>
              <a:rPr lang="en-IN" sz="1200" dirty="0">
                <a:solidFill>
                  <a:schemeClr val="dk1"/>
                </a:solidFill>
                <a:latin typeface="Source Code Pro"/>
                <a:ea typeface="Source Code Pro"/>
              </a:rPr>
              <a:t>print(</a:t>
            </a:r>
            <a:r>
              <a:rPr lang="en-IN" sz="1200" dirty="0" err="1">
                <a:solidFill>
                  <a:schemeClr val="dk1"/>
                </a:solidFill>
                <a:latin typeface="Source Code Pro"/>
                <a:ea typeface="Source Code Pro"/>
              </a:rPr>
              <a:t>my_module.PI</a:t>
            </a:r>
            <a:r>
              <a:rPr lang="en-IN" sz="1200" dirty="0">
                <a:solidFill>
                  <a:schemeClr val="dk1"/>
                </a:solidFill>
                <a:latin typeface="Source Code Pro"/>
                <a:ea typeface="Source Code Pro"/>
              </a:rPr>
              <a:t>)  # Output: 3.14159</a:t>
            </a:r>
          </a:p>
          <a:p>
            <a:pPr>
              <a:lnSpc>
                <a:spcPct val="115000"/>
              </a:lnSpc>
              <a:spcAft>
                <a:spcPts val="1000"/>
              </a:spcAft>
              <a:tabLst>
                <a:tab pos="1226820" algn="l"/>
              </a:tabLst>
            </a:pP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fontAlgn="base"/>
            <a:endParaRPr lang="en-IN" sz="1600" b="1" dirty="0">
              <a:solidFill>
                <a:schemeClr val="accent4">
                  <a:lumMod val="60000"/>
                  <a:lumOff val="40000"/>
                </a:schemeClr>
              </a:solidFill>
              <a:latin typeface="Source Code Pro"/>
              <a:ea typeface="Source Code Pro"/>
              <a:cs typeface="Source Code Pro"/>
            </a:endParaRPr>
          </a:p>
          <a:p>
            <a:pPr fontAlgn="base"/>
            <a:endParaRPr lang="en-IN" sz="1600" b="1" dirty="0">
              <a:solidFill>
                <a:schemeClr val="accent4">
                  <a:lumMod val="60000"/>
                  <a:lumOff val="40000"/>
                </a:schemeClr>
              </a:solidFill>
              <a:latin typeface="Source Code Pro"/>
              <a:ea typeface="Source Code Pro"/>
              <a:cs typeface="Source Code Pro"/>
            </a:endParaRPr>
          </a:p>
          <a:p>
            <a:pPr fontAlgn="base"/>
            <a:endParaRPr lang="en-IN" sz="1600" b="1" dirty="0">
              <a:solidFill>
                <a:schemeClr val="accent4">
                  <a:lumMod val="60000"/>
                  <a:lumOff val="40000"/>
                </a:schemeClr>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298512133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31640" y="304989"/>
            <a:ext cx="6635700" cy="1215012"/>
          </a:xfrm>
          <a:prstGeom prst="rect">
            <a:avLst/>
          </a:prstGeom>
        </p:spPr>
        <p:txBody>
          <a:bodyPr spcFirstLastPara="1" wrap="square" lIns="91425" tIns="91425" rIns="91425" bIns="91425" anchor="ctr" anchorCtr="0">
            <a:noAutofit/>
          </a:bodyPr>
          <a:lstStyle/>
          <a:p>
            <a:pPr algn="ctr"/>
            <a:r>
              <a:rPr lang="en" dirty="0">
                <a:solidFill>
                  <a:srgbClr val="E7E7E7"/>
                </a:solidFill>
              </a:rPr>
              <a:t>Modules in python</a:t>
            </a:r>
          </a:p>
        </p:txBody>
      </p:sp>
      <p:grpSp>
        <p:nvGrpSpPr>
          <p:cNvPr id="413" name="Google Shape;413;p35"/>
          <p:cNvGrpSpPr/>
          <p:nvPr/>
        </p:nvGrpSpPr>
        <p:grpSpPr>
          <a:xfrm>
            <a:off x="90643" y="6252275"/>
            <a:ext cx="721532" cy="507570"/>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1" name="Google Shape;421;p35"/>
            <p:cNvSpPr/>
            <p:nvPr/>
          </p:nvSpPr>
          <p:spPr>
            <a:xfrm>
              <a:off x="1374131" y="4469101"/>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 name="TextBox 2"/>
          <p:cNvSpPr txBox="1"/>
          <p:nvPr/>
        </p:nvSpPr>
        <p:spPr>
          <a:xfrm>
            <a:off x="183845" y="1738920"/>
            <a:ext cx="8284595" cy="4206280"/>
          </a:xfrm>
          <a:prstGeom prst="rect">
            <a:avLst/>
          </a:prstGeom>
          <a:noFill/>
        </p:spPr>
        <p:txBody>
          <a:bodyPr wrap="square" rtlCol="0">
            <a:spAutoFit/>
          </a:bodyPr>
          <a:lstStyle/>
          <a:p>
            <a:pPr>
              <a:lnSpc>
                <a:spcPct val="115000"/>
              </a:lnSpc>
              <a:spcAft>
                <a:spcPts val="1000"/>
              </a:spcAft>
              <a:tabLst>
                <a:tab pos="1226820" algn="l"/>
              </a:tabLst>
            </a:pPr>
            <a:r>
              <a:rPr lang="en-IN" sz="1600" b="1" dirty="0">
                <a:solidFill>
                  <a:schemeClr val="accent4">
                    <a:lumMod val="60000"/>
                    <a:lumOff val="40000"/>
                  </a:schemeClr>
                </a:solidFill>
                <a:latin typeface="Source Code Pro"/>
                <a:ea typeface="Source Code Pro"/>
              </a:rPr>
              <a:t>Built-in Modules: </a:t>
            </a:r>
            <a:r>
              <a:rPr lang="en-IN" sz="1200" dirty="0">
                <a:solidFill>
                  <a:schemeClr val="dk1"/>
                </a:solidFill>
                <a:latin typeface="Source Code Pro"/>
                <a:ea typeface="Source Code Pro"/>
              </a:rPr>
              <a:t>Python also comes with a rich standard library containing various built-in modules that provide additional functionality. These modules cover a wide range of tasks, from working with files (</a:t>
            </a:r>
            <a:r>
              <a:rPr lang="en-IN" sz="1200" dirty="0" err="1">
                <a:solidFill>
                  <a:schemeClr val="dk1"/>
                </a:solidFill>
                <a:latin typeface="Source Code Pro"/>
                <a:ea typeface="Source Code Pro"/>
              </a:rPr>
              <a:t>os</a:t>
            </a:r>
            <a:r>
              <a:rPr lang="en-IN" sz="1200" dirty="0">
                <a:solidFill>
                  <a:schemeClr val="dk1"/>
                </a:solidFill>
                <a:latin typeface="Source Code Pro"/>
                <a:ea typeface="Source Code Pro"/>
              </a:rPr>
              <a:t>, io) to mathematical operations (math, random) and more.</a:t>
            </a:r>
          </a:p>
          <a:p>
            <a:pPr>
              <a:lnSpc>
                <a:spcPct val="115000"/>
              </a:lnSpc>
              <a:spcAft>
                <a:spcPts val="1000"/>
              </a:spcAft>
              <a:tabLst>
                <a:tab pos="1226820" algn="l"/>
              </a:tabLst>
            </a:pPr>
            <a:endParaRPr lang="en-IN" dirty="0">
              <a:latin typeface="Calibri" panose="020F0502020204030204" pitchFamily="34" charset="0"/>
              <a:ea typeface="Calibri" panose="020F0502020204030204" pitchFamily="34" charset="0"/>
              <a:cs typeface="Tunga" panose="020B0502040204020203" pitchFamily="34" charset="0"/>
            </a:endParaRPr>
          </a:p>
          <a:p>
            <a:pPr>
              <a:lnSpc>
                <a:spcPct val="115000"/>
              </a:lnSpc>
              <a:spcAft>
                <a:spcPts val="1000"/>
              </a:spcAft>
              <a:tabLst>
                <a:tab pos="1226820" algn="l"/>
              </a:tabLst>
            </a:pPr>
            <a:r>
              <a:rPr lang="en-IN" sz="1600" b="1" dirty="0">
                <a:solidFill>
                  <a:schemeClr val="accent4">
                    <a:lumMod val="60000"/>
                    <a:lumOff val="40000"/>
                  </a:schemeClr>
                </a:solidFill>
                <a:latin typeface="Source Code Pro"/>
                <a:ea typeface="Source Code Pro"/>
              </a:rPr>
              <a:t>Example:</a:t>
            </a:r>
          </a:p>
          <a:p>
            <a:pPr>
              <a:lnSpc>
                <a:spcPct val="115000"/>
              </a:lnSpc>
              <a:spcAft>
                <a:spcPts val="1000"/>
              </a:spcAft>
              <a:tabLst>
                <a:tab pos="1226820" algn="l"/>
              </a:tabLst>
            </a:pPr>
            <a:r>
              <a:rPr lang="en-IN" sz="1200" dirty="0">
                <a:solidFill>
                  <a:schemeClr val="dk1"/>
                </a:solidFill>
                <a:latin typeface="Source Code Pro"/>
                <a:ea typeface="Source Code Pro"/>
              </a:rPr>
              <a:t>import </a:t>
            </a:r>
            <a:r>
              <a:rPr lang="en-IN" sz="1200" dirty="0" err="1">
                <a:solidFill>
                  <a:schemeClr val="dk1"/>
                </a:solidFill>
                <a:latin typeface="Source Code Pro"/>
                <a:ea typeface="Source Code Pro"/>
              </a:rPr>
              <a:t>os</a:t>
            </a:r>
            <a:endParaRPr lang="en-IN" sz="1200" dirty="0">
              <a:solidFill>
                <a:schemeClr val="dk1"/>
              </a:solidFill>
              <a:latin typeface="Source Code Pro"/>
              <a:ea typeface="Source Code Pro"/>
            </a:endParaRPr>
          </a:p>
          <a:p>
            <a:pPr>
              <a:lnSpc>
                <a:spcPct val="115000"/>
              </a:lnSpc>
              <a:spcAft>
                <a:spcPts val="1000"/>
              </a:spcAft>
              <a:tabLst>
                <a:tab pos="1226820" algn="l"/>
              </a:tabLst>
            </a:pPr>
            <a:r>
              <a:rPr lang="en-IN" sz="1200" dirty="0" err="1">
                <a:solidFill>
                  <a:schemeClr val="dk1"/>
                </a:solidFill>
                <a:latin typeface="Source Code Pro"/>
                <a:ea typeface="Source Code Pro"/>
              </a:rPr>
              <a:t>current_directory</a:t>
            </a:r>
            <a:r>
              <a:rPr lang="en-IN" sz="1200" dirty="0">
                <a:solidFill>
                  <a:schemeClr val="dk1"/>
                </a:solidFill>
                <a:latin typeface="Source Code Pro"/>
                <a:ea typeface="Source Code Pro"/>
              </a:rPr>
              <a:t> = </a:t>
            </a:r>
            <a:r>
              <a:rPr lang="en-IN" sz="1200" dirty="0" err="1">
                <a:solidFill>
                  <a:schemeClr val="dk1"/>
                </a:solidFill>
                <a:latin typeface="Source Code Pro"/>
                <a:ea typeface="Source Code Pro"/>
              </a:rPr>
              <a:t>os.getcwd</a:t>
            </a:r>
            <a:r>
              <a:rPr lang="en-IN" sz="1200" dirty="0">
                <a:solidFill>
                  <a:schemeClr val="dk1"/>
                </a:solidFill>
                <a:latin typeface="Source Code Pro"/>
                <a:ea typeface="Source Code Pro"/>
              </a:rPr>
              <a:t>()</a:t>
            </a:r>
          </a:p>
          <a:p>
            <a:pPr>
              <a:lnSpc>
                <a:spcPct val="115000"/>
              </a:lnSpc>
              <a:spcAft>
                <a:spcPts val="1000"/>
              </a:spcAft>
              <a:tabLst>
                <a:tab pos="1226820" algn="l"/>
              </a:tabLst>
            </a:pPr>
            <a:r>
              <a:rPr lang="en-IN" sz="1200" dirty="0">
                <a:solidFill>
                  <a:schemeClr val="dk1"/>
                </a:solidFill>
                <a:latin typeface="Source Code Pro"/>
                <a:ea typeface="Source Code Pro"/>
              </a:rPr>
              <a:t>print(</a:t>
            </a:r>
            <a:r>
              <a:rPr lang="en-IN" sz="1200" dirty="0" err="1">
                <a:solidFill>
                  <a:schemeClr val="dk1"/>
                </a:solidFill>
                <a:latin typeface="Source Code Pro"/>
                <a:ea typeface="Source Code Pro"/>
              </a:rPr>
              <a:t>current_directory</a:t>
            </a:r>
            <a:r>
              <a:rPr lang="en-IN" sz="1200" dirty="0">
                <a:solidFill>
                  <a:schemeClr val="dk1"/>
                </a:solidFill>
                <a:latin typeface="Source Code Pro"/>
                <a:ea typeface="Source Code Pro"/>
              </a:rPr>
              <a:t>)</a:t>
            </a:r>
          </a:p>
          <a:p>
            <a:pPr>
              <a:lnSpc>
                <a:spcPct val="115000"/>
              </a:lnSpc>
              <a:spcAft>
                <a:spcPts val="1000"/>
              </a:spcAft>
              <a:tabLst>
                <a:tab pos="1226820" algn="l"/>
              </a:tabLst>
            </a:pP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fontAlgn="base"/>
            <a:endParaRPr lang="en-IN" sz="1600" b="1" dirty="0">
              <a:solidFill>
                <a:schemeClr val="accent4">
                  <a:lumMod val="60000"/>
                  <a:lumOff val="40000"/>
                </a:schemeClr>
              </a:solidFill>
              <a:latin typeface="Source Code Pro"/>
              <a:ea typeface="Source Code Pro"/>
              <a:cs typeface="Source Code Pro"/>
            </a:endParaRPr>
          </a:p>
          <a:p>
            <a:pPr fontAlgn="base"/>
            <a:endParaRPr lang="en-IN" sz="1600" b="1" dirty="0">
              <a:solidFill>
                <a:schemeClr val="accent4">
                  <a:lumMod val="60000"/>
                  <a:lumOff val="40000"/>
                </a:schemeClr>
              </a:solidFill>
              <a:latin typeface="Source Code Pro"/>
              <a:ea typeface="Source Code Pro"/>
              <a:cs typeface="Source Code Pro"/>
            </a:endParaRPr>
          </a:p>
          <a:p>
            <a:pPr fontAlgn="base"/>
            <a:endParaRPr lang="en-IN" sz="1600" b="1" dirty="0">
              <a:solidFill>
                <a:schemeClr val="accent4">
                  <a:lumMod val="60000"/>
                  <a:lumOff val="40000"/>
                </a:schemeClr>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09045143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31640" y="304989"/>
            <a:ext cx="6635700" cy="1215012"/>
          </a:xfrm>
          <a:prstGeom prst="rect">
            <a:avLst/>
          </a:prstGeom>
        </p:spPr>
        <p:txBody>
          <a:bodyPr spcFirstLastPara="1" wrap="square" lIns="91425" tIns="91425" rIns="91425" bIns="91425" anchor="ctr" anchorCtr="0">
            <a:noAutofit/>
          </a:bodyPr>
          <a:lstStyle/>
          <a:p>
            <a:pPr algn="ctr"/>
            <a:r>
              <a:rPr lang="en-IN" dirty="0">
                <a:solidFill>
                  <a:srgbClr val="E7E7E7"/>
                </a:solidFill>
              </a:rPr>
              <a:t>D</a:t>
            </a:r>
            <a:r>
              <a:rPr lang="en" dirty="0">
                <a:solidFill>
                  <a:srgbClr val="E7E7E7"/>
                </a:solidFill>
              </a:rPr>
              <a:t>ata manipulaion in python</a:t>
            </a:r>
          </a:p>
        </p:txBody>
      </p:sp>
      <p:grpSp>
        <p:nvGrpSpPr>
          <p:cNvPr id="413" name="Google Shape;413;p35"/>
          <p:cNvGrpSpPr/>
          <p:nvPr/>
        </p:nvGrpSpPr>
        <p:grpSpPr>
          <a:xfrm>
            <a:off x="90643" y="6252275"/>
            <a:ext cx="721532" cy="507570"/>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1" name="Google Shape;421;p35"/>
            <p:cNvSpPr/>
            <p:nvPr/>
          </p:nvSpPr>
          <p:spPr>
            <a:xfrm>
              <a:off x="1374131" y="4469101"/>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 name="TextBox 2"/>
          <p:cNvSpPr txBox="1"/>
          <p:nvPr/>
        </p:nvSpPr>
        <p:spPr>
          <a:xfrm>
            <a:off x="157817" y="1636931"/>
            <a:ext cx="8284595" cy="4154984"/>
          </a:xfrm>
          <a:prstGeom prst="rect">
            <a:avLst/>
          </a:prstGeom>
          <a:noFill/>
        </p:spPr>
        <p:txBody>
          <a:bodyPr wrap="square" rtlCol="0">
            <a:spAutoFit/>
          </a:bodyPr>
          <a:lstStyle/>
          <a:p>
            <a:pPr fontAlgn="base"/>
            <a:r>
              <a:rPr lang="en-IN" sz="1600" b="1" dirty="0">
                <a:solidFill>
                  <a:schemeClr val="accent4">
                    <a:lumMod val="60000"/>
                    <a:lumOff val="40000"/>
                  </a:schemeClr>
                </a:solidFill>
                <a:latin typeface="Source Code Pro"/>
                <a:ea typeface="Source Code Pro"/>
              </a:rPr>
              <a:t>Data Manipulation in Python</a:t>
            </a:r>
          </a:p>
          <a:p>
            <a:pPr fontAlgn="base"/>
            <a:endParaRPr lang="en-IN" sz="1600" b="1" dirty="0">
              <a:solidFill>
                <a:schemeClr val="accent4">
                  <a:lumMod val="60000"/>
                  <a:lumOff val="40000"/>
                </a:schemeClr>
              </a:solidFill>
              <a:latin typeface="Source Code Pro"/>
              <a:ea typeface="Source Code Pro"/>
            </a:endParaRPr>
          </a:p>
          <a:p>
            <a:pPr fontAlgn="base"/>
            <a:r>
              <a:rPr lang="en-IN" sz="1200" dirty="0">
                <a:solidFill>
                  <a:schemeClr val="dk1"/>
                </a:solidFill>
                <a:latin typeface="Source Code Pro"/>
                <a:ea typeface="Source Code Pro"/>
              </a:rPr>
              <a:t>Data manipulation in Python involves working with data to perform various tasks such as cleaning, transforming, aggregating, and </a:t>
            </a:r>
            <a:r>
              <a:rPr lang="en-IN" sz="1200" dirty="0" err="1">
                <a:solidFill>
                  <a:schemeClr val="dk1"/>
                </a:solidFill>
                <a:latin typeface="Source Code Pro"/>
                <a:ea typeface="Source Code Pro"/>
              </a:rPr>
              <a:t>analyzing</a:t>
            </a:r>
            <a:r>
              <a:rPr lang="en-IN" sz="1200" dirty="0">
                <a:solidFill>
                  <a:schemeClr val="dk1"/>
                </a:solidFill>
                <a:latin typeface="Source Code Pro"/>
                <a:ea typeface="Source Code Pro"/>
              </a:rPr>
              <a:t> it. Python provides several libraries and tools that make data manipulation efficient and convenient. Here are some common libraries and techniques for data manipulation in Python:</a:t>
            </a:r>
          </a:p>
          <a:p>
            <a:pPr fontAlgn="base"/>
            <a:endParaRPr lang="en-IN" sz="1600" b="1" dirty="0">
              <a:solidFill>
                <a:schemeClr val="accent4">
                  <a:lumMod val="60000"/>
                  <a:lumOff val="40000"/>
                </a:schemeClr>
              </a:solidFill>
              <a:latin typeface="Source Code Pro"/>
              <a:ea typeface="Source Code Pro"/>
            </a:endParaRPr>
          </a:p>
          <a:p>
            <a:pPr fontAlgn="base"/>
            <a:r>
              <a:rPr lang="en-IN" sz="1600" b="1" dirty="0">
                <a:solidFill>
                  <a:schemeClr val="accent4">
                    <a:lumMod val="60000"/>
                    <a:lumOff val="40000"/>
                  </a:schemeClr>
                </a:solidFill>
                <a:latin typeface="Source Code Pro"/>
                <a:ea typeface="Source Code Pro"/>
              </a:rPr>
              <a:t>1. NumPy: </a:t>
            </a:r>
            <a:r>
              <a:rPr lang="en-IN" sz="1200" dirty="0">
                <a:solidFill>
                  <a:schemeClr val="dk1"/>
                </a:solidFill>
                <a:latin typeface="Source Code Pro"/>
                <a:ea typeface="Source Code Pro"/>
              </a:rPr>
              <a:t>NumPy is a fundamental library for numerical operations in Python. It provides support for arrays and matrices, which are essential for data manipulation tasks.</a:t>
            </a:r>
          </a:p>
          <a:p>
            <a:pPr fontAlgn="base"/>
            <a:endParaRPr lang="en-IN" sz="1600" b="0" i="0" dirty="0">
              <a:solidFill>
                <a:srgbClr val="D1D5DB"/>
              </a:solidFill>
              <a:effectLst/>
              <a:latin typeface="Söhne"/>
            </a:endParaRPr>
          </a:p>
          <a:p>
            <a:pPr fontAlgn="base"/>
            <a:r>
              <a:rPr lang="en-IN" sz="1600" b="1" dirty="0">
                <a:solidFill>
                  <a:schemeClr val="accent4">
                    <a:lumMod val="60000"/>
                    <a:lumOff val="40000"/>
                  </a:schemeClr>
                </a:solidFill>
                <a:latin typeface="Source Code Pro"/>
                <a:ea typeface="Source Code Pro"/>
              </a:rPr>
              <a:t>Example:</a:t>
            </a:r>
          </a:p>
          <a:p>
            <a:pPr fontAlgn="base"/>
            <a:r>
              <a:rPr lang="en-IN" sz="1200" dirty="0">
                <a:solidFill>
                  <a:schemeClr val="dk1"/>
                </a:solidFill>
                <a:latin typeface="Source Code Pro"/>
                <a:ea typeface="Source Code Pro"/>
              </a:rPr>
              <a:t>import </a:t>
            </a:r>
            <a:r>
              <a:rPr lang="en-IN" sz="1200" dirty="0" err="1">
                <a:solidFill>
                  <a:schemeClr val="dk1"/>
                </a:solidFill>
                <a:latin typeface="Source Code Pro"/>
                <a:ea typeface="Source Code Pro"/>
              </a:rPr>
              <a:t>numpy</a:t>
            </a:r>
            <a:r>
              <a:rPr lang="en-IN" sz="1200" dirty="0">
                <a:solidFill>
                  <a:schemeClr val="dk1"/>
                </a:solidFill>
                <a:latin typeface="Source Code Pro"/>
                <a:ea typeface="Source Code Pro"/>
              </a:rPr>
              <a:t> as np</a:t>
            </a:r>
          </a:p>
          <a:p>
            <a:pPr fontAlgn="base"/>
            <a:r>
              <a:rPr lang="en-IN" sz="1200" dirty="0">
                <a:solidFill>
                  <a:schemeClr val="dk1"/>
                </a:solidFill>
                <a:latin typeface="Source Code Pro"/>
                <a:ea typeface="Source Code Pro"/>
              </a:rPr>
              <a:t># Create a NumPy array</a:t>
            </a:r>
          </a:p>
          <a:p>
            <a:pPr fontAlgn="base"/>
            <a:r>
              <a:rPr lang="en-IN" sz="1200" dirty="0">
                <a:solidFill>
                  <a:schemeClr val="dk1"/>
                </a:solidFill>
                <a:latin typeface="Source Code Pro"/>
                <a:ea typeface="Source Code Pro"/>
              </a:rPr>
              <a:t>data = </a:t>
            </a:r>
            <a:r>
              <a:rPr lang="en-IN" sz="1200" dirty="0" err="1">
                <a:solidFill>
                  <a:schemeClr val="dk1"/>
                </a:solidFill>
                <a:latin typeface="Source Code Pro"/>
                <a:ea typeface="Source Code Pro"/>
              </a:rPr>
              <a:t>np.array</a:t>
            </a:r>
            <a:r>
              <a:rPr lang="en-IN" sz="1200" dirty="0">
                <a:solidFill>
                  <a:schemeClr val="dk1"/>
                </a:solidFill>
                <a:latin typeface="Source Code Pro"/>
                <a:ea typeface="Source Code Pro"/>
              </a:rPr>
              <a:t>([1, 2, 3, 4, 5])</a:t>
            </a:r>
          </a:p>
          <a:p>
            <a:pPr fontAlgn="base"/>
            <a:r>
              <a:rPr lang="en-IN" sz="1200" dirty="0">
                <a:solidFill>
                  <a:schemeClr val="dk1"/>
                </a:solidFill>
                <a:latin typeface="Source Code Pro"/>
                <a:ea typeface="Source Code Pro"/>
              </a:rPr>
              <a:t># Perform operations on the array</a:t>
            </a:r>
          </a:p>
          <a:p>
            <a:pPr fontAlgn="base"/>
            <a:r>
              <a:rPr lang="en-IN" sz="1200" dirty="0">
                <a:solidFill>
                  <a:schemeClr val="dk1"/>
                </a:solidFill>
                <a:latin typeface="Source Code Pro"/>
                <a:ea typeface="Source Code Pro"/>
              </a:rPr>
              <a:t>mean = </a:t>
            </a:r>
            <a:r>
              <a:rPr lang="en-IN" sz="1200" dirty="0" err="1">
                <a:solidFill>
                  <a:schemeClr val="dk1"/>
                </a:solidFill>
                <a:latin typeface="Source Code Pro"/>
                <a:ea typeface="Source Code Pro"/>
              </a:rPr>
              <a:t>np.mean</a:t>
            </a:r>
            <a:r>
              <a:rPr lang="en-IN" sz="1200" dirty="0">
                <a:solidFill>
                  <a:schemeClr val="dk1"/>
                </a:solidFill>
                <a:latin typeface="Source Code Pro"/>
                <a:ea typeface="Source Code Pro"/>
              </a:rPr>
              <a:t>(data</a:t>
            </a:r>
            <a:r>
              <a:rPr lang="en-IN" sz="1600" dirty="0">
                <a:solidFill>
                  <a:srgbClr val="D1D5DB"/>
                </a:solidFill>
                <a:latin typeface="Söhne"/>
              </a:rPr>
              <a:t>)</a:t>
            </a:r>
          </a:p>
          <a:p>
            <a:pPr fontAlgn="base"/>
            <a:endParaRPr lang="en-IN" sz="1600" b="1" dirty="0">
              <a:solidFill>
                <a:schemeClr val="accent4">
                  <a:lumMod val="60000"/>
                  <a:lumOff val="40000"/>
                </a:schemeClr>
              </a:solidFill>
              <a:latin typeface="Source Code Pro"/>
              <a:ea typeface="Source Code Pro"/>
            </a:endParaRPr>
          </a:p>
          <a:p>
            <a:pPr fontAlgn="base"/>
            <a:endParaRPr lang="en-IN" sz="1600" b="1" dirty="0">
              <a:solidFill>
                <a:schemeClr val="accent4">
                  <a:lumMod val="60000"/>
                  <a:lumOff val="40000"/>
                </a:schemeClr>
              </a:solidFill>
              <a:latin typeface="Source Code Pro"/>
              <a:ea typeface="Source Code Pro"/>
              <a:cs typeface="Source Code Pro"/>
              <a:sym typeface="Source Code Pro"/>
            </a:endParaRPr>
          </a:p>
        </p:txBody>
      </p:sp>
      <p:sp>
        <p:nvSpPr>
          <p:cNvPr id="2" name="TextBox 1">
            <a:extLst>
              <a:ext uri="{FF2B5EF4-FFF2-40B4-BE49-F238E27FC236}">
                <a16:creationId xmlns:a16="http://schemas.microsoft.com/office/drawing/2014/main" id="{AEC266AF-4E8F-D379-D7F1-D6A5339F7E07}"/>
              </a:ext>
            </a:extLst>
          </p:cNvPr>
          <p:cNvSpPr txBox="1"/>
          <p:nvPr/>
        </p:nvSpPr>
        <p:spPr>
          <a:xfrm>
            <a:off x="231020" y="304989"/>
            <a:ext cx="1100620" cy="1015663"/>
          </a:xfrm>
          <a:prstGeom prst="rect">
            <a:avLst/>
          </a:prstGeom>
          <a:noFill/>
        </p:spPr>
        <p:txBody>
          <a:bodyPr wrap="square" rtlCol="0">
            <a:spAutoFit/>
          </a:bodyPr>
          <a:lstStyle/>
          <a:p>
            <a:r>
              <a:rPr lang="en-IN" sz="6000" dirty="0">
                <a:solidFill>
                  <a:srgbClr val="FF0000"/>
                </a:solidFill>
                <a:latin typeface="Fira Code" panose="020B0809050000020004" pitchFamily="49" charset="0"/>
                <a:ea typeface="Fira Code" panose="020B0809050000020004" pitchFamily="49" charset="0"/>
                <a:cs typeface="Fira Code" panose="020B0809050000020004" pitchFamily="49" charset="0"/>
              </a:rPr>
              <a:t>03</a:t>
            </a:r>
          </a:p>
        </p:txBody>
      </p:sp>
    </p:spTree>
    <p:extLst>
      <p:ext uri="{BB962C8B-B14F-4D97-AF65-F5344CB8AC3E}">
        <p14:creationId xmlns:p14="http://schemas.microsoft.com/office/powerpoint/2010/main" val="407079877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31640" y="304989"/>
            <a:ext cx="6635700" cy="1215012"/>
          </a:xfrm>
          <a:prstGeom prst="rect">
            <a:avLst/>
          </a:prstGeom>
        </p:spPr>
        <p:txBody>
          <a:bodyPr spcFirstLastPara="1" wrap="square" lIns="91425" tIns="91425" rIns="91425" bIns="91425" anchor="ctr" anchorCtr="0">
            <a:noAutofit/>
          </a:bodyPr>
          <a:lstStyle/>
          <a:p>
            <a:pPr algn="ctr"/>
            <a:r>
              <a:rPr lang="en-IN" dirty="0">
                <a:solidFill>
                  <a:srgbClr val="E7E7E7"/>
                </a:solidFill>
              </a:rPr>
              <a:t>D</a:t>
            </a:r>
            <a:r>
              <a:rPr lang="en" dirty="0">
                <a:solidFill>
                  <a:srgbClr val="E7E7E7"/>
                </a:solidFill>
              </a:rPr>
              <a:t>ata manipulaion in python</a:t>
            </a:r>
          </a:p>
        </p:txBody>
      </p:sp>
      <p:grpSp>
        <p:nvGrpSpPr>
          <p:cNvPr id="413" name="Google Shape;413;p35"/>
          <p:cNvGrpSpPr/>
          <p:nvPr/>
        </p:nvGrpSpPr>
        <p:grpSpPr>
          <a:xfrm>
            <a:off x="90648" y="6344468"/>
            <a:ext cx="736941" cy="41708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1" name="Google Shape;421;p35"/>
            <p:cNvSpPr/>
            <p:nvPr/>
          </p:nvSpPr>
          <p:spPr>
            <a:xfrm>
              <a:off x="1374131" y="4469101"/>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 name="TextBox 2"/>
          <p:cNvSpPr txBox="1"/>
          <p:nvPr/>
        </p:nvSpPr>
        <p:spPr>
          <a:xfrm>
            <a:off x="124232" y="1628800"/>
            <a:ext cx="8895535" cy="4955203"/>
          </a:xfrm>
          <a:prstGeom prst="rect">
            <a:avLst/>
          </a:prstGeom>
          <a:noFill/>
        </p:spPr>
        <p:txBody>
          <a:bodyPr wrap="square" rtlCol="0">
            <a:spAutoFit/>
          </a:bodyPr>
          <a:lstStyle/>
          <a:p>
            <a:pPr marL="342900" indent="-342900" fontAlgn="base">
              <a:buAutoNum type="arabicPeriod" startAt="2"/>
            </a:pPr>
            <a:r>
              <a:rPr lang="en-IN" sz="1600" b="1" dirty="0">
                <a:solidFill>
                  <a:schemeClr val="accent4">
                    <a:lumMod val="60000"/>
                    <a:lumOff val="40000"/>
                  </a:schemeClr>
                </a:solidFill>
                <a:latin typeface="Source Code Pro"/>
                <a:ea typeface="Source Code Pro"/>
              </a:rPr>
              <a:t>Pandas: </a:t>
            </a:r>
            <a:r>
              <a:rPr lang="en-IN" sz="1200" dirty="0">
                <a:solidFill>
                  <a:schemeClr val="dk1"/>
                </a:solidFill>
                <a:latin typeface="Source Code Pro"/>
                <a:ea typeface="Source Code Pro"/>
              </a:rPr>
              <a:t>Pandas is a powerful library for data manipulation and analysis. It provides data structures like </a:t>
            </a:r>
            <a:r>
              <a:rPr lang="en-IN" sz="1200" dirty="0" err="1">
                <a:solidFill>
                  <a:schemeClr val="dk1"/>
                </a:solidFill>
                <a:latin typeface="Source Code Pro"/>
                <a:ea typeface="Source Code Pro"/>
              </a:rPr>
              <a:t>DataFrames</a:t>
            </a:r>
            <a:r>
              <a:rPr lang="en-IN" sz="1200" dirty="0">
                <a:solidFill>
                  <a:schemeClr val="dk1"/>
                </a:solidFill>
                <a:latin typeface="Source Code Pro"/>
                <a:ea typeface="Source Code Pro"/>
              </a:rPr>
              <a:t> and Series, which allow you to work with tabular data effectively.</a:t>
            </a:r>
          </a:p>
          <a:p>
            <a:pPr marL="342900" indent="-342900" fontAlgn="base">
              <a:buAutoNum type="arabicPeriod" startAt="2"/>
            </a:pPr>
            <a:endParaRPr lang="en-IN" sz="1200" dirty="0">
              <a:solidFill>
                <a:schemeClr val="dk1"/>
              </a:solidFill>
              <a:latin typeface="Source Code Pro"/>
              <a:ea typeface="Source Code Pro"/>
            </a:endParaRPr>
          </a:p>
          <a:p>
            <a:pPr fontAlgn="base"/>
            <a:r>
              <a:rPr lang="en-IN" sz="1600" b="1" dirty="0">
                <a:solidFill>
                  <a:schemeClr val="accent4">
                    <a:lumMod val="60000"/>
                    <a:lumOff val="40000"/>
                  </a:schemeClr>
                </a:solidFill>
                <a:latin typeface="Source Code Pro"/>
                <a:ea typeface="Source Code Pro"/>
              </a:rPr>
              <a:t>Example:</a:t>
            </a:r>
          </a:p>
          <a:p>
            <a:pPr fontAlgn="base"/>
            <a:r>
              <a:rPr lang="en-IN" sz="1200" dirty="0">
                <a:solidFill>
                  <a:schemeClr val="dk1"/>
                </a:solidFill>
                <a:latin typeface="Source Code Pro"/>
                <a:ea typeface="Source Code Pro"/>
                <a:sym typeface="Source Code Pro"/>
              </a:rPr>
              <a:t>import pandas as pd</a:t>
            </a:r>
          </a:p>
          <a:p>
            <a:pPr fontAlgn="base"/>
            <a:r>
              <a:rPr lang="en-IN" sz="1200" dirty="0">
                <a:solidFill>
                  <a:schemeClr val="dk1"/>
                </a:solidFill>
                <a:latin typeface="Source Code Pro"/>
                <a:ea typeface="Source Code Pro"/>
                <a:sym typeface="Source Code Pro"/>
              </a:rPr>
              <a:t># Create a </a:t>
            </a:r>
            <a:r>
              <a:rPr lang="en-IN" sz="1200" dirty="0" err="1">
                <a:solidFill>
                  <a:schemeClr val="dk1"/>
                </a:solidFill>
                <a:latin typeface="Source Code Pro"/>
                <a:ea typeface="Source Code Pro"/>
                <a:sym typeface="Source Code Pro"/>
              </a:rPr>
              <a:t>DataFrame</a:t>
            </a:r>
            <a:r>
              <a:rPr lang="en-IN" sz="1200" dirty="0">
                <a:solidFill>
                  <a:schemeClr val="dk1"/>
                </a:solidFill>
                <a:latin typeface="Source Code Pro"/>
                <a:ea typeface="Source Code Pro"/>
                <a:sym typeface="Source Code Pro"/>
              </a:rPr>
              <a:t> from a dictionary</a:t>
            </a:r>
          </a:p>
          <a:p>
            <a:pPr fontAlgn="base"/>
            <a:r>
              <a:rPr lang="en-IN" sz="1200" dirty="0">
                <a:solidFill>
                  <a:schemeClr val="dk1"/>
                </a:solidFill>
                <a:latin typeface="Source Code Pro"/>
                <a:ea typeface="Source Code Pro"/>
                <a:sym typeface="Source Code Pro"/>
              </a:rPr>
              <a:t>data = </a:t>
            </a:r>
            <a:r>
              <a:rPr lang="en-IN" sz="1200" dirty="0" err="1">
                <a:solidFill>
                  <a:schemeClr val="dk1"/>
                </a:solidFill>
                <a:latin typeface="Source Code Pro"/>
                <a:ea typeface="Source Code Pro"/>
                <a:sym typeface="Source Code Pro"/>
              </a:rPr>
              <a:t>pd.DataFrame</a:t>
            </a:r>
            <a:r>
              <a:rPr lang="en-IN" sz="1200" dirty="0">
                <a:solidFill>
                  <a:schemeClr val="dk1"/>
                </a:solidFill>
                <a:latin typeface="Source Code Pro"/>
                <a:ea typeface="Source Code Pro"/>
                <a:sym typeface="Source Code Pro"/>
              </a:rPr>
              <a:t>({'A': [1, 2, 3], 'B': [4, 5, 6]})</a:t>
            </a:r>
          </a:p>
          <a:p>
            <a:pPr fontAlgn="base"/>
            <a:r>
              <a:rPr lang="en-IN" sz="1200" dirty="0">
                <a:solidFill>
                  <a:schemeClr val="dk1"/>
                </a:solidFill>
                <a:latin typeface="Source Code Pro"/>
                <a:ea typeface="Source Code Pro"/>
                <a:sym typeface="Source Code Pro"/>
              </a:rPr>
              <a:t># Select a column</a:t>
            </a:r>
          </a:p>
          <a:p>
            <a:pPr fontAlgn="base"/>
            <a:r>
              <a:rPr lang="en-IN" sz="1200" dirty="0" err="1">
                <a:solidFill>
                  <a:schemeClr val="dk1"/>
                </a:solidFill>
                <a:latin typeface="Source Code Pro"/>
                <a:ea typeface="Source Code Pro"/>
                <a:sym typeface="Source Code Pro"/>
              </a:rPr>
              <a:t>column_A</a:t>
            </a:r>
            <a:r>
              <a:rPr lang="en-IN" sz="1200" dirty="0">
                <a:solidFill>
                  <a:schemeClr val="dk1"/>
                </a:solidFill>
                <a:latin typeface="Source Code Pro"/>
                <a:ea typeface="Source Code Pro"/>
                <a:sym typeface="Source Code Pro"/>
              </a:rPr>
              <a:t> = data['A']</a:t>
            </a:r>
          </a:p>
          <a:p>
            <a:pPr fontAlgn="base"/>
            <a:r>
              <a:rPr lang="en-IN" sz="1200" dirty="0">
                <a:solidFill>
                  <a:schemeClr val="dk1"/>
                </a:solidFill>
                <a:latin typeface="Source Code Pro"/>
                <a:ea typeface="Source Code Pro"/>
                <a:sym typeface="Source Code Pro"/>
              </a:rPr>
              <a:t># Filter rows based on a condition</a:t>
            </a:r>
          </a:p>
          <a:p>
            <a:pPr fontAlgn="base"/>
            <a:r>
              <a:rPr lang="en-IN" sz="1200" dirty="0" err="1">
                <a:solidFill>
                  <a:schemeClr val="dk1"/>
                </a:solidFill>
                <a:latin typeface="Source Code Pro"/>
                <a:ea typeface="Source Code Pro"/>
                <a:sym typeface="Source Code Pro"/>
              </a:rPr>
              <a:t>filtered_data</a:t>
            </a:r>
            <a:r>
              <a:rPr lang="en-IN" sz="1200" dirty="0">
                <a:solidFill>
                  <a:schemeClr val="dk1"/>
                </a:solidFill>
                <a:latin typeface="Source Code Pro"/>
                <a:ea typeface="Source Code Pro"/>
                <a:sym typeface="Source Code Pro"/>
              </a:rPr>
              <a:t> = data[data['B'] &gt; 4]</a:t>
            </a:r>
          </a:p>
          <a:p>
            <a:pPr fontAlgn="base"/>
            <a:endParaRPr lang="en-IN" sz="1600" dirty="0">
              <a:solidFill>
                <a:srgbClr val="D1D5DB"/>
              </a:solidFill>
              <a:latin typeface="Söhne"/>
              <a:sym typeface="Source Code Pro"/>
            </a:endParaRPr>
          </a:p>
          <a:p>
            <a:pPr fontAlgn="base"/>
            <a:r>
              <a:rPr lang="en-IN" sz="1600" b="1" dirty="0">
                <a:solidFill>
                  <a:schemeClr val="accent4">
                    <a:lumMod val="60000"/>
                    <a:lumOff val="40000"/>
                  </a:schemeClr>
                </a:solidFill>
                <a:latin typeface="Source Code Pro"/>
                <a:ea typeface="Source Code Pro"/>
              </a:rPr>
              <a:t>3. Matplotlib and Seaborn: </a:t>
            </a:r>
            <a:r>
              <a:rPr lang="en-IN" sz="1200" dirty="0">
                <a:solidFill>
                  <a:schemeClr val="dk1"/>
                </a:solidFill>
                <a:latin typeface="Source Code Pro"/>
                <a:ea typeface="Source Code Pro"/>
              </a:rPr>
              <a:t>These libraries are used for data visualization, which is often an important part of data manipulation to gain insights from data.</a:t>
            </a:r>
          </a:p>
          <a:p>
            <a:pPr fontAlgn="base"/>
            <a:endParaRPr lang="en-IN" sz="1200" dirty="0">
              <a:solidFill>
                <a:schemeClr val="dk1"/>
              </a:solidFill>
              <a:latin typeface="Source Code Pro"/>
              <a:ea typeface="Source Code Pro"/>
            </a:endParaRPr>
          </a:p>
          <a:p>
            <a:pPr fontAlgn="base"/>
            <a:r>
              <a:rPr lang="en-IN" sz="1600" b="1" dirty="0">
                <a:solidFill>
                  <a:schemeClr val="accent4">
                    <a:lumMod val="60000"/>
                    <a:lumOff val="40000"/>
                  </a:schemeClr>
                </a:solidFill>
                <a:latin typeface="Source Code Pro"/>
                <a:ea typeface="Source Code Pro"/>
              </a:rPr>
              <a:t>Example:</a:t>
            </a:r>
            <a:endParaRPr lang="en-IN" sz="1200" dirty="0">
              <a:solidFill>
                <a:schemeClr val="dk1"/>
              </a:solidFill>
              <a:latin typeface="Source Code Pro"/>
              <a:ea typeface="Source Code Pro"/>
            </a:endParaRPr>
          </a:p>
          <a:p>
            <a:pPr fontAlgn="base"/>
            <a:r>
              <a:rPr lang="en-IN" sz="1200" dirty="0">
                <a:solidFill>
                  <a:schemeClr val="dk1"/>
                </a:solidFill>
                <a:latin typeface="Source Code Pro"/>
                <a:ea typeface="Source Code Pro"/>
                <a:sym typeface="Source Code Pro"/>
              </a:rPr>
              <a:t>import </a:t>
            </a:r>
            <a:r>
              <a:rPr lang="en-IN" sz="1200" dirty="0" err="1">
                <a:solidFill>
                  <a:schemeClr val="dk1"/>
                </a:solidFill>
                <a:latin typeface="Source Code Pro"/>
                <a:ea typeface="Source Code Pro"/>
                <a:sym typeface="Source Code Pro"/>
              </a:rPr>
              <a:t>matplotlib.pyplot</a:t>
            </a:r>
            <a:r>
              <a:rPr lang="en-IN" sz="1200" dirty="0">
                <a:solidFill>
                  <a:schemeClr val="dk1"/>
                </a:solidFill>
                <a:latin typeface="Source Code Pro"/>
                <a:ea typeface="Source Code Pro"/>
                <a:sym typeface="Source Code Pro"/>
              </a:rPr>
              <a:t> as </a:t>
            </a:r>
            <a:r>
              <a:rPr lang="en-IN" sz="1200" dirty="0" err="1">
                <a:solidFill>
                  <a:schemeClr val="dk1"/>
                </a:solidFill>
                <a:latin typeface="Source Code Pro"/>
                <a:ea typeface="Source Code Pro"/>
                <a:sym typeface="Source Code Pro"/>
              </a:rPr>
              <a:t>plt</a:t>
            </a:r>
            <a:endParaRPr lang="en-IN" sz="1200" dirty="0">
              <a:solidFill>
                <a:schemeClr val="dk1"/>
              </a:solidFill>
              <a:latin typeface="Source Code Pro"/>
              <a:ea typeface="Source Code Pro"/>
              <a:sym typeface="Source Code Pro"/>
            </a:endParaRPr>
          </a:p>
          <a:p>
            <a:pPr fontAlgn="base"/>
            <a:r>
              <a:rPr lang="en-IN" sz="1200" dirty="0">
                <a:solidFill>
                  <a:schemeClr val="dk1"/>
                </a:solidFill>
                <a:latin typeface="Source Code Pro"/>
                <a:ea typeface="Source Code Pro"/>
                <a:sym typeface="Source Code Pro"/>
              </a:rPr>
              <a:t>import seaborn as </a:t>
            </a:r>
            <a:r>
              <a:rPr lang="en-IN" sz="1200" dirty="0" err="1">
                <a:solidFill>
                  <a:schemeClr val="dk1"/>
                </a:solidFill>
                <a:latin typeface="Source Code Pro"/>
                <a:ea typeface="Source Code Pro"/>
                <a:sym typeface="Source Code Pro"/>
              </a:rPr>
              <a:t>sns</a:t>
            </a:r>
            <a:endParaRPr lang="en-IN" sz="1200" dirty="0">
              <a:solidFill>
                <a:schemeClr val="dk1"/>
              </a:solidFill>
              <a:latin typeface="Source Code Pro"/>
              <a:ea typeface="Source Code Pro"/>
              <a:sym typeface="Source Code Pro"/>
            </a:endParaRPr>
          </a:p>
          <a:p>
            <a:pPr fontAlgn="base"/>
            <a:r>
              <a:rPr lang="en-IN" sz="1200" dirty="0">
                <a:solidFill>
                  <a:schemeClr val="dk1"/>
                </a:solidFill>
                <a:latin typeface="Source Code Pro"/>
                <a:ea typeface="Source Code Pro"/>
                <a:sym typeface="Source Code Pro"/>
              </a:rPr>
              <a:t># Create a scatter plot</a:t>
            </a:r>
          </a:p>
          <a:p>
            <a:pPr fontAlgn="base"/>
            <a:r>
              <a:rPr lang="en-IN" sz="1200" dirty="0" err="1">
                <a:solidFill>
                  <a:schemeClr val="dk1"/>
                </a:solidFill>
                <a:latin typeface="Source Code Pro"/>
                <a:ea typeface="Source Code Pro"/>
                <a:sym typeface="Source Code Pro"/>
              </a:rPr>
              <a:t>sns.scatterplot</a:t>
            </a:r>
            <a:r>
              <a:rPr lang="en-IN" sz="1200" dirty="0">
                <a:solidFill>
                  <a:schemeClr val="dk1"/>
                </a:solidFill>
                <a:latin typeface="Source Code Pro"/>
                <a:ea typeface="Source Code Pro"/>
                <a:sym typeface="Source Code Pro"/>
              </a:rPr>
              <a:t>(x='A', y='B', data=data)</a:t>
            </a:r>
          </a:p>
          <a:p>
            <a:pPr fontAlgn="base"/>
            <a:r>
              <a:rPr lang="en-IN" sz="1200" dirty="0" err="1">
                <a:solidFill>
                  <a:schemeClr val="dk1"/>
                </a:solidFill>
                <a:latin typeface="Source Code Pro"/>
                <a:ea typeface="Source Code Pro"/>
                <a:sym typeface="Source Code Pro"/>
              </a:rPr>
              <a:t>plt.show</a:t>
            </a:r>
            <a:r>
              <a:rPr lang="en-IN" sz="1200" dirty="0">
                <a:solidFill>
                  <a:schemeClr val="dk1"/>
                </a:solidFill>
                <a:latin typeface="Source Code Pro"/>
                <a:ea typeface="Source Code Pro"/>
                <a:sym typeface="Source Code Pro"/>
              </a:rPr>
              <a:t>()</a:t>
            </a:r>
          </a:p>
          <a:p>
            <a:pPr fontAlgn="base"/>
            <a:endParaRPr lang="en-IN" sz="1600" dirty="0">
              <a:solidFill>
                <a:srgbClr val="D1D5DB"/>
              </a:solidFill>
              <a:latin typeface="Söhne"/>
              <a:sym typeface="Source Code Pro"/>
            </a:endParaRPr>
          </a:p>
          <a:p>
            <a:pPr fontAlgn="base"/>
            <a:endParaRPr lang="en-IN" sz="1600" b="1" dirty="0">
              <a:solidFill>
                <a:schemeClr val="accent4">
                  <a:lumMod val="60000"/>
                  <a:lumOff val="40000"/>
                </a:schemeClr>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408789014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31640" y="304989"/>
            <a:ext cx="6635700" cy="1215012"/>
          </a:xfrm>
          <a:prstGeom prst="rect">
            <a:avLst/>
          </a:prstGeom>
        </p:spPr>
        <p:txBody>
          <a:bodyPr spcFirstLastPara="1" wrap="square" lIns="91425" tIns="91425" rIns="91425" bIns="91425" anchor="ctr" anchorCtr="0">
            <a:noAutofit/>
          </a:bodyPr>
          <a:lstStyle/>
          <a:p>
            <a:pPr algn="ctr"/>
            <a:r>
              <a:rPr lang="en-IN" dirty="0">
                <a:solidFill>
                  <a:srgbClr val="E7E7E7"/>
                </a:solidFill>
              </a:rPr>
              <a:t>D</a:t>
            </a:r>
            <a:r>
              <a:rPr lang="en" dirty="0">
                <a:solidFill>
                  <a:srgbClr val="E7E7E7"/>
                </a:solidFill>
              </a:rPr>
              <a:t>ata manipulaion in python</a:t>
            </a:r>
          </a:p>
        </p:txBody>
      </p:sp>
      <p:grpSp>
        <p:nvGrpSpPr>
          <p:cNvPr id="413" name="Google Shape;413;p35"/>
          <p:cNvGrpSpPr/>
          <p:nvPr/>
        </p:nvGrpSpPr>
        <p:grpSpPr>
          <a:xfrm>
            <a:off x="90648" y="6344468"/>
            <a:ext cx="736941" cy="41708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1" name="Google Shape;421;p35"/>
            <p:cNvSpPr/>
            <p:nvPr/>
          </p:nvSpPr>
          <p:spPr>
            <a:xfrm>
              <a:off x="1374131" y="4469101"/>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 name="TextBox 2"/>
          <p:cNvSpPr txBox="1"/>
          <p:nvPr/>
        </p:nvSpPr>
        <p:spPr>
          <a:xfrm>
            <a:off x="90648" y="1636931"/>
            <a:ext cx="8892531" cy="4093428"/>
          </a:xfrm>
          <a:prstGeom prst="rect">
            <a:avLst/>
          </a:prstGeom>
          <a:noFill/>
        </p:spPr>
        <p:txBody>
          <a:bodyPr wrap="square" rtlCol="0">
            <a:spAutoFit/>
          </a:bodyPr>
          <a:lstStyle/>
          <a:p>
            <a:pPr fontAlgn="base"/>
            <a:r>
              <a:rPr lang="en-IN" sz="1600" b="1" dirty="0">
                <a:solidFill>
                  <a:schemeClr val="accent4">
                    <a:lumMod val="60000"/>
                    <a:lumOff val="40000"/>
                  </a:schemeClr>
                </a:solidFill>
                <a:latin typeface="Source Code Pro"/>
                <a:ea typeface="Source Code Pro"/>
              </a:rPr>
              <a:t>4. NumPy and Pandas for Data Cleaning: </a:t>
            </a:r>
            <a:r>
              <a:rPr lang="en-IN" sz="1200" dirty="0">
                <a:solidFill>
                  <a:schemeClr val="dk1"/>
                </a:solidFill>
                <a:latin typeface="Source Code Pro"/>
                <a:ea typeface="Source Code Pro"/>
              </a:rPr>
              <a:t>You can use these libraries to handle missing data, remove duplicates, and perform other data cleaning tasks.</a:t>
            </a:r>
          </a:p>
          <a:p>
            <a:pPr fontAlgn="base"/>
            <a:endParaRPr lang="en-IN" sz="1600" dirty="0">
              <a:solidFill>
                <a:srgbClr val="D1D5DB"/>
              </a:solidFill>
              <a:latin typeface="Söhne"/>
              <a:sym typeface="Source Code Pro"/>
            </a:endParaRPr>
          </a:p>
          <a:p>
            <a:pPr fontAlgn="base"/>
            <a:r>
              <a:rPr lang="en-IN" sz="1600" b="1" dirty="0">
                <a:solidFill>
                  <a:schemeClr val="accent4">
                    <a:lumMod val="60000"/>
                    <a:lumOff val="40000"/>
                  </a:schemeClr>
                </a:solidFill>
                <a:latin typeface="Source Code Pro"/>
                <a:ea typeface="Source Code Pro"/>
                <a:sym typeface="Source Code Pro"/>
              </a:rPr>
              <a:t>Example:</a:t>
            </a:r>
          </a:p>
          <a:p>
            <a:pPr fontAlgn="base"/>
            <a:r>
              <a:rPr lang="en-IN" sz="1200" dirty="0">
                <a:solidFill>
                  <a:schemeClr val="dk1"/>
                </a:solidFill>
                <a:latin typeface="Source Code Pro"/>
                <a:ea typeface="Source Code Pro"/>
                <a:sym typeface="Source Code Pro"/>
              </a:rPr>
              <a:t># Handling missing values in Pandas</a:t>
            </a:r>
          </a:p>
          <a:p>
            <a:pPr fontAlgn="base"/>
            <a:r>
              <a:rPr lang="en-IN" sz="1200" dirty="0" err="1">
                <a:solidFill>
                  <a:schemeClr val="dk1"/>
                </a:solidFill>
                <a:latin typeface="Source Code Pro"/>
                <a:ea typeface="Source Code Pro"/>
                <a:sym typeface="Source Code Pro"/>
              </a:rPr>
              <a:t>data.dropna</a:t>
            </a:r>
            <a:r>
              <a:rPr lang="en-IN" sz="1200" dirty="0">
                <a:solidFill>
                  <a:schemeClr val="dk1"/>
                </a:solidFill>
                <a:latin typeface="Source Code Pro"/>
                <a:ea typeface="Source Code Pro"/>
                <a:sym typeface="Source Code Pro"/>
              </a:rPr>
              <a:t>()  # Remove rows with missing values</a:t>
            </a:r>
          </a:p>
          <a:p>
            <a:pPr fontAlgn="base"/>
            <a:r>
              <a:rPr lang="en-IN" sz="1200" dirty="0" err="1">
                <a:solidFill>
                  <a:schemeClr val="dk1"/>
                </a:solidFill>
                <a:latin typeface="Source Code Pro"/>
                <a:ea typeface="Source Code Pro"/>
                <a:sym typeface="Source Code Pro"/>
              </a:rPr>
              <a:t>data.fillna</a:t>
            </a:r>
            <a:r>
              <a:rPr lang="en-IN" sz="1200" dirty="0">
                <a:solidFill>
                  <a:schemeClr val="dk1"/>
                </a:solidFill>
                <a:latin typeface="Source Code Pro"/>
                <a:ea typeface="Source Code Pro"/>
                <a:sym typeface="Source Code Pro"/>
              </a:rPr>
              <a:t>(value)  # Fill missing values with a specific value</a:t>
            </a:r>
          </a:p>
          <a:p>
            <a:pPr fontAlgn="base"/>
            <a:endParaRPr lang="en-IN" sz="1600" b="1" dirty="0">
              <a:solidFill>
                <a:schemeClr val="accent4">
                  <a:lumMod val="60000"/>
                  <a:lumOff val="40000"/>
                </a:schemeClr>
              </a:solidFill>
              <a:latin typeface="Source Code Pro"/>
              <a:ea typeface="Source Code Pro"/>
              <a:cs typeface="Source Code Pro"/>
              <a:sym typeface="Source Code Pro"/>
            </a:endParaRPr>
          </a:p>
          <a:p>
            <a:pPr fontAlgn="base"/>
            <a:r>
              <a:rPr lang="en-IN" sz="1600" b="1" dirty="0">
                <a:solidFill>
                  <a:schemeClr val="accent4">
                    <a:lumMod val="60000"/>
                    <a:lumOff val="40000"/>
                  </a:schemeClr>
                </a:solidFill>
                <a:latin typeface="Source Code Pro"/>
                <a:ea typeface="Source Code Pro"/>
              </a:rPr>
              <a:t>5. NumPy and Pandas for Data Transformation: </a:t>
            </a:r>
            <a:r>
              <a:rPr lang="en-IN" sz="1200" dirty="0">
                <a:solidFill>
                  <a:schemeClr val="dk1"/>
                </a:solidFill>
                <a:latin typeface="Source Code Pro"/>
                <a:ea typeface="Source Code Pro"/>
              </a:rPr>
              <a:t>You can manipulate data by performing operations like sorting, merging, and reshaping.</a:t>
            </a:r>
          </a:p>
          <a:p>
            <a:pPr fontAlgn="base"/>
            <a:endParaRPr lang="en-IN" sz="1600" dirty="0">
              <a:solidFill>
                <a:srgbClr val="D1D5DB"/>
              </a:solidFill>
              <a:latin typeface="Söhne"/>
              <a:ea typeface="Source Code Pro"/>
              <a:cs typeface="Source Code Pro"/>
              <a:sym typeface="Source Code Pro"/>
            </a:endParaRPr>
          </a:p>
          <a:p>
            <a:pPr fontAlgn="base"/>
            <a:r>
              <a:rPr lang="en-IN" sz="1600" b="1" dirty="0">
                <a:solidFill>
                  <a:schemeClr val="accent4">
                    <a:lumMod val="60000"/>
                    <a:lumOff val="40000"/>
                  </a:schemeClr>
                </a:solidFill>
                <a:latin typeface="Source Code Pro"/>
                <a:ea typeface="Source Code Pro"/>
                <a:sym typeface="Source Code Pro"/>
              </a:rPr>
              <a:t>Example:</a:t>
            </a:r>
          </a:p>
          <a:p>
            <a:pPr fontAlgn="base"/>
            <a:r>
              <a:rPr lang="en-IN" sz="1200" dirty="0">
                <a:solidFill>
                  <a:schemeClr val="dk1"/>
                </a:solidFill>
                <a:latin typeface="Source Code Pro"/>
                <a:ea typeface="Source Code Pro"/>
                <a:sym typeface="Source Code Pro"/>
              </a:rPr>
              <a:t># Sorting data in Pandas</a:t>
            </a:r>
          </a:p>
          <a:p>
            <a:pPr fontAlgn="base"/>
            <a:r>
              <a:rPr lang="en-IN" sz="1200" dirty="0" err="1">
                <a:solidFill>
                  <a:schemeClr val="dk1"/>
                </a:solidFill>
                <a:latin typeface="Source Code Pro"/>
                <a:ea typeface="Source Code Pro"/>
                <a:sym typeface="Source Code Pro"/>
              </a:rPr>
              <a:t>sorted_data</a:t>
            </a:r>
            <a:r>
              <a:rPr lang="en-IN" sz="1200" dirty="0">
                <a:solidFill>
                  <a:schemeClr val="dk1"/>
                </a:solidFill>
                <a:latin typeface="Source Code Pro"/>
                <a:ea typeface="Source Code Pro"/>
                <a:sym typeface="Source Code Pro"/>
              </a:rPr>
              <a:t> = </a:t>
            </a:r>
            <a:r>
              <a:rPr lang="en-IN" sz="1200" dirty="0" err="1">
                <a:solidFill>
                  <a:schemeClr val="dk1"/>
                </a:solidFill>
                <a:latin typeface="Source Code Pro"/>
                <a:ea typeface="Source Code Pro"/>
                <a:sym typeface="Source Code Pro"/>
              </a:rPr>
              <a:t>data.sort_values</a:t>
            </a:r>
            <a:r>
              <a:rPr lang="en-IN" sz="1200" dirty="0">
                <a:solidFill>
                  <a:schemeClr val="dk1"/>
                </a:solidFill>
                <a:latin typeface="Source Code Pro"/>
                <a:ea typeface="Source Code Pro"/>
                <a:sym typeface="Source Code Pro"/>
              </a:rPr>
              <a:t>(by='A')</a:t>
            </a:r>
          </a:p>
          <a:p>
            <a:pPr fontAlgn="base"/>
            <a:r>
              <a:rPr lang="en-IN" sz="1200" dirty="0">
                <a:solidFill>
                  <a:schemeClr val="dk1"/>
                </a:solidFill>
                <a:latin typeface="Source Code Pro"/>
                <a:ea typeface="Source Code Pro"/>
                <a:sym typeface="Source Code Pro"/>
              </a:rPr>
              <a:t># Merging </a:t>
            </a:r>
            <a:r>
              <a:rPr lang="en-IN" sz="1200" dirty="0" err="1">
                <a:solidFill>
                  <a:schemeClr val="dk1"/>
                </a:solidFill>
                <a:latin typeface="Source Code Pro"/>
                <a:ea typeface="Source Code Pro"/>
                <a:sym typeface="Source Code Pro"/>
              </a:rPr>
              <a:t>DataFrames</a:t>
            </a:r>
            <a:r>
              <a:rPr lang="en-IN" sz="1200" dirty="0">
                <a:solidFill>
                  <a:schemeClr val="dk1"/>
                </a:solidFill>
                <a:latin typeface="Source Code Pro"/>
                <a:ea typeface="Source Code Pro"/>
                <a:sym typeface="Source Code Pro"/>
              </a:rPr>
              <a:t> in Pandas</a:t>
            </a:r>
          </a:p>
          <a:p>
            <a:pPr fontAlgn="base"/>
            <a:r>
              <a:rPr lang="en-IN" sz="1200" dirty="0" err="1">
                <a:solidFill>
                  <a:schemeClr val="dk1"/>
                </a:solidFill>
                <a:latin typeface="Source Code Pro"/>
                <a:ea typeface="Source Code Pro"/>
                <a:sym typeface="Source Code Pro"/>
              </a:rPr>
              <a:t>merged_data</a:t>
            </a:r>
            <a:r>
              <a:rPr lang="en-IN" sz="1200" dirty="0">
                <a:solidFill>
                  <a:schemeClr val="dk1"/>
                </a:solidFill>
                <a:latin typeface="Source Code Pro"/>
                <a:ea typeface="Source Code Pro"/>
                <a:sym typeface="Source Code Pro"/>
              </a:rPr>
              <a:t> = </a:t>
            </a:r>
            <a:r>
              <a:rPr lang="en-IN" sz="1200" dirty="0" err="1">
                <a:solidFill>
                  <a:schemeClr val="dk1"/>
                </a:solidFill>
                <a:latin typeface="Source Code Pro"/>
                <a:ea typeface="Source Code Pro"/>
                <a:sym typeface="Source Code Pro"/>
              </a:rPr>
              <a:t>pd.concat</a:t>
            </a:r>
            <a:r>
              <a:rPr lang="en-IN" sz="1200" dirty="0">
                <a:solidFill>
                  <a:schemeClr val="dk1"/>
                </a:solidFill>
                <a:latin typeface="Source Code Pro"/>
                <a:ea typeface="Source Code Pro"/>
                <a:sym typeface="Source Code Pro"/>
              </a:rPr>
              <a:t>([df1, df2], axis=1)</a:t>
            </a:r>
          </a:p>
          <a:p>
            <a:pPr fontAlgn="base"/>
            <a:r>
              <a:rPr lang="en-IN" sz="1200" dirty="0">
                <a:solidFill>
                  <a:schemeClr val="dk1"/>
                </a:solidFill>
                <a:latin typeface="Source Code Pro"/>
                <a:ea typeface="Source Code Pro"/>
                <a:sym typeface="Source Code Pro"/>
              </a:rPr>
              <a:t># Reshaping data in Pandas</a:t>
            </a:r>
          </a:p>
          <a:p>
            <a:pPr fontAlgn="base"/>
            <a:r>
              <a:rPr lang="en-IN" sz="1200" dirty="0" err="1">
                <a:solidFill>
                  <a:schemeClr val="dk1"/>
                </a:solidFill>
                <a:latin typeface="Source Code Pro"/>
                <a:ea typeface="Source Code Pro"/>
                <a:sym typeface="Source Code Pro"/>
              </a:rPr>
              <a:t>pivoted_data</a:t>
            </a:r>
            <a:r>
              <a:rPr lang="en-IN" sz="1200" dirty="0">
                <a:solidFill>
                  <a:schemeClr val="dk1"/>
                </a:solidFill>
                <a:latin typeface="Source Code Pro"/>
                <a:ea typeface="Source Code Pro"/>
                <a:sym typeface="Source Code Pro"/>
              </a:rPr>
              <a:t> = </a:t>
            </a:r>
            <a:r>
              <a:rPr lang="en-IN" sz="1200" dirty="0" err="1">
                <a:solidFill>
                  <a:schemeClr val="dk1"/>
                </a:solidFill>
                <a:latin typeface="Source Code Pro"/>
                <a:ea typeface="Source Code Pro"/>
                <a:sym typeface="Source Code Pro"/>
              </a:rPr>
              <a:t>data.pivot</a:t>
            </a:r>
            <a:r>
              <a:rPr lang="en-IN" sz="1200" dirty="0">
                <a:solidFill>
                  <a:schemeClr val="dk1"/>
                </a:solidFill>
                <a:latin typeface="Source Code Pro"/>
                <a:ea typeface="Source Code Pro"/>
                <a:sym typeface="Source Code Pro"/>
              </a:rPr>
              <a:t>(index='A', columns='B', values='C')</a:t>
            </a:r>
          </a:p>
          <a:p>
            <a:pPr fontAlgn="base"/>
            <a:endParaRPr lang="en-IN" sz="1600" b="1" dirty="0">
              <a:solidFill>
                <a:schemeClr val="accent4">
                  <a:lumMod val="60000"/>
                  <a:lumOff val="40000"/>
                </a:schemeClr>
              </a:solidFill>
              <a:latin typeface="Source Code Pro"/>
              <a:ea typeface="Source Code Pro"/>
              <a:sym typeface="Source Code Pro"/>
            </a:endParaRPr>
          </a:p>
        </p:txBody>
      </p:sp>
    </p:spTree>
    <p:extLst>
      <p:ext uri="{BB962C8B-B14F-4D97-AF65-F5344CB8AC3E}">
        <p14:creationId xmlns:p14="http://schemas.microsoft.com/office/powerpoint/2010/main" val="305557536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5786998" y="0"/>
            <a:ext cx="8772056" cy="6858000"/>
            <a:chOff x="28398" y="0"/>
            <a:chExt cx="8772056" cy="6858000"/>
          </a:xfrm>
          <a:solidFill>
            <a:srgbClr val="7030A0"/>
          </a:solidFill>
        </p:grpSpPr>
        <p:sp>
          <p:nvSpPr>
            <p:cNvPr id="4" name="Rectangle 3"/>
            <p:cNvSpPr/>
            <p:nvPr/>
          </p:nvSpPr>
          <p:spPr>
            <a:xfrm>
              <a:off x="28398" y="0"/>
              <a:ext cx="8772056" cy="6858000"/>
            </a:xfrm>
            <a:custGeom>
              <a:avLst/>
              <a:gdLst/>
              <a:ahLst/>
              <a:cxnLst/>
              <a:rect l="l" t="t" r="r" b="b"/>
              <a:pathLst>
                <a:path w="8772056" h="6858000">
                  <a:moveTo>
                    <a:pt x="0" y="0"/>
                  </a:moveTo>
                  <a:lnTo>
                    <a:pt x="8100392" y="0"/>
                  </a:lnTo>
                  <a:lnTo>
                    <a:pt x="8100392" y="5229200"/>
                  </a:lnTo>
                  <a:lnTo>
                    <a:pt x="8652040" y="5229200"/>
                  </a:lnTo>
                  <a:cubicBezTo>
                    <a:pt x="8718323" y="5229200"/>
                    <a:pt x="8772056" y="5282933"/>
                    <a:pt x="8772056" y="5349216"/>
                  </a:cubicBezTo>
                  <a:lnTo>
                    <a:pt x="8772056" y="5829264"/>
                  </a:lnTo>
                  <a:cubicBezTo>
                    <a:pt x="8772056" y="5895547"/>
                    <a:pt x="8718323" y="5949280"/>
                    <a:pt x="8652040" y="5949280"/>
                  </a:cubicBezTo>
                  <a:lnTo>
                    <a:pt x="8100392" y="5949280"/>
                  </a:lnTo>
                  <a:lnTo>
                    <a:pt x="8100392" y="6858000"/>
                  </a:lnTo>
                  <a:lnTo>
                    <a:pt x="0" y="6858000"/>
                  </a:lnTo>
                  <a:close/>
                </a:path>
              </a:pathLst>
            </a:custGeom>
            <a:grpFill/>
            <a:effectLst>
              <a:outerShdw blurRad="127000" dist="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5328082" y="1660158"/>
              <a:ext cx="1224136" cy="1015663"/>
            </a:xfrm>
            <a:prstGeom prst="rect">
              <a:avLst/>
            </a:prstGeom>
            <a:grpFill/>
            <a:effectLst>
              <a:outerShdw dist="50800" dir="5400000" algn="ctr" rotWithShape="0">
                <a:srgbClr val="000000"/>
              </a:outerShdw>
            </a:effectLst>
          </p:spPr>
          <p:txBody>
            <a:bodyPr wrap="square" rtlCol="0">
              <a:spAutoFit/>
            </a:bodyPr>
            <a:lstStyle/>
            <a:p>
              <a:pPr>
                <a:buClr>
                  <a:schemeClr val="lt1"/>
                </a:buClr>
                <a:buSzPts val="6000"/>
              </a:pPr>
              <a:r>
                <a:rPr lang="en-IN" sz="6000" dirty="0">
                  <a:solidFill>
                    <a:schemeClr val="accent4">
                      <a:lumMod val="40000"/>
                      <a:lumOff val="60000"/>
                    </a:schemeClr>
                  </a:solidFill>
                  <a:latin typeface="Fira Code"/>
                  <a:ea typeface="Fira Code"/>
                  <a:cs typeface="Fira Code"/>
                  <a:sym typeface="Fira Code"/>
                </a:rPr>
                <a:t>03</a:t>
              </a:r>
            </a:p>
          </p:txBody>
        </p:sp>
        <p:sp>
          <p:nvSpPr>
            <p:cNvPr id="14" name="TextBox 13"/>
            <p:cNvSpPr txBox="1"/>
            <p:nvPr/>
          </p:nvSpPr>
          <p:spPr>
            <a:xfrm>
              <a:off x="4211959" y="2564904"/>
              <a:ext cx="3456383" cy="1077218"/>
            </a:xfrm>
            <a:prstGeom prst="rect">
              <a:avLst/>
            </a:prstGeom>
            <a:grpFill/>
          </p:spPr>
          <p:txBody>
            <a:bodyPr wrap="square" rtlCol="0">
              <a:spAutoFit/>
            </a:bodyPr>
            <a:lstStyle/>
            <a:p>
              <a:pPr algn="ctr"/>
              <a:r>
                <a:rPr lang="en-IN" sz="3200" dirty="0">
                  <a:solidFill>
                    <a:schemeClr val="accent1">
                      <a:lumMod val="40000"/>
                      <a:lumOff val="60000"/>
                    </a:schemeClr>
                  </a:solidFill>
                </a:rPr>
                <a:t>Functions in python</a:t>
              </a:r>
            </a:p>
          </p:txBody>
        </p:sp>
      </p:grpSp>
      <p:grpSp>
        <p:nvGrpSpPr>
          <p:cNvPr id="7" name="Group 6"/>
          <p:cNvGrpSpPr/>
          <p:nvPr/>
        </p:nvGrpSpPr>
        <p:grpSpPr>
          <a:xfrm>
            <a:off x="-6612601" y="0"/>
            <a:ext cx="8765088" cy="6858000"/>
            <a:chOff x="0" y="0"/>
            <a:chExt cx="8765088" cy="6858000"/>
          </a:xfrm>
        </p:grpSpPr>
        <p:sp>
          <p:nvSpPr>
            <p:cNvPr id="8" name="Rectangle 3"/>
            <p:cNvSpPr/>
            <p:nvPr/>
          </p:nvSpPr>
          <p:spPr>
            <a:xfrm>
              <a:off x="0" y="0"/>
              <a:ext cx="8765088" cy="6858000"/>
            </a:xfrm>
            <a:custGeom>
              <a:avLst/>
              <a:gdLst/>
              <a:ahLst/>
              <a:cxnLst/>
              <a:rect l="l" t="t" r="r" b="b"/>
              <a:pathLst>
                <a:path w="8765088" h="6858000">
                  <a:moveTo>
                    <a:pt x="0" y="0"/>
                  </a:moveTo>
                  <a:lnTo>
                    <a:pt x="8100392" y="0"/>
                  </a:lnTo>
                  <a:lnTo>
                    <a:pt x="8100392" y="3789040"/>
                  </a:lnTo>
                  <a:lnTo>
                    <a:pt x="8645072" y="3789040"/>
                  </a:lnTo>
                  <a:cubicBezTo>
                    <a:pt x="8711355" y="3789040"/>
                    <a:pt x="8765088" y="3842773"/>
                    <a:pt x="8765088" y="3909056"/>
                  </a:cubicBezTo>
                  <a:lnTo>
                    <a:pt x="8765088" y="4389104"/>
                  </a:lnTo>
                  <a:cubicBezTo>
                    <a:pt x="8765088" y="4455387"/>
                    <a:pt x="8711355" y="4509120"/>
                    <a:pt x="8645072" y="4509120"/>
                  </a:cubicBezTo>
                  <a:lnTo>
                    <a:pt x="8100392" y="4509120"/>
                  </a:lnTo>
                  <a:lnTo>
                    <a:pt x="8100392" y="6858000"/>
                  </a:lnTo>
                  <a:lnTo>
                    <a:pt x="0" y="6858000"/>
                  </a:lnTo>
                  <a:close/>
                </a:path>
              </a:pathLst>
            </a:custGeom>
            <a:effectLst>
              <a:outerShdw blurRad="127000" dist="63500" algn="ctr" rotWithShape="0">
                <a:srgbClr val="000000">
                  <a:alpha val="40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TextBox 8"/>
            <p:cNvSpPr txBox="1"/>
            <p:nvPr/>
          </p:nvSpPr>
          <p:spPr>
            <a:xfrm>
              <a:off x="5328082" y="1660158"/>
              <a:ext cx="1224136" cy="1015663"/>
            </a:xfrm>
            <a:prstGeom prst="rect">
              <a:avLst/>
            </a:prstGeom>
            <a:noFill/>
            <a:effectLst>
              <a:outerShdw dist="50800" dir="5400000" algn="ctr" rotWithShape="0">
                <a:srgbClr val="000000"/>
              </a:outerShdw>
            </a:effectLst>
          </p:spPr>
          <p:txBody>
            <a:bodyPr wrap="square" rtlCol="0">
              <a:spAutoFit/>
            </a:bodyPr>
            <a:lstStyle/>
            <a:p>
              <a:pPr>
                <a:buClr>
                  <a:schemeClr val="lt1"/>
                </a:buClr>
                <a:buSzPts val="6000"/>
              </a:pPr>
              <a:r>
                <a:rPr lang="en-IN" sz="6000" dirty="0">
                  <a:solidFill>
                    <a:schemeClr val="accent4">
                      <a:lumMod val="40000"/>
                      <a:lumOff val="60000"/>
                    </a:schemeClr>
                  </a:solidFill>
                  <a:latin typeface="Fira Code"/>
                  <a:ea typeface="Fira Code"/>
                  <a:cs typeface="Fira Code"/>
                  <a:sym typeface="Fira Code"/>
                </a:rPr>
                <a:t>02</a:t>
              </a:r>
            </a:p>
          </p:txBody>
        </p:sp>
        <p:sp>
          <p:nvSpPr>
            <p:cNvPr id="10" name="TextBox 9"/>
            <p:cNvSpPr txBox="1"/>
            <p:nvPr/>
          </p:nvSpPr>
          <p:spPr>
            <a:xfrm>
              <a:off x="4211959" y="2564904"/>
              <a:ext cx="3456383" cy="1077218"/>
            </a:xfrm>
            <a:prstGeom prst="rect">
              <a:avLst/>
            </a:prstGeom>
            <a:noFill/>
          </p:spPr>
          <p:txBody>
            <a:bodyPr wrap="square" rtlCol="0">
              <a:spAutoFit/>
            </a:bodyPr>
            <a:lstStyle/>
            <a:p>
              <a:pPr algn="ctr"/>
              <a:r>
                <a:rPr lang="en-IN" sz="3200" dirty="0">
                  <a:solidFill>
                    <a:schemeClr val="accent4">
                      <a:lumMod val="50000"/>
                    </a:schemeClr>
                  </a:solidFill>
                  <a:latin typeface="Franklin Gothic Demi" pitchFamily="34" charset="0"/>
                </a:rPr>
                <a:t>Methods in python</a:t>
              </a:r>
            </a:p>
          </p:txBody>
        </p:sp>
        <p:sp>
          <p:nvSpPr>
            <p:cNvPr id="11" name="TextBox 10"/>
            <p:cNvSpPr txBox="1"/>
            <p:nvPr/>
          </p:nvSpPr>
          <p:spPr>
            <a:xfrm>
              <a:off x="8189503" y="3866564"/>
              <a:ext cx="504056" cy="646331"/>
            </a:xfrm>
            <a:prstGeom prst="rect">
              <a:avLst/>
            </a:prstGeom>
            <a:noFill/>
            <a:effectLst>
              <a:outerShdw blurRad="50800" dist="50800" dir="5400000" algn="ctr" rotWithShape="0">
                <a:srgbClr val="000000"/>
              </a:outerShdw>
            </a:effectLst>
          </p:spPr>
          <p:txBody>
            <a:bodyPr wrap="square" rtlCol="0">
              <a:spAutoFit/>
            </a:bodyPr>
            <a:lstStyle/>
            <a:p>
              <a:r>
                <a:rPr lang="en-IN" sz="3600" dirty="0"/>
                <a:t>2</a:t>
              </a:r>
            </a:p>
          </p:txBody>
        </p:sp>
      </p:grpSp>
      <p:grpSp>
        <p:nvGrpSpPr>
          <p:cNvPr id="12" name="Group 11"/>
          <p:cNvGrpSpPr/>
          <p:nvPr/>
        </p:nvGrpSpPr>
        <p:grpSpPr>
          <a:xfrm>
            <a:off x="-7436084" y="0"/>
            <a:ext cx="8756000" cy="6858000"/>
            <a:chOff x="0" y="0"/>
            <a:chExt cx="8756000" cy="6858000"/>
          </a:xfrm>
          <a:solidFill>
            <a:schemeClr val="accent4">
              <a:lumMod val="40000"/>
              <a:lumOff val="60000"/>
            </a:schemeClr>
          </a:solidFill>
        </p:grpSpPr>
        <p:sp>
          <p:nvSpPr>
            <p:cNvPr id="15" name="Rectangle 3"/>
            <p:cNvSpPr/>
            <p:nvPr/>
          </p:nvSpPr>
          <p:spPr>
            <a:xfrm>
              <a:off x="0" y="0"/>
              <a:ext cx="8756000" cy="6858000"/>
            </a:xfrm>
            <a:custGeom>
              <a:avLst/>
              <a:gdLst/>
              <a:ahLst/>
              <a:cxnLst/>
              <a:rect l="l" t="t" r="r" b="b"/>
              <a:pathLst>
                <a:path w="8756000" h="6858000">
                  <a:moveTo>
                    <a:pt x="0" y="0"/>
                  </a:moveTo>
                  <a:lnTo>
                    <a:pt x="8100392" y="0"/>
                  </a:lnTo>
                  <a:lnTo>
                    <a:pt x="8100392" y="2348880"/>
                  </a:lnTo>
                  <a:lnTo>
                    <a:pt x="8635984" y="2348880"/>
                  </a:lnTo>
                  <a:cubicBezTo>
                    <a:pt x="8702267" y="2348880"/>
                    <a:pt x="8756000" y="2402613"/>
                    <a:pt x="8756000" y="2468896"/>
                  </a:cubicBezTo>
                  <a:lnTo>
                    <a:pt x="8756000" y="2948944"/>
                  </a:lnTo>
                  <a:cubicBezTo>
                    <a:pt x="8756000" y="3015227"/>
                    <a:pt x="8702267" y="3068960"/>
                    <a:pt x="8635984" y="3068960"/>
                  </a:cubicBezTo>
                  <a:lnTo>
                    <a:pt x="8100392" y="3068960"/>
                  </a:lnTo>
                  <a:lnTo>
                    <a:pt x="8100392" y="6858000"/>
                  </a:lnTo>
                  <a:lnTo>
                    <a:pt x="0" y="6858000"/>
                  </a:lnTo>
                  <a:close/>
                </a:path>
              </a:pathLst>
            </a:custGeom>
            <a:grpFill/>
            <a:effectLst>
              <a:outerShdw blurRad="127000" dist="63500" algn="ctr" rotWithShape="0">
                <a:srgbClr val="000000">
                  <a:alpha val="40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TextBox 17"/>
            <p:cNvSpPr txBox="1"/>
            <p:nvPr/>
          </p:nvSpPr>
          <p:spPr>
            <a:xfrm>
              <a:off x="5328082" y="1660158"/>
              <a:ext cx="1224136" cy="1015663"/>
            </a:xfrm>
            <a:prstGeom prst="rect">
              <a:avLst/>
            </a:prstGeom>
            <a:grpFill/>
            <a:effectLst>
              <a:outerShdw dist="50800" dir="5400000" algn="ctr" rotWithShape="0">
                <a:srgbClr val="000000"/>
              </a:outerShdw>
            </a:effectLst>
          </p:spPr>
          <p:txBody>
            <a:bodyPr wrap="square" rtlCol="0">
              <a:spAutoFit/>
            </a:bodyPr>
            <a:lstStyle/>
            <a:p>
              <a:pPr>
                <a:buClr>
                  <a:schemeClr val="lt1"/>
                </a:buClr>
                <a:buSzPts val="6000"/>
              </a:pPr>
              <a:r>
                <a:rPr lang="en-IN" sz="6000" dirty="0">
                  <a:solidFill>
                    <a:schemeClr val="accent4">
                      <a:lumMod val="40000"/>
                      <a:lumOff val="60000"/>
                    </a:schemeClr>
                  </a:solidFill>
                  <a:latin typeface="Fira Code"/>
                  <a:ea typeface="Fira Code"/>
                  <a:cs typeface="Fira Code"/>
                  <a:sym typeface="Fira Code"/>
                </a:rPr>
                <a:t>01</a:t>
              </a:r>
            </a:p>
          </p:txBody>
        </p:sp>
        <p:sp>
          <p:nvSpPr>
            <p:cNvPr id="19" name="TextBox 18"/>
            <p:cNvSpPr txBox="1"/>
            <p:nvPr/>
          </p:nvSpPr>
          <p:spPr>
            <a:xfrm>
              <a:off x="4211959" y="2564904"/>
              <a:ext cx="3456383" cy="1569660"/>
            </a:xfrm>
            <a:prstGeom prst="rect">
              <a:avLst/>
            </a:prstGeom>
            <a:grpFill/>
          </p:spPr>
          <p:txBody>
            <a:bodyPr wrap="square" rtlCol="0">
              <a:spAutoFit/>
            </a:bodyPr>
            <a:lstStyle/>
            <a:p>
              <a:pPr algn="ctr"/>
              <a:r>
                <a:rPr lang="en-IN" sz="3200" dirty="0">
                  <a:solidFill>
                    <a:schemeClr val="accent4">
                      <a:lumMod val="50000"/>
                    </a:schemeClr>
                  </a:solidFill>
                  <a:latin typeface="Franklin Gothic Demi" pitchFamily="34" charset="0"/>
                </a:rPr>
                <a:t>Data manipulation in python</a:t>
              </a:r>
            </a:p>
          </p:txBody>
        </p:sp>
      </p:grpSp>
      <p:sp>
        <p:nvSpPr>
          <p:cNvPr id="2" name="TextBox 1">
            <a:extLst>
              <a:ext uri="{FF2B5EF4-FFF2-40B4-BE49-F238E27FC236}">
                <a16:creationId xmlns:a16="http://schemas.microsoft.com/office/drawing/2014/main" id="{E0BCCA1C-6696-C0CD-B35C-8E5604C0723D}"/>
              </a:ext>
            </a:extLst>
          </p:cNvPr>
          <p:cNvSpPr txBox="1"/>
          <p:nvPr/>
        </p:nvSpPr>
        <p:spPr>
          <a:xfrm>
            <a:off x="756555" y="2389478"/>
            <a:ext cx="396552" cy="646331"/>
          </a:xfrm>
          <a:prstGeom prst="rect">
            <a:avLst/>
          </a:prstGeom>
          <a:noFill/>
        </p:spPr>
        <p:txBody>
          <a:bodyPr wrap="square" rtlCol="0">
            <a:spAutoFit/>
          </a:bodyPr>
          <a:lstStyle/>
          <a:p>
            <a:r>
              <a:rPr lang="en-IN" sz="3600" dirty="0">
                <a:solidFill>
                  <a:schemeClr val="accent4">
                    <a:lumMod val="50000"/>
                  </a:schemeClr>
                </a:solidFill>
              </a:rPr>
              <a:t>3</a:t>
            </a:r>
          </a:p>
        </p:txBody>
      </p:sp>
      <p:sp>
        <p:nvSpPr>
          <p:cNvPr id="3" name="TextBox 2">
            <a:extLst>
              <a:ext uri="{FF2B5EF4-FFF2-40B4-BE49-F238E27FC236}">
                <a16:creationId xmlns:a16="http://schemas.microsoft.com/office/drawing/2014/main" id="{51D563E7-2F9E-62E9-DDE5-9E6B711843DB}"/>
              </a:ext>
            </a:extLst>
          </p:cNvPr>
          <p:cNvSpPr txBox="1"/>
          <p:nvPr/>
        </p:nvSpPr>
        <p:spPr>
          <a:xfrm>
            <a:off x="2410377" y="5301208"/>
            <a:ext cx="504056" cy="646331"/>
          </a:xfrm>
          <a:prstGeom prst="rect">
            <a:avLst/>
          </a:prstGeom>
          <a:noFill/>
        </p:spPr>
        <p:txBody>
          <a:bodyPr wrap="square" rtlCol="0">
            <a:spAutoFit/>
          </a:bodyPr>
          <a:lstStyle/>
          <a:p>
            <a:r>
              <a:rPr lang="en-IN" sz="3600" dirty="0"/>
              <a:t>1</a:t>
            </a:r>
          </a:p>
        </p:txBody>
      </p:sp>
      <p:sp>
        <p:nvSpPr>
          <p:cNvPr id="5" name="TextBox 4">
            <a:extLst>
              <a:ext uri="{FF2B5EF4-FFF2-40B4-BE49-F238E27FC236}">
                <a16:creationId xmlns:a16="http://schemas.microsoft.com/office/drawing/2014/main" id="{E363D9B9-89F3-1428-0CE0-DFD074212D60}"/>
              </a:ext>
            </a:extLst>
          </p:cNvPr>
          <p:cNvSpPr txBox="1"/>
          <p:nvPr/>
        </p:nvSpPr>
        <p:spPr>
          <a:xfrm>
            <a:off x="3303976" y="2566938"/>
            <a:ext cx="5544616" cy="2308324"/>
          </a:xfrm>
          <a:prstGeom prst="rect">
            <a:avLst/>
          </a:prstGeom>
          <a:noFill/>
        </p:spPr>
        <p:txBody>
          <a:bodyPr wrap="square" rtlCol="0">
            <a:spAutoFit/>
          </a:bodyPr>
          <a:lstStyle/>
          <a:p>
            <a:r>
              <a:rPr lang="en-IN" sz="7200" dirty="0">
                <a:solidFill>
                  <a:schemeClr val="accent1">
                    <a:lumMod val="60000"/>
                    <a:lumOff val="40000"/>
                  </a:schemeClr>
                </a:solidFill>
                <a:latin typeface="Source Code Pro" panose="020B0509030403020204" pitchFamily="49" charset="0"/>
                <a:ea typeface="Source Code Pro" panose="020B0509030403020204" pitchFamily="49" charset="0"/>
              </a:rPr>
              <a:t>Table of contents</a:t>
            </a:r>
          </a:p>
        </p:txBody>
      </p:sp>
    </p:spTree>
    <p:extLst>
      <p:ext uri="{BB962C8B-B14F-4D97-AF65-F5344CB8AC3E}">
        <p14:creationId xmlns:p14="http://schemas.microsoft.com/office/powerpoint/2010/main" val="3433425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31640" y="304989"/>
            <a:ext cx="6635700" cy="1215012"/>
          </a:xfrm>
          <a:prstGeom prst="rect">
            <a:avLst/>
          </a:prstGeom>
        </p:spPr>
        <p:txBody>
          <a:bodyPr spcFirstLastPara="1" wrap="square" lIns="91425" tIns="91425" rIns="91425" bIns="91425" anchor="ctr" anchorCtr="0">
            <a:noAutofit/>
          </a:bodyPr>
          <a:lstStyle/>
          <a:p>
            <a:pPr algn="ctr"/>
            <a:r>
              <a:rPr lang="en-IN" dirty="0">
                <a:solidFill>
                  <a:srgbClr val="E7E7E7"/>
                </a:solidFill>
              </a:rPr>
              <a:t>D</a:t>
            </a:r>
            <a:r>
              <a:rPr lang="en" dirty="0">
                <a:solidFill>
                  <a:srgbClr val="E7E7E7"/>
                </a:solidFill>
              </a:rPr>
              <a:t>ata manipulaion in python</a:t>
            </a:r>
          </a:p>
        </p:txBody>
      </p:sp>
      <p:grpSp>
        <p:nvGrpSpPr>
          <p:cNvPr id="413" name="Google Shape;413;p35"/>
          <p:cNvGrpSpPr/>
          <p:nvPr/>
        </p:nvGrpSpPr>
        <p:grpSpPr>
          <a:xfrm>
            <a:off x="90648" y="6344468"/>
            <a:ext cx="736941" cy="41708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1" name="Google Shape;421;p35"/>
            <p:cNvSpPr/>
            <p:nvPr/>
          </p:nvSpPr>
          <p:spPr>
            <a:xfrm>
              <a:off x="1374131" y="4469101"/>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4" name="Rectangle 2">
            <a:extLst>
              <a:ext uri="{FF2B5EF4-FFF2-40B4-BE49-F238E27FC236}">
                <a16:creationId xmlns:a16="http://schemas.microsoft.com/office/drawing/2014/main" id="{FFE267B6-0ACE-E324-F6CD-E9BEE2FDF880}"/>
              </a:ext>
            </a:extLst>
          </p:cNvPr>
          <p:cNvSpPr>
            <a:spLocks noChangeArrowheads="1"/>
          </p:cNvSpPr>
          <p:nvPr/>
        </p:nvSpPr>
        <p:spPr bwMode="auto">
          <a:xfrm>
            <a:off x="22096" y="1876272"/>
            <a:ext cx="8820472" cy="341632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hangingPunct="1">
              <a:lnSpc>
                <a:spcPct val="100000"/>
              </a:lnSpc>
              <a:spcBef>
                <a:spcPct val="0"/>
              </a:spcBef>
              <a:spcAft>
                <a:spcPct val="0"/>
              </a:spcAft>
              <a:buClrTx/>
              <a:buSzTx/>
              <a:buFontTx/>
              <a:buNone/>
              <a:tabLst/>
            </a:pPr>
            <a:r>
              <a:rPr lang="en-US" altLang="en-US" sz="1600" b="1" dirty="0">
                <a:solidFill>
                  <a:schemeClr val="accent4">
                    <a:lumMod val="60000"/>
                    <a:lumOff val="40000"/>
                  </a:schemeClr>
                </a:solidFill>
                <a:latin typeface="Source Code Pro"/>
                <a:ea typeface="Source Code Pro"/>
              </a:rPr>
              <a:t>6. Aggregation: </a:t>
            </a:r>
            <a:r>
              <a:rPr lang="en-US" altLang="en-US" sz="1200" dirty="0">
                <a:solidFill>
                  <a:schemeClr val="dk1"/>
                </a:solidFill>
                <a:latin typeface="Source Code Pro"/>
                <a:ea typeface="Source Code Pro"/>
              </a:rPr>
              <a:t>You can use functions like groupby in Pandas to group data and perform aggregation operations.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accent4">
                    <a:lumMod val="60000"/>
                    <a:lumOff val="40000"/>
                  </a:schemeClr>
                </a:solidFill>
                <a:latin typeface="Source Code Pro"/>
                <a:ea typeface="Source Code Pro"/>
              </a:rPr>
              <a:t>Example:</a:t>
            </a:r>
          </a:p>
          <a:p>
            <a:pPr eaLnBrk="1" hangingPunct="1"/>
            <a:r>
              <a:rPr lang="en-IN" altLang="en-US" sz="1200" dirty="0">
                <a:solidFill>
                  <a:schemeClr val="dk1"/>
                </a:solidFill>
                <a:latin typeface="Source Code Pro"/>
                <a:ea typeface="Source Code Pro"/>
              </a:rPr>
              <a:t># Grouping and aggregating data in Pandas</a:t>
            </a:r>
          </a:p>
          <a:p>
            <a:pPr eaLnBrk="1" hangingPunct="1"/>
            <a:r>
              <a:rPr lang="en-IN" altLang="en-US" sz="1200" dirty="0" err="1">
                <a:solidFill>
                  <a:schemeClr val="dk1"/>
                </a:solidFill>
                <a:latin typeface="Source Code Pro"/>
                <a:ea typeface="Source Code Pro"/>
              </a:rPr>
              <a:t>grouped_data</a:t>
            </a:r>
            <a:r>
              <a:rPr lang="en-IN" altLang="en-US" sz="1200" dirty="0">
                <a:solidFill>
                  <a:schemeClr val="dk1"/>
                </a:solidFill>
                <a:latin typeface="Source Code Pro"/>
                <a:ea typeface="Source Code Pro"/>
              </a:rPr>
              <a:t> = </a:t>
            </a:r>
            <a:r>
              <a:rPr lang="en-IN" altLang="en-US" sz="1200" dirty="0" err="1">
                <a:solidFill>
                  <a:schemeClr val="dk1"/>
                </a:solidFill>
                <a:latin typeface="Source Code Pro"/>
                <a:ea typeface="Source Code Pro"/>
              </a:rPr>
              <a:t>data.groupby</a:t>
            </a:r>
            <a:r>
              <a:rPr lang="en-IN" altLang="en-US" sz="1200" dirty="0">
                <a:solidFill>
                  <a:schemeClr val="dk1"/>
                </a:solidFill>
                <a:latin typeface="Source Code Pro"/>
                <a:ea typeface="Source Code Pro"/>
              </a:rPr>
              <a:t>('Category')['Value'].sum()</a:t>
            </a:r>
          </a:p>
          <a:p>
            <a:pPr marL="0" marR="0" lvl="0" indent="0" algn="l" defTabSz="914400" rtl="0" eaLnBrk="0" fontAlgn="base" latinLnBrk="0" hangingPunct="0">
              <a:lnSpc>
                <a:spcPct val="100000"/>
              </a:lnSpc>
              <a:spcBef>
                <a:spcPct val="0"/>
              </a:spcBef>
              <a:spcAft>
                <a:spcPct val="0"/>
              </a:spcAft>
              <a:buClrTx/>
              <a:buSzTx/>
              <a:buFontTx/>
              <a:buNone/>
              <a:tabLst/>
            </a:pPr>
            <a:endParaRPr lang="en-IN" altLang="en-US" sz="1600" dirty="0">
              <a:solidFill>
                <a:srgbClr val="D1D5DB"/>
              </a:solidFill>
              <a:latin typeface="Söhne"/>
            </a:endParaRPr>
          </a:p>
          <a:p>
            <a:pPr marR="0" lvl="0" indent="0" eaLnBrk="1" hangingPunct="1">
              <a:lnSpc>
                <a:spcPct val="100000"/>
              </a:lnSpc>
              <a:buClrTx/>
              <a:buSzTx/>
              <a:buFontTx/>
              <a:buNone/>
              <a:tabLst/>
            </a:pPr>
            <a:r>
              <a:rPr lang="en-IN" sz="1600" b="1" dirty="0">
                <a:solidFill>
                  <a:schemeClr val="accent4">
                    <a:lumMod val="60000"/>
                    <a:lumOff val="40000"/>
                  </a:schemeClr>
                </a:solidFill>
                <a:latin typeface="Source Code Pro"/>
                <a:ea typeface="Source Code Pro"/>
              </a:rPr>
              <a:t>7. List Comprehensions: </a:t>
            </a:r>
            <a:r>
              <a:rPr lang="en-IN" sz="1200" dirty="0">
                <a:solidFill>
                  <a:schemeClr val="dk1"/>
                </a:solidFill>
                <a:latin typeface="Source Code Pro"/>
                <a:ea typeface="Source Code Pro"/>
              </a:rPr>
              <a:t>For simple data manipulations, list comprehensions can be used to create new lists or transform existing ones.</a:t>
            </a:r>
          </a:p>
          <a:p>
            <a:pPr marL="0" marR="0" lvl="0" indent="0" algn="l" defTabSz="914400" rtl="0" eaLnBrk="0" fontAlgn="base" latinLnBrk="0" hangingPunct="0">
              <a:lnSpc>
                <a:spcPct val="100000"/>
              </a:lnSpc>
              <a:spcBef>
                <a:spcPct val="0"/>
              </a:spcBef>
              <a:spcAft>
                <a:spcPct val="0"/>
              </a:spcAft>
              <a:buClrTx/>
              <a:buSzTx/>
              <a:buFontTx/>
              <a:buNone/>
              <a:tabLst/>
            </a:pPr>
            <a:endParaRPr lang="en-IN" altLang="en-US" sz="1600" dirty="0">
              <a:solidFill>
                <a:srgbClr val="D1D5DB"/>
              </a:solidFill>
              <a:latin typeface="Söhne"/>
            </a:endParaRPr>
          </a:p>
          <a:p>
            <a:r>
              <a:rPr lang="en-IN" altLang="en-US" sz="1600" b="1" dirty="0">
                <a:solidFill>
                  <a:schemeClr val="accent4">
                    <a:lumMod val="60000"/>
                    <a:lumOff val="40000"/>
                  </a:schemeClr>
                </a:solidFill>
                <a:latin typeface="Source Code Pro"/>
                <a:ea typeface="Source Code Pro"/>
              </a:rPr>
              <a:t>Example:</a:t>
            </a:r>
          </a:p>
          <a:p>
            <a:pPr eaLnBrk="1" hangingPunct="1"/>
            <a:r>
              <a:rPr lang="en-IN" altLang="en-US" sz="1200" dirty="0">
                <a:solidFill>
                  <a:schemeClr val="dk1"/>
                </a:solidFill>
                <a:latin typeface="Source Code Pro"/>
                <a:ea typeface="Source Code Pro"/>
              </a:rPr>
              <a:t># Using list comprehensions to transform data</a:t>
            </a:r>
          </a:p>
          <a:p>
            <a:pPr eaLnBrk="1" hangingPunct="1"/>
            <a:r>
              <a:rPr lang="en-IN" altLang="en-US" sz="1200" dirty="0" err="1">
                <a:solidFill>
                  <a:schemeClr val="dk1"/>
                </a:solidFill>
                <a:latin typeface="Source Code Pro"/>
                <a:ea typeface="Source Code Pro"/>
              </a:rPr>
              <a:t>squared_numbers</a:t>
            </a:r>
            <a:r>
              <a:rPr lang="en-IN" altLang="en-US" sz="1200" dirty="0">
                <a:solidFill>
                  <a:schemeClr val="dk1"/>
                </a:solidFill>
                <a:latin typeface="Source Code Pro"/>
                <a:ea typeface="Source Code Pro"/>
              </a:rPr>
              <a:t> = [x**2 for x in data]</a:t>
            </a:r>
          </a:p>
          <a:p>
            <a:pPr marL="0" marR="0" lvl="0" indent="0" algn="l" defTabSz="914400" rtl="0" eaLnBrk="0" fontAlgn="base" latinLnBrk="0" hangingPunct="0">
              <a:lnSpc>
                <a:spcPct val="100000"/>
              </a:lnSpc>
              <a:spcBef>
                <a:spcPct val="0"/>
              </a:spcBef>
              <a:spcAft>
                <a:spcPct val="0"/>
              </a:spcAft>
              <a:buClrTx/>
              <a:buSzTx/>
              <a:buFontTx/>
              <a:buNone/>
              <a:tabLst/>
            </a:pPr>
            <a:endParaRPr lang="en-IN" altLang="en-US" sz="1600" dirty="0">
              <a:solidFill>
                <a:srgbClr val="D1D5DB"/>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solidFill>
                <a:schemeClr val="accent4">
                  <a:lumMod val="60000"/>
                  <a:lumOff val="40000"/>
                </a:schemeClr>
              </a:solidFill>
              <a:latin typeface="Source Code Pro"/>
              <a:ea typeface="Source Code Pro"/>
            </a:endParaRPr>
          </a:p>
        </p:txBody>
      </p:sp>
    </p:spTree>
    <p:extLst>
      <p:ext uri="{BB962C8B-B14F-4D97-AF65-F5344CB8AC3E}">
        <p14:creationId xmlns:p14="http://schemas.microsoft.com/office/powerpoint/2010/main" val="317896962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31640" y="304989"/>
            <a:ext cx="6635700" cy="1215012"/>
          </a:xfrm>
          <a:prstGeom prst="rect">
            <a:avLst/>
          </a:prstGeom>
        </p:spPr>
        <p:txBody>
          <a:bodyPr spcFirstLastPara="1" wrap="square" lIns="91425" tIns="91425" rIns="91425" bIns="91425" anchor="ctr" anchorCtr="0">
            <a:noAutofit/>
          </a:bodyPr>
          <a:lstStyle/>
          <a:p>
            <a:pPr algn="ctr"/>
            <a:r>
              <a:rPr lang="en-IN" dirty="0">
                <a:solidFill>
                  <a:srgbClr val="E7E7E7"/>
                </a:solidFill>
              </a:rPr>
              <a:t>D</a:t>
            </a:r>
            <a:r>
              <a:rPr lang="en" dirty="0">
                <a:solidFill>
                  <a:srgbClr val="E7E7E7"/>
                </a:solidFill>
              </a:rPr>
              <a:t>ata manipulaion in python</a:t>
            </a:r>
          </a:p>
        </p:txBody>
      </p:sp>
      <p:grpSp>
        <p:nvGrpSpPr>
          <p:cNvPr id="413" name="Google Shape;413;p35"/>
          <p:cNvGrpSpPr/>
          <p:nvPr/>
        </p:nvGrpSpPr>
        <p:grpSpPr>
          <a:xfrm>
            <a:off x="90648" y="6344468"/>
            <a:ext cx="736941" cy="41708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1" name="Google Shape;421;p35"/>
            <p:cNvSpPr/>
            <p:nvPr/>
          </p:nvSpPr>
          <p:spPr>
            <a:xfrm>
              <a:off x="1374131" y="4469101"/>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 name="TextBox 2"/>
          <p:cNvSpPr txBox="1"/>
          <p:nvPr/>
        </p:nvSpPr>
        <p:spPr>
          <a:xfrm>
            <a:off x="90648" y="1636931"/>
            <a:ext cx="8892531" cy="2308324"/>
          </a:xfrm>
          <a:prstGeom prst="rect">
            <a:avLst/>
          </a:prstGeom>
          <a:noFill/>
        </p:spPr>
        <p:txBody>
          <a:bodyPr wrap="square" rtlCol="0">
            <a:spAutoFit/>
          </a:bodyPr>
          <a:lstStyle/>
          <a:p>
            <a:pPr fontAlgn="base">
              <a:spcBef>
                <a:spcPct val="0"/>
              </a:spcBef>
              <a:spcAft>
                <a:spcPct val="0"/>
              </a:spcAft>
            </a:pPr>
            <a:r>
              <a:rPr lang="en-IN" altLang="en-US" sz="1600" b="1" dirty="0">
                <a:solidFill>
                  <a:schemeClr val="accent4">
                    <a:lumMod val="60000"/>
                    <a:lumOff val="40000"/>
                  </a:schemeClr>
                </a:solidFill>
                <a:latin typeface="Source Code Pro"/>
                <a:ea typeface="Source Code Pro"/>
              </a:rPr>
              <a:t>8. Regular expressions: </a:t>
            </a:r>
            <a:r>
              <a:rPr lang="en-IN" altLang="en-US" sz="1200" dirty="0">
                <a:solidFill>
                  <a:schemeClr val="dk1"/>
                </a:solidFill>
                <a:latin typeface="Source Code Pro"/>
                <a:ea typeface="Source Code Pro"/>
              </a:rPr>
              <a:t>Python’s ‘re’ module allows you to work with text data and perform pattern-based data manipulation.</a:t>
            </a:r>
          </a:p>
          <a:p>
            <a:endParaRPr lang="en-IN" altLang="en-US" sz="1600" dirty="0">
              <a:solidFill>
                <a:srgbClr val="D1D5DB"/>
              </a:solidFill>
              <a:latin typeface="Söhne"/>
            </a:endParaRPr>
          </a:p>
          <a:p>
            <a:r>
              <a:rPr lang="en-IN" altLang="en-US" sz="1600" b="1" dirty="0">
                <a:solidFill>
                  <a:schemeClr val="accent4">
                    <a:lumMod val="60000"/>
                    <a:lumOff val="40000"/>
                  </a:schemeClr>
                </a:solidFill>
                <a:latin typeface="Source Code Pro"/>
                <a:ea typeface="Source Code Pro"/>
              </a:rPr>
              <a:t>Example:</a:t>
            </a:r>
          </a:p>
          <a:p>
            <a:pPr fontAlgn="base">
              <a:spcBef>
                <a:spcPct val="0"/>
              </a:spcBef>
              <a:spcAft>
                <a:spcPct val="0"/>
              </a:spcAft>
            </a:pPr>
            <a:r>
              <a:rPr lang="en-IN" altLang="en-US" sz="1200" dirty="0">
                <a:solidFill>
                  <a:schemeClr val="dk1"/>
                </a:solidFill>
                <a:latin typeface="Source Code Pro"/>
                <a:ea typeface="Source Code Pro"/>
              </a:rPr>
              <a:t>import re</a:t>
            </a:r>
          </a:p>
          <a:p>
            <a:pPr fontAlgn="base">
              <a:spcBef>
                <a:spcPct val="0"/>
              </a:spcBef>
              <a:spcAft>
                <a:spcPct val="0"/>
              </a:spcAft>
            </a:pPr>
            <a:r>
              <a:rPr lang="en-IN" altLang="en-US" sz="1200" dirty="0">
                <a:solidFill>
                  <a:schemeClr val="dk1"/>
                </a:solidFill>
                <a:latin typeface="Source Code Pro"/>
                <a:ea typeface="Source Code Pro"/>
              </a:rPr>
              <a:t># Extracting data using regular expressions</a:t>
            </a:r>
          </a:p>
          <a:p>
            <a:pPr fontAlgn="base">
              <a:spcBef>
                <a:spcPct val="0"/>
              </a:spcBef>
              <a:spcAft>
                <a:spcPct val="0"/>
              </a:spcAft>
            </a:pPr>
            <a:r>
              <a:rPr lang="en-IN" altLang="en-US" sz="1200" dirty="0">
                <a:solidFill>
                  <a:schemeClr val="dk1"/>
                </a:solidFill>
                <a:latin typeface="Source Code Pro"/>
                <a:ea typeface="Source Code Pro"/>
              </a:rPr>
              <a:t>pattern = r'\d{3}-\d{2}-\d{4}'</a:t>
            </a:r>
          </a:p>
          <a:p>
            <a:pPr fontAlgn="base">
              <a:spcBef>
                <a:spcPct val="0"/>
              </a:spcBef>
              <a:spcAft>
                <a:spcPct val="0"/>
              </a:spcAft>
            </a:pPr>
            <a:r>
              <a:rPr lang="en-IN" altLang="en-US" sz="1200" dirty="0">
                <a:solidFill>
                  <a:schemeClr val="dk1"/>
                </a:solidFill>
                <a:latin typeface="Source Code Pro"/>
                <a:ea typeface="Source Code Pro"/>
              </a:rPr>
              <a:t>matches = </a:t>
            </a:r>
            <a:r>
              <a:rPr lang="en-IN" altLang="en-US" sz="1200" dirty="0" err="1">
                <a:solidFill>
                  <a:schemeClr val="dk1"/>
                </a:solidFill>
                <a:latin typeface="Source Code Pro"/>
                <a:ea typeface="Source Code Pro"/>
              </a:rPr>
              <a:t>re.findall</a:t>
            </a:r>
            <a:r>
              <a:rPr lang="en-IN" altLang="en-US" sz="1200" dirty="0">
                <a:solidFill>
                  <a:schemeClr val="dk1"/>
                </a:solidFill>
                <a:latin typeface="Source Code Pro"/>
                <a:ea typeface="Source Code Pro"/>
              </a:rPr>
              <a:t>(pattern, text)</a:t>
            </a:r>
          </a:p>
          <a:p>
            <a:endParaRPr lang="en-IN" altLang="en-US" sz="1600" dirty="0">
              <a:solidFill>
                <a:srgbClr val="D1D5DB"/>
              </a:solidFill>
              <a:latin typeface="Söhne"/>
            </a:endParaRPr>
          </a:p>
          <a:p>
            <a:pPr fontAlgn="base"/>
            <a:endParaRPr lang="en-IN" sz="1600" b="1" dirty="0">
              <a:solidFill>
                <a:schemeClr val="accent4">
                  <a:lumMod val="60000"/>
                  <a:lumOff val="40000"/>
                </a:schemeClr>
              </a:solidFill>
              <a:latin typeface="Source Code Pro"/>
              <a:ea typeface="Source Code Pro"/>
              <a:sym typeface="Source Code Pro"/>
            </a:endParaRPr>
          </a:p>
        </p:txBody>
      </p:sp>
    </p:spTree>
    <p:extLst>
      <p:ext uri="{BB962C8B-B14F-4D97-AF65-F5344CB8AC3E}">
        <p14:creationId xmlns:p14="http://schemas.microsoft.com/office/powerpoint/2010/main" val="19686345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grpSp>
        <p:nvGrpSpPr>
          <p:cNvPr id="413" name="Google Shape;413;p35"/>
          <p:cNvGrpSpPr/>
          <p:nvPr/>
        </p:nvGrpSpPr>
        <p:grpSpPr>
          <a:xfrm>
            <a:off x="90648" y="6344468"/>
            <a:ext cx="736941" cy="41708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1" name="Google Shape;421;p35"/>
            <p:cNvSpPr/>
            <p:nvPr/>
          </p:nvSpPr>
          <p:spPr>
            <a:xfrm>
              <a:off x="1374131" y="4469101"/>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 name="TextBox 2"/>
          <p:cNvSpPr txBox="1"/>
          <p:nvPr/>
        </p:nvSpPr>
        <p:spPr>
          <a:xfrm>
            <a:off x="90648" y="1636931"/>
            <a:ext cx="8892531" cy="584775"/>
          </a:xfrm>
          <a:prstGeom prst="rect">
            <a:avLst/>
          </a:prstGeom>
          <a:noFill/>
        </p:spPr>
        <p:txBody>
          <a:bodyPr wrap="square" rtlCol="0">
            <a:spAutoFit/>
          </a:bodyPr>
          <a:lstStyle/>
          <a:p>
            <a:endParaRPr lang="en-IN" altLang="en-US" sz="1600" dirty="0">
              <a:solidFill>
                <a:srgbClr val="D1D5DB"/>
              </a:solidFill>
              <a:latin typeface="Söhne"/>
            </a:endParaRPr>
          </a:p>
          <a:p>
            <a:pPr fontAlgn="base"/>
            <a:endParaRPr lang="en-IN" sz="1600" b="1" dirty="0">
              <a:solidFill>
                <a:schemeClr val="accent4">
                  <a:lumMod val="60000"/>
                  <a:lumOff val="40000"/>
                </a:schemeClr>
              </a:solidFill>
              <a:latin typeface="Source Code Pro"/>
              <a:ea typeface="Source Code Pro"/>
              <a:sym typeface="Source Code Pro"/>
            </a:endParaRPr>
          </a:p>
        </p:txBody>
      </p:sp>
      <p:sp>
        <p:nvSpPr>
          <p:cNvPr id="4" name="Title 3">
            <a:extLst>
              <a:ext uri="{FF2B5EF4-FFF2-40B4-BE49-F238E27FC236}">
                <a16:creationId xmlns:a16="http://schemas.microsoft.com/office/drawing/2014/main" id="{0779C5DD-D74E-30E7-0B5B-8078916B9B22}"/>
              </a:ext>
            </a:extLst>
          </p:cNvPr>
          <p:cNvSpPr>
            <a:spLocks noGrp="1"/>
          </p:cNvSpPr>
          <p:nvPr>
            <p:ph type="title"/>
          </p:nvPr>
        </p:nvSpPr>
        <p:spPr>
          <a:xfrm>
            <a:off x="1331640" y="2853184"/>
            <a:ext cx="6635700" cy="1603200"/>
          </a:xfrm>
        </p:spPr>
        <p:txBody>
          <a:bodyPr/>
          <a:lstStyle/>
          <a:p>
            <a:pPr algn="ctr"/>
            <a:r>
              <a:rPr lang="en-IN" sz="7200" dirty="0"/>
              <a:t>Thank you</a:t>
            </a:r>
          </a:p>
        </p:txBody>
      </p:sp>
    </p:spTree>
    <p:extLst>
      <p:ext uri="{BB962C8B-B14F-4D97-AF65-F5344CB8AC3E}">
        <p14:creationId xmlns:p14="http://schemas.microsoft.com/office/powerpoint/2010/main" val="229503749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571259" y="16865"/>
            <a:ext cx="8772056" cy="6858000"/>
            <a:chOff x="28398" y="0"/>
            <a:chExt cx="8772056" cy="6858000"/>
          </a:xfrm>
          <a:solidFill>
            <a:srgbClr val="7030A0"/>
          </a:solidFill>
        </p:grpSpPr>
        <p:sp>
          <p:nvSpPr>
            <p:cNvPr id="4" name="Rectangle 3"/>
            <p:cNvSpPr/>
            <p:nvPr/>
          </p:nvSpPr>
          <p:spPr>
            <a:xfrm>
              <a:off x="28398" y="0"/>
              <a:ext cx="8772056" cy="6858000"/>
            </a:xfrm>
            <a:custGeom>
              <a:avLst/>
              <a:gdLst/>
              <a:ahLst/>
              <a:cxnLst/>
              <a:rect l="l" t="t" r="r" b="b"/>
              <a:pathLst>
                <a:path w="8772056" h="6858000">
                  <a:moveTo>
                    <a:pt x="0" y="0"/>
                  </a:moveTo>
                  <a:lnTo>
                    <a:pt x="8100392" y="0"/>
                  </a:lnTo>
                  <a:lnTo>
                    <a:pt x="8100392" y="5229200"/>
                  </a:lnTo>
                  <a:lnTo>
                    <a:pt x="8652040" y="5229200"/>
                  </a:lnTo>
                  <a:cubicBezTo>
                    <a:pt x="8718323" y="5229200"/>
                    <a:pt x="8772056" y="5282933"/>
                    <a:pt x="8772056" y="5349216"/>
                  </a:cubicBezTo>
                  <a:lnTo>
                    <a:pt x="8772056" y="5829264"/>
                  </a:lnTo>
                  <a:cubicBezTo>
                    <a:pt x="8772056" y="5895547"/>
                    <a:pt x="8718323" y="5949280"/>
                    <a:pt x="8652040" y="5949280"/>
                  </a:cubicBezTo>
                  <a:lnTo>
                    <a:pt x="8100392" y="5949280"/>
                  </a:lnTo>
                  <a:lnTo>
                    <a:pt x="8100392" y="6858000"/>
                  </a:lnTo>
                  <a:lnTo>
                    <a:pt x="0" y="6858000"/>
                  </a:lnTo>
                  <a:close/>
                </a:path>
              </a:pathLst>
            </a:custGeom>
            <a:grpFill/>
            <a:effectLst>
              <a:outerShdw blurRad="127000" dist="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5328082" y="1660158"/>
              <a:ext cx="1224136" cy="1015663"/>
            </a:xfrm>
            <a:prstGeom prst="rect">
              <a:avLst/>
            </a:prstGeom>
            <a:grpFill/>
            <a:effectLst>
              <a:outerShdw dist="50800" dir="5400000" algn="ctr" rotWithShape="0">
                <a:srgbClr val="000000"/>
              </a:outerShdw>
            </a:effectLst>
          </p:spPr>
          <p:txBody>
            <a:bodyPr wrap="square" lIns="91440" tIns="45720" rIns="91440" bIns="45720" rtlCol="0" anchor="t">
              <a:spAutoFit/>
            </a:bodyPr>
            <a:lstStyle/>
            <a:p>
              <a:pPr>
                <a:buClr>
                  <a:schemeClr val="lt1"/>
                </a:buClr>
                <a:buSzPts val="6000"/>
              </a:pPr>
              <a:endParaRPr lang="en-IN" sz="6000" dirty="0">
                <a:solidFill>
                  <a:schemeClr val="accent4">
                    <a:lumMod val="40000"/>
                    <a:lumOff val="60000"/>
                  </a:schemeClr>
                </a:solidFill>
                <a:latin typeface="Fira Code"/>
                <a:ea typeface="Fira Code"/>
                <a:cs typeface="Fira Code"/>
              </a:endParaRPr>
            </a:p>
          </p:txBody>
        </p:sp>
        <p:sp>
          <p:nvSpPr>
            <p:cNvPr id="14" name="TextBox 13"/>
            <p:cNvSpPr txBox="1"/>
            <p:nvPr/>
          </p:nvSpPr>
          <p:spPr>
            <a:xfrm>
              <a:off x="4211959" y="2564904"/>
              <a:ext cx="3456383" cy="1077218"/>
            </a:xfrm>
            <a:prstGeom prst="rect">
              <a:avLst/>
            </a:prstGeom>
            <a:grpFill/>
          </p:spPr>
          <p:txBody>
            <a:bodyPr wrap="square" rtlCol="0">
              <a:spAutoFit/>
            </a:bodyPr>
            <a:lstStyle/>
            <a:p>
              <a:pPr algn="ctr"/>
              <a:r>
                <a:rPr lang="en-IN" sz="3200" dirty="0">
                  <a:solidFill>
                    <a:schemeClr val="accent1">
                      <a:lumMod val="40000"/>
                      <a:lumOff val="60000"/>
                    </a:schemeClr>
                  </a:solidFill>
                </a:rPr>
                <a:t>Functions in python</a:t>
              </a:r>
            </a:p>
          </p:txBody>
        </p:sp>
      </p:grpSp>
      <p:grpSp>
        <p:nvGrpSpPr>
          <p:cNvPr id="7" name="Group 6"/>
          <p:cNvGrpSpPr/>
          <p:nvPr/>
        </p:nvGrpSpPr>
        <p:grpSpPr>
          <a:xfrm>
            <a:off x="-6594724" y="29451"/>
            <a:ext cx="8765088" cy="6858000"/>
            <a:chOff x="0" y="0"/>
            <a:chExt cx="8765088" cy="6858000"/>
          </a:xfrm>
        </p:grpSpPr>
        <p:sp>
          <p:nvSpPr>
            <p:cNvPr id="8" name="Rectangle 3"/>
            <p:cNvSpPr/>
            <p:nvPr/>
          </p:nvSpPr>
          <p:spPr>
            <a:xfrm>
              <a:off x="0" y="0"/>
              <a:ext cx="8765088" cy="6858000"/>
            </a:xfrm>
            <a:custGeom>
              <a:avLst/>
              <a:gdLst/>
              <a:ahLst/>
              <a:cxnLst/>
              <a:rect l="l" t="t" r="r" b="b"/>
              <a:pathLst>
                <a:path w="8765088" h="6858000">
                  <a:moveTo>
                    <a:pt x="0" y="0"/>
                  </a:moveTo>
                  <a:lnTo>
                    <a:pt x="8100392" y="0"/>
                  </a:lnTo>
                  <a:lnTo>
                    <a:pt x="8100392" y="3789040"/>
                  </a:lnTo>
                  <a:lnTo>
                    <a:pt x="8645072" y="3789040"/>
                  </a:lnTo>
                  <a:cubicBezTo>
                    <a:pt x="8711355" y="3789040"/>
                    <a:pt x="8765088" y="3842773"/>
                    <a:pt x="8765088" y="3909056"/>
                  </a:cubicBezTo>
                  <a:lnTo>
                    <a:pt x="8765088" y="4389104"/>
                  </a:lnTo>
                  <a:cubicBezTo>
                    <a:pt x="8765088" y="4455387"/>
                    <a:pt x="8711355" y="4509120"/>
                    <a:pt x="8645072" y="4509120"/>
                  </a:cubicBezTo>
                  <a:lnTo>
                    <a:pt x="8100392" y="4509120"/>
                  </a:lnTo>
                  <a:lnTo>
                    <a:pt x="8100392" y="6858000"/>
                  </a:lnTo>
                  <a:lnTo>
                    <a:pt x="0" y="6858000"/>
                  </a:lnTo>
                  <a:close/>
                </a:path>
              </a:pathLst>
            </a:custGeom>
            <a:effectLst>
              <a:outerShdw blurRad="127000" dist="63500" algn="ctr" rotWithShape="0">
                <a:srgbClr val="000000">
                  <a:alpha val="40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TextBox 8"/>
            <p:cNvSpPr txBox="1"/>
            <p:nvPr/>
          </p:nvSpPr>
          <p:spPr>
            <a:xfrm>
              <a:off x="5328082" y="1660158"/>
              <a:ext cx="1224136" cy="1015663"/>
            </a:xfrm>
            <a:prstGeom prst="rect">
              <a:avLst/>
            </a:prstGeom>
            <a:noFill/>
            <a:effectLst>
              <a:outerShdw dist="50800" dir="5400000" algn="ctr" rotWithShape="0">
                <a:srgbClr val="000000"/>
              </a:outerShdw>
            </a:effectLst>
          </p:spPr>
          <p:txBody>
            <a:bodyPr wrap="square" rtlCol="0">
              <a:spAutoFit/>
            </a:bodyPr>
            <a:lstStyle/>
            <a:p>
              <a:pPr>
                <a:buClr>
                  <a:schemeClr val="lt1"/>
                </a:buClr>
                <a:buSzPts val="6000"/>
              </a:pPr>
              <a:r>
                <a:rPr lang="en-IN" sz="6000" dirty="0">
                  <a:solidFill>
                    <a:schemeClr val="accent4">
                      <a:lumMod val="40000"/>
                      <a:lumOff val="60000"/>
                    </a:schemeClr>
                  </a:solidFill>
                  <a:latin typeface="Fira Code"/>
                  <a:ea typeface="Fira Code"/>
                  <a:cs typeface="Fira Code"/>
                  <a:sym typeface="Fira Code"/>
                </a:rPr>
                <a:t>02</a:t>
              </a:r>
            </a:p>
          </p:txBody>
        </p:sp>
        <p:sp>
          <p:nvSpPr>
            <p:cNvPr id="10" name="TextBox 9"/>
            <p:cNvSpPr txBox="1"/>
            <p:nvPr/>
          </p:nvSpPr>
          <p:spPr>
            <a:xfrm>
              <a:off x="4211959" y="2564904"/>
              <a:ext cx="3456383" cy="1077218"/>
            </a:xfrm>
            <a:prstGeom prst="rect">
              <a:avLst/>
            </a:prstGeom>
            <a:noFill/>
          </p:spPr>
          <p:txBody>
            <a:bodyPr wrap="square" rtlCol="0">
              <a:spAutoFit/>
            </a:bodyPr>
            <a:lstStyle/>
            <a:p>
              <a:pPr algn="ctr"/>
              <a:r>
                <a:rPr lang="en-IN" sz="3200" dirty="0">
                  <a:solidFill>
                    <a:schemeClr val="accent4">
                      <a:lumMod val="50000"/>
                    </a:schemeClr>
                  </a:solidFill>
                  <a:latin typeface="Franklin Gothic Demi" pitchFamily="34" charset="0"/>
                </a:rPr>
                <a:t>Methods in python</a:t>
              </a:r>
            </a:p>
          </p:txBody>
        </p:sp>
        <p:sp>
          <p:nvSpPr>
            <p:cNvPr id="11" name="TextBox 10"/>
            <p:cNvSpPr txBox="1"/>
            <p:nvPr/>
          </p:nvSpPr>
          <p:spPr>
            <a:xfrm>
              <a:off x="8239064" y="3788071"/>
              <a:ext cx="504056" cy="646331"/>
            </a:xfrm>
            <a:prstGeom prst="rect">
              <a:avLst/>
            </a:prstGeom>
            <a:noFill/>
            <a:effectLst>
              <a:outerShdw blurRad="50800" dist="50800" dir="5400000" algn="ctr" rotWithShape="0">
                <a:srgbClr val="000000"/>
              </a:outerShdw>
            </a:effectLst>
          </p:spPr>
          <p:txBody>
            <a:bodyPr wrap="square" rtlCol="0">
              <a:spAutoFit/>
            </a:bodyPr>
            <a:lstStyle/>
            <a:p>
              <a:r>
                <a:rPr lang="en-IN" sz="3600" dirty="0"/>
                <a:t>2</a:t>
              </a:r>
            </a:p>
          </p:txBody>
        </p:sp>
      </p:grpSp>
      <p:grpSp>
        <p:nvGrpSpPr>
          <p:cNvPr id="12" name="Group 11"/>
          <p:cNvGrpSpPr/>
          <p:nvPr/>
        </p:nvGrpSpPr>
        <p:grpSpPr>
          <a:xfrm>
            <a:off x="-7463204" y="-22711"/>
            <a:ext cx="8756000" cy="6858000"/>
            <a:chOff x="0" y="0"/>
            <a:chExt cx="8756000" cy="6858000"/>
          </a:xfrm>
          <a:solidFill>
            <a:schemeClr val="accent4">
              <a:lumMod val="40000"/>
              <a:lumOff val="60000"/>
            </a:schemeClr>
          </a:solidFill>
        </p:grpSpPr>
        <p:sp>
          <p:nvSpPr>
            <p:cNvPr id="15" name="Rectangle 3"/>
            <p:cNvSpPr/>
            <p:nvPr/>
          </p:nvSpPr>
          <p:spPr>
            <a:xfrm>
              <a:off x="0" y="0"/>
              <a:ext cx="8756000" cy="6858000"/>
            </a:xfrm>
            <a:custGeom>
              <a:avLst/>
              <a:gdLst/>
              <a:ahLst/>
              <a:cxnLst/>
              <a:rect l="l" t="t" r="r" b="b"/>
              <a:pathLst>
                <a:path w="8756000" h="6858000">
                  <a:moveTo>
                    <a:pt x="0" y="0"/>
                  </a:moveTo>
                  <a:lnTo>
                    <a:pt x="8100392" y="0"/>
                  </a:lnTo>
                  <a:lnTo>
                    <a:pt x="8100392" y="2348880"/>
                  </a:lnTo>
                  <a:lnTo>
                    <a:pt x="8635984" y="2348880"/>
                  </a:lnTo>
                  <a:cubicBezTo>
                    <a:pt x="8702267" y="2348880"/>
                    <a:pt x="8756000" y="2402613"/>
                    <a:pt x="8756000" y="2468896"/>
                  </a:cubicBezTo>
                  <a:lnTo>
                    <a:pt x="8756000" y="2948944"/>
                  </a:lnTo>
                  <a:cubicBezTo>
                    <a:pt x="8756000" y="3015227"/>
                    <a:pt x="8702267" y="3068960"/>
                    <a:pt x="8635984" y="3068960"/>
                  </a:cubicBezTo>
                  <a:lnTo>
                    <a:pt x="8100392" y="3068960"/>
                  </a:lnTo>
                  <a:lnTo>
                    <a:pt x="8100392" y="6858000"/>
                  </a:lnTo>
                  <a:lnTo>
                    <a:pt x="0" y="6858000"/>
                  </a:lnTo>
                  <a:close/>
                </a:path>
              </a:pathLst>
            </a:custGeom>
            <a:grpFill/>
            <a:effectLst>
              <a:outerShdw blurRad="127000" dist="63500" algn="ctr" rotWithShape="0">
                <a:srgbClr val="000000">
                  <a:alpha val="40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TextBox 17"/>
            <p:cNvSpPr txBox="1"/>
            <p:nvPr/>
          </p:nvSpPr>
          <p:spPr>
            <a:xfrm>
              <a:off x="5328082" y="1660158"/>
              <a:ext cx="1224136" cy="1015663"/>
            </a:xfrm>
            <a:prstGeom prst="rect">
              <a:avLst/>
            </a:prstGeom>
            <a:grpFill/>
            <a:effectLst>
              <a:outerShdw dist="50800" dir="5400000" algn="ctr" rotWithShape="0">
                <a:srgbClr val="000000"/>
              </a:outerShdw>
            </a:effectLst>
          </p:spPr>
          <p:txBody>
            <a:bodyPr wrap="square" rtlCol="0">
              <a:spAutoFit/>
            </a:bodyPr>
            <a:lstStyle/>
            <a:p>
              <a:pPr>
                <a:buClr>
                  <a:schemeClr val="lt1"/>
                </a:buClr>
                <a:buSzPts val="6000"/>
              </a:pPr>
              <a:r>
                <a:rPr lang="en-IN" sz="6000" dirty="0">
                  <a:solidFill>
                    <a:schemeClr val="accent4">
                      <a:lumMod val="40000"/>
                      <a:lumOff val="60000"/>
                    </a:schemeClr>
                  </a:solidFill>
                  <a:latin typeface="Fira Code"/>
                  <a:ea typeface="Fira Code"/>
                  <a:cs typeface="Fira Code"/>
                  <a:sym typeface="Fira Code"/>
                </a:rPr>
                <a:t>01</a:t>
              </a:r>
            </a:p>
          </p:txBody>
        </p:sp>
        <p:sp>
          <p:nvSpPr>
            <p:cNvPr id="19" name="TextBox 18"/>
            <p:cNvSpPr txBox="1"/>
            <p:nvPr/>
          </p:nvSpPr>
          <p:spPr>
            <a:xfrm>
              <a:off x="4211959" y="2564904"/>
              <a:ext cx="3456383" cy="1569660"/>
            </a:xfrm>
            <a:prstGeom prst="rect">
              <a:avLst/>
            </a:prstGeom>
            <a:grpFill/>
          </p:spPr>
          <p:txBody>
            <a:bodyPr wrap="square" rtlCol="0">
              <a:spAutoFit/>
            </a:bodyPr>
            <a:lstStyle/>
            <a:p>
              <a:pPr algn="ctr"/>
              <a:r>
                <a:rPr lang="en-IN" sz="3200" dirty="0">
                  <a:solidFill>
                    <a:schemeClr val="accent4">
                      <a:lumMod val="50000"/>
                    </a:schemeClr>
                  </a:solidFill>
                  <a:latin typeface="Franklin Gothic Demi" pitchFamily="34" charset="0"/>
                </a:rPr>
                <a:t>Data manipulation in python</a:t>
              </a:r>
            </a:p>
          </p:txBody>
        </p:sp>
      </p:grpSp>
      <p:sp>
        <p:nvSpPr>
          <p:cNvPr id="2" name="TextBox 1">
            <a:extLst>
              <a:ext uri="{FF2B5EF4-FFF2-40B4-BE49-F238E27FC236}">
                <a16:creationId xmlns:a16="http://schemas.microsoft.com/office/drawing/2014/main" id="{6F8B77B2-3CC6-C3E7-7C8D-A9070147BBD6}"/>
              </a:ext>
            </a:extLst>
          </p:cNvPr>
          <p:cNvSpPr txBox="1"/>
          <p:nvPr/>
        </p:nvSpPr>
        <p:spPr>
          <a:xfrm>
            <a:off x="5580112" y="5301208"/>
            <a:ext cx="504056" cy="646331"/>
          </a:xfrm>
          <a:prstGeom prst="rect">
            <a:avLst/>
          </a:prstGeom>
          <a:noFill/>
        </p:spPr>
        <p:txBody>
          <a:bodyPr wrap="square" rtlCol="0">
            <a:spAutoFit/>
          </a:bodyPr>
          <a:lstStyle/>
          <a:p>
            <a:r>
              <a:rPr lang="en-IN" sz="3600" dirty="0"/>
              <a:t>1</a:t>
            </a:r>
          </a:p>
        </p:txBody>
      </p:sp>
      <p:sp>
        <p:nvSpPr>
          <p:cNvPr id="5" name="TextBox 4">
            <a:extLst>
              <a:ext uri="{FF2B5EF4-FFF2-40B4-BE49-F238E27FC236}">
                <a16:creationId xmlns:a16="http://schemas.microsoft.com/office/drawing/2014/main" id="{692AA06D-F1C5-3F95-2A33-28007D925CDF}"/>
              </a:ext>
            </a:extLst>
          </p:cNvPr>
          <p:cNvSpPr txBox="1"/>
          <p:nvPr/>
        </p:nvSpPr>
        <p:spPr>
          <a:xfrm>
            <a:off x="696866" y="2382106"/>
            <a:ext cx="514468" cy="646331"/>
          </a:xfrm>
          <a:prstGeom prst="rect">
            <a:avLst/>
          </a:prstGeom>
          <a:noFill/>
        </p:spPr>
        <p:txBody>
          <a:bodyPr wrap="square" rtlCol="0">
            <a:spAutoFit/>
          </a:bodyPr>
          <a:lstStyle/>
          <a:p>
            <a:r>
              <a:rPr lang="en-IN" sz="3600" dirty="0">
                <a:solidFill>
                  <a:schemeClr val="accent4">
                    <a:lumMod val="50000"/>
                  </a:schemeClr>
                </a:solidFill>
              </a:rPr>
              <a:t>3</a:t>
            </a:r>
          </a:p>
        </p:txBody>
      </p:sp>
    </p:spTree>
    <p:extLst>
      <p:ext uri="{BB962C8B-B14F-4D97-AF65-F5344CB8AC3E}">
        <p14:creationId xmlns:p14="http://schemas.microsoft.com/office/powerpoint/2010/main" val="113630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497842" y="29953"/>
            <a:ext cx="8772056" cy="6858000"/>
            <a:chOff x="28398" y="0"/>
            <a:chExt cx="8772056" cy="6858000"/>
          </a:xfrm>
          <a:solidFill>
            <a:srgbClr val="7030A0"/>
          </a:solidFill>
        </p:grpSpPr>
        <p:sp>
          <p:nvSpPr>
            <p:cNvPr id="4" name="Rectangle 3"/>
            <p:cNvSpPr/>
            <p:nvPr/>
          </p:nvSpPr>
          <p:spPr>
            <a:xfrm>
              <a:off x="28398" y="0"/>
              <a:ext cx="8772056" cy="6858000"/>
            </a:xfrm>
            <a:custGeom>
              <a:avLst/>
              <a:gdLst/>
              <a:ahLst/>
              <a:cxnLst/>
              <a:rect l="l" t="t" r="r" b="b"/>
              <a:pathLst>
                <a:path w="8772056" h="6858000">
                  <a:moveTo>
                    <a:pt x="0" y="0"/>
                  </a:moveTo>
                  <a:lnTo>
                    <a:pt x="8100392" y="0"/>
                  </a:lnTo>
                  <a:lnTo>
                    <a:pt x="8100392" y="5229200"/>
                  </a:lnTo>
                  <a:lnTo>
                    <a:pt x="8652040" y="5229200"/>
                  </a:lnTo>
                  <a:cubicBezTo>
                    <a:pt x="8718323" y="5229200"/>
                    <a:pt x="8772056" y="5282933"/>
                    <a:pt x="8772056" y="5349216"/>
                  </a:cubicBezTo>
                  <a:lnTo>
                    <a:pt x="8772056" y="5829264"/>
                  </a:lnTo>
                  <a:cubicBezTo>
                    <a:pt x="8772056" y="5895547"/>
                    <a:pt x="8718323" y="5949280"/>
                    <a:pt x="8652040" y="5949280"/>
                  </a:cubicBezTo>
                  <a:lnTo>
                    <a:pt x="8100392" y="5949280"/>
                  </a:lnTo>
                  <a:lnTo>
                    <a:pt x="8100392" y="6858000"/>
                  </a:lnTo>
                  <a:lnTo>
                    <a:pt x="0" y="6858000"/>
                  </a:lnTo>
                  <a:close/>
                </a:path>
              </a:pathLst>
            </a:custGeom>
            <a:grpFill/>
            <a:effectLst>
              <a:outerShdw blurRad="127000" dist="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5328082" y="1660158"/>
              <a:ext cx="1224136" cy="1015663"/>
            </a:xfrm>
            <a:prstGeom prst="rect">
              <a:avLst/>
            </a:prstGeom>
            <a:grpFill/>
            <a:effectLst>
              <a:outerShdw dist="50800" dir="5400000" algn="ctr" rotWithShape="0">
                <a:srgbClr val="000000"/>
              </a:outerShdw>
            </a:effectLst>
          </p:spPr>
          <p:txBody>
            <a:bodyPr wrap="square" rtlCol="0">
              <a:spAutoFit/>
            </a:bodyPr>
            <a:lstStyle/>
            <a:p>
              <a:pPr>
                <a:buClr>
                  <a:schemeClr val="lt1"/>
                </a:buClr>
                <a:buSzPts val="6000"/>
              </a:pPr>
              <a:r>
                <a:rPr lang="en-IN" sz="6000" dirty="0">
                  <a:solidFill>
                    <a:schemeClr val="accent4">
                      <a:lumMod val="40000"/>
                      <a:lumOff val="60000"/>
                    </a:schemeClr>
                  </a:solidFill>
                  <a:latin typeface="Fira Code"/>
                  <a:ea typeface="Fira Code"/>
                  <a:cs typeface="Fira Code"/>
                  <a:sym typeface="Fira Code"/>
                </a:rPr>
                <a:t>03</a:t>
              </a:r>
            </a:p>
          </p:txBody>
        </p:sp>
        <p:sp>
          <p:nvSpPr>
            <p:cNvPr id="14" name="TextBox 13"/>
            <p:cNvSpPr txBox="1"/>
            <p:nvPr/>
          </p:nvSpPr>
          <p:spPr>
            <a:xfrm>
              <a:off x="4211959" y="2564904"/>
              <a:ext cx="3456383" cy="1077218"/>
            </a:xfrm>
            <a:prstGeom prst="rect">
              <a:avLst/>
            </a:prstGeom>
            <a:grpFill/>
          </p:spPr>
          <p:txBody>
            <a:bodyPr wrap="square" rtlCol="0">
              <a:spAutoFit/>
            </a:bodyPr>
            <a:lstStyle/>
            <a:p>
              <a:pPr algn="ctr"/>
              <a:r>
                <a:rPr lang="en-IN" sz="3200" dirty="0">
                  <a:solidFill>
                    <a:schemeClr val="accent1">
                      <a:lumMod val="40000"/>
                      <a:lumOff val="60000"/>
                    </a:schemeClr>
                  </a:solidFill>
                </a:rPr>
                <a:t>Functions in python</a:t>
              </a:r>
            </a:p>
          </p:txBody>
        </p:sp>
      </p:grpSp>
      <p:grpSp>
        <p:nvGrpSpPr>
          <p:cNvPr id="7" name="Group 6"/>
          <p:cNvGrpSpPr/>
          <p:nvPr/>
        </p:nvGrpSpPr>
        <p:grpSpPr>
          <a:xfrm>
            <a:off x="-3413672" y="29953"/>
            <a:ext cx="8765088" cy="6858000"/>
            <a:chOff x="-1" y="-29660"/>
            <a:chExt cx="8765088" cy="6858000"/>
          </a:xfrm>
        </p:grpSpPr>
        <p:sp>
          <p:nvSpPr>
            <p:cNvPr id="8" name="Rectangle 3"/>
            <p:cNvSpPr/>
            <p:nvPr/>
          </p:nvSpPr>
          <p:spPr>
            <a:xfrm>
              <a:off x="-1" y="-29660"/>
              <a:ext cx="8765088" cy="6858000"/>
            </a:xfrm>
            <a:custGeom>
              <a:avLst/>
              <a:gdLst/>
              <a:ahLst/>
              <a:cxnLst/>
              <a:rect l="l" t="t" r="r" b="b"/>
              <a:pathLst>
                <a:path w="8765088" h="6858000">
                  <a:moveTo>
                    <a:pt x="0" y="0"/>
                  </a:moveTo>
                  <a:lnTo>
                    <a:pt x="8100392" y="0"/>
                  </a:lnTo>
                  <a:lnTo>
                    <a:pt x="8100392" y="3789040"/>
                  </a:lnTo>
                  <a:lnTo>
                    <a:pt x="8645072" y="3789040"/>
                  </a:lnTo>
                  <a:cubicBezTo>
                    <a:pt x="8711355" y="3789040"/>
                    <a:pt x="8765088" y="3842773"/>
                    <a:pt x="8765088" y="3909056"/>
                  </a:cubicBezTo>
                  <a:lnTo>
                    <a:pt x="8765088" y="4389104"/>
                  </a:lnTo>
                  <a:cubicBezTo>
                    <a:pt x="8765088" y="4455387"/>
                    <a:pt x="8711355" y="4509120"/>
                    <a:pt x="8645072" y="4509120"/>
                  </a:cubicBezTo>
                  <a:lnTo>
                    <a:pt x="8100392" y="4509120"/>
                  </a:lnTo>
                  <a:lnTo>
                    <a:pt x="8100392" y="6858000"/>
                  </a:lnTo>
                  <a:lnTo>
                    <a:pt x="0" y="6858000"/>
                  </a:lnTo>
                  <a:close/>
                </a:path>
              </a:pathLst>
            </a:custGeom>
            <a:effectLst>
              <a:outerShdw blurRad="127000" dist="63500" algn="ctr" rotWithShape="0">
                <a:srgbClr val="000000">
                  <a:alpha val="40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5328082" y="1660158"/>
              <a:ext cx="1224136" cy="1015663"/>
            </a:xfrm>
            <a:prstGeom prst="rect">
              <a:avLst/>
            </a:prstGeom>
            <a:noFill/>
            <a:effectLst>
              <a:outerShdw dist="50800" dir="5400000" algn="ctr" rotWithShape="0">
                <a:srgbClr val="000000"/>
              </a:outerShdw>
            </a:effectLst>
          </p:spPr>
          <p:txBody>
            <a:bodyPr wrap="square" lIns="91440" tIns="45720" rIns="91440" bIns="45720" rtlCol="0" anchor="t">
              <a:spAutoFit/>
            </a:bodyPr>
            <a:lstStyle/>
            <a:p>
              <a:pPr>
                <a:buClr>
                  <a:schemeClr val="lt1"/>
                </a:buClr>
                <a:buSzPts val="6000"/>
              </a:pPr>
              <a:endParaRPr lang="en-IN" sz="6000" dirty="0">
                <a:solidFill>
                  <a:schemeClr val="accent4">
                    <a:lumMod val="40000"/>
                    <a:lumOff val="60000"/>
                  </a:schemeClr>
                </a:solidFill>
                <a:latin typeface="Fira Code"/>
                <a:ea typeface="Fira Code"/>
                <a:cs typeface="Fira Code"/>
              </a:endParaRPr>
            </a:p>
          </p:txBody>
        </p:sp>
        <p:sp>
          <p:nvSpPr>
            <p:cNvPr id="10" name="TextBox 9"/>
            <p:cNvSpPr txBox="1"/>
            <p:nvPr/>
          </p:nvSpPr>
          <p:spPr>
            <a:xfrm>
              <a:off x="4323773" y="2640800"/>
              <a:ext cx="3197648" cy="1077218"/>
            </a:xfrm>
            <a:prstGeom prst="rect">
              <a:avLst/>
            </a:prstGeom>
            <a:noFill/>
          </p:spPr>
          <p:txBody>
            <a:bodyPr wrap="square" rtlCol="0">
              <a:spAutoFit/>
            </a:bodyPr>
            <a:lstStyle/>
            <a:p>
              <a:pPr algn="ctr"/>
              <a:r>
                <a:rPr lang="en-IN" sz="3200" dirty="0">
                  <a:solidFill>
                    <a:schemeClr val="accent4">
                      <a:lumMod val="50000"/>
                    </a:schemeClr>
                  </a:solidFill>
                  <a:latin typeface="Franklin Gothic Demi" pitchFamily="34" charset="0"/>
                </a:rPr>
                <a:t>Modules in python</a:t>
              </a:r>
            </a:p>
          </p:txBody>
        </p:sp>
        <p:sp>
          <p:nvSpPr>
            <p:cNvPr id="11" name="TextBox 10"/>
            <p:cNvSpPr txBox="1"/>
            <p:nvPr/>
          </p:nvSpPr>
          <p:spPr>
            <a:xfrm>
              <a:off x="8197220" y="3771822"/>
              <a:ext cx="504056" cy="646331"/>
            </a:xfrm>
            <a:prstGeom prst="rect">
              <a:avLst/>
            </a:prstGeom>
            <a:noFill/>
            <a:effectLst>
              <a:outerShdw blurRad="50800" dist="50800" dir="5400000" algn="ctr" rotWithShape="0">
                <a:srgbClr val="000000"/>
              </a:outerShdw>
            </a:effectLst>
          </p:spPr>
          <p:txBody>
            <a:bodyPr wrap="square" rtlCol="0">
              <a:spAutoFit/>
            </a:bodyPr>
            <a:lstStyle/>
            <a:p>
              <a:r>
                <a:rPr lang="en-IN" sz="3600" dirty="0"/>
                <a:t>2</a:t>
              </a:r>
            </a:p>
          </p:txBody>
        </p:sp>
      </p:grpSp>
      <p:grpSp>
        <p:nvGrpSpPr>
          <p:cNvPr id="12" name="Group 11"/>
          <p:cNvGrpSpPr/>
          <p:nvPr/>
        </p:nvGrpSpPr>
        <p:grpSpPr>
          <a:xfrm>
            <a:off x="-7387019" y="10751"/>
            <a:ext cx="8756000" cy="6858000"/>
            <a:chOff x="0" y="0"/>
            <a:chExt cx="8756000" cy="6858000"/>
          </a:xfrm>
          <a:solidFill>
            <a:schemeClr val="accent4">
              <a:lumMod val="40000"/>
              <a:lumOff val="60000"/>
            </a:schemeClr>
          </a:solidFill>
        </p:grpSpPr>
        <p:sp>
          <p:nvSpPr>
            <p:cNvPr id="15" name="Rectangle 3"/>
            <p:cNvSpPr/>
            <p:nvPr/>
          </p:nvSpPr>
          <p:spPr>
            <a:xfrm>
              <a:off x="0" y="0"/>
              <a:ext cx="8756000" cy="6858000"/>
            </a:xfrm>
            <a:custGeom>
              <a:avLst/>
              <a:gdLst/>
              <a:ahLst/>
              <a:cxnLst/>
              <a:rect l="l" t="t" r="r" b="b"/>
              <a:pathLst>
                <a:path w="8756000" h="6858000">
                  <a:moveTo>
                    <a:pt x="0" y="0"/>
                  </a:moveTo>
                  <a:lnTo>
                    <a:pt x="8100392" y="0"/>
                  </a:lnTo>
                  <a:lnTo>
                    <a:pt x="8100392" y="2348880"/>
                  </a:lnTo>
                  <a:lnTo>
                    <a:pt x="8635984" y="2348880"/>
                  </a:lnTo>
                  <a:cubicBezTo>
                    <a:pt x="8702267" y="2348880"/>
                    <a:pt x="8756000" y="2402613"/>
                    <a:pt x="8756000" y="2468896"/>
                  </a:cubicBezTo>
                  <a:lnTo>
                    <a:pt x="8756000" y="2948944"/>
                  </a:lnTo>
                  <a:cubicBezTo>
                    <a:pt x="8756000" y="3015227"/>
                    <a:pt x="8702267" y="3068960"/>
                    <a:pt x="8635984" y="3068960"/>
                  </a:cubicBezTo>
                  <a:lnTo>
                    <a:pt x="8100392" y="3068960"/>
                  </a:lnTo>
                  <a:lnTo>
                    <a:pt x="8100392" y="6858000"/>
                  </a:lnTo>
                  <a:lnTo>
                    <a:pt x="0" y="6858000"/>
                  </a:lnTo>
                  <a:close/>
                </a:path>
              </a:pathLst>
            </a:custGeom>
            <a:grpFill/>
            <a:effectLst>
              <a:outerShdw blurRad="127000" dist="63500" algn="ctr" rotWithShape="0">
                <a:srgbClr val="000000">
                  <a:alpha val="40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TextBox 17"/>
            <p:cNvSpPr txBox="1"/>
            <p:nvPr/>
          </p:nvSpPr>
          <p:spPr>
            <a:xfrm>
              <a:off x="5328082" y="1660158"/>
              <a:ext cx="1224136" cy="1015663"/>
            </a:xfrm>
            <a:prstGeom prst="rect">
              <a:avLst/>
            </a:prstGeom>
            <a:grpFill/>
            <a:effectLst>
              <a:outerShdw dist="50800" dir="5400000" algn="ctr" rotWithShape="0">
                <a:srgbClr val="000000"/>
              </a:outerShdw>
            </a:effectLst>
          </p:spPr>
          <p:txBody>
            <a:bodyPr wrap="square" rtlCol="0">
              <a:spAutoFit/>
            </a:bodyPr>
            <a:lstStyle/>
            <a:p>
              <a:pPr>
                <a:buClr>
                  <a:schemeClr val="lt1"/>
                </a:buClr>
                <a:buSzPts val="6000"/>
              </a:pPr>
              <a:r>
                <a:rPr lang="en-IN" sz="6000" dirty="0">
                  <a:solidFill>
                    <a:schemeClr val="accent4">
                      <a:lumMod val="40000"/>
                      <a:lumOff val="60000"/>
                    </a:schemeClr>
                  </a:solidFill>
                  <a:latin typeface="Fira Code"/>
                  <a:ea typeface="Fira Code"/>
                  <a:cs typeface="Fira Code"/>
                  <a:sym typeface="Fira Code"/>
                </a:rPr>
                <a:t>01</a:t>
              </a:r>
            </a:p>
          </p:txBody>
        </p:sp>
        <p:sp>
          <p:nvSpPr>
            <p:cNvPr id="19" name="TextBox 18"/>
            <p:cNvSpPr txBox="1"/>
            <p:nvPr/>
          </p:nvSpPr>
          <p:spPr>
            <a:xfrm>
              <a:off x="4211959" y="2564904"/>
              <a:ext cx="3456383" cy="1569660"/>
            </a:xfrm>
            <a:prstGeom prst="rect">
              <a:avLst/>
            </a:prstGeom>
            <a:grpFill/>
          </p:spPr>
          <p:txBody>
            <a:bodyPr wrap="square" rtlCol="0">
              <a:spAutoFit/>
            </a:bodyPr>
            <a:lstStyle/>
            <a:p>
              <a:pPr algn="ctr"/>
              <a:r>
                <a:rPr lang="en-IN" sz="3200" dirty="0">
                  <a:solidFill>
                    <a:schemeClr val="accent4">
                      <a:lumMod val="50000"/>
                    </a:schemeClr>
                  </a:solidFill>
                  <a:latin typeface="Franklin Gothic Demi" pitchFamily="34" charset="0"/>
                </a:rPr>
                <a:t>Data manipulation in python</a:t>
              </a:r>
            </a:p>
          </p:txBody>
        </p:sp>
      </p:grpSp>
      <p:sp>
        <p:nvSpPr>
          <p:cNvPr id="2" name="TextBox 1">
            <a:extLst>
              <a:ext uri="{FF2B5EF4-FFF2-40B4-BE49-F238E27FC236}">
                <a16:creationId xmlns:a16="http://schemas.microsoft.com/office/drawing/2014/main" id="{C4CEE621-6ABB-DBD8-ADD8-B3254715DC21}"/>
              </a:ext>
            </a:extLst>
          </p:cNvPr>
          <p:cNvSpPr txBox="1"/>
          <p:nvPr/>
        </p:nvSpPr>
        <p:spPr>
          <a:xfrm>
            <a:off x="707900" y="2412268"/>
            <a:ext cx="521945" cy="646331"/>
          </a:xfrm>
          <a:prstGeom prst="rect">
            <a:avLst/>
          </a:prstGeom>
          <a:noFill/>
        </p:spPr>
        <p:txBody>
          <a:bodyPr wrap="square" rtlCol="0">
            <a:spAutoFit/>
          </a:bodyPr>
          <a:lstStyle/>
          <a:p>
            <a:r>
              <a:rPr lang="en-IN" sz="3600" dirty="0">
                <a:solidFill>
                  <a:schemeClr val="accent4">
                    <a:lumMod val="50000"/>
                  </a:schemeClr>
                </a:solidFill>
              </a:rPr>
              <a:t>3</a:t>
            </a:r>
          </a:p>
        </p:txBody>
      </p:sp>
      <p:sp>
        <p:nvSpPr>
          <p:cNvPr id="3" name="TextBox 2">
            <a:extLst>
              <a:ext uri="{FF2B5EF4-FFF2-40B4-BE49-F238E27FC236}">
                <a16:creationId xmlns:a16="http://schemas.microsoft.com/office/drawing/2014/main" id="{34C78C4B-2BA4-EDD8-7F88-34CBBBCED082}"/>
              </a:ext>
            </a:extLst>
          </p:cNvPr>
          <p:cNvSpPr txBox="1"/>
          <p:nvPr/>
        </p:nvSpPr>
        <p:spPr>
          <a:xfrm>
            <a:off x="5537637" y="5301208"/>
            <a:ext cx="523299" cy="646331"/>
          </a:xfrm>
          <a:prstGeom prst="rect">
            <a:avLst/>
          </a:prstGeom>
          <a:noFill/>
        </p:spPr>
        <p:txBody>
          <a:bodyPr wrap="square" rtlCol="0">
            <a:spAutoFit/>
          </a:bodyPr>
          <a:lstStyle/>
          <a:p>
            <a:r>
              <a:rPr lang="en-IN" sz="3600" dirty="0"/>
              <a:t>1</a:t>
            </a:r>
          </a:p>
        </p:txBody>
      </p:sp>
    </p:spTree>
    <p:extLst>
      <p:ext uri="{BB962C8B-B14F-4D97-AF65-F5344CB8AC3E}">
        <p14:creationId xmlns:p14="http://schemas.microsoft.com/office/powerpoint/2010/main" val="2377641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348598" y="0"/>
            <a:ext cx="8772056" cy="6858000"/>
            <a:chOff x="28398" y="0"/>
            <a:chExt cx="8772056" cy="6858000"/>
          </a:xfrm>
          <a:solidFill>
            <a:srgbClr val="7030A0"/>
          </a:solidFill>
        </p:grpSpPr>
        <p:sp>
          <p:nvSpPr>
            <p:cNvPr id="4" name="Rectangle 3"/>
            <p:cNvSpPr/>
            <p:nvPr/>
          </p:nvSpPr>
          <p:spPr>
            <a:xfrm>
              <a:off x="28398" y="0"/>
              <a:ext cx="8772056" cy="6858000"/>
            </a:xfrm>
            <a:custGeom>
              <a:avLst/>
              <a:gdLst/>
              <a:ahLst/>
              <a:cxnLst/>
              <a:rect l="l" t="t" r="r" b="b"/>
              <a:pathLst>
                <a:path w="8772056" h="6858000">
                  <a:moveTo>
                    <a:pt x="0" y="0"/>
                  </a:moveTo>
                  <a:lnTo>
                    <a:pt x="8100392" y="0"/>
                  </a:lnTo>
                  <a:lnTo>
                    <a:pt x="8100392" y="5229200"/>
                  </a:lnTo>
                  <a:lnTo>
                    <a:pt x="8652040" y="5229200"/>
                  </a:lnTo>
                  <a:cubicBezTo>
                    <a:pt x="8718323" y="5229200"/>
                    <a:pt x="8772056" y="5282933"/>
                    <a:pt x="8772056" y="5349216"/>
                  </a:cubicBezTo>
                  <a:lnTo>
                    <a:pt x="8772056" y="5829264"/>
                  </a:lnTo>
                  <a:cubicBezTo>
                    <a:pt x="8772056" y="5895547"/>
                    <a:pt x="8718323" y="5949280"/>
                    <a:pt x="8652040" y="5949280"/>
                  </a:cubicBezTo>
                  <a:lnTo>
                    <a:pt x="8100392" y="5949280"/>
                  </a:lnTo>
                  <a:lnTo>
                    <a:pt x="8100392" y="6858000"/>
                  </a:lnTo>
                  <a:lnTo>
                    <a:pt x="0" y="6858000"/>
                  </a:lnTo>
                  <a:close/>
                </a:path>
              </a:pathLst>
            </a:custGeom>
            <a:grpFill/>
            <a:effectLst>
              <a:outerShdw blurRad="127000" dist="63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5328082" y="1660158"/>
              <a:ext cx="1224136" cy="1015663"/>
            </a:xfrm>
            <a:prstGeom prst="rect">
              <a:avLst/>
            </a:prstGeom>
            <a:grpFill/>
            <a:effectLst>
              <a:outerShdw dist="50800" dir="5400000" algn="ctr" rotWithShape="0">
                <a:srgbClr val="000000"/>
              </a:outerShdw>
            </a:effectLst>
          </p:spPr>
          <p:txBody>
            <a:bodyPr wrap="square" rtlCol="0">
              <a:spAutoFit/>
            </a:bodyPr>
            <a:lstStyle/>
            <a:p>
              <a:pPr>
                <a:buClr>
                  <a:schemeClr val="lt1"/>
                </a:buClr>
                <a:buSzPts val="6000"/>
              </a:pPr>
              <a:r>
                <a:rPr lang="en-IN" sz="6000" dirty="0">
                  <a:solidFill>
                    <a:schemeClr val="accent4">
                      <a:lumMod val="40000"/>
                      <a:lumOff val="60000"/>
                    </a:schemeClr>
                  </a:solidFill>
                  <a:latin typeface="Fira Code"/>
                  <a:ea typeface="Fira Code"/>
                  <a:cs typeface="Fira Code"/>
                  <a:sym typeface="Fira Code"/>
                </a:rPr>
                <a:t>03</a:t>
              </a:r>
            </a:p>
          </p:txBody>
        </p:sp>
        <p:sp>
          <p:nvSpPr>
            <p:cNvPr id="14" name="TextBox 13"/>
            <p:cNvSpPr txBox="1"/>
            <p:nvPr/>
          </p:nvSpPr>
          <p:spPr>
            <a:xfrm>
              <a:off x="4211959" y="2564904"/>
              <a:ext cx="3456383" cy="1077218"/>
            </a:xfrm>
            <a:prstGeom prst="rect">
              <a:avLst/>
            </a:prstGeom>
            <a:grpFill/>
          </p:spPr>
          <p:txBody>
            <a:bodyPr wrap="square" rtlCol="0">
              <a:spAutoFit/>
            </a:bodyPr>
            <a:lstStyle/>
            <a:p>
              <a:pPr algn="ctr"/>
              <a:r>
                <a:rPr lang="en-IN" sz="3200" dirty="0">
                  <a:solidFill>
                    <a:schemeClr val="accent1">
                      <a:lumMod val="40000"/>
                      <a:lumOff val="60000"/>
                    </a:schemeClr>
                  </a:solidFill>
                </a:rPr>
                <a:t>Functions in python</a:t>
              </a:r>
            </a:p>
          </p:txBody>
        </p:sp>
      </p:grpSp>
      <p:grpSp>
        <p:nvGrpSpPr>
          <p:cNvPr id="7" name="Group 6"/>
          <p:cNvGrpSpPr/>
          <p:nvPr/>
        </p:nvGrpSpPr>
        <p:grpSpPr>
          <a:xfrm>
            <a:off x="-3141372" y="0"/>
            <a:ext cx="8765088" cy="6858000"/>
            <a:chOff x="0" y="0"/>
            <a:chExt cx="8765088" cy="6858000"/>
          </a:xfrm>
        </p:grpSpPr>
        <p:sp>
          <p:nvSpPr>
            <p:cNvPr id="8" name="Rectangle 3"/>
            <p:cNvSpPr/>
            <p:nvPr/>
          </p:nvSpPr>
          <p:spPr>
            <a:xfrm>
              <a:off x="0" y="0"/>
              <a:ext cx="8765088" cy="6858000"/>
            </a:xfrm>
            <a:custGeom>
              <a:avLst/>
              <a:gdLst/>
              <a:ahLst/>
              <a:cxnLst/>
              <a:rect l="l" t="t" r="r" b="b"/>
              <a:pathLst>
                <a:path w="8765088" h="6858000">
                  <a:moveTo>
                    <a:pt x="0" y="0"/>
                  </a:moveTo>
                  <a:lnTo>
                    <a:pt x="8100392" y="0"/>
                  </a:lnTo>
                  <a:lnTo>
                    <a:pt x="8100392" y="3789040"/>
                  </a:lnTo>
                  <a:lnTo>
                    <a:pt x="8645072" y="3789040"/>
                  </a:lnTo>
                  <a:cubicBezTo>
                    <a:pt x="8711355" y="3789040"/>
                    <a:pt x="8765088" y="3842773"/>
                    <a:pt x="8765088" y="3909056"/>
                  </a:cubicBezTo>
                  <a:lnTo>
                    <a:pt x="8765088" y="4389104"/>
                  </a:lnTo>
                  <a:cubicBezTo>
                    <a:pt x="8765088" y="4455387"/>
                    <a:pt x="8711355" y="4509120"/>
                    <a:pt x="8645072" y="4509120"/>
                  </a:cubicBezTo>
                  <a:lnTo>
                    <a:pt x="8100392" y="4509120"/>
                  </a:lnTo>
                  <a:lnTo>
                    <a:pt x="8100392" y="6858000"/>
                  </a:lnTo>
                  <a:lnTo>
                    <a:pt x="0" y="6858000"/>
                  </a:lnTo>
                  <a:close/>
                </a:path>
              </a:pathLst>
            </a:custGeom>
            <a:effectLst>
              <a:outerShdw blurRad="127000" dist="63500" algn="ctr" rotWithShape="0">
                <a:srgbClr val="000000">
                  <a:alpha val="40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TextBox 8"/>
            <p:cNvSpPr txBox="1"/>
            <p:nvPr/>
          </p:nvSpPr>
          <p:spPr>
            <a:xfrm>
              <a:off x="5328082" y="1660158"/>
              <a:ext cx="1224136" cy="1015663"/>
            </a:xfrm>
            <a:prstGeom prst="rect">
              <a:avLst/>
            </a:prstGeom>
            <a:noFill/>
            <a:effectLst>
              <a:outerShdw dist="50800" dir="5400000" algn="ctr" rotWithShape="0">
                <a:srgbClr val="000000"/>
              </a:outerShdw>
            </a:effectLst>
          </p:spPr>
          <p:txBody>
            <a:bodyPr wrap="square" rtlCol="0">
              <a:spAutoFit/>
            </a:bodyPr>
            <a:lstStyle/>
            <a:p>
              <a:pPr>
                <a:buClr>
                  <a:schemeClr val="lt1"/>
                </a:buClr>
                <a:buSzPts val="6000"/>
              </a:pPr>
              <a:r>
                <a:rPr lang="en-IN" sz="6000" dirty="0">
                  <a:solidFill>
                    <a:schemeClr val="accent4">
                      <a:lumMod val="40000"/>
                      <a:lumOff val="60000"/>
                    </a:schemeClr>
                  </a:solidFill>
                  <a:latin typeface="Fira Code"/>
                  <a:ea typeface="Fira Code"/>
                  <a:cs typeface="Fira Code"/>
                  <a:sym typeface="Fira Code"/>
                </a:rPr>
                <a:t>02</a:t>
              </a:r>
            </a:p>
          </p:txBody>
        </p:sp>
        <p:sp>
          <p:nvSpPr>
            <p:cNvPr id="10" name="TextBox 9"/>
            <p:cNvSpPr txBox="1"/>
            <p:nvPr/>
          </p:nvSpPr>
          <p:spPr>
            <a:xfrm>
              <a:off x="4211959" y="2564904"/>
              <a:ext cx="3456383" cy="1077218"/>
            </a:xfrm>
            <a:prstGeom prst="rect">
              <a:avLst/>
            </a:prstGeom>
            <a:noFill/>
          </p:spPr>
          <p:txBody>
            <a:bodyPr wrap="square" rtlCol="0">
              <a:spAutoFit/>
            </a:bodyPr>
            <a:lstStyle/>
            <a:p>
              <a:pPr algn="ctr"/>
              <a:r>
                <a:rPr lang="en-IN" sz="3200" dirty="0">
                  <a:solidFill>
                    <a:schemeClr val="accent4">
                      <a:lumMod val="50000"/>
                    </a:schemeClr>
                  </a:solidFill>
                  <a:latin typeface="Franklin Gothic Demi" pitchFamily="34" charset="0"/>
                </a:rPr>
                <a:t>Methods in python</a:t>
              </a:r>
            </a:p>
          </p:txBody>
        </p:sp>
        <p:sp>
          <p:nvSpPr>
            <p:cNvPr id="11" name="TextBox 10"/>
            <p:cNvSpPr txBox="1"/>
            <p:nvPr/>
          </p:nvSpPr>
          <p:spPr>
            <a:xfrm>
              <a:off x="8189503" y="3866564"/>
              <a:ext cx="504056" cy="646331"/>
            </a:xfrm>
            <a:prstGeom prst="rect">
              <a:avLst/>
            </a:prstGeom>
            <a:noFill/>
            <a:effectLst>
              <a:outerShdw blurRad="50800" dist="50800" dir="5400000" algn="ctr" rotWithShape="0">
                <a:srgbClr val="000000"/>
              </a:outerShdw>
            </a:effectLst>
          </p:spPr>
          <p:txBody>
            <a:bodyPr wrap="square" rtlCol="0">
              <a:spAutoFit/>
            </a:bodyPr>
            <a:lstStyle/>
            <a:p>
              <a:r>
                <a:rPr lang="en-IN" sz="3600" dirty="0"/>
                <a:t>2</a:t>
              </a:r>
            </a:p>
          </p:txBody>
        </p:sp>
      </p:grpSp>
      <p:grpSp>
        <p:nvGrpSpPr>
          <p:cNvPr id="12" name="Group 11"/>
          <p:cNvGrpSpPr/>
          <p:nvPr/>
        </p:nvGrpSpPr>
        <p:grpSpPr>
          <a:xfrm>
            <a:off x="-3941114" y="0"/>
            <a:ext cx="8756000" cy="6858000"/>
            <a:chOff x="0" y="0"/>
            <a:chExt cx="8756000" cy="6858000"/>
          </a:xfrm>
          <a:solidFill>
            <a:schemeClr val="accent4">
              <a:lumMod val="40000"/>
              <a:lumOff val="60000"/>
            </a:schemeClr>
          </a:solidFill>
        </p:grpSpPr>
        <p:sp>
          <p:nvSpPr>
            <p:cNvPr id="15" name="Rectangle 3"/>
            <p:cNvSpPr/>
            <p:nvPr/>
          </p:nvSpPr>
          <p:spPr>
            <a:xfrm>
              <a:off x="0" y="0"/>
              <a:ext cx="8756000" cy="6858000"/>
            </a:xfrm>
            <a:custGeom>
              <a:avLst/>
              <a:gdLst/>
              <a:ahLst/>
              <a:cxnLst/>
              <a:rect l="l" t="t" r="r" b="b"/>
              <a:pathLst>
                <a:path w="8756000" h="6858000">
                  <a:moveTo>
                    <a:pt x="0" y="0"/>
                  </a:moveTo>
                  <a:lnTo>
                    <a:pt x="8100392" y="0"/>
                  </a:lnTo>
                  <a:lnTo>
                    <a:pt x="8100392" y="2348880"/>
                  </a:lnTo>
                  <a:lnTo>
                    <a:pt x="8635984" y="2348880"/>
                  </a:lnTo>
                  <a:cubicBezTo>
                    <a:pt x="8702267" y="2348880"/>
                    <a:pt x="8756000" y="2402613"/>
                    <a:pt x="8756000" y="2468896"/>
                  </a:cubicBezTo>
                  <a:lnTo>
                    <a:pt x="8756000" y="2948944"/>
                  </a:lnTo>
                  <a:cubicBezTo>
                    <a:pt x="8756000" y="3015227"/>
                    <a:pt x="8702267" y="3068960"/>
                    <a:pt x="8635984" y="3068960"/>
                  </a:cubicBezTo>
                  <a:lnTo>
                    <a:pt x="8100392" y="3068960"/>
                  </a:lnTo>
                  <a:lnTo>
                    <a:pt x="8100392" y="6858000"/>
                  </a:lnTo>
                  <a:lnTo>
                    <a:pt x="0" y="6858000"/>
                  </a:lnTo>
                  <a:close/>
                </a:path>
              </a:pathLst>
            </a:custGeom>
            <a:grpFill/>
            <a:effectLst>
              <a:outerShdw blurRad="127000" dist="63500" algn="ctr" rotWithShape="0">
                <a:srgbClr val="000000">
                  <a:alpha val="40000"/>
                </a:srgb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TextBox 17"/>
            <p:cNvSpPr txBox="1"/>
            <p:nvPr/>
          </p:nvSpPr>
          <p:spPr>
            <a:xfrm>
              <a:off x="5328082" y="1660158"/>
              <a:ext cx="1224136" cy="1015663"/>
            </a:xfrm>
            <a:prstGeom prst="rect">
              <a:avLst/>
            </a:prstGeom>
            <a:grpFill/>
            <a:effectLst>
              <a:outerShdw dist="50800" dir="5400000" algn="ctr" rotWithShape="0">
                <a:srgbClr val="000000"/>
              </a:outerShdw>
            </a:effectLst>
          </p:spPr>
          <p:txBody>
            <a:bodyPr wrap="square" rtlCol="0">
              <a:spAutoFit/>
            </a:bodyPr>
            <a:lstStyle/>
            <a:p>
              <a:pPr>
                <a:buClr>
                  <a:schemeClr val="lt1"/>
                </a:buClr>
                <a:buSzPts val="6000"/>
              </a:pPr>
              <a:r>
                <a:rPr lang="en-IN" sz="6000" dirty="0">
                  <a:solidFill>
                    <a:schemeClr val="accent4">
                      <a:lumMod val="40000"/>
                      <a:lumOff val="60000"/>
                    </a:schemeClr>
                  </a:solidFill>
                  <a:latin typeface="Fira Code"/>
                  <a:ea typeface="Fira Code"/>
                  <a:cs typeface="Fira Code"/>
                  <a:sym typeface="Fira Code"/>
                </a:rPr>
                <a:t>01</a:t>
              </a:r>
            </a:p>
          </p:txBody>
        </p:sp>
        <p:sp>
          <p:nvSpPr>
            <p:cNvPr id="19" name="TextBox 18"/>
            <p:cNvSpPr txBox="1"/>
            <p:nvPr/>
          </p:nvSpPr>
          <p:spPr>
            <a:xfrm>
              <a:off x="4211959" y="2564904"/>
              <a:ext cx="3456383" cy="1569660"/>
            </a:xfrm>
            <a:prstGeom prst="rect">
              <a:avLst/>
            </a:prstGeom>
            <a:grpFill/>
          </p:spPr>
          <p:txBody>
            <a:bodyPr wrap="square" rtlCol="0">
              <a:spAutoFit/>
            </a:bodyPr>
            <a:lstStyle/>
            <a:p>
              <a:pPr algn="ctr"/>
              <a:r>
                <a:rPr lang="en-IN" sz="3200" dirty="0">
                  <a:solidFill>
                    <a:schemeClr val="accent4">
                      <a:lumMod val="50000"/>
                    </a:schemeClr>
                  </a:solidFill>
                  <a:latin typeface="Franklin Gothic Demi" pitchFamily="34" charset="0"/>
                </a:rPr>
                <a:t>Data manipulation in python</a:t>
              </a:r>
            </a:p>
          </p:txBody>
        </p:sp>
      </p:grpSp>
      <p:sp>
        <p:nvSpPr>
          <p:cNvPr id="2" name="TextBox 1">
            <a:extLst>
              <a:ext uri="{FF2B5EF4-FFF2-40B4-BE49-F238E27FC236}">
                <a16:creationId xmlns:a16="http://schemas.microsoft.com/office/drawing/2014/main" id="{8AC76E3D-36AC-3D67-49F9-69039FD83B13}"/>
              </a:ext>
            </a:extLst>
          </p:cNvPr>
          <p:cNvSpPr txBox="1"/>
          <p:nvPr/>
        </p:nvSpPr>
        <p:spPr>
          <a:xfrm>
            <a:off x="4228078" y="2373991"/>
            <a:ext cx="457082" cy="584775"/>
          </a:xfrm>
          <a:prstGeom prst="rect">
            <a:avLst/>
          </a:prstGeom>
          <a:noFill/>
        </p:spPr>
        <p:txBody>
          <a:bodyPr wrap="square" rtlCol="0">
            <a:spAutoFit/>
          </a:bodyPr>
          <a:lstStyle/>
          <a:p>
            <a:r>
              <a:rPr lang="en-IN" sz="3200" dirty="0">
                <a:solidFill>
                  <a:schemeClr val="accent4">
                    <a:lumMod val="50000"/>
                  </a:schemeClr>
                </a:solidFill>
                <a:latin typeface="Franklin Gothic Demi" pitchFamily="34" charset="0"/>
              </a:rPr>
              <a:t>3</a:t>
            </a:r>
          </a:p>
        </p:txBody>
      </p:sp>
      <p:sp>
        <p:nvSpPr>
          <p:cNvPr id="5" name="TextBox 4">
            <a:extLst>
              <a:ext uri="{FF2B5EF4-FFF2-40B4-BE49-F238E27FC236}">
                <a16:creationId xmlns:a16="http://schemas.microsoft.com/office/drawing/2014/main" id="{9B850982-5799-6669-4175-326F82B42402}"/>
              </a:ext>
            </a:extLst>
          </p:cNvPr>
          <p:cNvSpPr txBox="1"/>
          <p:nvPr/>
        </p:nvSpPr>
        <p:spPr>
          <a:xfrm>
            <a:off x="5771559" y="5301208"/>
            <a:ext cx="504056" cy="646331"/>
          </a:xfrm>
          <a:prstGeom prst="rect">
            <a:avLst/>
          </a:prstGeom>
          <a:noFill/>
        </p:spPr>
        <p:txBody>
          <a:bodyPr wrap="square" rtlCol="0">
            <a:spAutoFit/>
          </a:bodyPr>
          <a:lstStyle/>
          <a:p>
            <a:r>
              <a:rPr lang="en-IN" sz="3600" dirty="0"/>
              <a:t>1</a:t>
            </a:r>
          </a:p>
        </p:txBody>
      </p:sp>
    </p:spTree>
    <p:extLst>
      <p:ext uri="{BB962C8B-B14F-4D97-AF65-F5344CB8AC3E}">
        <p14:creationId xmlns:p14="http://schemas.microsoft.com/office/powerpoint/2010/main" val="3807817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63210" y="175219"/>
            <a:ext cx="6635700" cy="1215012"/>
          </a:xfrm>
          <a:prstGeom prst="rect">
            <a:avLst/>
          </a:prstGeom>
        </p:spPr>
        <p:txBody>
          <a:bodyPr spcFirstLastPara="1" wrap="square" lIns="91425" tIns="91425" rIns="91425" bIns="91425" anchor="ctr" anchorCtr="0">
            <a:noAutofit/>
          </a:bodyPr>
          <a:lstStyle/>
          <a:p>
            <a:pPr algn="ctr"/>
            <a:r>
              <a:rPr lang="en" dirty="0">
                <a:solidFill>
                  <a:srgbClr val="E7E7E7"/>
                </a:solidFill>
              </a:rPr>
              <a:t>Functions in python</a:t>
            </a:r>
          </a:p>
        </p:txBody>
      </p:sp>
      <p:sp>
        <p:nvSpPr>
          <p:cNvPr id="407" name="Google Shape;407;p35"/>
          <p:cNvSpPr txBox="1">
            <a:spLocks noGrp="1"/>
          </p:cNvSpPr>
          <p:nvPr>
            <p:ph type="title" idx="2"/>
          </p:nvPr>
        </p:nvSpPr>
        <p:spPr>
          <a:xfrm>
            <a:off x="103905" y="176092"/>
            <a:ext cx="1652100" cy="122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413" name="Google Shape;413;p35"/>
          <p:cNvGrpSpPr/>
          <p:nvPr/>
        </p:nvGrpSpPr>
        <p:grpSpPr>
          <a:xfrm>
            <a:off x="123603" y="6063803"/>
            <a:ext cx="961827" cy="665516"/>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1" name="Google Shape;421;p35"/>
            <p:cNvSpPr/>
            <p:nvPr/>
          </p:nvSpPr>
          <p:spPr>
            <a:xfrm>
              <a:off x="1374131" y="4469101"/>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3" name="Subtitle 2">
            <a:extLst>
              <a:ext uri="{FF2B5EF4-FFF2-40B4-BE49-F238E27FC236}">
                <a16:creationId xmlns:a16="http://schemas.microsoft.com/office/drawing/2014/main" id="{F74D9357-3973-9FC2-BF15-515AD924DDBF}"/>
              </a:ext>
            </a:extLst>
          </p:cNvPr>
          <p:cNvSpPr>
            <a:spLocks noGrp="1"/>
          </p:cNvSpPr>
          <p:nvPr>
            <p:ph type="subTitle" idx="1"/>
          </p:nvPr>
        </p:nvSpPr>
        <p:spPr>
          <a:xfrm>
            <a:off x="225478" y="1720908"/>
            <a:ext cx="8599375" cy="3483109"/>
          </a:xfrm>
        </p:spPr>
        <p:txBody>
          <a:bodyPr/>
          <a:lstStyle/>
          <a:p>
            <a:pPr marL="0" algn="just">
              <a:lnSpc>
                <a:spcPct val="114999"/>
              </a:lnSpc>
            </a:pPr>
            <a:r>
              <a:rPr lang="en-US" sz="1200" b="1" dirty="0">
                <a:solidFill>
                  <a:srgbClr val="FFFFFF"/>
                </a:solidFill>
              </a:rPr>
              <a:t>Python Functions</a:t>
            </a:r>
            <a:r>
              <a:rPr lang="en-US" sz="1200" dirty="0">
                <a:solidFill>
                  <a:srgbClr val="FFFFFF"/>
                </a:solidFill>
              </a:rPr>
              <a:t> is a block of statements that return the specific task. The idea is to put some commonly or repeatedly done tasks together and make a function so that instead of writing the same code again and again for different inputs, we can do the function calls to reuse code contained in it over and over again.</a:t>
            </a:r>
            <a:endParaRPr lang="en-US" sz="1200" dirty="0"/>
          </a:p>
          <a:p>
            <a:pPr marL="0" algn="just">
              <a:lnSpc>
                <a:spcPct val="114999"/>
              </a:lnSpc>
            </a:pPr>
            <a:r>
              <a:rPr lang="en-US" sz="1200" dirty="0">
                <a:solidFill>
                  <a:srgbClr val="FFFFFF"/>
                </a:solidFill>
              </a:rPr>
              <a:t>Some </a:t>
            </a:r>
            <a:r>
              <a:rPr lang="en-US" sz="1200" b="1" dirty="0">
                <a:solidFill>
                  <a:srgbClr val="FFFFFF"/>
                </a:solidFill>
              </a:rPr>
              <a:t>Benefits of Using Functions</a:t>
            </a:r>
            <a:endParaRPr lang="en-US" sz="1200" dirty="0"/>
          </a:p>
          <a:p>
            <a:pPr marL="285750" indent="-285750" algn="just">
              <a:lnSpc>
                <a:spcPct val="114999"/>
              </a:lnSpc>
              <a:buFont typeface="Arial"/>
              <a:buChar char="•"/>
            </a:pPr>
            <a:r>
              <a:rPr lang="en-US" sz="1200" dirty="0"/>
              <a:t>Increase Code Readability </a:t>
            </a:r>
          </a:p>
          <a:p>
            <a:pPr marL="285750" indent="-285750" algn="just">
              <a:lnSpc>
                <a:spcPct val="114999"/>
              </a:lnSpc>
              <a:buFont typeface="Arial"/>
              <a:buChar char="•"/>
            </a:pPr>
            <a:r>
              <a:rPr lang="en-US" sz="1200" dirty="0"/>
              <a:t>Increase Code Reusability</a:t>
            </a:r>
          </a:p>
          <a:p>
            <a:pPr algn="just">
              <a:lnSpc>
                <a:spcPct val="114999"/>
              </a:lnSpc>
            </a:pPr>
            <a:endParaRPr lang="en-US" sz="1200" dirty="0"/>
          </a:p>
        </p:txBody>
      </p:sp>
      <p:pic>
        <p:nvPicPr>
          <p:cNvPr id="4" name="Picture 3" descr="A diagram of a function&#10;&#10;Description automatically generated">
            <a:extLst>
              <a:ext uri="{FF2B5EF4-FFF2-40B4-BE49-F238E27FC236}">
                <a16:creationId xmlns:a16="http://schemas.microsoft.com/office/drawing/2014/main" id="{83ADA3AF-79D8-4DAD-2697-0FEEF5DB7941}"/>
              </a:ext>
            </a:extLst>
          </p:cNvPr>
          <p:cNvPicPr>
            <a:picLocks noChangeAspect="1"/>
          </p:cNvPicPr>
          <p:nvPr/>
        </p:nvPicPr>
        <p:blipFill>
          <a:blip r:embed="rId3"/>
          <a:stretch>
            <a:fillRect/>
          </a:stretch>
        </p:blipFill>
        <p:spPr>
          <a:xfrm>
            <a:off x="627022" y="3541273"/>
            <a:ext cx="2700068" cy="1599384"/>
          </a:xfrm>
          <a:prstGeom prst="rect">
            <a:avLst/>
          </a:prstGeom>
        </p:spPr>
      </p:pic>
      <p:sp>
        <p:nvSpPr>
          <p:cNvPr id="5" name="TextBox 4">
            <a:extLst>
              <a:ext uri="{FF2B5EF4-FFF2-40B4-BE49-F238E27FC236}">
                <a16:creationId xmlns:a16="http://schemas.microsoft.com/office/drawing/2014/main" id="{D0FAA67E-F6FD-13C7-BA78-A4BEC0BD8D29}"/>
              </a:ext>
            </a:extLst>
          </p:cNvPr>
          <p:cNvSpPr txBox="1"/>
          <p:nvPr/>
        </p:nvSpPr>
        <p:spPr>
          <a:xfrm>
            <a:off x="508747" y="5262205"/>
            <a:ext cx="322223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rgbClr val="000000"/>
              </a:buClr>
              <a:buFont typeface="Arial"/>
              <a:buNone/>
            </a:pPr>
            <a:r>
              <a:rPr lang="en-US" sz="1200" kern="0" dirty="0">
                <a:solidFill>
                  <a:srgbClr val="FFFFFF"/>
                </a:solidFill>
                <a:latin typeface="Source Code Pro"/>
                <a:ea typeface="Source Code Pro"/>
                <a:cs typeface="Arial"/>
                <a:sym typeface="Source Code Pro"/>
              </a:rPr>
              <a:t>Syntax of function declaration</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63210" y="175219"/>
            <a:ext cx="6635700" cy="1215012"/>
          </a:xfrm>
          <a:prstGeom prst="rect">
            <a:avLst/>
          </a:prstGeom>
        </p:spPr>
        <p:txBody>
          <a:bodyPr spcFirstLastPara="1" wrap="square" lIns="91425" tIns="91425" rIns="91425" bIns="91425" anchor="ctr" anchorCtr="0">
            <a:noAutofit/>
          </a:bodyPr>
          <a:lstStyle/>
          <a:p>
            <a:pPr algn="ctr"/>
            <a:r>
              <a:rPr lang="en" dirty="0">
                <a:solidFill>
                  <a:srgbClr val="E7E7E7"/>
                </a:solidFill>
              </a:rPr>
              <a:t>Functions in python</a:t>
            </a:r>
          </a:p>
        </p:txBody>
      </p:sp>
      <p:grpSp>
        <p:nvGrpSpPr>
          <p:cNvPr id="413" name="Google Shape;413;p35"/>
          <p:cNvGrpSpPr/>
          <p:nvPr/>
        </p:nvGrpSpPr>
        <p:grpSpPr>
          <a:xfrm>
            <a:off x="94595" y="6179784"/>
            <a:ext cx="612509" cy="608504"/>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1" name="Google Shape;421;p35"/>
            <p:cNvSpPr/>
            <p:nvPr/>
          </p:nvSpPr>
          <p:spPr>
            <a:xfrm>
              <a:off x="1374131" y="4469101"/>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6" name="Subtitle 5">
            <a:extLst>
              <a:ext uri="{FF2B5EF4-FFF2-40B4-BE49-F238E27FC236}">
                <a16:creationId xmlns:a16="http://schemas.microsoft.com/office/drawing/2014/main" id="{B7646687-1FC1-C511-815E-C14C3321FAC9}"/>
              </a:ext>
            </a:extLst>
          </p:cNvPr>
          <p:cNvSpPr>
            <a:spLocks noGrp="1"/>
          </p:cNvSpPr>
          <p:nvPr>
            <p:ph type="subTitle" idx="1"/>
          </p:nvPr>
        </p:nvSpPr>
        <p:spPr>
          <a:xfrm>
            <a:off x="247842" y="1628800"/>
            <a:ext cx="8523894" cy="4101335"/>
          </a:xfrm>
        </p:spPr>
        <p:txBody>
          <a:bodyPr/>
          <a:lstStyle/>
          <a:p>
            <a:pPr>
              <a:lnSpc>
                <a:spcPct val="114999"/>
              </a:lnSpc>
            </a:pPr>
            <a:r>
              <a:rPr lang="en-US" b="1" dirty="0">
                <a:solidFill>
                  <a:schemeClr val="accent4">
                    <a:lumMod val="60000"/>
                    <a:lumOff val="40000"/>
                  </a:schemeClr>
                </a:solidFill>
              </a:rPr>
              <a:t>Types of Functions in Python</a:t>
            </a:r>
          </a:p>
          <a:p>
            <a:pPr>
              <a:lnSpc>
                <a:spcPct val="114999"/>
              </a:lnSpc>
              <a:buFont typeface="Arial"/>
              <a:buChar char="•"/>
            </a:pPr>
            <a:r>
              <a:rPr lang="en-US" sz="1300" b="1" dirty="0">
                <a:solidFill>
                  <a:srgbClr val="FFFFFF"/>
                </a:solidFill>
              </a:rPr>
              <a:t>Built-in library function:</a:t>
            </a:r>
            <a:r>
              <a:rPr lang="en-US" sz="1300" dirty="0">
                <a:solidFill>
                  <a:srgbClr val="FFFFFF"/>
                </a:solidFill>
              </a:rPr>
              <a:t> These are Standard functions in Python that are available to use.</a:t>
            </a:r>
            <a:endParaRPr lang="en-US" sz="1400" dirty="0">
              <a:solidFill>
                <a:srgbClr val="FFFFFF"/>
              </a:solidFill>
            </a:endParaRPr>
          </a:p>
          <a:p>
            <a:pPr>
              <a:lnSpc>
                <a:spcPct val="114999"/>
              </a:lnSpc>
              <a:buFont typeface="Arial"/>
              <a:buChar char="•"/>
            </a:pPr>
            <a:r>
              <a:rPr lang="en-US" sz="1300" b="1" dirty="0">
                <a:solidFill>
                  <a:srgbClr val="FFFFFF"/>
                </a:solidFill>
              </a:rPr>
              <a:t>User-defined function:</a:t>
            </a:r>
            <a:r>
              <a:rPr lang="en-US" sz="1300" dirty="0">
                <a:solidFill>
                  <a:srgbClr val="FFFFFF"/>
                </a:solidFill>
              </a:rPr>
              <a:t> We can create our own functions based on our requirements.</a:t>
            </a:r>
            <a:endParaRPr lang="en-US" dirty="0"/>
          </a:p>
          <a:p>
            <a:pPr marL="139700" indent="0">
              <a:lnSpc>
                <a:spcPct val="114999"/>
              </a:lnSpc>
            </a:pPr>
            <a:endParaRPr lang="en-US" sz="1300" dirty="0">
              <a:solidFill>
                <a:srgbClr val="FFFFFF"/>
              </a:solidFill>
            </a:endParaRPr>
          </a:p>
          <a:p>
            <a:pPr marL="139700" indent="0">
              <a:lnSpc>
                <a:spcPct val="114999"/>
              </a:lnSpc>
            </a:pPr>
            <a:r>
              <a:rPr lang="en-US" sz="1300" dirty="0">
                <a:solidFill>
                  <a:srgbClr val="FFFFFF"/>
                </a:solidFill>
              </a:rPr>
              <a:t>Some of the built-in functions are:</a:t>
            </a:r>
          </a:p>
          <a:p>
            <a:pPr fontAlgn="base"/>
            <a:r>
              <a:rPr lang="en-IN" sz="1800" dirty="0"/>
              <a:t> </a:t>
            </a:r>
          </a:p>
          <a:p>
            <a:pPr>
              <a:lnSpc>
                <a:spcPct val="114999"/>
              </a:lnSpc>
            </a:pPr>
            <a:endParaRPr lang="en-US" sz="1800" b="1" dirty="0">
              <a:solidFill>
                <a:srgbClr val="FFFFFF"/>
              </a:solidFill>
            </a:endParaRPr>
          </a:p>
          <a:p>
            <a:pPr marL="139700" indent="0">
              <a:lnSpc>
                <a:spcPct val="114999"/>
              </a:lnSpc>
              <a:buFont typeface="Arial"/>
            </a:pPr>
            <a:endParaRPr lang="en-US" sz="1300" dirty="0">
              <a:solidFill>
                <a:srgbClr val="FFFFFF"/>
              </a:solidFill>
            </a:endParaRPr>
          </a:p>
          <a:p>
            <a:pPr marL="139700" indent="0">
              <a:lnSpc>
                <a:spcPct val="114999"/>
              </a:lnSpc>
            </a:pPr>
            <a:br>
              <a:rPr lang="en-US" dirty="0"/>
            </a:br>
            <a:endParaRPr lang="en-US" dirty="0"/>
          </a:p>
          <a:p>
            <a:pPr>
              <a:lnSpc>
                <a:spcPct val="114999"/>
              </a:lnSpc>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855314255"/>
              </p:ext>
            </p:extLst>
          </p:nvPr>
        </p:nvGraphicFramePr>
        <p:xfrm>
          <a:off x="477265" y="2978130"/>
          <a:ext cx="4571384" cy="3314369"/>
        </p:xfrm>
        <a:graphic>
          <a:graphicData uri="http://schemas.openxmlformats.org/drawingml/2006/table">
            <a:tbl>
              <a:tblPr>
                <a:tableStyleId>{1E171933-4619-4E11-9A3F-F7608DF75F80}</a:tableStyleId>
              </a:tblPr>
              <a:tblGrid>
                <a:gridCol w="970984">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tblGrid>
              <a:tr h="223884">
                <a:tc>
                  <a:txBody>
                    <a:bodyPr/>
                    <a:lstStyle/>
                    <a:p>
                      <a:pPr algn="l" fontAlgn="t"/>
                      <a:r>
                        <a:rPr lang="en-IN" sz="1000" dirty="0">
                          <a:effectLst/>
                        </a:rPr>
                        <a:t>Function</a:t>
                      </a:r>
                      <a:endParaRPr lang="en-IN" sz="1000" dirty="0">
                        <a:solidFill>
                          <a:schemeClr val="bg1"/>
                        </a:solidFill>
                        <a:effectLst/>
                      </a:endParaRPr>
                    </a:p>
                  </a:txBody>
                  <a:tcPr marL="45319" marR="22659" marT="22659" marB="22659"/>
                </a:tc>
                <a:tc>
                  <a:txBody>
                    <a:bodyPr/>
                    <a:lstStyle/>
                    <a:p>
                      <a:pPr algn="l" fontAlgn="t"/>
                      <a:r>
                        <a:rPr lang="en-IN" sz="1000">
                          <a:effectLst/>
                        </a:rPr>
                        <a:t>Description</a:t>
                      </a:r>
                      <a:endParaRPr lang="en-IN" sz="1000">
                        <a:solidFill>
                          <a:schemeClr val="bg1"/>
                        </a:solidFill>
                        <a:effectLst/>
                      </a:endParaRPr>
                    </a:p>
                  </a:txBody>
                  <a:tcPr marL="22659" marR="22659" marT="22659" marB="22659"/>
                </a:tc>
                <a:extLst>
                  <a:ext uri="{0D108BD9-81ED-4DB2-BD59-A6C34878D82A}">
                    <a16:rowId xmlns:a16="http://schemas.microsoft.com/office/drawing/2014/main" val="10000"/>
                  </a:ext>
                </a:extLst>
              </a:tr>
              <a:tr h="223884">
                <a:tc>
                  <a:txBody>
                    <a:bodyPr/>
                    <a:lstStyle/>
                    <a:p>
                      <a:pPr algn="l" fontAlgn="t"/>
                      <a:r>
                        <a:rPr lang="en-IN" sz="1000" dirty="0">
                          <a:effectLst/>
                        </a:rPr>
                        <a:t>Abs()</a:t>
                      </a:r>
                      <a:endParaRPr lang="en-IN" sz="1000" dirty="0">
                        <a:solidFill>
                          <a:schemeClr val="bg1"/>
                        </a:solidFill>
                        <a:effectLst/>
                      </a:endParaRPr>
                    </a:p>
                  </a:txBody>
                  <a:tcPr marL="45319" marR="22659" marT="22659" marB="22659"/>
                </a:tc>
                <a:tc>
                  <a:txBody>
                    <a:bodyPr/>
                    <a:lstStyle/>
                    <a:p>
                      <a:pPr algn="l" fontAlgn="t"/>
                      <a:r>
                        <a:rPr lang="en-IN" sz="1000">
                          <a:effectLst/>
                        </a:rPr>
                        <a:t>Returns the absolute value of a number</a:t>
                      </a:r>
                      <a:endParaRPr lang="en-IN" sz="1000">
                        <a:solidFill>
                          <a:schemeClr val="bg1"/>
                        </a:solidFill>
                        <a:effectLst/>
                      </a:endParaRPr>
                    </a:p>
                  </a:txBody>
                  <a:tcPr marL="22659" marR="22659" marT="22659" marB="22659"/>
                </a:tc>
                <a:extLst>
                  <a:ext uri="{0D108BD9-81ED-4DB2-BD59-A6C34878D82A}">
                    <a16:rowId xmlns:a16="http://schemas.microsoft.com/office/drawing/2014/main" val="10001"/>
                  </a:ext>
                </a:extLst>
              </a:tr>
              <a:tr h="220398">
                <a:tc>
                  <a:txBody>
                    <a:bodyPr/>
                    <a:lstStyle/>
                    <a:p>
                      <a:pPr algn="l" fontAlgn="t"/>
                      <a:r>
                        <a:rPr lang="en-IN" sz="1000" dirty="0">
                          <a:effectLst/>
                        </a:rPr>
                        <a:t>All()</a:t>
                      </a:r>
                      <a:endParaRPr lang="en-IN" sz="1000" dirty="0">
                        <a:solidFill>
                          <a:schemeClr val="bg1"/>
                        </a:solidFill>
                        <a:effectLst/>
                      </a:endParaRPr>
                    </a:p>
                  </a:txBody>
                  <a:tcPr marL="45319" marR="22659" marT="22659" marB="22659"/>
                </a:tc>
                <a:tc>
                  <a:txBody>
                    <a:bodyPr/>
                    <a:lstStyle/>
                    <a:p>
                      <a:pPr algn="l" fontAlgn="t"/>
                      <a:r>
                        <a:rPr lang="en-IN" sz="1000">
                          <a:effectLst/>
                        </a:rPr>
                        <a:t>Returns True if all items in an iterable object are true</a:t>
                      </a:r>
                      <a:endParaRPr lang="en-IN" sz="1000">
                        <a:solidFill>
                          <a:schemeClr val="bg1"/>
                        </a:solidFill>
                        <a:effectLst/>
                      </a:endParaRPr>
                    </a:p>
                  </a:txBody>
                  <a:tcPr marL="22659" marR="22659" marT="22659" marB="22659"/>
                </a:tc>
                <a:extLst>
                  <a:ext uri="{0D108BD9-81ED-4DB2-BD59-A6C34878D82A}">
                    <a16:rowId xmlns:a16="http://schemas.microsoft.com/office/drawing/2014/main" val="10002"/>
                  </a:ext>
                </a:extLst>
              </a:tr>
              <a:tr h="216024">
                <a:tc>
                  <a:txBody>
                    <a:bodyPr/>
                    <a:lstStyle/>
                    <a:p>
                      <a:pPr algn="l" fontAlgn="t"/>
                      <a:r>
                        <a:rPr lang="en-IN" sz="1000" dirty="0">
                          <a:effectLst/>
                        </a:rPr>
                        <a:t>Any()</a:t>
                      </a:r>
                      <a:endParaRPr lang="en-IN" sz="1000" dirty="0">
                        <a:solidFill>
                          <a:schemeClr val="bg1"/>
                        </a:solidFill>
                        <a:effectLst/>
                      </a:endParaRPr>
                    </a:p>
                  </a:txBody>
                  <a:tcPr marL="45319" marR="22659" marT="22659" marB="22659"/>
                </a:tc>
                <a:tc>
                  <a:txBody>
                    <a:bodyPr/>
                    <a:lstStyle/>
                    <a:p>
                      <a:pPr algn="l" fontAlgn="t"/>
                      <a:r>
                        <a:rPr lang="en-IN" sz="1000">
                          <a:effectLst/>
                        </a:rPr>
                        <a:t>Returns True if any item in an iterable object is true</a:t>
                      </a:r>
                      <a:endParaRPr lang="en-IN" sz="1000">
                        <a:solidFill>
                          <a:schemeClr val="bg1"/>
                        </a:solidFill>
                        <a:effectLst/>
                      </a:endParaRPr>
                    </a:p>
                  </a:txBody>
                  <a:tcPr marL="22659" marR="22659" marT="22659" marB="22659"/>
                </a:tc>
                <a:extLst>
                  <a:ext uri="{0D108BD9-81ED-4DB2-BD59-A6C34878D82A}">
                    <a16:rowId xmlns:a16="http://schemas.microsoft.com/office/drawing/2014/main" val="10003"/>
                  </a:ext>
                </a:extLst>
              </a:tr>
              <a:tr h="360040">
                <a:tc>
                  <a:txBody>
                    <a:bodyPr/>
                    <a:lstStyle/>
                    <a:p>
                      <a:pPr algn="l" fontAlgn="t"/>
                      <a:r>
                        <a:rPr lang="en-IN" sz="1000" dirty="0" err="1">
                          <a:effectLst/>
                        </a:rPr>
                        <a:t>Ascii</a:t>
                      </a:r>
                      <a:r>
                        <a:rPr lang="en-IN" sz="1000" dirty="0">
                          <a:effectLst/>
                        </a:rPr>
                        <a:t>()</a:t>
                      </a:r>
                      <a:endParaRPr lang="en-IN" sz="1000" dirty="0">
                        <a:solidFill>
                          <a:schemeClr val="bg1"/>
                        </a:solidFill>
                        <a:effectLst/>
                      </a:endParaRPr>
                    </a:p>
                  </a:txBody>
                  <a:tcPr marL="45319" marR="22659" marT="22659" marB="22659"/>
                </a:tc>
                <a:tc>
                  <a:txBody>
                    <a:bodyPr/>
                    <a:lstStyle/>
                    <a:p>
                      <a:pPr algn="l" fontAlgn="t"/>
                      <a:r>
                        <a:rPr lang="en-IN" sz="1000">
                          <a:effectLst/>
                        </a:rPr>
                        <a:t>Returns a readable version of an object. Replaces none-ascii characters with escape character</a:t>
                      </a:r>
                      <a:endParaRPr lang="en-IN" sz="1000">
                        <a:solidFill>
                          <a:schemeClr val="bg1"/>
                        </a:solidFill>
                        <a:effectLst/>
                      </a:endParaRPr>
                    </a:p>
                  </a:txBody>
                  <a:tcPr marL="22659" marR="22659" marT="22659" marB="22659"/>
                </a:tc>
                <a:extLst>
                  <a:ext uri="{0D108BD9-81ED-4DB2-BD59-A6C34878D82A}">
                    <a16:rowId xmlns:a16="http://schemas.microsoft.com/office/drawing/2014/main" val="10004"/>
                  </a:ext>
                </a:extLst>
              </a:tr>
              <a:tr h="223884">
                <a:tc>
                  <a:txBody>
                    <a:bodyPr/>
                    <a:lstStyle/>
                    <a:p>
                      <a:pPr algn="l" fontAlgn="t"/>
                      <a:r>
                        <a:rPr lang="en-IN" sz="1000" dirty="0">
                          <a:effectLst/>
                        </a:rPr>
                        <a:t>Bin()</a:t>
                      </a:r>
                      <a:endParaRPr lang="en-IN" sz="1000" dirty="0">
                        <a:solidFill>
                          <a:schemeClr val="bg1"/>
                        </a:solidFill>
                        <a:effectLst/>
                      </a:endParaRPr>
                    </a:p>
                  </a:txBody>
                  <a:tcPr marL="45319" marR="22659" marT="22659" marB="22659"/>
                </a:tc>
                <a:tc>
                  <a:txBody>
                    <a:bodyPr/>
                    <a:lstStyle/>
                    <a:p>
                      <a:pPr algn="l" fontAlgn="t"/>
                      <a:r>
                        <a:rPr lang="en-IN" sz="1000">
                          <a:effectLst/>
                        </a:rPr>
                        <a:t>Returns the binary version of a number</a:t>
                      </a:r>
                      <a:endParaRPr lang="en-IN" sz="1000">
                        <a:solidFill>
                          <a:schemeClr val="bg1"/>
                        </a:solidFill>
                        <a:effectLst/>
                      </a:endParaRPr>
                    </a:p>
                  </a:txBody>
                  <a:tcPr marL="22659" marR="22659" marT="22659" marB="22659"/>
                </a:tc>
                <a:extLst>
                  <a:ext uri="{0D108BD9-81ED-4DB2-BD59-A6C34878D82A}">
                    <a16:rowId xmlns:a16="http://schemas.microsoft.com/office/drawing/2014/main" val="10005"/>
                  </a:ext>
                </a:extLst>
              </a:tr>
              <a:tr h="208164">
                <a:tc>
                  <a:txBody>
                    <a:bodyPr/>
                    <a:lstStyle/>
                    <a:p>
                      <a:pPr algn="l" fontAlgn="t"/>
                      <a:r>
                        <a:rPr lang="en-IN" sz="1000" dirty="0">
                          <a:effectLst/>
                        </a:rPr>
                        <a:t>Bool()</a:t>
                      </a:r>
                      <a:endParaRPr lang="en-IN" sz="1000" dirty="0">
                        <a:solidFill>
                          <a:schemeClr val="bg1"/>
                        </a:solidFill>
                        <a:effectLst/>
                      </a:endParaRPr>
                    </a:p>
                  </a:txBody>
                  <a:tcPr marL="45319" marR="22659" marT="22659" marB="22659"/>
                </a:tc>
                <a:tc>
                  <a:txBody>
                    <a:bodyPr/>
                    <a:lstStyle/>
                    <a:p>
                      <a:pPr algn="l" fontAlgn="t"/>
                      <a:r>
                        <a:rPr lang="en-IN" sz="1000">
                          <a:effectLst/>
                        </a:rPr>
                        <a:t>Returns the boolean value of the specified object</a:t>
                      </a:r>
                      <a:endParaRPr lang="en-IN" sz="1000">
                        <a:solidFill>
                          <a:schemeClr val="bg1"/>
                        </a:solidFill>
                        <a:effectLst/>
                      </a:endParaRPr>
                    </a:p>
                  </a:txBody>
                  <a:tcPr marL="22659" marR="22659" marT="22659" marB="22659"/>
                </a:tc>
                <a:extLst>
                  <a:ext uri="{0D108BD9-81ED-4DB2-BD59-A6C34878D82A}">
                    <a16:rowId xmlns:a16="http://schemas.microsoft.com/office/drawing/2014/main" val="10006"/>
                  </a:ext>
                </a:extLst>
              </a:tr>
              <a:tr h="223884">
                <a:tc>
                  <a:txBody>
                    <a:bodyPr/>
                    <a:lstStyle/>
                    <a:p>
                      <a:pPr algn="l" fontAlgn="t"/>
                      <a:r>
                        <a:rPr lang="en-IN" sz="1000" dirty="0" err="1">
                          <a:effectLst/>
                        </a:rPr>
                        <a:t>Bytearray</a:t>
                      </a:r>
                      <a:r>
                        <a:rPr lang="en-IN" sz="1000" dirty="0">
                          <a:effectLst/>
                        </a:rPr>
                        <a:t>()</a:t>
                      </a:r>
                      <a:endParaRPr lang="en-IN" sz="1000" dirty="0">
                        <a:solidFill>
                          <a:schemeClr val="bg1"/>
                        </a:solidFill>
                        <a:effectLst/>
                      </a:endParaRPr>
                    </a:p>
                  </a:txBody>
                  <a:tcPr marL="45319" marR="22659" marT="22659" marB="22659"/>
                </a:tc>
                <a:tc>
                  <a:txBody>
                    <a:bodyPr/>
                    <a:lstStyle/>
                    <a:p>
                      <a:pPr algn="l" fontAlgn="t"/>
                      <a:r>
                        <a:rPr lang="en-IN" sz="1000">
                          <a:effectLst/>
                        </a:rPr>
                        <a:t>Returns an array of bytes</a:t>
                      </a:r>
                      <a:endParaRPr lang="en-IN" sz="1000">
                        <a:solidFill>
                          <a:schemeClr val="bg1"/>
                        </a:solidFill>
                        <a:effectLst/>
                      </a:endParaRPr>
                    </a:p>
                  </a:txBody>
                  <a:tcPr marL="22659" marR="22659" marT="22659" marB="22659"/>
                </a:tc>
                <a:extLst>
                  <a:ext uri="{0D108BD9-81ED-4DB2-BD59-A6C34878D82A}">
                    <a16:rowId xmlns:a16="http://schemas.microsoft.com/office/drawing/2014/main" val="10007"/>
                  </a:ext>
                </a:extLst>
              </a:tr>
              <a:tr h="223884">
                <a:tc>
                  <a:txBody>
                    <a:bodyPr/>
                    <a:lstStyle/>
                    <a:p>
                      <a:pPr algn="l" fontAlgn="t"/>
                      <a:r>
                        <a:rPr lang="en-IN" sz="1000" dirty="0">
                          <a:effectLst/>
                        </a:rPr>
                        <a:t>Bytes()</a:t>
                      </a:r>
                      <a:endParaRPr lang="en-IN" sz="1000" dirty="0">
                        <a:solidFill>
                          <a:schemeClr val="bg1"/>
                        </a:solidFill>
                        <a:effectLst/>
                      </a:endParaRPr>
                    </a:p>
                  </a:txBody>
                  <a:tcPr marL="45319" marR="22659" marT="22659" marB="22659"/>
                </a:tc>
                <a:tc>
                  <a:txBody>
                    <a:bodyPr/>
                    <a:lstStyle/>
                    <a:p>
                      <a:pPr algn="l" fontAlgn="t"/>
                      <a:r>
                        <a:rPr lang="en-IN" sz="1000" dirty="0">
                          <a:effectLst/>
                        </a:rPr>
                        <a:t>Returns a bytes object</a:t>
                      </a:r>
                      <a:endParaRPr lang="en-IN" sz="1000" dirty="0">
                        <a:solidFill>
                          <a:schemeClr val="bg1"/>
                        </a:solidFill>
                        <a:effectLst/>
                      </a:endParaRPr>
                    </a:p>
                  </a:txBody>
                  <a:tcPr marL="22659" marR="22659" marT="22659" marB="22659"/>
                </a:tc>
                <a:extLst>
                  <a:ext uri="{0D108BD9-81ED-4DB2-BD59-A6C34878D82A}">
                    <a16:rowId xmlns:a16="http://schemas.microsoft.com/office/drawing/2014/main" val="10008"/>
                  </a:ext>
                </a:extLst>
              </a:tr>
              <a:tr h="200304">
                <a:tc>
                  <a:txBody>
                    <a:bodyPr/>
                    <a:lstStyle/>
                    <a:p>
                      <a:pPr algn="l" fontAlgn="t"/>
                      <a:r>
                        <a:rPr lang="en-IN" sz="1000" dirty="0">
                          <a:effectLst/>
                        </a:rPr>
                        <a:t>callable()</a:t>
                      </a:r>
                      <a:endParaRPr lang="en-IN" sz="1000" dirty="0">
                        <a:solidFill>
                          <a:schemeClr val="bg1"/>
                        </a:solidFill>
                        <a:effectLst/>
                      </a:endParaRPr>
                    </a:p>
                  </a:txBody>
                  <a:tcPr marL="45319" marR="22659" marT="22659" marB="22659"/>
                </a:tc>
                <a:tc>
                  <a:txBody>
                    <a:bodyPr/>
                    <a:lstStyle/>
                    <a:p>
                      <a:pPr algn="l" fontAlgn="t"/>
                      <a:r>
                        <a:rPr lang="en-IN" sz="1000">
                          <a:effectLst/>
                        </a:rPr>
                        <a:t>Returns True if the specified object is callable, otherwise False</a:t>
                      </a:r>
                      <a:endParaRPr lang="en-IN" sz="1000">
                        <a:solidFill>
                          <a:schemeClr val="bg1"/>
                        </a:solidFill>
                        <a:effectLst/>
                      </a:endParaRPr>
                    </a:p>
                  </a:txBody>
                  <a:tcPr marL="22659" marR="22659" marT="22659" marB="22659"/>
                </a:tc>
                <a:extLst>
                  <a:ext uri="{0D108BD9-81ED-4DB2-BD59-A6C34878D82A}">
                    <a16:rowId xmlns:a16="http://schemas.microsoft.com/office/drawing/2014/main" val="10009"/>
                  </a:ext>
                </a:extLst>
              </a:tr>
              <a:tr h="193988">
                <a:tc>
                  <a:txBody>
                    <a:bodyPr/>
                    <a:lstStyle/>
                    <a:p>
                      <a:pPr algn="l" fontAlgn="t"/>
                      <a:r>
                        <a:rPr lang="en-IN" sz="1000" dirty="0" err="1">
                          <a:effectLst/>
                        </a:rPr>
                        <a:t>chr</a:t>
                      </a:r>
                      <a:r>
                        <a:rPr lang="en-IN" sz="1000" dirty="0">
                          <a:effectLst/>
                        </a:rPr>
                        <a:t>()</a:t>
                      </a:r>
                      <a:endParaRPr lang="en-IN" sz="1000" dirty="0">
                        <a:solidFill>
                          <a:schemeClr val="bg1"/>
                        </a:solidFill>
                        <a:effectLst/>
                      </a:endParaRPr>
                    </a:p>
                  </a:txBody>
                  <a:tcPr marL="45319" marR="22659" marT="22659" marB="22659"/>
                </a:tc>
                <a:tc>
                  <a:txBody>
                    <a:bodyPr/>
                    <a:lstStyle/>
                    <a:p>
                      <a:pPr algn="l" fontAlgn="t"/>
                      <a:r>
                        <a:rPr lang="en-IN" sz="1000">
                          <a:effectLst/>
                        </a:rPr>
                        <a:t>Returns a character from the specified Unicode code.</a:t>
                      </a:r>
                      <a:endParaRPr lang="en-IN" sz="1000">
                        <a:solidFill>
                          <a:schemeClr val="bg1"/>
                        </a:solidFill>
                        <a:effectLst/>
                      </a:endParaRPr>
                    </a:p>
                  </a:txBody>
                  <a:tcPr marL="22659" marR="22659" marT="22659" marB="22659"/>
                </a:tc>
                <a:extLst>
                  <a:ext uri="{0D108BD9-81ED-4DB2-BD59-A6C34878D82A}">
                    <a16:rowId xmlns:a16="http://schemas.microsoft.com/office/drawing/2014/main" val="10010"/>
                  </a:ext>
                </a:extLst>
              </a:tr>
              <a:tr h="223884">
                <a:tc>
                  <a:txBody>
                    <a:bodyPr/>
                    <a:lstStyle/>
                    <a:p>
                      <a:pPr algn="l" fontAlgn="t"/>
                      <a:r>
                        <a:rPr lang="en-IN" sz="1000" dirty="0" err="1">
                          <a:effectLst/>
                        </a:rPr>
                        <a:t>classmethod</a:t>
                      </a:r>
                      <a:r>
                        <a:rPr lang="en-IN" sz="1000" dirty="0">
                          <a:effectLst/>
                        </a:rPr>
                        <a:t>()</a:t>
                      </a:r>
                      <a:endParaRPr lang="en-IN" sz="1000" dirty="0">
                        <a:solidFill>
                          <a:schemeClr val="bg1"/>
                        </a:solidFill>
                        <a:effectLst/>
                      </a:endParaRPr>
                    </a:p>
                  </a:txBody>
                  <a:tcPr marL="45319" marR="22659" marT="22659" marB="22659"/>
                </a:tc>
                <a:tc>
                  <a:txBody>
                    <a:bodyPr/>
                    <a:lstStyle/>
                    <a:p>
                      <a:pPr algn="l" fontAlgn="t"/>
                      <a:r>
                        <a:rPr lang="en-IN" sz="1000">
                          <a:effectLst/>
                        </a:rPr>
                        <a:t>Converts a method into a class method</a:t>
                      </a:r>
                      <a:endParaRPr lang="en-IN" sz="1000">
                        <a:solidFill>
                          <a:schemeClr val="bg1"/>
                        </a:solidFill>
                        <a:effectLst/>
                      </a:endParaRPr>
                    </a:p>
                  </a:txBody>
                  <a:tcPr marL="22659" marR="22659" marT="22659" marB="22659"/>
                </a:tc>
                <a:extLst>
                  <a:ext uri="{0D108BD9-81ED-4DB2-BD59-A6C34878D82A}">
                    <a16:rowId xmlns:a16="http://schemas.microsoft.com/office/drawing/2014/main" val="10011"/>
                  </a:ext>
                </a:extLst>
              </a:tr>
              <a:tr h="154462">
                <a:tc>
                  <a:txBody>
                    <a:bodyPr/>
                    <a:lstStyle/>
                    <a:p>
                      <a:pPr algn="l" fontAlgn="t"/>
                      <a:r>
                        <a:rPr lang="en-IN" sz="1000" dirty="0">
                          <a:effectLst/>
                        </a:rPr>
                        <a:t>compile()</a:t>
                      </a:r>
                      <a:endParaRPr lang="en-IN" sz="1000" dirty="0">
                        <a:solidFill>
                          <a:schemeClr val="bg1"/>
                        </a:solidFill>
                        <a:effectLst/>
                      </a:endParaRPr>
                    </a:p>
                  </a:txBody>
                  <a:tcPr marL="45319" marR="22659" marT="22659" marB="22659"/>
                </a:tc>
                <a:tc>
                  <a:txBody>
                    <a:bodyPr/>
                    <a:lstStyle/>
                    <a:p>
                      <a:pPr algn="l" fontAlgn="t"/>
                      <a:r>
                        <a:rPr lang="en-IN" sz="1000">
                          <a:effectLst/>
                        </a:rPr>
                        <a:t>Returns the specified source as an object, ready to be executed</a:t>
                      </a:r>
                      <a:endParaRPr lang="en-IN" sz="1000">
                        <a:solidFill>
                          <a:schemeClr val="bg1"/>
                        </a:solidFill>
                        <a:effectLst/>
                      </a:endParaRPr>
                    </a:p>
                  </a:txBody>
                  <a:tcPr marL="22659" marR="22659" marT="22659" marB="22659"/>
                </a:tc>
                <a:extLst>
                  <a:ext uri="{0D108BD9-81ED-4DB2-BD59-A6C34878D82A}">
                    <a16:rowId xmlns:a16="http://schemas.microsoft.com/office/drawing/2014/main" val="10012"/>
                  </a:ext>
                </a:extLst>
              </a:tr>
              <a:tr h="218299">
                <a:tc>
                  <a:txBody>
                    <a:bodyPr/>
                    <a:lstStyle/>
                    <a:p>
                      <a:pPr algn="l" fontAlgn="t"/>
                      <a:r>
                        <a:rPr lang="en-IN" sz="1000" dirty="0">
                          <a:effectLst/>
                        </a:rPr>
                        <a:t>complex()</a:t>
                      </a:r>
                      <a:endParaRPr lang="en-IN" sz="1000" dirty="0">
                        <a:solidFill>
                          <a:schemeClr val="bg1"/>
                        </a:solidFill>
                        <a:effectLst/>
                      </a:endParaRPr>
                    </a:p>
                  </a:txBody>
                  <a:tcPr marL="45319" marR="22659" marT="22659" marB="22659"/>
                </a:tc>
                <a:tc>
                  <a:txBody>
                    <a:bodyPr/>
                    <a:lstStyle/>
                    <a:p>
                      <a:pPr algn="l" fontAlgn="t"/>
                      <a:r>
                        <a:rPr lang="en-IN" sz="1000" dirty="0">
                          <a:effectLst/>
                        </a:rPr>
                        <a:t>Returns a complex number</a:t>
                      </a:r>
                      <a:endParaRPr lang="en-IN" sz="1000" dirty="0">
                        <a:solidFill>
                          <a:schemeClr val="bg1"/>
                        </a:solidFill>
                        <a:effectLst/>
                      </a:endParaRPr>
                    </a:p>
                  </a:txBody>
                  <a:tcPr marL="22659" marR="22659" marT="22659" marB="22659"/>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5751912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6"/>
          <p:cNvSpPr txBox="1">
            <a:spLocks noGrp="1"/>
          </p:cNvSpPr>
          <p:nvPr>
            <p:ph type="subTitle" idx="1"/>
          </p:nvPr>
        </p:nvSpPr>
        <p:spPr>
          <a:xfrm>
            <a:off x="4821898" y="1924167"/>
            <a:ext cx="3602100" cy="3905357"/>
          </a:xfrm>
          <a:prstGeom prst="rect">
            <a:avLst/>
          </a:prstGeom>
        </p:spPr>
        <p:txBody>
          <a:bodyPr spcFirstLastPara="1" wrap="square" lIns="91425" tIns="91425" rIns="91425" bIns="91425" anchor="t" anchorCtr="0">
            <a:noAutofit/>
          </a:bodyPr>
          <a:lstStyle/>
          <a:p>
            <a:pPr marL="0">
              <a:lnSpc>
                <a:spcPct val="114999"/>
              </a:lnSpc>
            </a:pPr>
            <a:r>
              <a:rPr lang="en" sz="1800" b="1" dirty="0">
                <a:solidFill>
                  <a:srgbClr val="FFFFFF"/>
                </a:solidFill>
              </a:rPr>
              <a:t>Calling a  Python Function</a:t>
            </a:r>
            <a:endParaRPr lang="en-US" sz="1800" b="1" dirty="0">
              <a:solidFill>
                <a:srgbClr val="FFFFFF"/>
              </a:solidFill>
            </a:endParaRPr>
          </a:p>
          <a:p>
            <a:pPr marL="0">
              <a:lnSpc>
                <a:spcPct val="114999"/>
              </a:lnSpc>
            </a:pPr>
            <a:r>
              <a:rPr lang="en" sz="1200" dirty="0">
                <a:solidFill>
                  <a:srgbClr val="FFFFFF"/>
                </a:solidFill>
              </a:rPr>
              <a:t>After creating a function in Python we can call it by using the name of the function followed by parenthesis containing parameters of that particular function.</a:t>
            </a:r>
            <a:endParaRPr lang="en" sz="1200" dirty="0"/>
          </a:p>
          <a:p>
            <a:pPr marL="0" lvl="0" algn="l">
              <a:lnSpc>
                <a:spcPct val="114999"/>
              </a:lnSpc>
              <a:spcBef>
                <a:spcPts val="0"/>
              </a:spcBef>
              <a:spcAft>
                <a:spcPts val="0"/>
              </a:spcAft>
              <a:buNone/>
            </a:pPr>
            <a:endParaRPr lang="en" sz="1300" dirty="0">
              <a:solidFill>
                <a:srgbClr val="FFFFFF"/>
              </a:solidFill>
            </a:endParaRPr>
          </a:p>
          <a:p>
            <a:pPr marL="0">
              <a:lnSpc>
                <a:spcPct val="114999"/>
              </a:lnSpc>
            </a:pPr>
            <a:r>
              <a:rPr lang="en" sz="1300" dirty="0">
                <a:solidFill>
                  <a:srgbClr val="FFFFFF"/>
                </a:solidFill>
              </a:rPr>
              <a:t>Example:</a:t>
            </a:r>
          </a:p>
          <a:p>
            <a:pPr>
              <a:lnSpc>
                <a:spcPct val="114999"/>
              </a:lnSpc>
            </a:pPr>
            <a:r>
              <a:rPr lang="en" sz="1100" b="1" dirty="0">
                <a:solidFill>
                  <a:srgbClr val="F92672"/>
                </a:solidFill>
              </a:rPr>
              <a:t>def</a:t>
            </a:r>
            <a:r>
              <a:rPr lang="en" sz="1300" dirty="0">
                <a:solidFill>
                  <a:srgbClr val="FFFFFF"/>
                </a:solidFill>
              </a:rPr>
              <a:t> </a:t>
            </a:r>
            <a:r>
              <a:rPr lang="en" sz="1100" dirty="0">
                <a:solidFill>
                  <a:srgbClr val="F8F8F2"/>
                </a:solidFill>
              </a:rPr>
              <a:t>fun():</a:t>
            </a:r>
            <a:endParaRPr lang="en" dirty="0"/>
          </a:p>
          <a:p>
            <a:pPr>
              <a:lnSpc>
                <a:spcPct val="114999"/>
              </a:lnSpc>
            </a:pPr>
            <a:r>
              <a:rPr lang="en" sz="1100" dirty="0">
                <a:solidFill>
                  <a:srgbClr val="FFFFFF"/>
                </a:solidFill>
              </a:rPr>
              <a:t>    </a:t>
            </a:r>
            <a:r>
              <a:rPr lang="en" sz="1100" dirty="0">
                <a:solidFill>
                  <a:srgbClr val="66D9EF"/>
                </a:solidFill>
              </a:rPr>
              <a:t>print</a:t>
            </a:r>
            <a:r>
              <a:rPr lang="en" sz="1100" dirty="0">
                <a:solidFill>
                  <a:srgbClr val="F8F8F2"/>
                </a:solidFill>
              </a:rPr>
              <a:t>(</a:t>
            </a:r>
            <a:r>
              <a:rPr lang="en" sz="1100" dirty="0">
                <a:solidFill>
                  <a:srgbClr val="E6DB74"/>
                </a:solidFill>
              </a:rPr>
              <a:t>"Welcome to Python"</a:t>
            </a:r>
            <a:r>
              <a:rPr lang="en" sz="1100" dirty="0">
                <a:solidFill>
                  <a:srgbClr val="F8F8F2"/>
                </a:solidFill>
              </a:rPr>
              <a:t>)</a:t>
            </a:r>
            <a:endParaRPr lang="en" dirty="0"/>
          </a:p>
          <a:p>
            <a:pPr>
              <a:lnSpc>
                <a:spcPct val="114999"/>
              </a:lnSpc>
            </a:pPr>
            <a:r>
              <a:rPr lang="en" sz="1100" dirty="0">
                <a:solidFill>
                  <a:srgbClr val="F8F8F2"/>
                </a:solidFill>
              </a:rPr>
              <a:t>fun()</a:t>
            </a:r>
            <a:endParaRPr lang="en" dirty="0"/>
          </a:p>
          <a:p>
            <a:pPr marL="0">
              <a:lnSpc>
                <a:spcPct val="114999"/>
              </a:lnSpc>
            </a:pPr>
            <a:endParaRPr lang="en" sz="1300" dirty="0">
              <a:solidFill>
                <a:srgbClr val="FFFFFF"/>
              </a:solidFill>
            </a:endParaRPr>
          </a:p>
          <a:p>
            <a:pPr marL="0" indent="0">
              <a:lnSpc>
                <a:spcPct val="114999"/>
              </a:lnSpc>
            </a:pPr>
            <a:endParaRPr lang="en" dirty="0"/>
          </a:p>
        </p:txBody>
      </p:sp>
      <p:sp>
        <p:nvSpPr>
          <p:cNvPr id="433" name="Google Shape;433;p36"/>
          <p:cNvSpPr txBox="1">
            <a:spLocks noGrp="1"/>
          </p:cNvSpPr>
          <p:nvPr>
            <p:ph type="subTitle" idx="2"/>
          </p:nvPr>
        </p:nvSpPr>
        <p:spPr>
          <a:xfrm>
            <a:off x="352862" y="1924169"/>
            <a:ext cx="4022637" cy="4020377"/>
          </a:xfrm>
          <a:prstGeom prst="rect">
            <a:avLst/>
          </a:prstGeom>
        </p:spPr>
        <p:txBody>
          <a:bodyPr spcFirstLastPara="1" wrap="square" lIns="91425" tIns="91425" rIns="91425" bIns="91425" anchor="t" anchorCtr="0">
            <a:noAutofit/>
          </a:bodyPr>
          <a:lstStyle/>
          <a:p>
            <a:pPr marL="0">
              <a:lnSpc>
                <a:spcPct val="114999"/>
              </a:lnSpc>
            </a:pPr>
            <a:r>
              <a:rPr lang="en" sz="1800" b="1" dirty="0">
                <a:solidFill>
                  <a:srgbClr val="FFFFFF"/>
                </a:solidFill>
              </a:rPr>
              <a:t>Creating a Function in Python</a:t>
            </a:r>
            <a:endParaRPr lang="en-US" dirty="0"/>
          </a:p>
          <a:p>
            <a:pPr marL="0">
              <a:lnSpc>
                <a:spcPct val="114999"/>
              </a:lnSpc>
            </a:pPr>
            <a:r>
              <a:rPr lang="en" sz="1200" dirty="0">
                <a:solidFill>
                  <a:srgbClr val="FFFFFF"/>
                </a:solidFill>
              </a:rPr>
              <a:t>We can create a user-defined function in Python, using the </a:t>
            </a:r>
            <a:r>
              <a:rPr lang="en" sz="1200" b="1" dirty="0">
                <a:solidFill>
                  <a:srgbClr val="FFFFFF"/>
                </a:solidFill>
              </a:rPr>
              <a:t>def</a:t>
            </a:r>
            <a:r>
              <a:rPr lang="en" sz="1200" dirty="0">
                <a:solidFill>
                  <a:srgbClr val="FFFFFF"/>
                </a:solidFill>
              </a:rPr>
              <a:t> keyword. We can add any type of functionalities and properties to it as we require</a:t>
            </a:r>
            <a:endParaRPr lang="en" sz="1200" dirty="0"/>
          </a:p>
          <a:p>
            <a:pPr marL="0">
              <a:lnSpc>
                <a:spcPct val="114999"/>
              </a:lnSpc>
            </a:pPr>
            <a:endParaRPr lang="en" sz="1300" dirty="0">
              <a:solidFill>
                <a:srgbClr val="FFFFFF"/>
              </a:solidFill>
            </a:endParaRPr>
          </a:p>
          <a:p>
            <a:pPr marL="0">
              <a:lnSpc>
                <a:spcPct val="114999"/>
              </a:lnSpc>
            </a:pPr>
            <a:r>
              <a:rPr lang="en" sz="1300" dirty="0">
                <a:solidFill>
                  <a:srgbClr val="FFFFFF"/>
                </a:solidFill>
              </a:rPr>
              <a:t>Example:</a:t>
            </a:r>
          </a:p>
          <a:p>
            <a:pPr>
              <a:lnSpc>
                <a:spcPct val="114999"/>
              </a:lnSpc>
            </a:pPr>
            <a:r>
              <a:rPr lang="en" sz="1100" b="1" dirty="0">
                <a:solidFill>
                  <a:srgbClr val="F92672"/>
                </a:solidFill>
              </a:rPr>
              <a:t>def</a:t>
            </a:r>
            <a:r>
              <a:rPr lang="en" sz="1300" dirty="0">
                <a:solidFill>
                  <a:srgbClr val="FFFFFF"/>
                </a:solidFill>
              </a:rPr>
              <a:t> </a:t>
            </a:r>
            <a:r>
              <a:rPr lang="en" sz="1100" dirty="0">
                <a:solidFill>
                  <a:srgbClr val="F8F8F2"/>
                </a:solidFill>
              </a:rPr>
              <a:t>fun():</a:t>
            </a:r>
            <a:endParaRPr lang="en" dirty="0"/>
          </a:p>
          <a:p>
            <a:pPr>
              <a:lnSpc>
                <a:spcPct val="114999"/>
              </a:lnSpc>
            </a:pPr>
            <a:r>
              <a:rPr lang="en" sz="1100" dirty="0">
                <a:solidFill>
                  <a:srgbClr val="FFFFFF"/>
                </a:solidFill>
              </a:rPr>
              <a:t>  </a:t>
            </a:r>
            <a:r>
              <a:rPr lang="en" sz="1100" dirty="0">
                <a:solidFill>
                  <a:srgbClr val="66D9EF"/>
                </a:solidFill>
              </a:rPr>
              <a:t>print</a:t>
            </a:r>
            <a:r>
              <a:rPr lang="en" sz="1100" dirty="0">
                <a:solidFill>
                  <a:srgbClr val="F8F8F2"/>
                </a:solidFill>
              </a:rPr>
              <a:t>(</a:t>
            </a:r>
            <a:r>
              <a:rPr lang="en" sz="1100" dirty="0">
                <a:solidFill>
                  <a:srgbClr val="E6DB74"/>
                </a:solidFill>
              </a:rPr>
              <a:t>"Hello world"</a:t>
            </a:r>
            <a:r>
              <a:rPr lang="en" sz="1100" dirty="0">
                <a:solidFill>
                  <a:srgbClr val="F8F8F2"/>
                </a:solidFill>
              </a:rPr>
              <a:t>)</a:t>
            </a:r>
            <a:endParaRPr lang="en"/>
          </a:p>
          <a:p>
            <a:pPr marL="0" lvl="0" algn="l">
              <a:lnSpc>
                <a:spcPct val="114999"/>
              </a:lnSpc>
              <a:spcBef>
                <a:spcPts val="0"/>
              </a:spcBef>
              <a:spcAft>
                <a:spcPts val="0"/>
              </a:spcAft>
              <a:buNone/>
            </a:pPr>
            <a:endParaRPr lang="en" sz="1300" dirty="0">
              <a:solidFill>
                <a:srgbClr val="FFFFFF"/>
              </a:solidFill>
            </a:endParaRPr>
          </a:p>
          <a:p>
            <a:pPr marL="0" indent="0">
              <a:lnSpc>
                <a:spcPct val="114999"/>
              </a:lnSpc>
            </a:pPr>
            <a:endParaRPr lang="en" dirty="0"/>
          </a:p>
        </p:txBody>
      </p:sp>
      <p:grpSp>
        <p:nvGrpSpPr>
          <p:cNvPr id="434" name="Google Shape;434;p36"/>
          <p:cNvGrpSpPr/>
          <p:nvPr/>
        </p:nvGrpSpPr>
        <p:grpSpPr>
          <a:xfrm>
            <a:off x="123596" y="6020667"/>
            <a:ext cx="1080440" cy="665516"/>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5" name="Google Shape;406;p35">
            <a:extLst>
              <a:ext uri="{FF2B5EF4-FFF2-40B4-BE49-F238E27FC236}">
                <a16:creationId xmlns:a16="http://schemas.microsoft.com/office/drawing/2014/main" id="{7B300669-99FA-A47C-3A74-4BF9388B1ABE}"/>
              </a:ext>
            </a:extLst>
          </p:cNvPr>
          <p:cNvSpPr txBox="1">
            <a:spLocks/>
          </p:cNvSpPr>
          <p:nvPr/>
        </p:nvSpPr>
        <p:spPr>
          <a:xfrm>
            <a:off x="1093635" y="175218"/>
            <a:ext cx="6635700" cy="12150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9pPr>
          </a:lstStyle>
          <a:p>
            <a:pPr>
              <a:buClr>
                <a:srgbClr val="E7E7E7"/>
              </a:buClr>
            </a:pPr>
            <a:r>
              <a:rPr lang="en" sz="4000" kern="0" dirty="0">
                <a:solidFill>
                  <a:srgbClr val="E7E7E7"/>
                </a:solidFill>
              </a:rPr>
              <a:t>Functions in python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363210" y="175217"/>
            <a:ext cx="6635700" cy="1215012"/>
          </a:xfrm>
          <a:prstGeom prst="rect">
            <a:avLst/>
          </a:prstGeom>
        </p:spPr>
        <p:txBody>
          <a:bodyPr spcFirstLastPara="1" wrap="square" lIns="91425" tIns="91425" rIns="91425" bIns="91425" anchor="ctr" anchorCtr="0">
            <a:noAutofit/>
          </a:bodyPr>
          <a:lstStyle/>
          <a:p>
            <a:pPr algn="ctr"/>
            <a:r>
              <a:rPr lang="en" dirty="0">
                <a:solidFill>
                  <a:srgbClr val="E7E7E7"/>
                </a:solidFill>
              </a:rPr>
              <a:t>Functions in python</a:t>
            </a:r>
          </a:p>
        </p:txBody>
      </p:sp>
      <p:grpSp>
        <p:nvGrpSpPr>
          <p:cNvPr id="413" name="Google Shape;413;p35"/>
          <p:cNvGrpSpPr/>
          <p:nvPr/>
        </p:nvGrpSpPr>
        <p:grpSpPr>
          <a:xfrm>
            <a:off x="123597" y="6063801"/>
            <a:ext cx="961827" cy="665516"/>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1" name="Google Shape;421;p35"/>
            <p:cNvSpPr/>
            <p:nvPr/>
          </p:nvSpPr>
          <p:spPr>
            <a:xfrm>
              <a:off x="1374131" y="4469101"/>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6" name="Subtitle 5">
            <a:extLst>
              <a:ext uri="{FF2B5EF4-FFF2-40B4-BE49-F238E27FC236}">
                <a16:creationId xmlns:a16="http://schemas.microsoft.com/office/drawing/2014/main" id="{B7646687-1FC1-C511-815E-C14C3321FAC9}"/>
              </a:ext>
            </a:extLst>
          </p:cNvPr>
          <p:cNvSpPr>
            <a:spLocks noGrp="1"/>
          </p:cNvSpPr>
          <p:nvPr>
            <p:ph type="subTitle" idx="1"/>
          </p:nvPr>
        </p:nvSpPr>
        <p:spPr>
          <a:xfrm>
            <a:off x="247037" y="1556792"/>
            <a:ext cx="8523894" cy="5170978"/>
          </a:xfrm>
        </p:spPr>
        <p:txBody>
          <a:bodyPr/>
          <a:lstStyle/>
          <a:p>
            <a:pPr fontAlgn="base"/>
            <a:r>
              <a:rPr lang="en-IN" sz="2000" b="1" dirty="0">
                <a:solidFill>
                  <a:schemeClr val="accent4">
                    <a:lumMod val="60000"/>
                    <a:lumOff val="40000"/>
                  </a:schemeClr>
                </a:solidFill>
              </a:rPr>
              <a:t>Python Function with Parameters</a:t>
            </a:r>
          </a:p>
          <a:p>
            <a:pPr marL="139700" indent="0">
              <a:lnSpc>
                <a:spcPct val="114999"/>
              </a:lnSpc>
            </a:pPr>
            <a:endParaRPr lang="en-US" sz="1300" dirty="0">
              <a:solidFill>
                <a:srgbClr val="FFFFFF"/>
              </a:solidFill>
            </a:endParaRPr>
          </a:p>
          <a:p>
            <a:pPr fontAlgn="base"/>
            <a:r>
              <a:rPr lang="en-IN" b="1" dirty="0">
                <a:solidFill>
                  <a:schemeClr val="accent4">
                    <a:lumMod val="60000"/>
                    <a:lumOff val="40000"/>
                  </a:schemeClr>
                </a:solidFill>
              </a:rPr>
              <a:t>Defining and calling a function with parameters:</a:t>
            </a:r>
          </a:p>
          <a:p>
            <a:pPr fontAlgn="base"/>
            <a:endParaRPr lang="en-IN" sz="1400" dirty="0"/>
          </a:p>
          <a:p>
            <a:r>
              <a:rPr lang="en-IN" sz="1200" dirty="0"/>
              <a:t>def </a:t>
            </a:r>
            <a:r>
              <a:rPr lang="en-IN" sz="1200" dirty="0" err="1"/>
              <a:t>function_name</a:t>
            </a:r>
            <a:r>
              <a:rPr lang="en-IN" sz="1200" dirty="0"/>
              <a:t>(parameter: </a:t>
            </a:r>
            <a:r>
              <a:rPr lang="en-IN" sz="1200" dirty="0" err="1"/>
              <a:t>data_type</a:t>
            </a:r>
            <a:r>
              <a:rPr lang="en-IN" sz="1200" dirty="0"/>
              <a:t>) -&gt; </a:t>
            </a:r>
            <a:r>
              <a:rPr lang="en-IN" sz="1200" dirty="0" err="1"/>
              <a:t>return_type</a:t>
            </a:r>
            <a:r>
              <a:rPr lang="en-IN" sz="1200" dirty="0"/>
              <a:t>: </a:t>
            </a:r>
          </a:p>
          <a:p>
            <a:r>
              <a:rPr lang="en-IN" sz="1200" dirty="0"/>
              <a:t>"""</a:t>
            </a:r>
            <a:r>
              <a:rPr lang="en-IN" sz="1200" dirty="0" err="1"/>
              <a:t>Docstring</a:t>
            </a:r>
            <a:r>
              <a:rPr lang="en-IN" sz="1200" dirty="0"/>
              <a:t>""" </a:t>
            </a:r>
          </a:p>
          <a:p>
            <a:r>
              <a:rPr lang="en-IN" sz="1200" dirty="0"/>
              <a:t># body of the function </a:t>
            </a:r>
          </a:p>
          <a:p>
            <a:r>
              <a:rPr lang="en-IN" sz="1200" dirty="0"/>
              <a:t>return expression</a:t>
            </a:r>
          </a:p>
          <a:p>
            <a:endParaRPr lang="en-IN" sz="1200" dirty="0"/>
          </a:p>
          <a:p>
            <a:r>
              <a:rPr lang="en-IN" b="1" dirty="0">
                <a:solidFill>
                  <a:schemeClr val="accent4">
                    <a:lumMod val="60000"/>
                    <a:lumOff val="40000"/>
                  </a:schemeClr>
                </a:solidFill>
              </a:rPr>
              <a:t>Example:</a:t>
            </a:r>
          </a:p>
          <a:p>
            <a:endParaRPr lang="en-IN" sz="1200" dirty="0">
              <a:solidFill>
                <a:srgbClr val="FFFFFF"/>
              </a:solidFill>
            </a:endParaRPr>
          </a:p>
          <a:p>
            <a:pPr fontAlgn="base"/>
            <a:r>
              <a:rPr lang="en-IN" sz="1200" dirty="0">
                <a:solidFill>
                  <a:schemeClr val="tx1"/>
                </a:solidFill>
              </a:rPr>
              <a:t>def</a:t>
            </a:r>
            <a:r>
              <a:rPr lang="en-IN" sz="1200" dirty="0">
                <a:solidFill>
                  <a:schemeClr val="accent1"/>
                </a:solidFill>
              </a:rPr>
              <a:t> </a:t>
            </a:r>
            <a:r>
              <a:rPr lang="en-IN" sz="1200" dirty="0"/>
              <a:t>add(num1: </a:t>
            </a:r>
            <a:r>
              <a:rPr lang="en-IN" sz="1200" dirty="0" err="1"/>
              <a:t>int</a:t>
            </a:r>
            <a:r>
              <a:rPr lang="en-IN" sz="1200" dirty="0"/>
              <a:t>, num2: </a:t>
            </a:r>
            <a:r>
              <a:rPr lang="en-IN" sz="1200" dirty="0" err="1"/>
              <a:t>int</a:t>
            </a:r>
            <a:r>
              <a:rPr lang="en-IN" sz="1200" dirty="0"/>
              <a:t>) -&gt; </a:t>
            </a:r>
            <a:r>
              <a:rPr lang="en-IN" sz="1200" dirty="0" err="1"/>
              <a:t>int</a:t>
            </a:r>
            <a:r>
              <a:rPr lang="en-IN" sz="1200" dirty="0"/>
              <a:t>:</a:t>
            </a:r>
          </a:p>
          <a:p>
            <a:pPr fontAlgn="base"/>
            <a:r>
              <a:rPr lang="en-IN" sz="1200" dirty="0"/>
              <a:t>    """Add two numbers"""</a:t>
            </a:r>
          </a:p>
          <a:p>
            <a:pPr fontAlgn="base"/>
            <a:r>
              <a:rPr lang="en-IN" sz="1200" dirty="0"/>
              <a:t>    num3 = num1 + num2</a:t>
            </a:r>
          </a:p>
          <a:p>
            <a:pPr fontAlgn="base"/>
            <a:r>
              <a:rPr lang="en-IN" sz="1200" dirty="0"/>
              <a:t>     return num3</a:t>
            </a:r>
          </a:p>
          <a:p>
            <a:pPr fontAlgn="base"/>
            <a:r>
              <a:rPr lang="en-IN" sz="1200" dirty="0"/>
              <a:t> # Driver code</a:t>
            </a:r>
          </a:p>
          <a:p>
            <a:pPr fontAlgn="base"/>
            <a:r>
              <a:rPr lang="en-IN" sz="1200" dirty="0"/>
              <a:t>num1, num2 = 5, 15</a:t>
            </a:r>
          </a:p>
          <a:p>
            <a:pPr fontAlgn="base"/>
            <a:r>
              <a:rPr lang="en-IN" sz="1200" dirty="0" err="1"/>
              <a:t>ans</a:t>
            </a:r>
            <a:r>
              <a:rPr lang="en-IN" sz="1200" dirty="0"/>
              <a:t> = add(num1, num2)</a:t>
            </a:r>
          </a:p>
          <a:p>
            <a:pPr fontAlgn="base"/>
            <a:r>
              <a:rPr lang="en-IN" sz="1200" dirty="0"/>
              <a:t>print(</a:t>
            </a:r>
            <a:r>
              <a:rPr lang="en-IN" sz="1200" dirty="0" err="1"/>
              <a:t>f"The</a:t>
            </a:r>
            <a:r>
              <a:rPr lang="en-IN" sz="1200" dirty="0"/>
              <a:t> addition of {num1} and {num2} results {</a:t>
            </a:r>
            <a:r>
              <a:rPr lang="en-IN" sz="1200" dirty="0" err="1"/>
              <a:t>ans</a:t>
            </a:r>
            <a:r>
              <a:rPr lang="en-IN" sz="1200" dirty="0"/>
              <a:t>}.")</a:t>
            </a:r>
          </a:p>
          <a:p>
            <a:endParaRPr lang="en-US" sz="1200" dirty="0">
              <a:solidFill>
                <a:srgbClr val="FFFFFF"/>
              </a:solidFill>
            </a:endParaRPr>
          </a:p>
          <a:p>
            <a:pPr>
              <a:lnSpc>
                <a:spcPct val="114999"/>
              </a:lnSpc>
            </a:pPr>
            <a:endParaRPr lang="en-US" sz="1800" b="1" dirty="0">
              <a:solidFill>
                <a:srgbClr val="FFFFFF"/>
              </a:solidFill>
            </a:endParaRPr>
          </a:p>
          <a:p>
            <a:pPr marL="139700" indent="0">
              <a:lnSpc>
                <a:spcPct val="114999"/>
              </a:lnSpc>
              <a:buFont typeface="Arial"/>
            </a:pPr>
            <a:endParaRPr lang="en-US" sz="1300" dirty="0">
              <a:solidFill>
                <a:srgbClr val="FFFFFF"/>
              </a:solidFill>
            </a:endParaRPr>
          </a:p>
          <a:p>
            <a:pPr marL="139700" indent="0">
              <a:lnSpc>
                <a:spcPct val="114999"/>
              </a:lnSpc>
            </a:pPr>
            <a:br>
              <a:rPr lang="en-US" dirty="0"/>
            </a:br>
            <a:endParaRPr lang="en-US" dirty="0"/>
          </a:p>
          <a:p>
            <a:pPr>
              <a:lnSpc>
                <a:spcPct val="114999"/>
              </a:lnSpc>
            </a:pPr>
            <a:endParaRPr lang="en-US" dirty="0"/>
          </a:p>
        </p:txBody>
      </p:sp>
    </p:spTree>
    <p:extLst>
      <p:ext uri="{BB962C8B-B14F-4D97-AF65-F5344CB8AC3E}">
        <p14:creationId xmlns:p14="http://schemas.microsoft.com/office/powerpoint/2010/main" val="5265142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TotalTime>
  <Words>1850</Words>
  <Application>Microsoft Office PowerPoint</Application>
  <PresentationFormat>On-screen Show (4:3)</PresentationFormat>
  <Paragraphs>306</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Introduction to Java Programming for High School by Slidesgo</vt:lpstr>
      <vt:lpstr>Python internship</vt:lpstr>
      <vt:lpstr>PowerPoint Presentation</vt:lpstr>
      <vt:lpstr>PowerPoint Presentation</vt:lpstr>
      <vt:lpstr>PowerPoint Presentation</vt:lpstr>
      <vt:lpstr>PowerPoint Presentation</vt:lpstr>
      <vt:lpstr>Functions in python</vt:lpstr>
      <vt:lpstr>Functions in python</vt:lpstr>
      <vt:lpstr>PowerPoint Presentation</vt:lpstr>
      <vt:lpstr>Functions in python</vt:lpstr>
      <vt:lpstr>Functions in python</vt:lpstr>
      <vt:lpstr>Functions in python</vt:lpstr>
      <vt:lpstr>Functions in python</vt:lpstr>
      <vt:lpstr>Functions in python</vt:lpstr>
      <vt:lpstr>Modules in python</vt:lpstr>
      <vt:lpstr>Modules in python</vt:lpstr>
      <vt:lpstr>Modules in python</vt:lpstr>
      <vt:lpstr>Data manipulaion in python</vt:lpstr>
      <vt:lpstr>Data manipulaion in python</vt:lpstr>
      <vt:lpstr>Data manipulaion in python</vt:lpstr>
      <vt:lpstr>Data manipulaion in python</vt:lpstr>
      <vt:lpstr>Data manipulaion in python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1.Functions and modules 2.Data manipulation in python</dc:title>
  <dc:creator>Kshamitha Nagaraj</dc:creator>
  <cp:lastModifiedBy>Kshamitha Nagaraj</cp:lastModifiedBy>
  <cp:revision>25</cp:revision>
  <dcterms:created xsi:type="dcterms:W3CDTF">2023-10-05T09:54:57Z</dcterms:created>
  <dcterms:modified xsi:type="dcterms:W3CDTF">2023-10-10T04:57:21Z</dcterms:modified>
</cp:coreProperties>
</file>