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373097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8886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997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62845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795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9467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3050197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384683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12046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EAD3D-A54B-A244-8E0B-283D822518F2}"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78844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EAD3D-A54B-A244-8E0B-283D822518F2}"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394480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EAD3D-A54B-A244-8E0B-283D822518F2}" type="datetimeFigureOut">
              <a:rPr lang="en-US" smtClean="0"/>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168021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EAD3D-A54B-A244-8E0B-283D822518F2}"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176014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EAD3D-A54B-A244-8E0B-283D822518F2}" type="datetimeFigureOut">
              <a:rPr lang="en-US" smtClean="0"/>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403127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CEAD3D-A54B-A244-8E0B-283D822518F2}"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60969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24507-9121-004F-8E73-49A6F28E30CA}" type="slidenum">
              <a:rPr lang="en-US" smtClean="0"/>
              <a:t>‹#›</a:t>
            </a:fld>
            <a:endParaRPr lang="en-US"/>
          </a:p>
        </p:txBody>
      </p:sp>
      <p:sp>
        <p:nvSpPr>
          <p:cNvPr id="5" name="Date Placeholder 4"/>
          <p:cNvSpPr>
            <a:spLocks noGrp="1"/>
          </p:cNvSpPr>
          <p:nvPr>
            <p:ph type="dt" sz="half" idx="10"/>
          </p:nvPr>
        </p:nvSpPr>
        <p:spPr/>
        <p:txBody>
          <a:bodyPr/>
          <a:lstStyle/>
          <a:p>
            <a:fld id="{6CCEAD3D-A54B-A244-8E0B-283D822518F2}" type="datetimeFigureOut">
              <a:rPr lang="en-US" smtClean="0"/>
              <a:t>12/29/2024</a:t>
            </a:fld>
            <a:endParaRPr lang="en-US"/>
          </a:p>
        </p:txBody>
      </p:sp>
    </p:spTree>
    <p:extLst>
      <p:ext uri="{BB962C8B-B14F-4D97-AF65-F5344CB8AC3E}">
        <p14:creationId xmlns:p14="http://schemas.microsoft.com/office/powerpoint/2010/main" val="20346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CEAD3D-A54B-A244-8E0B-283D822518F2}" type="datetimeFigureOut">
              <a:rPr lang="en-US" smtClean="0"/>
              <a:t>12/29/2024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E24507-9121-004F-8E73-49A6F28E30CA}" type="slidenum">
              <a:rPr lang="en-US" smtClean="0"/>
              <a:t>‹#›</a:t>
            </a:fld>
            <a:endParaRPr lang="en-US"/>
          </a:p>
        </p:txBody>
      </p:sp>
    </p:spTree>
    <p:extLst>
      <p:ext uri="{BB962C8B-B14F-4D97-AF65-F5344CB8AC3E}">
        <p14:creationId xmlns:p14="http://schemas.microsoft.com/office/powerpoint/2010/main" val="4105308218"/>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82B3-9CFA-ED6D-50BC-77B4ED2C6A39}"/>
              </a:ext>
            </a:extLst>
          </p:cNvPr>
          <p:cNvSpPr>
            <a:spLocks noGrp="1"/>
          </p:cNvSpPr>
          <p:nvPr>
            <p:ph type="ctrTitle"/>
          </p:nvPr>
        </p:nvSpPr>
        <p:spPr>
          <a:xfrm>
            <a:off x="928688" y="1500188"/>
            <a:ext cx="9186862" cy="2023299"/>
          </a:xfrm>
        </p:spPr>
        <p:txBody>
          <a:bodyPr/>
          <a:lstStyle/>
          <a:p>
            <a:pPr algn="ctr"/>
            <a:r>
              <a:rPr lang="en-US" dirty="0">
                <a:solidFill>
                  <a:schemeClr val="tx1"/>
                </a:solidFill>
              </a:rPr>
              <a:t>BANK CRM ANALYSIS</a:t>
            </a:r>
          </a:p>
        </p:txBody>
      </p:sp>
      <p:sp>
        <p:nvSpPr>
          <p:cNvPr id="3" name="Subtitle 2">
            <a:extLst>
              <a:ext uri="{FF2B5EF4-FFF2-40B4-BE49-F238E27FC236}">
                <a16:creationId xmlns:a16="http://schemas.microsoft.com/office/drawing/2014/main" id="{3307B87A-237A-1D5D-754C-75A588B7E300}"/>
              </a:ext>
            </a:extLst>
          </p:cNvPr>
          <p:cNvSpPr>
            <a:spLocks noGrp="1"/>
          </p:cNvSpPr>
          <p:nvPr>
            <p:ph type="subTitle" idx="1"/>
          </p:nvPr>
        </p:nvSpPr>
        <p:spPr>
          <a:xfrm>
            <a:off x="180546" y="3523487"/>
            <a:ext cx="6831673" cy="1086237"/>
          </a:xfrm>
        </p:spPr>
        <p:txBody>
          <a:bodyPr>
            <a:normAutofit/>
          </a:bodyPr>
          <a:lstStyle/>
          <a:p>
            <a:r>
              <a:rPr lang="en-US" sz="2400" dirty="0">
                <a:solidFill>
                  <a:schemeClr val="tx1"/>
                </a:solidFill>
              </a:rPr>
              <a:t>CAPSTONE PROJECT</a:t>
            </a:r>
          </a:p>
        </p:txBody>
      </p:sp>
    </p:spTree>
    <p:extLst>
      <p:ext uri="{BB962C8B-B14F-4D97-AF65-F5344CB8AC3E}">
        <p14:creationId xmlns:p14="http://schemas.microsoft.com/office/powerpoint/2010/main" val="374653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b="1"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1.4k credit card customers have churned and 0.6k non credit card holders have churned.</a:t>
            </a:r>
          </a:p>
          <a:p>
            <a:endParaRPr lang="en-US" sz="1600" dirty="0"/>
          </a:p>
          <a:p>
            <a:r>
              <a:rPr lang="en-US" sz="1600" dirty="0"/>
              <a:t>Analysis:</a:t>
            </a:r>
          </a:p>
          <a:p>
            <a:endParaRPr lang="en-US" sz="1600" dirty="0"/>
          </a:p>
          <a:p>
            <a:pPr marL="285750" indent="-285750">
              <a:buFont typeface="Wingdings" pitchFamily="2" charset="2"/>
              <a:buChar char="q"/>
            </a:pPr>
            <a:r>
              <a:rPr lang="en-US" sz="1600" dirty="0"/>
              <a:t>Credit card Ownership significantly impact's customer retention rate.</a:t>
            </a:r>
          </a:p>
        </p:txBody>
      </p:sp>
      <p:pic>
        <p:nvPicPr>
          <p:cNvPr id="5" name="Picture 4">
            <a:extLst>
              <a:ext uri="{FF2B5EF4-FFF2-40B4-BE49-F238E27FC236}">
                <a16:creationId xmlns:a16="http://schemas.microsoft.com/office/drawing/2014/main" id="{88F69FEC-F634-CD8B-0BB9-A97E94D6CBCA}"/>
              </a:ext>
            </a:extLst>
          </p:cNvPr>
          <p:cNvPicPr>
            <a:picLocks noChangeAspect="1"/>
          </p:cNvPicPr>
          <p:nvPr/>
        </p:nvPicPr>
        <p:blipFill>
          <a:blip r:embed="rId2"/>
          <a:stretch>
            <a:fillRect/>
          </a:stretch>
        </p:blipFill>
        <p:spPr>
          <a:xfrm>
            <a:off x="2014269" y="1257301"/>
            <a:ext cx="6258194" cy="3387646"/>
          </a:xfrm>
          <a:prstGeom prst="rect">
            <a:avLst/>
          </a:prstGeom>
        </p:spPr>
      </p:pic>
    </p:spTree>
    <p:extLst>
      <p:ext uri="{BB962C8B-B14F-4D97-AF65-F5344CB8AC3E}">
        <p14:creationId xmlns:p14="http://schemas.microsoft.com/office/powerpoint/2010/main" val="9258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b="1"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Customers with more than 4 years of tenure have retained more in the bank.</a:t>
            </a:r>
          </a:p>
          <a:p>
            <a:endParaRPr lang="en-US" sz="1600" dirty="0"/>
          </a:p>
          <a:p>
            <a:r>
              <a:rPr lang="en-US" sz="1600" dirty="0"/>
              <a:t>Analysis:</a:t>
            </a:r>
          </a:p>
          <a:p>
            <a:endParaRPr lang="en-US" sz="1600" dirty="0"/>
          </a:p>
          <a:p>
            <a:pPr marL="285750" indent="-285750">
              <a:buFont typeface="Wingdings" pitchFamily="2" charset="2"/>
              <a:buChar char="q"/>
            </a:pPr>
            <a:r>
              <a:rPr lang="en-US" sz="1600" dirty="0"/>
              <a:t>To decrease the churn rate we need to implement schemes to increase tenure of customers.</a:t>
            </a:r>
          </a:p>
        </p:txBody>
      </p:sp>
      <p:pic>
        <p:nvPicPr>
          <p:cNvPr id="5" name="Picture 4">
            <a:extLst>
              <a:ext uri="{FF2B5EF4-FFF2-40B4-BE49-F238E27FC236}">
                <a16:creationId xmlns:a16="http://schemas.microsoft.com/office/drawing/2014/main" id="{6D2233F4-863E-CF07-4C3F-56505DF853F7}"/>
              </a:ext>
            </a:extLst>
          </p:cNvPr>
          <p:cNvPicPr>
            <a:picLocks noChangeAspect="1"/>
          </p:cNvPicPr>
          <p:nvPr/>
        </p:nvPicPr>
        <p:blipFill>
          <a:blip r:embed="rId2"/>
          <a:stretch>
            <a:fillRect/>
          </a:stretch>
        </p:blipFill>
        <p:spPr>
          <a:xfrm>
            <a:off x="1971675" y="1190310"/>
            <a:ext cx="7302327" cy="3567613"/>
          </a:xfrm>
          <a:prstGeom prst="rect">
            <a:avLst/>
          </a:prstGeom>
        </p:spPr>
      </p:pic>
    </p:spTree>
    <p:extLst>
      <p:ext uri="{BB962C8B-B14F-4D97-AF65-F5344CB8AC3E}">
        <p14:creationId xmlns:p14="http://schemas.microsoft.com/office/powerpoint/2010/main" val="303225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371599" y="685799"/>
            <a:ext cx="7200901" cy="951615"/>
          </a:xfrm>
        </p:spPr>
        <p:txBody>
          <a:bodyPr>
            <a:normAutofit fontScale="90000"/>
          </a:bodyPr>
          <a:lstStyle/>
          <a:p>
            <a:r>
              <a:rPr lang="en-US" b="1" dirty="0"/>
              <a:t>Strategies to Decrease Churn Rate</a:t>
            </a:r>
            <a:br>
              <a:rPr lang="en-US" dirty="0"/>
            </a:br>
            <a:endParaRPr lang="en-US" dirty="0"/>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dirty="0"/>
              <a:t>Offer Incentives on multiple product combos to attract single product customers.</a:t>
            </a:r>
          </a:p>
          <a:p>
            <a:pPr>
              <a:buFont typeface="Wingdings" pitchFamily="2" charset="2"/>
              <a:buChar char="q"/>
            </a:pPr>
            <a:r>
              <a:rPr lang="en-US" dirty="0"/>
              <a:t>Create new schemes for the customers to increase Tenure.</a:t>
            </a:r>
          </a:p>
          <a:p>
            <a:pPr>
              <a:buFont typeface="Wingdings" pitchFamily="2" charset="2"/>
              <a:buChar char="q"/>
            </a:pPr>
            <a:r>
              <a:rPr lang="en-US" dirty="0"/>
              <a:t>Improve customer engagement and enhance customer service.</a:t>
            </a:r>
          </a:p>
          <a:p>
            <a:pPr>
              <a:buFont typeface="Wingdings" pitchFamily="2" charset="2"/>
              <a:buChar char="q"/>
            </a:pPr>
            <a:r>
              <a:rPr lang="en-US" dirty="0"/>
              <a:t>Improve the products by taking feedback from the customers.</a:t>
            </a:r>
          </a:p>
          <a:p>
            <a:pPr>
              <a:buFont typeface="Wingdings" pitchFamily="2" charset="2"/>
              <a:buChar char="q"/>
            </a:pPr>
            <a:r>
              <a:rPr lang="en-US" dirty="0"/>
              <a:t>To increase profitability and decrease loan defaulters provide loans to the customers who have high credit score only.</a:t>
            </a:r>
          </a:p>
          <a:p>
            <a:pPr>
              <a:buFont typeface="Wingdings" pitchFamily="2" charset="2"/>
              <a:buChar char="q"/>
            </a:pPr>
            <a:r>
              <a:rPr lang="en-US" dirty="0"/>
              <a:t>Incentivize the customers who join the bank in Quarter 1 to increase customer base in the quarter.</a:t>
            </a:r>
          </a:p>
        </p:txBody>
      </p:sp>
    </p:spTree>
    <p:extLst>
      <p:ext uri="{BB962C8B-B14F-4D97-AF65-F5344CB8AC3E}">
        <p14:creationId xmlns:p14="http://schemas.microsoft.com/office/powerpoint/2010/main" val="18223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b="1" dirty="0"/>
              <a:t>Dashboard</a:t>
            </a:r>
          </a:p>
        </p:txBody>
      </p:sp>
      <p:pic>
        <p:nvPicPr>
          <p:cNvPr id="4" name="Picture 3">
            <a:extLst>
              <a:ext uri="{FF2B5EF4-FFF2-40B4-BE49-F238E27FC236}">
                <a16:creationId xmlns:a16="http://schemas.microsoft.com/office/drawing/2014/main" id="{7B10E08B-F432-6431-199E-6DB65455A757}"/>
              </a:ext>
            </a:extLst>
          </p:cNvPr>
          <p:cNvPicPr>
            <a:picLocks noChangeAspect="1"/>
          </p:cNvPicPr>
          <p:nvPr/>
        </p:nvPicPr>
        <p:blipFill>
          <a:blip r:embed="rId2"/>
          <a:stretch>
            <a:fillRect/>
          </a:stretch>
        </p:blipFill>
        <p:spPr>
          <a:xfrm>
            <a:off x="1110318" y="1385888"/>
            <a:ext cx="8163684" cy="4862512"/>
          </a:xfrm>
          <a:prstGeom prst="rect">
            <a:avLst/>
          </a:prstGeom>
        </p:spPr>
      </p:pic>
    </p:spTree>
    <p:extLst>
      <p:ext uri="{BB962C8B-B14F-4D97-AF65-F5344CB8AC3E}">
        <p14:creationId xmlns:p14="http://schemas.microsoft.com/office/powerpoint/2010/main" val="196820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b="1" dirty="0"/>
              <a:t>Dashboard</a:t>
            </a:r>
          </a:p>
        </p:txBody>
      </p:sp>
      <p:pic>
        <p:nvPicPr>
          <p:cNvPr id="5" name="Picture 4">
            <a:extLst>
              <a:ext uri="{FF2B5EF4-FFF2-40B4-BE49-F238E27FC236}">
                <a16:creationId xmlns:a16="http://schemas.microsoft.com/office/drawing/2014/main" id="{C84AFEFC-EBF7-A44E-B6F5-243CC377C145}"/>
              </a:ext>
            </a:extLst>
          </p:cNvPr>
          <p:cNvPicPr>
            <a:picLocks noChangeAspect="1"/>
          </p:cNvPicPr>
          <p:nvPr/>
        </p:nvPicPr>
        <p:blipFill>
          <a:blip r:embed="rId2"/>
          <a:stretch>
            <a:fillRect/>
          </a:stretch>
        </p:blipFill>
        <p:spPr>
          <a:xfrm>
            <a:off x="828063" y="1270000"/>
            <a:ext cx="9216050" cy="5008723"/>
          </a:xfrm>
          <a:prstGeom prst="rect">
            <a:avLst/>
          </a:prstGeom>
        </p:spPr>
      </p:pic>
    </p:spTree>
    <p:extLst>
      <p:ext uri="{BB962C8B-B14F-4D97-AF65-F5344CB8AC3E}">
        <p14:creationId xmlns:p14="http://schemas.microsoft.com/office/powerpoint/2010/main" val="189102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928689" y="685799"/>
            <a:ext cx="10363088" cy="951615"/>
          </a:xfrm>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sz="2000" dirty="0">
                <a:solidFill>
                  <a:schemeClr val="tx1"/>
                </a:solidFill>
                <a:latin typeface="Amasis MT Pro" panose="02040504050005020304" pitchFamily="18" charset="0"/>
              </a:rPr>
              <a:t>Customers with lower credit scores and those using fewer products are churning the most.</a:t>
            </a:r>
          </a:p>
          <a:p>
            <a:pPr>
              <a:buFont typeface="Wingdings" pitchFamily="2" charset="2"/>
              <a:buChar char="q"/>
            </a:pPr>
            <a:r>
              <a:rPr lang="en-US" sz="2000" dirty="0">
                <a:solidFill>
                  <a:schemeClr val="tx1"/>
                </a:solidFill>
                <a:latin typeface="Amasis MT Pro" panose="02040504050005020304" pitchFamily="18" charset="0"/>
              </a:rPr>
              <a:t>Bank has experienced a consistent churn rate over the years, despite a steady increase in customer acquisition.</a:t>
            </a:r>
          </a:p>
          <a:p>
            <a:pPr>
              <a:buFont typeface="Wingdings" pitchFamily="2" charset="2"/>
              <a:buChar char="q"/>
            </a:pPr>
            <a:r>
              <a:rPr lang="en-US" sz="2000" dirty="0">
                <a:solidFill>
                  <a:schemeClr val="tx1"/>
                </a:solidFill>
                <a:latin typeface="Amasis MT Pro" panose="02040504050005020304" pitchFamily="18" charset="0"/>
              </a:rPr>
              <a:t>Focus on customer engagement, feedback system, service enhancement for the customers who are likely to churn to improve the customer retention and which will enhance customer loyalty.</a:t>
            </a:r>
          </a:p>
          <a:p>
            <a:pPr>
              <a:buFont typeface="Wingdings" pitchFamily="2" charset="2"/>
              <a:buChar char="q"/>
            </a:pPr>
            <a:r>
              <a:rPr lang="en-US" sz="2000" dirty="0">
                <a:solidFill>
                  <a:schemeClr val="tx1"/>
                </a:solidFill>
                <a:latin typeface="Amasis MT Pro" panose="02040504050005020304" pitchFamily="18" charset="0"/>
              </a:rPr>
              <a:t>Provide combo offers on multiple products in the bank to increase higher usage of products by customers which decreases churn rate.</a:t>
            </a:r>
          </a:p>
          <a:p>
            <a:pPr>
              <a:buFont typeface="Wingdings" pitchFamily="2" charset="2"/>
              <a:buChar char="q"/>
            </a:pPr>
            <a:endParaRPr lang="en-US" dirty="0"/>
          </a:p>
        </p:txBody>
      </p:sp>
    </p:spTree>
    <p:extLst>
      <p:ext uri="{BB962C8B-B14F-4D97-AF65-F5344CB8AC3E}">
        <p14:creationId xmlns:p14="http://schemas.microsoft.com/office/powerpoint/2010/main" val="157172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585914" y="2589027"/>
            <a:ext cx="6143624" cy="951615"/>
          </a:xfrm>
        </p:spPr>
        <p:txBody>
          <a:bodyPr>
            <a:noAutofit/>
          </a:bodyPr>
          <a:lstStyle/>
          <a:p>
            <a:r>
              <a:rPr lang="en-US" sz="8000" b="1" dirty="0"/>
              <a:t>Thank You</a:t>
            </a:r>
          </a:p>
        </p:txBody>
      </p:sp>
    </p:spTree>
    <p:extLst>
      <p:ext uri="{BB962C8B-B14F-4D97-AF65-F5344CB8AC3E}">
        <p14:creationId xmlns:p14="http://schemas.microsoft.com/office/powerpoint/2010/main" val="29340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7BD8-AABA-5920-E074-706CDBB02FFC}"/>
              </a:ext>
            </a:extLst>
          </p:cNvPr>
          <p:cNvSpPr>
            <a:spLocks noGrp="1"/>
          </p:cNvSpPr>
          <p:nvPr>
            <p:ph type="title"/>
          </p:nvPr>
        </p:nvSpPr>
        <p:spPr/>
        <p:txBody>
          <a:bodyPr/>
          <a:lstStyle/>
          <a:p>
            <a:r>
              <a:rPr lang="en-GB" sz="4400" b="0" i="0" u="none" strike="noStrike" cap="none" dirty="0">
                <a:solidFill>
                  <a:srgbClr val="000000"/>
                </a:solidFill>
                <a:latin typeface="Lato"/>
                <a:ea typeface="Lato"/>
                <a:cs typeface="Lato"/>
                <a:sym typeface="Lato"/>
              </a:rPr>
              <a:t>Agenda</a:t>
            </a:r>
            <a:br>
              <a:rPr lang="en-GB" sz="4400" b="0" i="0" u="none" strike="noStrike" cap="none" dirty="0">
                <a:solidFill>
                  <a:srgbClr val="000000"/>
                </a:solidFill>
                <a:latin typeface="Lato"/>
                <a:ea typeface="Lato"/>
                <a:cs typeface="Lato"/>
                <a:sym typeface="Lato"/>
              </a:rPr>
            </a:br>
            <a:endParaRPr lang="en-US" dirty="0"/>
          </a:p>
        </p:txBody>
      </p:sp>
      <p:sp>
        <p:nvSpPr>
          <p:cNvPr id="3" name="Content Placeholder 2">
            <a:extLst>
              <a:ext uri="{FF2B5EF4-FFF2-40B4-BE49-F238E27FC236}">
                <a16:creationId xmlns:a16="http://schemas.microsoft.com/office/drawing/2014/main" id="{BD92724E-81B2-49E0-71B8-325E90673FF5}"/>
              </a:ext>
            </a:extLst>
          </p:cNvPr>
          <p:cNvSpPr>
            <a:spLocks noGrp="1"/>
          </p:cNvSpPr>
          <p:nvPr>
            <p:ph idx="1"/>
          </p:nvPr>
        </p:nvSpPr>
        <p:spPr/>
        <p:txBody>
          <a:bodyPr/>
          <a:lstStyle/>
          <a:p>
            <a:pPr>
              <a:buFont typeface="Wingdings" pitchFamily="2" charset="2"/>
              <a:buChar char="q"/>
            </a:pPr>
            <a:r>
              <a:rPr lang="en-US" dirty="0"/>
              <a:t>Problem statement</a:t>
            </a:r>
          </a:p>
          <a:p>
            <a:pPr>
              <a:buFont typeface="Wingdings" pitchFamily="2" charset="2"/>
              <a:buChar char="q"/>
            </a:pPr>
            <a:r>
              <a:rPr lang="en-US" dirty="0"/>
              <a:t>Data Description</a:t>
            </a:r>
          </a:p>
          <a:p>
            <a:pPr>
              <a:buFont typeface="Wingdings" pitchFamily="2" charset="2"/>
              <a:buChar char="q"/>
            </a:pPr>
            <a:r>
              <a:rPr lang="en-US" dirty="0"/>
              <a:t>Database Schema</a:t>
            </a:r>
          </a:p>
          <a:p>
            <a:pPr>
              <a:buFont typeface="Wingdings" pitchFamily="2" charset="2"/>
              <a:buChar char="q"/>
            </a:pPr>
            <a:r>
              <a:rPr lang="en-US" dirty="0"/>
              <a:t>Observations</a:t>
            </a:r>
          </a:p>
          <a:p>
            <a:pPr>
              <a:buFont typeface="Wingdings" pitchFamily="2" charset="2"/>
              <a:buChar char="q"/>
            </a:pPr>
            <a:r>
              <a:rPr lang="en-US" dirty="0"/>
              <a:t>Strategies to Decrease Churn Rate</a:t>
            </a:r>
          </a:p>
          <a:p>
            <a:pPr>
              <a:buFont typeface="Wingdings" pitchFamily="2" charset="2"/>
              <a:buChar char="q"/>
            </a:pPr>
            <a:r>
              <a:rPr lang="en-US" dirty="0"/>
              <a:t>Dashboard</a:t>
            </a:r>
          </a:p>
          <a:p>
            <a:pPr>
              <a:buFont typeface="Wingdings" pitchFamily="2" charset="2"/>
              <a:buChar char="q"/>
            </a:pPr>
            <a:r>
              <a:rPr lang="en-US" dirty="0"/>
              <a:t>Conclusion</a:t>
            </a:r>
          </a:p>
          <a:p>
            <a:pPr>
              <a:buFont typeface="Wingdings" pitchFamily="2" charset="2"/>
              <a:buChar char="q"/>
            </a:pPr>
            <a:endParaRPr lang="en-US" dirty="0"/>
          </a:p>
        </p:txBody>
      </p:sp>
    </p:spTree>
    <p:extLst>
      <p:ext uri="{BB962C8B-B14F-4D97-AF65-F5344CB8AC3E}">
        <p14:creationId xmlns:p14="http://schemas.microsoft.com/office/powerpoint/2010/main" val="407875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0F70-074E-EECF-C613-E27BBAB5428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B5D294C5-B9F6-0D16-3CDB-A214A813228A}"/>
              </a:ext>
            </a:extLst>
          </p:cNvPr>
          <p:cNvSpPr>
            <a:spLocks noGrp="1"/>
          </p:cNvSpPr>
          <p:nvPr>
            <p:ph idx="1"/>
          </p:nvPr>
        </p:nvSpPr>
        <p:spPr>
          <a:xfrm>
            <a:off x="1014414" y="1385888"/>
            <a:ext cx="8046772" cy="1757362"/>
          </a:xfrm>
        </p:spPr>
        <p:txBody>
          <a:bodyPr>
            <a:normAutofit/>
          </a:bodyPr>
          <a:lstStyle/>
          <a:p>
            <a:pPr marL="0" indent="0">
              <a:buNone/>
            </a:pPr>
            <a:r>
              <a:rPr lang="en-GB" sz="1600" dirty="0">
                <a:solidFill>
                  <a:srgbClr val="434343"/>
                </a:solidFill>
                <a:latin typeface="Amasis MT Pro" panose="02040504050005020304" pitchFamily="18" charset="0"/>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a:p>
            <a:endParaRPr lang="en-US" dirty="0"/>
          </a:p>
        </p:txBody>
      </p:sp>
      <p:pic>
        <p:nvPicPr>
          <p:cNvPr id="4" name="Google Shape;66;p3">
            <a:extLst>
              <a:ext uri="{FF2B5EF4-FFF2-40B4-BE49-F238E27FC236}">
                <a16:creationId xmlns:a16="http://schemas.microsoft.com/office/drawing/2014/main" id="{6F627CE7-950B-F8B6-6098-1FA197F56185}"/>
              </a:ext>
            </a:extLst>
          </p:cNvPr>
          <p:cNvPicPr preferRelativeResize="0"/>
          <p:nvPr/>
        </p:nvPicPr>
        <p:blipFill rotWithShape="1">
          <a:blip r:embed="rId2">
            <a:alphaModFix/>
          </a:blip>
          <a:srcRect/>
          <a:stretch/>
        </p:blipFill>
        <p:spPr>
          <a:xfrm>
            <a:off x="1526437" y="3294763"/>
            <a:ext cx="7431826" cy="2834575"/>
          </a:xfrm>
          <a:prstGeom prst="rect">
            <a:avLst/>
          </a:prstGeom>
          <a:noFill/>
          <a:ln>
            <a:noFill/>
          </a:ln>
        </p:spPr>
      </p:pic>
    </p:spTree>
    <p:extLst>
      <p:ext uri="{BB962C8B-B14F-4D97-AF65-F5344CB8AC3E}">
        <p14:creationId xmlns:p14="http://schemas.microsoft.com/office/powerpoint/2010/main" val="34559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C00-5526-C46B-313A-367694C61542}"/>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890E09BD-CA1F-EEDC-4ED4-E16F7B7D28F8}"/>
              </a:ext>
            </a:extLst>
          </p:cNvPr>
          <p:cNvSpPr>
            <a:spLocks noGrp="1"/>
          </p:cNvSpPr>
          <p:nvPr>
            <p:ph idx="1"/>
          </p:nvPr>
        </p:nvSpPr>
        <p:spPr/>
        <p:txBody>
          <a:bodyPr>
            <a:normAutofit lnSpcReduction="10000"/>
          </a:bodyPr>
          <a:lstStyle/>
          <a:p>
            <a:pPr marL="457200" marR="0" lvl="0" indent="-323850" algn="l" rtl="0">
              <a:lnSpc>
                <a:spcPct val="115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Row Number:</a:t>
            </a:r>
            <a:r>
              <a:rPr lang="en-GB" sz="1500" b="0" i="0" u="none" strike="noStrike" cap="none" dirty="0">
                <a:solidFill>
                  <a:schemeClr val="dk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Customer Id:</a:t>
            </a:r>
            <a:r>
              <a:rPr lang="en-GB" sz="1500" b="0" i="0" u="none" strike="noStrike" cap="none" dirty="0">
                <a:solidFill>
                  <a:schemeClr val="dk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r>
              <a:rPr lang="en-GB" sz="1500" b="0" i="0" u="none" strike="noStrike" cap="none" dirty="0">
                <a:solidFill>
                  <a:schemeClr val="dk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Geography ID:</a:t>
            </a:r>
            <a:r>
              <a:rPr lang="en-GB" sz="1500" b="0" i="0" u="none" strike="noStrike" cap="none" dirty="0">
                <a:solidFill>
                  <a:schemeClr val="dk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Gender ID:</a:t>
            </a:r>
            <a:r>
              <a:rPr lang="en-GB" sz="1500" b="0" i="0" u="none" strike="noStrike" cap="none" dirty="0">
                <a:solidFill>
                  <a:schemeClr val="dk1"/>
                </a:solidFill>
                <a:latin typeface="Lato"/>
                <a:ea typeface="Lato"/>
                <a:cs typeface="Lato"/>
                <a:sym typeface="Lato"/>
              </a:rPr>
              <a:t> A numerical identifier for the customer's gender, where for example, '1' could represent male and '2' could represent female.</a:t>
            </a:r>
          </a:p>
          <a:p>
            <a:pPr>
              <a:buFont typeface="Wingdings" pitchFamily="2" charset="2"/>
              <a:buChar char="q"/>
            </a:pPr>
            <a:endParaRPr lang="en-US" dirty="0"/>
          </a:p>
        </p:txBody>
      </p:sp>
    </p:spTree>
    <p:extLst>
      <p:ext uri="{BB962C8B-B14F-4D97-AF65-F5344CB8AC3E}">
        <p14:creationId xmlns:p14="http://schemas.microsoft.com/office/powerpoint/2010/main" val="31057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67342-E057-FDFD-46DB-82CB69E80292}"/>
              </a:ext>
            </a:extLst>
          </p:cNvPr>
          <p:cNvSpPr>
            <a:spLocks noGrp="1"/>
          </p:cNvSpPr>
          <p:nvPr>
            <p:ph idx="1"/>
          </p:nvPr>
        </p:nvSpPr>
        <p:spPr>
          <a:xfrm>
            <a:off x="1371600" y="202019"/>
            <a:ext cx="9601200" cy="5665381"/>
          </a:xfrm>
        </p:spPr>
        <p:txBody>
          <a:bodyPr>
            <a:normAutofit fontScale="92500" lnSpcReduction="20000"/>
          </a:bodyPr>
          <a:lstStyle/>
          <a:p>
            <a:pPr marL="457200" marR="0" lvl="0" indent="-323850" algn="l" rtl="0">
              <a:lnSpc>
                <a:spcPct val="115000"/>
              </a:lnSpc>
              <a:spcBef>
                <a:spcPts val="0"/>
              </a:spcBef>
              <a:spcAft>
                <a:spcPts val="0"/>
              </a:spcAft>
              <a:buClr>
                <a:srgbClr val="000000"/>
              </a:buClr>
              <a:buSzPts val="1500"/>
              <a:buFont typeface="Wingdings" pitchFamily="2" charset="2"/>
              <a:buChar char="q"/>
            </a:pPr>
            <a:r>
              <a:rPr lang="en-GB" sz="1500" b="1" i="0" u="none" strike="noStrike" cap="none" dirty="0">
                <a:solidFill>
                  <a:schemeClr val="dk1"/>
                </a:solidFill>
                <a:latin typeface="Lato"/>
                <a:ea typeface="Lato"/>
                <a:cs typeface="Lato"/>
                <a:sym typeface="Lato"/>
              </a:rPr>
              <a:t>Age:</a:t>
            </a:r>
            <a:r>
              <a:rPr lang="en-GB" sz="1500" b="0" i="0" u="none" strike="noStrike" cap="none" dirty="0">
                <a:solidFill>
                  <a:schemeClr val="dk1"/>
                </a:solidFill>
                <a:latin typeface="Lato"/>
                <a:ea typeface="Lato"/>
                <a:cs typeface="Lato"/>
                <a:sym typeface="Lato"/>
              </a:rPr>
              <a:t> The age of the customer.</a:t>
            </a:r>
            <a:endParaRPr lang="en-GB" sz="1500" b="1" i="0" u="none" strike="noStrike" cap="none" dirty="0">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Tenure: </a:t>
            </a:r>
            <a:r>
              <a:rPr lang="en-GB" sz="1500" b="0" i="0" u="none" strike="noStrike" cap="none" dirty="0">
                <a:solidFill>
                  <a:srgbClr val="000000"/>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Balance: </a:t>
            </a:r>
            <a:r>
              <a:rPr lang="en-GB" sz="1500" b="0" i="0" u="none" strike="noStrike" cap="none" dirty="0">
                <a:solidFill>
                  <a:srgbClr val="000000"/>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Num Of Products</a:t>
            </a:r>
            <a:r>
              <a:rPr lang="en-GB" sz="1500" b="0" i="0" u="none" strike="noStrike" cap="none" dirty="0">
                <a:solidFill>
                  <a:srgbClr val="000000"/>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Has Cr Card</a:t>
            </a:r>
            <a:r>
              <a:rPr lang="en-GB" sz="1500" b="0" i="0" u="none" strike="noStrike" cap="none" dirty="0">
                <a:solidFill>
                  <a:srgbClr val="000000"/>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Is Active Member:</a:t>
            </a:r>
            <a:r>
              <a:rPr lang="en-GB" sz="1600" b="0" i="0" u="none" strike="noStrike" cap="none" dirty="0">
                <a:solidFill>
                  <a:schemeClr val="dk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Estimated Salary: </a:t>
            </a:r>
            <a:r>
              <a:rPr lang="en-GB" sz="1600" b="0" i="0" u="none" strike="noStrike" cap="none" dirty="0">
                <a:solidFill>
                  <a:schemeClr val="dk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Exited:</a:t>
            </a:r>
            <a:r>
              <a:rPr lang="en-GB" sz="1600" b="0" i="0" u="none" strike="noStrike" cap="none" dirty="0">
                <a:solidFill>
                  <a:schemeClr val="dk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Exit</a:t>
            </a:r>
          </a:p>
          <a:p>
            <a:pPr marL="457200" marR="0" lvl="0" indent="-330200" algn="l" rtl="0">
              <a:lnSpc>
                <a:spcPct val="125000"/>
              </a:lnSpc>
              <a:spcBef>
                <a:spcPts val="1000"/>
              </a:spcBef>
              <a:spcAft>
                <a:spcPts val="100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Bank DOJ:</a:t>
            </a:r>
            <a:r>
              <a:rPr lang="en-GB" sz="1600" b="0" i="0" u="none" strike="noStrike" cap="none" dirty="0">
                <a:solidFill>
                  <a:schemeClr val="dk1"/>
                </a:solidFill>
                <a:latin typeface="Lato"/>
                <a:ea typeface="Lato"/>
                <a:cs typeface="Lato"/>
                <a:sym typeface="Lato"/>
              </a:rPr>
              <a:t> date when the Customer associated/joined  with the bank.</a:t>
            </a:r>
          </a:p>
          <a:p>
            <a:pPr>
              <a:buFont typeface="Wingdings" pitchFamily="2" charset="2"/>
              <a:buChar char="q"/>
            </a:pPr>
            <a:endParaRPr lang="en-US" dirty="0"/>
          </a:p>
        </p:txBody>
      </p:sp>
    </p:spTree>
    <p:extLst>
      <p:ext uri="{BB962C8B-B14F-4D97-AF65-F5344CB8AC3E}">
        <p14:creationId xmlns:p14="http://schemas.microsoft.com/office/powerpoint/2010/main" val="1979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E7EE-EC1E-E4BC-C950-44B24B60D991}"/>
              </a:ext>
            </a:extLst>
          </p:cNvPr>
          <p:cNvSpPr>
            <a:spLocks noGrp="1"/>
          </p:cNvSpPr>
          <p:nvPr>
            <p:ph type="title"/>
          </p:nvPr>
        </p:nvSpPr>
        <p:spPr/>
        <p:txBody>
          <a:bodyPr/>
          <a:lstStyle/>
          <a:p>
            <a:r>
              <a:rPr lang="en-US" b="1" dirty="0"/>
              <a:t>Database Schema</a:t>
            </a:r>
          </a:p>
        </p:txBody>
      </p:sp>
      <p:pic>
        <p:nvPicPr>
          <p:cNvPr id="4" name="Picture 3">
            <a:extLst>
              <a:ext uri="{FF2B5EF4-FFF2-40B4-BE49-F238E27FC236}">
                <a16:creationId xmlns:a16="http://schemas.microsoft.com/office/drawing/2014/main" id="{A27FB3A0-03B4-2BD0-98D1-9B546DE6C035}"/>
              </a:ext>
            </a:extLst>
          </p:cNvPr>
          <p:cNvPicPr>
            <a:picLocks noChangeAspect="1"/>
          </p:cNvPicPr>
          <p:nvPr/>
        </p:nvPicPr>
        <p:blipFill>
          <a:blip r:embed="rId2"/>
          <a:stretch>
            <a:fillRect/>
          </a:stretch>
        </p:blipFill>
        <p:spPr>
          <a:xfrm>
            <a:off x="624095" y="1361394"/>
            <a:ext cx="8464457" cy="4782232"/>
          </a:xfrm>
          <a:prstGeom prst="rect">
            <a:avLst/>
          </a:prstGeom>
        </p:spPr>
      </p:pic>
    </p:spTree>
    <p:extLst>
      <p:ext uri="{BB962C8B-B14F-4D97-AF65-F5344CB8AC3E}">
        <p14:creationId xmlns:p14="http://schemas.microsoft.com/office/powerpoint/2010/main" val="304783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b="1"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21045" y="4698702"/>
            <a:ext cx="10837568" cy="1815882"/>
          </a:xfrm>
          <a:prstGeom prst="rect">
            <a:avLst/>
          </a:prstGeom>
          <a:noFill/>
        </p:spPr>
        <p:txBody>
          <a:bodyPr wrap="square" rtlCol="0">
            <a:spAutoFit/>
          </a:bodyPr>
          <a:lstStyle/>
          <a:p>
            <a:pPr marL="285750" indent="-285750">
              <a:buFont typeface="Wingdings" pitchFamily="2" charset="2"/>
              <a:buChar char="q"/>
            </a:pPr>
            <a:r>
              <a:rPr lang="en-US" sz="1600" dirty="0"/>
              <a:t>Out of all 10k Customers 6.8k customers fall in the Good and 1.4k customers are in the Poor credit score categories.</a:t>
            </a:r>
          </a:p>
          <a:p>
            <a:pPr marL="285750" indent="-285750">
              <a:buFont typeface="Wingdings" pitchFamily="2" charset="2"/>
              <a:buChar char="q"/>
            </a:pPr>
            <a:r>
              <a:rPr lang="en-US" sz="1600" dirty="0"/>
              <a:t>These customers could be a potential risk for the banks.</a:t>
            </a:r>
          </a:p>
          <a:p>
            <a:endParaRPr lang="en-US" sz="1600" dirty="0"/>
          </a:p>
          <a:p>
            <a:r>
              <a:rPr lang="en-US" sz="1600" dirty="0"/>
              <a:t>Analysis:</a:t>
            </a:r>
          </a:p>
          <a:p>
            <a:endParaRPr lang="en-US" sz="1600" u="sng" dirty="0"/>
          </a:p>
          <a:p>
            <a:pPr marL="285750" indent="-285750">
              <a:buFont typeface="Wingdings" pitchFamily="2" charset="2"/>
              <a:buChar char="q"/>
            </a:pPr>
            <a:r>
              <a:rPr lang="en-US" sz="1600" dirty="0"/>
              <a:t>The customers with low credit scores are most likely to default on loans or miss on payments.</a:t>
            </a:r>
          </a:p>
        </p:txBody>
      </p:sp>
      <p:pic>
        <p:nvPicPr>
          <p:cNvPr id="4" name="Picture 3">
            <a:extLst>
              <a:ext uri="{FF2B5EF4-FFF2-40B4-BE49-F238E27FC236}">
                <a16:creationId xmlns:a16="http://schemas.microsoft.com/office/drawing/2014/main" id="{9CB3DED6-6627-C49F-45BB-372D590C3FE5}"/>
              </a:ext>
            </a:extLst>
          </p:cNvPr>
          <p:cNvPicPr>
            <a:picLocks noChangeAspect="1"/>
          </p:cNvPicPr>
          <p:nvPr/>
        </p:nvPicPr>
        <p:blipFill>
          <a:blip r:embed="rId2"/>
          <a:stretch>
            <a:fillRect/>
          </a:stretch>
        </p:blipFill>
        <p:spPr>
          <a:xfrm>
            <a:off x="1918949" y="1243013"/>
            <a:ext cx="6553539" cy="2929127"/>
          </a:xfrm>
          <a:prstGeom prst="rect">
            <a:avLst/>
          </a:prstGeom>
        </p:spPr>
      </p:pic>
    </p:spTree>
    <p:extLst>
      <p:ext uri="{BB962C8B-B14F-4D97-AF65-F5344CB8AC3E}">
        <p14:creationId xmlns:p14="http://schemas.microsoft.com/office/powerpoint/2010/main" val="125109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b="1"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055410" cy="1815882"/>
          </a:xfrm>
          <a:prstGeom prst="rect">
            <a:avLst/>
          </a:prstGeom>
          <a:noFill/>
        </p:spPr>
        <p:txBody>
          <a:bodyPr wrap="square" rtlCol="0">
            <a:spAutoFit/>
          </a:bodyPr>
          <a:lstStyle/>
          <a:p>
            <a:pPr marL="285750" indent="-285750">
              <a:buFont typeface="Wingdings" pitchFamily="2" charset="2"/>
              <a:buChar char="q"/>
            </a:pPr>
            <a:r>
              <a:rPr lang="en-US" sz="1600" dirty="0"/>
              <a:t>Customers using 1 product have highest churn count (1409).</a:t>
            </a:r>
          </a:p>
          <a:p>
            <a:pPr marL="285750" indent="-285750">
              <a:buFont typeface="Wingdings" pitchFamily="2" charset="2"/>
              <a:buChar char="q"/>
            </a:pPr>
            <a:r>
              <a:rPr lang="en-US" sz="1600" dirty="0"/>
              <a:t>Churn count decreases as the number of products used increases.</a:t>
            </a:r>
          </a:p>
          <a:p>
            <a:pPr marL="285750" indent="-285750">
              <a:buFont typeface="Wingdings" pitchFamily="2" charset="2"/>
              <a:buChar char="q"/>
            </a:pPr>
            <a:endParaRPr lang="en-US" sz="1600" dirty="0"/>
          </a:p>
          <a:p>
            <a:r>
              <a:rPr lang="en-US" sz="1600" dirty="0"/>
              <a:t>Analysis:</a:t>
            </a:r>
          </a:p>
          <a:p>
            <a:endParaRPr lang="en-US" sz="1600" dirty="0"/>
          </a:p>
          <a:p>
            <a:pPr marL="285750" indent="-285750">
              <a:buFont typeface="Wingdings" pitchFamily="2" charset="2"/>
              <a:buChar char="q"/>
            </a:pPr>
            <a:r>
              <a:rPr lang="en-US" sz="1600" dirty="0"/>
              <a:t>Customers using multiple products are more loyal, indicating a need to encourage product diversification.</a:t>
            </a:r>
          </a:p>
        </p:txBody>
      </p:sp>
      <p:pic>
        <p:nvPicPr>
          <p:cNvPr id="5" name="Picture 4">
            <a:extLst>
              <a:ext uri="{FF2B5EF4-FFF2-40B4-BE49-F238E27FC236}">
                <a16:creationId xmlns:a16="http://schemas.microsoft.com/office/drawing/2014/main" id="{90E3C9F8-8D75-1C78-CBE3-EC5AE8099555}"/>
              </a:ext>
            </a:extLst>
          </p:cNvPr>
          <p:cNvPicPr>
            <a:picLocks noChangeAspect="1"/>
          </p:cNvPicPr>
          <p:nvPr/>
        </p:nvPicPr>
        <p:blipFill>
          <a:blip r:embed="rId2"/>
          <a:stretch>
            <a:fillRect/>
          </a:stretch>
        </p:blipFill>
        <p:spPr>
          <a:xfrm>
            <a:off x="988828" y="1269999"/>
            <a:ext cx="6969310" cy="3620139"/>
          </a:xfrm>
          <a:prstGeom prst="rect">
            <a:avLst/>
          </a:prstGeom>
        </p:spPr>
      </p:pic>
    </p:spTree>
    <p:extLst>
      <p:ext uri="{BB962C8B-B14F-4D97-AF65-F5344CB8AC3E}">
        <p14:creationId xmlns:p14="http://schemas.microsoft.com/office/powerpoint/2010/main" val="130335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b="1"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Customers joining the bank are increasing steadily over the year.</a:t>
            </a:r>
          </a:p>
          <a:p>
            <a:pPr marL="285750" indent="-285750">
              <a:buFont typeface="Wingdings" pitchFamily="2" charset="2"/>
              <a:buChar char="q"/>
            </a:pPr>
            <a:r>
              <a:rPr lang="en-US" sz="1600" dirty="0"/>
              <a:t>Lowest number of customers join the bank in Quarter 1 and the most customers join the bank in Quarter 4.</a:t>
            </a:r>
          </a:p>
          <a:p>
            <a:endParaRPr lang="en-US" sz="1600" dirty="0"/>
          </a:p>
          <a:p>
            <a:r>
              <a:rPr lang="en-US" sz="1600" dirty="0"/>
              <a:t>Analysis:</a:t>
            </a:r>
          </a:p>
          <a:p>
            <a:endParaRPr lang="en-US" sz="1600" dirty="0"/>
          </a:p>
          <a:p>
            <a:pPr marL="285750" indent="-285750">
              <a:buFont typeface="Wingdings" pitchFamily="2" charset="2"/>
              <a:buChar char="q"/>
            </a:pPr>
            <a:r>
              <a:rPr lang="en-US" sz="1600" dirty="0"/>
              <a:t>Target the Quarters with less joining and implement strategies to increase stability.</a:t>
            </a:r>
          </a:p>
        </p:txBody>
      </p:sp>
      <p:pic>
        <p:nvPicPr>
          <p:cNvPr id="4" name="Picture 3">
            <a:extLst>
              <a:ext uri="{FF2B5EF4-FFF2-40B4-BE49-F238E27FC236}">
                <a16:creationId xmlns:a16="http://schemas.microsoft.com/office/drawing/2014/main" id="{5A3187F0-D662-1D22-FDF8-F45C7321C050}"/>
              </a:ext>
            </a:extLst>
          </p:cNvPr>
          <p:cNvPicPr>
            <a:picLocks noChangeAspect="1"/>
          </p:cNvPicPr>
          <p:nvPr/>
        </p:nvPicPr>
        <p:blipFill>
          <a:blip r:embed="rId2"/>
          <a:stretch>
            <a:fillRect/>
          </a:stretch>
        </p:blipFill>
        <p:spPr>
          <a:xfrm>
            <a:off x="856941" y="1480963"/>
            <a:ext cx="5550112" cy="3133899"/>
          </a:xfrm>
          <a:prstGeom prst="rect">
            <a:avLst/>
          </a:prstGeom>
        </p:spPr>
      </p:pic>
      <p:pic>
        <p:nvPicPr>
          <p:cNvPr id="9" name="Picture 8">
            <a:extLst>
              <a:ext uri="{FF2B5EF4-FFF2-40B4-BE49-F238E27FC236}">
                <a16:creationId xmlns:a16="http://schemas.microsoft.com/office/drawing/2014/main" id="{184B5589-A8E6-4AA8-34E5-06B653823AEC}"/>
              </a:ext>
            </a:extLst>
          </p:cNvPr>
          <p:cNvPicPr>
            <a:picLocks noChangeAspect="1"/>
          </p:cNvPicPr>
          <p:nvPr/>
        </p:nvPicPr>
        <p:blipFill>
          <a:blip r:embed="rId3"/>
          <a:stretch>
            <a:fillRect/>
          </a:stretch>
        </p:blipFill>
        <p:spPr>
          <a:xfrm>
            <a:off x="6586660" y="1480962"/>
            <a:ext cx="5550112" cy="3133899"/>
          </a:xfrm>
          <a:prstGeom prst="rect">
            <a:avLst/>
          </a:prstGeom>
        </p:spPr>
      </p:pic>
    </p:spTree>
    <p:extLst>
      <p:ext uri="{BB962C8B-B14F-4D97-AF65-F5344CB8AC3E}">
        <p14:creationId xmlns:p14="http://schemas.microsoft.com/office/powerpoint/2010/main" val="3807931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337</TotalTime>
  <Words>759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Amasis MT Pro</vt:lpstr>
      <vt:lpstr>Arial</vt:lpstr>
      <vt:lpstr>Lato</vt:lpstr>
      <vt:lpstr>Trebuchet MS</vt:lpstr>
      <vt:lpstr>Wingdings</vt:lpstr>
      <vt:lpstr>Wingdings 3</vt:lpstr>
      <vt:lpstr>Facet</vt:lpstr>
      <vt:lpstr>BANK CRM ANALYSIS</vt:lpstr>
      <vt:lpstr>Agenda </vt:lpstr>
      <vt:lpstr>Problem Statement</vt:lpstr>
      <vt:lpstr>Data Description</vt:lpstr>
      <vt:lpstr>PowerPoint Presentation</vt:lpstr>
      <vt:lpstr>Database Schema</vt:lpstr>
      <vt:lpstr>Observations</vt:lpstr>
      <vt:lpstr>Observations</vt:lpstr>
      <vt:lpstr>Observations</vt:lpstr>
      <vt:lpstr>Observations</vt:lpstr>
      <vt:lpstr>Observations</vt:lpstr>
      <vt:lpstr>Strategies to Decrease Churn Rate </vt:lpstr>
      <vt:lpstr>Dashboard</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CRM ANALYSIS</dc:title>
  <dc:creator>Gnana Kishore Naidu Gavireddi</dc:creator>
  <cp:lastModifiedBy>Krishan Sharma</cp:lastModifiedBy>
  <cp:revision>15</cp:revision>
  <dcterms:created xsi:type="dcterms:W3CDTF">2024-10-03T10:12:04Z</dcterms:created>
  <dcterms:modified xsi:type="dcterms:W3CDTF">2024-12-29T17:04:33Z</dcterms:modified>
</cp:coreProperties>
</file>