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7" r:id="rId1"/>
  </p:sldMasterIdLst>
  <p:notesMasterIdLst>
    <p:notesMasterId r:id="rId27"/>
  </p:notesMasterIdLst>
  <p:sldIdLst>
    <p:sldId id="256" r:id="rId2"/>
    <p:sldId id="257" r:id="rId3"/>
    <p:sldId id="270" r:id="rId4"/>
    <p:sldId id="284" r:id="rId5"/>
    <p:sldId id="285" r:id="rId6"/>
    <p:sldId id="271" r:id="rId7"/>
    <p:sldId id="279" r:id="rId8"/>
    <p:sldId id="280" r:id="rId9"/>
    <p:sldId id="281" r:id="rId10"/>
    <p:sldId id="287" r:id="rId11"/>
    <p:sldId id="261" r:id="rId12"/>
    <p:sldId id="288" r:id="rId13"/>
    <p:sldId id="291" r:id="rId14"/>
    <p:sldId id="289" r:id="rId15"/>
    <p:sldId id="266" r:id="rId16"/>
    <p:sldId id="274" r:id="rId17"/>
    <p:sldId id="294" r:id="rId18"/>
    <p:sldId id="263" r:id="rId19"/>
    <p:sldId id="286" r:id="rId20"/>
    <p:sldId id="283" r:id="rId21"/>
    <p:sldId id="276" r:id="rId22"/>
    <p:sldId id="277" r:id="rId23"/>
    <p:sldId id="278" r:id="rId24"/>
    <p:sldId id="282" r:id="rId25"/>
    <p:sldId id="269" r:id="rId26"/>
  </p:sldIdLst>
  <p:sldSz cx="9144000" cy="5143500" type="screen16x9"/>
  <p:notesSz cx="6858000" cy="9144000"/>
  <p:embeddedFontLst>
    <p:embeddedFont>
      <p:font typeface="Amasis MT Pro" panose="02040504050005020304" pitchFamily="18" charset="0"/>
      <p:regular r:id="rId28"/>
      <p:bold r:id="rId29"/>
      <p:italic r:id="rId30"/>
      <p:boldItalic r:id="rId31"/>
    </p:embeddedFont>
    <p:embeddedFont>
      <p:font typeface="Georgia" panose="02040502050405020303" pitchFamily="18" charset="0"/>
      <p:regular r:id="rId32"/>
      <p:bold r:id="rId33"/>
      <p:italic r:id="rId34"/>
      <p:boldItalic r:id="rId35"/>
    </p:embeddedFont>
    <p:embeddedFont>
      <p:font typeface="Trebuchet MS" panose="020B0603020202020204" pitchFamily="34" charset="0"/>
      <p:regular r:id="rId36"/>
      <p:bold r:id="rId37"/>
      <p:italic r:id="rId38"/>
      <p:boldItalic r:id="rId39"/>
    </p:embeddedFont>
    <p:embeddedFont>
      <p:font typeface="Wingdings 3" panose="05040102010807070707" pitchFamily="18" charset="2"/>
      <p:regular r:id="rId4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an Sharma" userId="a8caad97405c8c5e" providerId="LiveId" clId="{3F6C6ACD-CD54-4D9F-8693-127D0E86371E}"/>
    <pc:docChg chg="undo custSel addSld delSld modSld sldOrd">
      <pc:chgData name="Krishan Sharma" userId="a8caad97405c8c5e" providerId="LiveId" clId="{3F6C6ACD-CD54-4D9F-8693-127D0E86371E}" dt="2024-10-12T11:29:38.801" v="971" actId="1076"/>
      <pc:docMkLst>
        <pc:docMk/>
      </pc:docMkLst>
      <pc:sldChg chg="modSp mod">
        <pc:chgData name="Krishan Sharma" userId="a8caad97405c8c5e" providerId="LiveId" clId="{3F6C6ACD-CD54-4D9F-8693-127D0E86371E}" dt="2024-10-12T09:27:02.071" v="2" actId="14100"/>
        <pc:sldMkLst>
          <pc:docMk/>
          <pc:sldMk cId="0" sldId="257"/>
        </pc:sldMkLst>
        <pc:picChg chg="mod">
          <ac:chgData name="Krishan Sharma" userId="a8caad97405c8c5e" providerId="LiveId" clId="{3F6C6ACD-CD54-4D9F-8693-127D0E86371E}" dt="2024-10-12T09:27:02.071" v="2" actId="14100"/>
          <ac:picMkLst>
            <pc:docMk/>
            <pc:sldMk cId="0" sldId="257"/>
            <ac:picMk id="137" creationId="{00000000-0000-0000-0000-000000000000}"/>
          </ac:picMkLst>
        </pc:picChg>
      </pc:sldChg>
      <pc:sldChg chg="modSp del mod">
        <pc:chgData name="Krishan Sharma" userId="a8caad97405c8c5e" providerId="LiveId" clId="{3F6C6ACD-CD54-4D9F-8693-127D0E86371E}" dt="2024-10-12T09:49:50.513" v="505" actId="47"/>
        <pc:sldMkLst>
          <pc:docMk/>
          <pc:sldMk cId="0" sldId="260"/>
        </pc:sldMkLst>
        <pc:spChg chg="mod">
          <ac:chgData name="Krishan Sharma" userId="a8caad97405c8c5e" providerId="LiveId" clId="{3F6C6ACD-CD54-4D9F-8693-127D0E86371E}" dt="2024-10-12T09:45:22.785" v="380" actId="20577"/>
          <ac:spMkLst>
            <pc:docMk/>
            <pc:sldMk cId="0" sldId="260"/>
            <ac:spMk id="2" creationId="{1A97B051-C401-4594-A423-BE561F172DE1}"/>
          </ac:spMkLst>
        </pc:spChg>
        <pc:picChg chg="mod">
          <ac:chgData name="Krishan Sharma" userId="a8caad97405c8c5e" providerId="LiveId" clId="{3F6C6ACD-CD54-4D9F-8693-127D0E86371E}" dt="2024-10-12T09:44:06.388" v="341" actId="14100"/>
          <ac:picMkLst>
            <pc:docMk/>
            <pc:sldMk cId="0" sldId="260"/>
            <ac:picMk id="161" creationId="{00000000-0000-0000-0000-000000000000}"/>
          </ac:picMkLst>
        </pc:picChg>
      </pc:sldChg>
      <pc:sldChg chg="modSp mod">
        <pc:chgData name="Krishan Sharma" userId="a8caad97405c8c5e" providerId="LiveId" clId="{3F6C6ACD-CD54-4D9F-8693-127D0E86371E}" dt="2024-10-12T11:25:33.648" v="925" actId="20577"/>
        <pc:sldMkLst>
          <pc:docMk/>
          <pc:sldMk cId="0" sldId="261"/>
        </pc:sldMkLst>
        <pc:spChg chg="mod">
          <ac:chgData name="Krishan Sharma" userId="a8caad97405c8c5e" providerId="LiveId" clId="{3F6C6ACD-CD54-4D9F-8693-127D0E86371E}" dt="2024-10-12T11:25:33.648" v="925" actId="20577"/>
          <ac:spMkLst>
            <pc:docMk/>
            <pc:sldMk cId="0" sldId="261"/>
            <ac:spMk id="166" creationId="{00000000-0000-0000-0000-000000000000}"/>
          </ac:spMkLst>
        </pc:spChg>
        <pc:graphicFrameChg chg="mod">
          <ac:chgData name="Krishan Sharma" userId="a8caad97405c8c5e" providerId="LiveId" clId="{3F6C6ACD-CD54-4D9F-8693-127D0E86371E}" dt="2024-10-12T09:48:39.523" v="453" actId="14100"/>
          <ac:graphicFrameMkLst>
            <pc:docMk/>
            <pc:sldMk cId="0" sldId="261"/>
            <ac:graphicFrameMk id="6" creationId="{26E1BF10-FBF4-99FF-54FE-41DCB5773511}"/>
          </ac:graphicFrameMkLst>
        </pc:graphicFrameChg>
      </pc:sldChg>
      <pc:sldChg chg="modSp mod">
        <pc:chgData name="Krishan Sharma" userId="a8caad97405c8c5e" providerId="LiveId" clId="{3F6C6ACD-CD54-4D9F-8693-127D0E86371E}" dt="2024-10-12T11:18:17.829" v="893" actId="207"/>
        <pc:sldMkLst>
          <pc:docMk/>
          <pc:sldMk cId="0" sldId="263"/>
        </pc:sldMkLst>
        <pc:spChg chg="mod">
          <ac:chgData name="Krishan Sharma" userId="a8caad97405c8c5e" providerId="LiveId" clId="{3F6C6ACD-CD54-4D9F-8693-127D0E86371E}" dt="2024-10-12T11:18:17.829" v="893" actId="207"/>
          <ac:spMkLst>
            <pc:docMk/>
            <pc:sldMk cId="0" sldId="263"/>
            <ac:spMk id="180" creationId="{00000000-0000-0000-0000-000000000000}"/>
          </ac:spMkLst>
        </pc:spChg>
        <pc:graphicFrameChg chg="mod">
          <ac:chgData name="Krishan Sharma" userId="a8caad97405c8c5e" providerId="LiveId" clId="{3F6C6ACD-CD54-4D9F-8693-127D0E86371E}" dt="2024-10-12T10:02:30.406" v="690" actId="1076"/>
          <ac:graphicFrameMkLst>
            <pc:docMk/>
            <pc:sldMk cId="0" sldId="263"/>
            <ac:graphicFrameMk id="5" creationId="{7EBB9D3B-E700-E99E-4068-DB0475080184}"/>
          </ac:graphicFrameMkLst>
        </pc:graphicFrameChg>
        <pc:graphicFrameChg chg="mod">
          <ac:chgData name="Krishan Sharma" userId="a8caad97405c8c5e" providerId="LiveId" clId="{3F6C6ACD-CD54-4D9F-8693-127D0E86371E}" dt="2024-10-12T10:02:32.374" v="691" actId="1076"/>
          <ac:graphicFrameMkLst>
            <pc:docMk/>
            <pc:sldMk cId="0" sldId="263"/>
            <ac:graphicFrameMk id="6" creationId="{2605D7AB-871F-3CBE-8CB8-67A268776E4E}"/>
          </ac:graphicFrameMkLst>
        </pc:graphicFrameChg>
      </pc:sldChg>
      <pc:sldChg chg="delSp del mod">
        <pc:chgData name="Krishan Sharma" userId="a8caad97405c8c5e" providerId="LiveId" clId="{3F6C6ACD-CD54-4D9F-8693-127D0E86371E}" dt="2024-10-12T09:52:29.333" v="565" actId="47"/>
        <pc:sldMkLst>
          <pc:docMk/>
          <pc:sldMk cId="0" sldId="265"/>
        </pc:sldMkLst>
        <pc:picChg chg="del">
          <ac:chgData name="Krishan Sharma" userId="a8caad97405c8c5e" providerId="LiveId" clId="{3F6C6ACD-CD54-4D9F-8693-127D0E86371E}" dt="2024-10-12T09:52:27.755" v="564" actId="478"/>
          <ac:picMkLst>
            <pc:docMk/>
            <pc:sldMk cId="0" sldId="265"/>
            <ac:picMk id="195" creationId="{00000000-0000-0000-0000-000000000000}"/>
          </ac:picMkLst>
        </pc:picChg>
      </pc:sldChg>
      <pc:sldChg chg="modSp mod ord">
        <pc:chgData name="Krishan Sharma" userId="a8caad97405c8c5e" providerId="LiveId" clId="{3F6C6ACD-CD54-4D9F-8693-127D0E86371E}" dt="2024-10-12T10:01:32.301" v="677" actId="404"/>
        <pc:sldMkLst>
          <pc:docMk/>
          <pc:sldMk cId="0" sldId="266"/>
        </pc:sldMkLst>
        <pc:spChg chg="mod">
          <ac:chgData name="Krishan Sharma" userId="a8caad97405c8c5e" providerId="LiveId" clId="{3F6C6ACD-CD54-4D9F-8693-127D0E86371E}" dt="2024-10-12T10:01:32.301" v="677" actId="404"/>
          <ac:spMkLst>
            <pc:docMk/>
            <pc:sldMk cId="0" sldId="266"/>
            <ac:spMk id="201" creationId="{00000000-0000-0000-0000-000000000000}"/>
          </ac:spMkLst>
        </pc:spChg>
        <pc:spChg chg="mod">
          <ac:chgData name="Krishan Sharma" userId="a8caad97405c8c5e" providerId="LiveId" clId="{3F6C6ACD-CD54-4D9F-8693-127D0E86371E}" dt="2024-10-12T10:01:11.095" v="672" actId="14100"/>
          <ac:spMkLst>
            <pc:docMk/>
            <pc:sldMk cId="0" sldId="266"/>
            <ac:spMk id="202" creationId="{00000000-0000-0000-0000-000000000000}"/>
          </ac:spMkLst>
        </pc:spChg>
        <pc:graphicFrameChg chg="mod">
          <ac:chgData name="Krishan Sharma" userId="a8caad97405c8c5e" providerId="LiveId" clId="{3F6C6ACD-CD54-4D9F-8693-127D0E86371E}" dt="2024-10-12T10:01:15.750" v="674" actId="14100"/>
          <ac:graphicFrameMkLst>
            <pc:docMk/>
            <pc:sldMk cId="0" sldId="266"/>
            <ac:graphicFrameMk id="6" creationId="{3FD9BA91-B242-476B-A5DB-78EF534D57C8}"/>
          </ac:graphicFrameMkLst>
        </pc:graphicFrameChg>
      </pc:sldChg>
      <pc:sldChg chg="modSp mod ord">
        <pc:chgData name="Krishan Sharma" userId="a8caad97405c8c5e" providerId="LiveId" clId="{3F6C6ACD-CD54-4D9F-8693-127D0E86371E}" dt="2024-10-12T11:29:25.293" v="965" actId="1076"/>
        <pc:sldMkLst>
          <pc:docMk/>
          <pc:sldMk cId="1373928774" sldId="274"/>
        </pc:sldMkLst>
        <pc:spChg chg="mod">
          <ac:chgData name="Krishan Sharma" userId="a8caad97405c8c5e" providerId="LiveId" clId="{3F6C6ACD-CD54-4D9F-8693-127D0E86371E}" dt="2024-10-12T10:08:49.278" v="748" actId="403"/>
          <ac:spMkLst>
            <pc:docMk/>
            <pc:sldMk cId="1373928774" sldId="274"/>
            <ac:spMk id="2" creationId="{7276AF1C-EA29-4015-8BF9-4332D11D5BC4}"/>
          </ac:spMkLst>
        </pc:spChg>
        <pc:spChg chg="mod">
          <ac:chgData name="Krishan Sharma" userId="a8caad97405c8c5e" providerId="LiveId" clId="{3F6C6ACD-CD54-4D9F-8693-127D0E86371E}" dt="2024-10-12T10:08:57.487" v="750" actId="14100"/>
          <ac:spMkLst>
            <pc:docMk/>
            <pc:sldMk cId="1373928774" sldId="274"/>
            <ac:spMk id="3" creationId="{245EDCA8-271F-4724-AFC2-AC458B6C41A1}"/>
          </ac:spMkLst>
        </pc:spChg>
        <pc:graphicFrameChg chg="mod">
          <ac:chgData name="Krishan Sharma" userId="a8caad97405c8c5e" providerId="LiveId" clId="{3F6C6ACD-CD54-4D9F-8693-127D0E86371E}" dt="2024-10-12T10:09:04.033" v="752" actId="14100"/>
          <ac:graphicFrameMkLst>
            <pc:docMk/>
            <pc:sldMk cId="1373928774" sldId="274"/>
            <ac:graphicFrameMk id="6" creationId="{E2D73EFB-CEE4-40A3-AA86-4B0A645C1C89}"/>
          </ac:graphicFrameMkLst>
        </pc:graphicFrameChg>
        <pc:picChg chg="mod">
          <ac:chgData name="Krishan Sharma" userId="a8caad97405c8c5e" providerId="LiveId" clId="{3F6C6ACD-CD54-4D9F-8693-127D0E86371E}" dt="2024-10-12T11:29:25.293" v="965" actId="1076"/>
          <ac:picMkLst>
            <pc:docMk/>
            <pc:sldMk cId="1373928774" sldId="274"/>
            <ac:picMk id="5" creationId="{794D634A-683C-4597-8C22-69853977BBA7}"/>
          </ac:picMkLst>
        </pc:picChg>
      </pc:sldChg>
      <pc:sldChg chg="del">
        <pc:chgData name="Krishan Sharma" userId="a8caad97405c8c5e" providerId="LiveId" clId="{3F6C6ACD-CD54-4D9F-8693-127D0E86371E}" dt="2024-10-12T10:07:33.852" v="739" actId="47"/>
        <pc:sldMkLst>
          <pc:docMk/>
          <pc:sldMk cId="2942006939" sldId="275"/>
        </pc:sldMkLst>
      </pc:sldChg>
      <pc:sldChg chg="addSp delSp modSp mod">
        <pc:chgData name="Krishan Sharma" userId="a8caad97405c8c5e" providerId="LiveId" clId="{3F6C6ACD-CD54-4D9F-8693-127D0E86371E}" dt="2024-10-12T11:19:05.727" v="902" actId="478"/>
        <pc:sldMkLst>
          <pc:docMk/>
          <pc:sldMk cId="1841326015" sldId="276"/>
        </pc:sldMkLst>
        <pc:picChg chg="del mod">
          <ac:chgData name="Krishan Sharma" userId="a8caad97405c8c5e" providerId="LiveId" clId="{3F6C6ACD-CD54-4D9F-8693-127D0E86371E}" dt="2024-10-12T11:19:05.727" v="902" actId="478"/>
          <ac:picMkLst>
            <pc:docMk/>
            <pc:sldMk cId="1841326015" sldId="276"/>
            <ac:picMk id="4" creationId="{0C8DD2FC-3EBA-4D85-89D7-CD20E76B4F31}"/>
          </ac:picMkLst>
        </pc:picChg>
        <pc:picChg chg="del">
          <ac:chgData name="Krishan Sharma" userId="a8caad97405c8c5e" providerId="LiveId" clId="{3F6C6ACD-CD54-4D9F-8693-127D0E86371E}" dt="2024-10-12T10:09:14.640" v="753" actId="478"/>
          <ac:picMkLst>
            <pc:docMk/>
            <pc:sldMk cId="1841326015" sldId="276"/>
            <ac:picMk id="5" creationId="{9813206C-8371-41E1-BEFF-69490F957BCF}"/>
          </ac:picMkLst>
        </pc:picChg>
        <pc:picChg chg="add mod">
          <ac:chgData name="Krishan Sharma" userId="a8caad97405c8c5e" providerId="LiveId" clId="{3F6C6ACD-CD54-4D9F-8693-127D0E86371E}" dt="2024-10-12T11:18:59.634" v="899" actId="14100"/>
          <ac:picMkLst>
            <pc:docMk/>
            <pc:sldMk cId="1841326015" sldId="276"/>
            <ac:picMk id="6" creationId="{086E8E76-AD01-4C02-8B95-609430047888}"/>
          </ac:picMkLst>
        </pc:picChg>
      </pc:sldChg>
      <pc:sldChg chg="modSp mod">
        <pc:chgData name="Krishan Sharma" userId="a8caad97405c8c5e" providerId="LiveId" clId="{3F6C6ACD-CD54-4D9F-8693-127D0E86371E}" dt="2024-10-12T09:35:33.532" v="45" actId="27636"/>
        <pc:sldMkLst>
          <pc:docMk/>
          <pc:sldMk cId="2468588433" sldId="279"/>
        </pc:sldMkLst>
        <pc:spChg chg="mod">
          <ac:chgData name="Krishan Sharma" userId="a8caad97405c8c5e" providerId="LiveId" clId="{3F6C6ACD-CD54-4D9F-8693-127D0E86371E}" dt="2024-10-12T09:35:33.532" v="45" actId="27636"/>
          <ac:spMkLst>
            <pc:docMk/>
            <pc:sldMk cId="2468588433" sldId="279"/>
            <ac:spMk id="3" creationId="{1714A0B3-5062-4153-BDD5-08656C526362}"/>
          </ac:spMkLst>
        </pc:spChg>
      </pc:sldChg>
      <pc:sldChg chg="modSp mod">
        <pc:chgData name="Krishan Sharma" userId="a8caad97405c8c5e" providerId="LiveId" clId="{3F6C6ACD-CD54-4D9F-8693-127D0E86371E}" dt="2024-10-12T11:28:47.617" v="959" actId="27636"/>
        <pc:sldMkLst>
          <pc:docMk/>
          <pc:sldMk cId="3138971242" sldId="282"/>
        </pc:sldMkLst>
        <pc:spChg chg="mod">
          <ac:chgData name="Krishan Sharma" userId="a8caad97405c8c5e" providerId="LiveId" clId="{3F6C6ACD-CD54-4D9F-8693-127D0E86371E}" dt="2024-10-12T11:28:47.617" v="959" actId="27636"/>
          <ac:spMkLst>
            <pc:docMk/>
            <pc:sldMk cId="3138971242" sldId="282"/>
            <ac:spMk id="3" creationId="{36AC38EA-ABAF-488F-A874-1C6C19856B96}"/>
          </ac:spMkLst>
        </pc:spChg>
      </pc:sldChg>
      <pc:sldChg chg="modSp mod">
        <pc:chgData name="Krishan Sharma" userId="a8caad97405c8c5e" providerId="LiveId" clId="{3F6C6ACD-CD54-4D9F-8693-127D0E86371E}" dt="2024-10-12T11:28:11.125" v="953" actId="14100"/>
        <pc:sldMkLst>
          <pc:docMk/>
          <pc:sldMk cId="467302014" sldId="283"/>
        </pc:sldMkLst>
        <pc:spChg chg="mod">
          <ac:chgData name="Krishan Sharma" userId="a8caad97405c8c5e" providerId="LiveId" clId="{3F6C6ACD-CD54-4D9F-8693-127D0E86371E}" dt="2024-10-12T11:28:11.125" v="953" actId="14100"/>
          <ac:spMkLst>
            <pc:docMk/>
            <pc:sldMk cId="467302014" sldId="283"/>
            <ac:spMk id="3" creationId="{BE78718D-DB26-4CA0-846A-ED473B13C17F}"/>
          </ac:spMkLst>
        </pc:spChg>
      </pc:sldChg>
      <pc:sldChg chg="modSp mod">
        <pc:chgData name="Krishan Sharma" userId="a8caad97405c8c5e" providerId="LiveId" clId="{3F6C6ACD-CD54-4D9F-8693-127D0E86371E}" dt="2024-10-12T09:34:47.713" v="15" actId="14100"/>
        <pc:sldMkLst>
          <pc:docMk/>
          <pc:sldMk cId="3095921053" sldId="285"/>
        </pc:sldMkLst>
        <pc:spChg chg="mod">
          <ac:chgData name="Krishan Sharma" userId="a8caad97405c8c5e" providerId="LiveId" clId="{3F6C6ACD-CD54-4D9F-8693-127D0E86371E}" dt="2024-10-12T09:34:47.713" v="15" actId="14100"/>
          <ac:spMkLst>
            <pc:docMk/>
            <pc:sldMk cId="3095921053" sldId="285"/>
            <ac:spMk id="3" creationId="{E2584F75-5614-45D4-8381-B36B3AF08C7F}"/>
          </ac:spMkLst>
        </pc:spChg>
      </pc:sldChg>
      <pc:sldChg chg="modSp mod">
        <pc:chgData name="Krishan Sharma" userId="a8caad97405c8c5e" providerId="LiveId" clId="{3F6C6ACD-CD54-4D9F-8693-127D0E86371E}" dt="2024-10-12T11:26:16.263" v="928" actId="403"/>
        <pc:sldMkLst>
          <pc:docMk/>
          <pc:sldMk cId="2023803815" sldId="286"/>
        </pc:sldMkLst>
        <pc:spChg chg="mod">
          <ac:chgData name="Krishan Sharma" userId="a8caad97405c8c5e" providerId="LiveId" clId="{3F6C6ACD-CD54-4D9F-8693-127D0E86371E}" dt="2024-10-12T11:26:16.263" v="928" actId="403"/>
          <ac:spMkLst>
            <pc:docMk/>
            <pc:sldMk cId="2023803815" sldId="286"/>
            <ac:spMk id="2" creationId="{B20464C8-FD7E-43E3-AFE8-D2DD17D5835E}"/>
          </ac:spMkLst>
        </pc:spChg>
      </pc:sldChg>
      <pc:sldChg chg="modSp mod">
        <pc:chgData name="Krishan Sharma" userId="a8caad97405c8c5e" providerId="LiveId" clId="{3F6C6ACD-CD54-4D9F-8693-127D0E86371E}" dt="2024-10-12T09:50:30.493" v="532" actId="5793"/>
        <pc:sldMkLst>
          <pc:docMk/>
          <pc:sldMk cId="1727363856" sldId="287"/>
        </pc:sldMkLst>
        <pc:spChg chg="mod">
          <ac:chgData name="Krishan Sharma" userId="a8caad97405c8c5e" providerId="LiveId" clId="{3F6C6ACD-CD54-4D9F-8693-127D0E86371E}" dt="2024-10-12T09:36:32.862" v="46" actId="20577"/>
          <ac:spMkLst>
            <pc:docMk/>
            <pc:sldMk cId="1727363856" sldId="287"/>
            <ac:spMk id="2" creationId="{62F2716D-0B85-46AE-9FC0-9A78E06F7550}"/>
          </ac:spMkLst>
        </pc:spChg>
        <pc:spChg chg="mod">
          <ac:chgData name="Krishan Sharma" userId="a8caad97405c8c5e" providerId="LiveId" clId="{3F6C6ACD-CD54-4D9F-8693-127D0E86371E}" dt="2024-10-12T09:50:30.493" v="532" actId="5793"/>
          <ac:spMkLst>
            <pc:docMk/>
            <pc:sldMk cId="1727363856" sldId="287"/>
            <ac:spMk id="3" creationId="{CBF8FCA8-6234-41E4-9888-188D9AE800E1}"/>
          </ac:spMkLst>
        </pc:spChg>
        <pc:graphicFrameChg chg="mod">
          <ac:chgData name="Krishan Sharma" userId="a8caad97405c8c5e" providerId="LiveId" clId="{3F6C6ACD-CD54-4D9F-8693-127D0E86371E}" dt="2024-10-12T09:48:44.269" v="455" actId="14100"/>
          <ac:graphicFrameMkLst>
            <pc:docMk/>
            <pc:sldMk cId="1727363856" sldId="287"/>
            <ac:graphicFrameMk id="6" creationId="{51D1DAEA-B4A4-DEA8-2E5C-6694EF216343}"/>
          </ac:graphicFrameMkLst>
        </pc:graphicFrameChg>
      </pc:sldChg>
      <pc:sldChg chg="addSp modSp mod ord">
        <pc:chgData name="Krishan Sharma" userId="a8caad97405c8c5e" providerId="LiveId" clId="{3F6C6ACD-CD54-4D9F-8693-127D0E86371E}" dt="2024-10-12T11:29:33.775" v="967" actId="1076"/>
        <pc:sldMkLst>
          <pc:docMk/>
          <pc:sldMk cId="1848737997" sldId="288"/>
        </pc:sldMkLst>
        <pc:spChg chg="add mod">
          <ac:chgData name="Krishan Sharma" userId="a8caad97405c8c5e" providerId="LiveId" clId="{3F6C6ACD-CD54-4D9F-8693-127D0E86371E}" dt="2024-10-12T09:38:18.482" v="82" actId="404"/>
          <ac:spMkLst>
            <pc:docMk/>
            <pc:sldMk cId="1848737997" sldId="288"/>
            <ac:spMk id="5" creationId="{8691014D-EFD5-4BA0-9E83-D570A84BDB5E}"/>
          </ac:spMkLst>
        </pc:spChg>
        <pc:spChg chg="add mod">
          <ac:chgData name="Krishan Sharma" userId="a8caad97405c8c5e" providerId="LiveId" clId="{3F6C6ACD-CD54-4D9F-8693-127D0E86371E}" dt="2024-10-12T09:50:33.274" v="533" actId="5793"/>
          <ac:spMkLst>
            <pc:docMk/>
            <pc:sldMk cId="1848737997" sldId="288"/>
            <ac:spMk id="6" creationId="{A9ACD37E-08AC-49AA-B43F-F52C5A65CC65}"/>
          </ac:spMkLst>
        </pc:spChg>
        <pc:graphicFrameChg chg="mod">
          <ac:chgData name="Krishan Sharma" userId="a8caad97405c8c5e" providerId="LiveId" clId="{3F6C6ACD-CD54-4D9F-8693-127D0E86371E}" dt="2024-10-12T09:49:45.671" v="504" actId="14100"/>
          <ac:graphicFrameMkLst>
            <pc:docMk/>
            <pc:sldMk cId="1848737997" sldId="288"/>
            <ac:graphicFrameMk id="4" creationId="{E448ABD7-9C25-4C56-8787-6DDF56F46052}"/>
          </ac:graphicFrameMkLst>
        </pc:graphicFrameChg>
        <pc:picChg chg="add mod">
          <ac:chgData name="Krishan Sharma" userId="a8caad97405c8c5e" providerId="LiveId" clId="{3F6C6ACD-CD54-4D9F-8693-127D0E86371E}" dt="2024-10-12T11:29:33.775" v="967" actId="1076"/>
          <ac:picMkLst>
            <pc:docMk/>
            <pc:sldMk cId="1848737997" sldId="288"/>
            <ac:picMk id="7" creationId="{584F5A42-0353-4A2D-BD16-BF923FC86B02}"/>
          </ac:picMkLst>
        </pc:picChg>
      </pc:sldChg>
      <pc:sldChg chg="addSp modSp mod">
        <pc:chgData name="Krishan Sharma" userId="a8caad97405c8c5e" providerId="LiveId" clId="{3F6C6ACD-CD54-4D9F-8693-127D0E86371E}" dt="2024-10-12T09:53:07.260" v="584" actId="14100"/>
        <pc:sldMkLst>
          <pc:docMk/>
          <pc:sldMk cId="1071762140" sldId="289"/>
        </pc:sldMkLst>
        <pc:spChg chg="mod">
          <ac:chgData name="Krishan Sharma" userId="a8caad97405c8c5e" providerId="LiveId" clId="{3F6C6ACD-CD54-4D9F-8693-127D0E86371E}" dt="2024-10-12T09:52:24.848" v="563" actId="14100"/>
          <ac:spMkLst>
            <pc:docMk/>
            <pc:sldMk cId="1071762140" sldId="289"/>
            <ac:spMk id="4" creationId="{94724DFE-2888-4FC5-8E7C-DA6299DE1EEA}"/>
          </ac:spMkLst>
        </pc:spChg>
        <pc:graphicFrameChg chg="add mod">
          <ac:chgData name="Krishan Sharma" userId="a8caad97405c8c5e" providerId="LiveId" clId="{3F6C6ACD-CD54-4D9F-8693-127D0E86371E}" dt="2024-10-12T09:53:07.260" v="584" actId="14100"/>
          <ac:graphicFrameMkLst>
            <pc:docMk/>
            <pc:sldMk cId="1071762140" sldId="289"/>
            <ac:graphicFrameMk id="6" creationId="{4919B5DA-2571-19EF-EB55-6C95378CB3B5}"/>
          </ac:graphicFrameMkLst>
        </pc:graphicFrameChg>
      </pc:sldChg>
      <pc:sldChg chg="del">
        <pc:chgData name="Krishan Sharma" userId="a8caad97405c8c5e" providerId="LiveId" clId="{3F6C6ACD-CD54-4D9F-8693-127D0E86371E}" dt="2024-10-12T10:07:35.102" v="740" actId="47"/>
        <pc:sldMkLst>
          <pc:docMk/>
          <pc:sldMk cId="581803038" sldId="290"/>
        </pc:sldMkLst>
      </pc:sldChg>
      <pc:sldChg chg="addSp modSp mod ord">
        <pc:chgData name="Krishan Sharma" userId="a8caad97405c8c5e" providerId="LiveId" clId="{3F6C6ACD-CD54-4D9F-8693-127D0E86371E}" dt="2024-10-12T11:29:38.801" v="971" actId="1076"/>
        <pc:sldMkLst>
          <pc:docMk/>
          <pc:sldMk cId="1422067301" sldId="291"/>
        </pc:sldMkLst>
        <pc:spChg chg="add mod">
          <ac:chgData name="Krishan Sharma" userId="a8caad97405c8c5e" providerId="LiveId" clId="{3F6C6ACD-CD54-4D9F-8693-127D0E86371E}" dt="2024-10-12T10:11:25.251" v="758" actId="14100"/>
          <ac:spMkLst>
            <pc:docMk/>
            <pc:sldMk cId="1422067301" sldId="291"/>
            <ac:spMk id="5" creationId="{EC7A738A-A06A-4045-A0A5-FBAC9D6BE12C}"/>
          </ac:spMkLst>
        </pc:spChg>
        <pc:spChg chg="add mod">
          <ac:chgData name="Krishan Sharma" userId="a8caad97405c8c5e" providerId="LiveId" clId="{3F6C6ACD-CD54-4D9F-8693-127D0E86371E}" dt="2024-10-12T10:15:28.158" v="785" actId="14100"/>
          <ac:spMkLst>
            <pc:docMk/>
            <pc:sldMk cId="1422067301" sldId="291"/>
            <ac:spMk id="6" creationId="{18DF6746-53A0-45AE-882F-93A5BDFD0D3E}"/>
          </ac:spMkLst>
        </pc:spChg>
        <pc:graphicFrameChg chg="mod">
          <ac:chgData name="Krishan Sharma" userId="a8caad97405c8c5e" providerId="LiveId" clId="{3F6C6ACD-CD54-4D9F-8693-127D0E86371E}" dt="2024-10-12T11:15:19.335" v="827" actId="14100"/>
          <ac:graphicFrameMkLst>
            <pc:docMk/>
            <pc:sldMk cId="1422067301" sldId="291"/>
            <ac:graphicFrameMk id="4" creationId="{0DE70A12-3097-47A1-A52B-AEB14F7D0A34}"/>
          </ac:graphicFrameMkLst>
        </pc:graphicFrameChg>
        <pc:picChg chg="add mod">
          <ac:chgData name="Krishan Sharma" userId="a8caad97405c8c5e" providerId="LiveId" clId="{3F6C6ACD-CD54-4D9F-8693-127D0E86371E}" dt="2024-10-12T11:29:38.801" v="971" actId="1076"/>
          <ac:picMkLst>
            <pc:docMk/>
            <pc:sldMk cId="1422067301" sldId="291"/>
            <ac:picMk id="7" creationId="{9D0749FC-D3BB-4136-A8F0-A6C2D3812E21}"/>
          </ac:picMkLst>
        </pc:picChg>
      </pc:sldChg>
      <pc:sldChg chg="addSp modSp">
        <pc:chgData name="Krishan Sharma" userId="a8caad97405c8c5e" providerId="LiveId" clId="{3F6C6ACD-CD54-4D9F-8693-127D0E86371E}" dt="2024-10-12T11:29:10.387" v="960"/>
        <pc:sldMkLst>
          <pc:docMk/>
          <pc:sldMk cId="346971445" sldId="293"/>
        </pc:sldMkLst>
        <pc:graphicFrameChg chg="mod">
          <ac:chgData name="Krishan Sharma" userId="a8caad97405c8c5e" providerId="LiveId" clId="{3F6C6ACD-CD54-4D9F-8693-127D0E86371E}" dt="2024-10-12T09:58:05.189" v="619"/>
          <ac:graphicFrameMkLst>
            <pc:docMk/>
            <pc:sldMk cId="346971445" sldId="293"/>
            <ac:graphicFrameMk id="4" creationId="{F2C44F4C-3F2D-4A8D-B850-49A1E859F92C}"/>
          </ac:graphicFrameMkLst>
        </pc:graphicFrameChg>
        <pc:graphicFrameChg chg="mod">
          <ac:chgData name="Krishan Sharma" userId="a8caad97405c8c5e" providerId="LiveId" clId="{3F6C6ACD-CD54-4D9F-8693-127D0E86371E}" dt="2024-10-12T09:58:00.268" v="618"/>
          <ac:graphicFrameMkLst>
            <pc:docMk/>
            <pc:sldMk cId="346971445" sldId="293"/>
            <ac:graphicFrameMk id="5" creationId="{DC238CBB-2E10-4D0B-A7D4-D2C8ED26465A}"/>
          </ac:graphicFrameMkLst>
        </pc:graphicFrameChg>
        <pc:picChg chg="add mod">
          <ac:chgData name="Krishan Sharma" userId="a8caad97405c8c5e" providerId="LiveId" clId="{3F6C6ACD-CD54-4D9F-8693-127D0E86371E}" dt="2024-10-12T11:29:10.387" v="960"/>
          <ac:picMkLst>
            <pc:docMk/>
            <pc:sldMk cId="346971445" sldId="293"/>
            <ac:picMk id="6" creationId="{89D125ED-BDC9-4111-993C-9A0A4404E67F}"/>
          </ac:picMkLst>
        </pc:picChg>
      </pc:sldChg>
      <pc:sldChg chg="addSp modSp new mod">
        <pc:chgData name="Krishan Sharma" userId="a8caad97405c8c5e" providerId="LiveId" clId="{3F6C6ACD-CD54-4D9F-8693-127D0E86371E}" dt="2024-10-12T11:29:13.718" v="961"/>
        <pc:sldMkLst>
          <pc:docMk/>
          <pc:sldMk cId="518556299" sldId="294"/>
        </pc:sldMkLst>
        <pc:spChg chg="mod">
          <ac:chgData name="Krishan Sharma" userId="a8caad97405c8c5e" providerId="LiveId" clId="{3F6C6ACD-CD54-4D9F-8693-127D0E86371E}" dt="2024-10-12T11:24:00.802" v="924" actId="20577"/>
          <ac:spMkLst>
            <pc:docMk/>
            <pc:sldMk cId="518556299" sldId="294"/>
            <ac:spMk id="2" creationId="{E474EB93-4DD1-49F0-91ED-0C468844C45F}"/>
          </ac:spMkLst>
        </pc:spChg>
        <pc:spChg chg="mod">
          <ac:chgData name="Krishan Sharma" userId="a8caad97405c8c5e" providerId="LiveId" clId="{3F6C6ACD-CD54-4D9F-8693-127D0E86371E}" dt="2024-10-12T11:17:55.812" v="890" actId="27636"/>
          <ac:spMkLst>
            <pc:docMk/>
            <pc:sldMk cId="518556299" sldId="294"/>
            <ac:spMk id="3" creationId="{1FE44F5E-357A-42D9-887C-E914DAA47417}"/>
          </ac:spMkLst>
        </pc:spChg>
        <pc:graphicFrameChg chg="add mod">
          <ac:chgData name="Krishan Sharma" userId="a8caad97405c8c5e" providerId="LiveId" clId="{3F6C6ACD-CD54-4D9F-8693-127D0E86371E}" dt="2024-10-12T11:17:59.436" v="892" actId="14100"/>
          <ac:graphicFrameMkLst>
            <pc:docMk/>
            <pc:sldMk cId="518556299" sldId="294"/>
            <ac:graphicFrameMk id="4" creationId="{0DE70A12-3097-47A1-A52B-AEB14F7D0A34}"/>
          </ac:graphicFrameMkLst>
        </pc:graphicFrameChg>
        <pc:picChg chg="add mod">
          <ac:chgData name="Krishan Sharma" userId="a8caad97405c8c5e" providerId="LiveId" clId="{3F6C6ACD-CD54-4D9F-8693-127D0E86371E}" dt="2024-10-12T11:29:13.718" v="961"/>
          <ac:picMkLst>
            <pc:docMk/>
            <pc:sldMk cId="518556299" sldId="294"/>
            <ac:picMk id="5" creationId="{6D2F0E1C-0F14-4CA3-B3E4-6513310AC469}"/>
          </ac:picMkLst>
        </pc:picChg>
      </pc:sldChg>
      <pc:sldChg chg="modSp new del mod">
        <pc:chgData name="Krishan Sharma" userId="a8caad97405c8c5e" providerId="LiveId" clId="{3F6C6ACD-CD54-4D9F-8693-127D0E86371E}" dt="2024-10-12T09:45:44.600" v="381" actId="47"/>
        <pc:sldMkLst>
          <pc:docMk/>
          <pc:sldMk cId="4274328543" sldId="294"/>
        </pc:sldMkLst>
        <pc:spChg chg="mod">
          <ac:chgData name="Krishan Sharma" userId="a8caad97405c8c5e" providerId="LiveId" clId="{3F6C6ACD-CD54-4D9F-8693-127D0E86371E}" dt="2024-10-12T09:40:28.634" v="314" actId="20578"/>
          <ac:spMkLst>
            <pc:docMk/>
            <pc:sldMk cId="4274328543" sldId="294"/>
            <ac:spMk id="2" creationId="{DC93A91F-BC85-49C3-88EF-02FD530C95FA}"/>
          </ac:spMkLst>
        </pc:spChg>
        <pc:spChg chg="mod">
          <ac:chgData name="Krishan Sharma" userId="a8caad97405c8c5e" providerId="LiveId" clId="{3F6C6ACD-CD54-4D9F-8693-127D0E86371E}" dt="2024-10-12T09:43:00.602" v="322"/>
          <ac:spMkLst>
            <pc:docMk/>
            <pc:sldMk cId="4274328543" sldId="294"/>
            <ac:spMk id="3" creationId="{F6BBB57A-4240-4E01-AC62-F7D4EC45219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Zomato.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a8caad97405c8c5e/Documents/Newton/Spread%20Sheet%20Project/Zomato%20Projec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Zomato.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a8caad97405c8c5e/Documents/Newton/Krishan%20Projetc%202/Project%20Zomato.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[Project Zomato.xlsx]Country-Restaurant !Country Count </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u="sng" dirty="0">
                <a:solidFill>
                  <a:schemeClr val="tx1"/>
                </a:solidFill>
                <a:latin typeface="Amasis MT Pro" panose="02040504050005020304" pitchFamily="18" charset="0"/>
              </a:rPr>
              <a:t>Country</a:t>
            </a:r>
            <a:r>
              <a:rPr lang="en-US" sz="1400" b="1" u="sng" baseline="0" dirty="0">
                <a:solidFill>
                  <a:schemeClr val="tx1"/>
                </a:solidFill>
                <a:latin typeface="Amasis MT Pro" panose="02040504050005020304" pitchFamily="18" charset="0"/>
              </a:rPr>
              <a:t> Wise Restaurant </a:t>
            </a:r>
            <a:endParaRPr lang="en-US" sz="1400" b="1" u="sng" dirty="0">
              <a:solidFill>
                <a:schemeClr val="tx1"/>
              </a:solidFill>
              <a:latin typeface="Amasis MT Pro" panose="02040504050005020304" pitchFamily="18"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1816459333115907E-2"/>
          <c:y val="0.15590584279108868"/>
          <c:w val="0.92010333027898139"/>
          <c:h val="0.63806039062267284"/>
        </c:manualLayout>
      </c:layout>
      <c:lineChart>
        <c:grouping val="standard"/>
        <c:varyColors val="0"/>
        <c:ser>
          <c:idx val="0"/>
          <c:order val="0"/>
          <c:tx>
            <c:strRef>
              <c:f>'Country-Restaurant '!$B$2</c:f>
              <c:strCache>
                <c:ptCount val="1"/>
                <c:pt idx="0">
                  <c:v>Total</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'Country-Restaurant '!$A$3:$A$18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'Country-Restaurant '!$B$3:$B$18</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mooth val="0"/>
          <c:extLst>
            <c:ext xmlns:c16="http://schemas.microsoft.com/office/drawing/2014/chart" uri="{C3380CC4-5D6E-409C-BE32-E72D297353CC}">
              <c16:uniqueId val="{00000000-509E-4F55-8172-5E8EF085B5C2}"/>
            </c:ext>
          </c:extLst>
        </c:ser>
        <c:dLbls>
          <c:dLblPos val="t"/>
          <c:showLegendKey val="0"/>
          <c:showVal val="1"/>
          <c:showCatName val="0"/>
          <c:showSerName val="0"/>
          <c:showPercent val="0"/>
          <c:showBubbleSize val="0"/>
        </c:dLbls>
        <c:smooth val="0"/>
        <c:axId val="910654568"/>
        <c:axId val="910649168"/>
      </c:lineChart>
      <c:catAx>
        <c:axId val="910654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10649168"/>
        <c:crosses val="autoZero"/>
        <c:auto val="1"/>
        <c:lblAlgn val="ctr"/>
        <c:lblOffset val="100"/>
        <c:noMultiLvlLbl val="0"/>
      </c:catAx>
      <c:valAx>
        <c:axId val="910649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106545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[Project Zomato.xlsx]Extra Data!Table Booking</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Percentage of Restaurant With Table Booking </a:t>
            </a:r>
          </a:p>
        </c:rich>
      </c:tx>
      <c:layout>
        <c:manualLayout>
          <c:xMode val="edge"/>
          <c:yMode val="edge"/>
          <c:x val="0.10998463181649251"/>
          <c:y val="5.4027922806203346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a:outerShdw blurRad="317500" algn="ctr" rotWithShape="0">
              <a:prstClr val="black">
                <a:alpha val="25000"/>
              </a:prstClr>
            </a:outerShdw>
          </a:effectLst>
        </c:spPr>
      </c:pivotFmt>
      <c:pivotFmt>
        <c:idx val="2"/>
        <c:spPr>
          <a:solidFill>
            <a:schemeClr val="accent6"/>
          </a:solidFill>
          <a:ln w="19050">
            <a:solidFill>
              <a:schemeClr val="lt1"/>
            </a:solidFill>
          </a:ln>
          <a:effectLst>
            <a:outerShdw blurRad="317500" algn="ctr" rotWithShape="0">
              <a:prstClr val="black">
                <a:alpha val="25000"/>
              </a:prstClr>
            </a:outerShdw>
          </a:effectLst>
        </c:spPr>
      </c:pivotFmt>
      <c:pivotFmt>
        <c:idx val="3"/>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a:outerShdw blurRad="317500" algn="ctr" rotWithShape="0">
              <a:prstClr val="black">
                <a:alpha val="25000"/>
              </a:prstClr>
            </a:outerShdw>
          </a:effectLst>
        </c:spPr>
      </c:pivotFmt>
      <c:pivotFmt>
        <c:idx val="5"/>
        <c:spPr>
          <a:solidFill>
            <a:schemeClr val="accent6"/>
          </a:solidFill>
          <a:ln w="19050">
            <a:solidFill>
              <a:schemeClr val="lt1"/>
            </a:solidFill>
          </a:ln>
          <a:effectLst>
            <a:outerShdw blurRad="317500" algn="ctr" rotWithShape="0">
              <a:prstClr val="black">
                <a:alpha val="25000"/>
              </a:prstClr>
            </a:outerShdw>
          </a:effectLst>
        </c:spPr>
      </c:pivotFmt>
      <c:pivotFmt>
        <c:idx val="6"/>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dk1"/>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a:outerShdw blurRad="317500" algn="ctr" rotWithShape="0">
              <a:prstClr val="black">
                <a:alpha val="25000"/>
              </a:prstClr>
            </a:outerShdw>
          </a:effectLst>
        </c:spPr>
      </c:pivotFmt>
      <c:pivotFmt>
        <c:idx val="8"/>
        <c:spPr>
          <a:solidFill>
            <a:schemeClr val="accent6"/>
          </a:solidFill>
          <a:ln w="19050">
            <a:solidFill>
              <a:schemeClr val="lt1"/>
            </a:solidFill>
          </a:ln>
          <a:effectLst>
            <a:outerShdw blurRad="317500" algn="ctr" rotWithShape="0">
              <a:prstClr val="black">
                <a:alpha val="25000"/>
              </a:prstClr>
            </a:outerShdw>
          </a:effectLst>
        </c:spPr>
      </c:pivotFmt>
    </c:pivotFmts>
    <c:plotArea>
      <c:layout/>
      <c:pieChart>
        <c:varyColors val="1"/>
        <c:ser>
          <c:idx val="0"/>
          <c:order val="0"/>
          <c:tx>
            <c:strRef>
              <c:f>'Extra Data'!$B$3</c:f>
              <c:strCache>
                <c:ptCount val="1"/>
                <c:pt idx="0">
                  <c:v>Total</c:v>
                </c:pt>
              </c:strCache>
            </c:strRef>
          </c:tx>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D453-4CE5-81C4-5D588ABF19D2}"/>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D453-4CE5-81C4-5D588ABF19D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'Extra Data'!$A$4:$A$6</c:f>
              <c:strCache>
                <c:ptCount val="2"/>
                <c:pt idx="0">
                  <c:v>No</c:v>
                </c:pt>
                <c:pt idx="1">
                  <c:v>Yes</c:v>
                </c:pt>
              </c:strCache>
            </c:strRef>
          </c:cat>
          <c:val>
            <c:numRef>
              <c:f>'Extra Data'!$B$4:$B$6</c:f>
              <c:numCache>
                <c:formatCode>General</c:formatCode>
                <c:ptCount val="2"/>
                <c:pt idx="0">
                  <c:v>8393</c:v>
                </c:pt>
                <c:pt idx="1">
                  <c:v>1158</c:v>
                </c:pt>
              </c:numCache>
            </c:numRef>
          </c:val>
          <c:extLst>
            <c:ext xmlns:c16="http://schemas.microsoft.com/office/drawing/2014/chart" uri="{C3380CC4-5D6E-409C-BE32-E72D297353CC}">
              <c16:uniqueId val="{00000004-D453-4CE5-81C4-5D588ABF19D2}"/>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[Project Zomato.xlsx]Year-Restaurant !Year-Count </c:name>
    <c:fmtId val="-1"/>
  </c:pivotSource>
  <c:chart>
    <c:title>
      <c:tx>
        <c:rich>
          <a:bodyPr rot="0" spcFirstLastPara="1" vertOverflow="ellipsis" vert="horz" wrap="square" anchor="ctr" anchorCtr="1"/>
          <a:lstStyle/>
          <a:p>
            <a:pPr>
              <a:defRPr sz="1600" b="1" i="0" u="sng" strike="noStrike" kern="1200" baseline="0">
                <a:solidFill>
                  <a:schemeClr val="tx2"/>
                </a:solidFill>
                <a:latin typeface="Amasis MT Pro" panose="02040504050005020304" pitchFamily="18" charset="0"/>
                <a:ea typeface="+mn-ea"/>
                <a:cs typeface="+mn-cs"/>
              </a:defRPr>
            </a:pPr>
            <a:r>
              <a:rPr lang="en-US" u="sng" dirty="0">
                <a:solidFill>
                  <a:schemeClr val="tx1"/>
                </a:solidFill>
                <a:latin typeface="Amasis MT Pro" panose="02040504050005020304" pitchFamily="18" charset="0"/>
              </a:rPr>
              <a:t> </a:t>
            </a:r>
            <a:r>
              <a:rPr lang="en-US" sz="1200" u="sng" dirty="0">
                <a:solidFill>
                  <a:schemeClr val="tx1"/>
                </a:solidFill>
                <a:latin typeface="Amasis MT Pro" panose="02040504050005020304" pitchFamily="18" charset="0"/>
              </a:rPr>
              <a:t>Year Wise Restaurant Count</a:t>
            </a:r>
            <a:endParaRPr lang="en-US" u="sng" dirty="0">
              <a:solidFill>
                <a:schemeClr val="tx1"/>
              </a:solidFill>
              <a:latin typeface="Amasis MT Pro" panose="02040504050005020304" pitchFamily="18" charset="0"/>
            </a:endParaRPr>
          </a:p>
        </c:rich>
      </c:tx>
      <c:overlay val="0"/>
      <c:spPr>
        <a:noFill/>
        <a:ln>
          <a:noFill/>
        </a:ln>
        <a:effectLst/>
      </c:spPr>
      <c:txPr>
        <a:bodyPr rot="0" spcFirstLastPara="1" vertOverflow="ellipsis" vert="horz" wrap="square" anchor="ctr" anchorCtr="1"/>
        <a:lstStyle/>
        <a:p>
          <a:pPr>
            <a:defRPr sz="1600" b="1" i="0" u="sng" strike="noStrike" kern="1200" baseline="0">
              <a:solidFill>
                <a:schemeClr val="tx2"/>
              </a:solidFill>
              <a:latin typeface="Amasis MT Pro" panose="02040504050005020304" pitchFamily="18" charset="0"/>
              <a:ea typeface="+mn-ea"/>
              <a:cs typeface="+mn-cs"/>
            </a:defRPr>
          </a:pPr>
          <a:endParaRPr lang="en-US"/>
        </a:p>
      </c:txPr>
    </c:title>
    <c:autoTitleDeleted val="0"/>
    <c:pivotFmts>
      <c:pivotFmt>
        <c:idx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40000" dist="23000" dir="5400000" rotWithShape="0">
              <a:srgbClr val="000000">
                <a:alpha val="35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'Year-Restaurant '!$B$3</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'Year-Restaurant '!$A$4:$A$13</c:f>
              <c:strCache>
                <c:ptCount val="9"/>
                <c:pt idx="0">
                  <c:v>2010</c:v>
                </c:pt>
                <c:pt idx="1">
                  <c:v>2011</c:v>
                </c:pt>
                <c:pt idx="2">
                  <c:v>2012</c:v>
                </c:pt>
                <c:pt idx="3">
                  <c:v>2013</c:v>
                </c:pt>
                <c:pt idx="4">
                  <c:v>2014</c:v>
                </c:pt>
                <c:pt idx="5">
                  <c:v>2015</c:v>
                </c:pt>
                <c:pt idx="6">
                  <c:v>2016</c:v>
                </c:pt>
                <c:pt idx="7">
                  <c:v>2017</c:v>
                </c:pt>
                <c:pt idx="8">
                  <c:v>2018</c:v>
                </c:pt>
              </c:strCache>
            </c:strRef>
          </c:cat>
          <c:val>
            <c:numRef>
              <c:f>'Year-Restaurant '!$B$4:$B$13</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B80E-49D4-A817-EB6FD7E0B096}"/>
            </c:ext>
          </c:extLst>
        </c:ser>
        <c:dLbls>
          <c:dLblPos val="outEnd"/>
          <c:showLegendKey val="0"/>
          <c:showVal val="1"/>
          <c:showCatName val="0"/>
          <c:showSerName val="0"/>
          <c:showPercent val="0"/>
          <c:showBubbleSize val="0"/>
        </c:dLbls>
        <c:gapWidth val="100"/>
        <c:overlap val="-24"/>
        <c:axId val="887737512"/>
        <c:axId val="887737872"/>
      </c:barChart>
      <c:catAx>
        <c:axId val="8877375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87737872"/>
        <c:crosses val="autoZero"/>
        <c:auto val="1"/>
        <c:lblAlgn val="ctr"/>
        <c:lblOffset val="100"/>
        <c:noMultiLvlLbl val="0"/>
      </c:catAx>
      <c:valAx>
        <c:axId val="8877378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887737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[Project Zomato.xlsx]Average Voter-Country!Average Votes -Country </c:name>
    <c:fmtId val="-1"/>
  </c:pivotSource>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US"/>
              <a:t>Average of Voters vs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7341416802032011E-2"/>
          <c:y val="0.1215572406043445"/>
          <c:w val="0.91248913383548569"/>
          <c:h val="0.6163589963923175"/>
        </c:manualLayout>
      </c:layout>
      <c:barChart>
        <c:barDir val="col"/>
        <c:grouping val="stacked"/>
        <c:varyColors val="0"/>
        <c:ser>
          <c:idx val="0"/>
          <c:order val="0"/>
          <c:tx>
            <c:strRef>
              <c:f>'Average Voter-Country'!$B$3</c:f>
              <c:strCache>
                <c:ptCount val="1"/>
                <c:pt idx="0">
                  <c:v>Total</c:v>
                </c:pt>
              </c:strCache>
            </c:strRef>
          </c:tx>
          <c:spPr>
            <a:solidFill>
              <a:schemeClr val="accent1"/>
            </a:solidFill>
            <a:ln>
              <a:noFill/>
            </a:ln>
            <a:effectLst/>
          </c:spPr>
          <c:invertIfNegative val="0"/>
          <c:dLbls>
            <c:dLbl>
              <c:idx val="0"/>
              <c:layout>
                <c:manualLayout>
                  <c:x val="-8.4038401524890367E-18"/>
                  <c:y val="-7.851161755569224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2A2-453B-936D-7428E055402C}"/>
                </c:ext>
              </c:extLst>
            </c:dLbl>
            <c:dLbl>
              <c:idx val="1"/>
              <c:layout>
                <c:manualLayout>
                  <c:x val="-3.6671726113604265E-3"/>
                  <c:y val="-4.529516397443783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A2-453B-936D-7428E055402C}"/>
                </c:ext>
              </c:extLst>
            </c:dLbl>
            <c:dLbl>
              <c:idx val="2"/>
              <c:layout>
                <c:manualLayout>
                  <c:x val="0"/>
                  <c:y val="-6.643290716250893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2A2-453B-936D-7428E055402C}"/>
                </c:ext>
              </c:extLst>
            </c:dLbl>
            <c:dLbl>
              <c:idx val="3"/>
              <c:layout>
                <c:manualLayout>
                  <c:x val="-9.167931528401058E-3"/>
                  <c:y val="-8.1531295153988104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2A2-453B-936D-7428E055402C}"/>
                </c:ext>
              </c:extLst>
            </c:dLbl>
            <c:dLbl>
              <c:idx val="4"/>
              <c:layout>
                <c:manualLayout>
                  <c:x val="-6.7230721219912294E-17"/>
                  <c:y val="-0.3080071150261773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92A2-453B-936D-7428E055402C}"/>
                </c:ext>
              </c:extLst>
            </c:dLbl>
            <c:dLbl>
              <c:idx val="5"/>
              <c:layout>
                <c:manualLayout>
                  <c:x val="7.2188437231504131E-8"/>
                  <c:y val="-0.12380678153013008"/>
                </c:manualLayout>
              </c:layout>
              <c:dLblPos val="ctr"/>
              <c:showLegendKey val="0"/>
              <c:showVal val="1"/>
              <c:showCatName val="0"/>
              <c:showSerName val="0"/>
              <c:showPercent val="0"/>
              <c:showBubbleSize val="0"/>
              <c:extLst>
                <c:ext xmlns:c15="http://schemas.microsoft.com/office/drawing/2012/chart" uri="{CE6537A1-D6FC-4f65-9D91-7224C49458BB}">
                  <c15:layout>
                    <c:manualLayout>
                      <c:w val="5.1679557837159336E-2"/>
                      <c:h val="6.1752406885150248E-2"/>
                    </c:manualLayout>
                  </c15:layout>
                </c:ext>
                <c:ext xmlns:c16="http://schemas.microsoft.com/office/drawing/2014/chart" uri="{C3380CC4-5D6E-409C-BE32-E72D297353CC}">
                  <c16:uniqueId val="{00000005-92A2-453B-936D-7428E055402C}"/>
                </c:ext>
              </c:extLst>
            </c:dLbl>
            <c:dLbl>
              <c:idx val="6"/>
              <c:layout>
                <c:manualLayout>
                  <c:x val="1.833586305680205E-3"/>
                  <c:y val="-0.1721216231028637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92A2-453B-936D-7428E055402C}"/>
                </c:ext>
              </c:extLst>
            </c:dLbl>
            <c:dLbl>
              <c:idx val="7"/>
              <c:layout>
                <c:manualLayout>
                  <c:x val="1.8335863056801378E-3"/>
                  <c:y val="-8.455097275228395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92A2-453B-936D-7428E055402C}"/>
                </c:ext>
              </c:extLst>
            </c:dLbl>
            <c:dLbl>
              <c:idx val="8"/>
              <c:layout>
                <c:manualLayout>
                  <c:x val="0"/>
                  <c:y val="-4.227548637614198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92A2-453B-936D-7428E055402C}"/>
                </c:ext>
              </c:extLst>
            </c:dLbl>
            <c:dLbl>
              <c:idx val="9"/>
              <c:layout>
                <c:manualLayout>
                  <c:x val="1.100151783408123E-2"/>
                  <c:y val="-0.1389051695216094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92A2-453B-936D-7428E055402C}"/>
                </c:ext>
              </c:extLst>
            </c:dLbl>
            <c:dLbl>
              <c:idx val="10"/>
              <c:layout>
                <c:manualLayout>
                  <c:x val="-7.33434522272082E-3"/>
                  <c:y val="-8.4550972752283959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92A2-453B-936D-7428E055402C}"/>
                </c:ext>
              </c:extLst>
            </c:dLbl>
            <c:dLbl>
              <c:idx val="11"/>
              <c:layout>
                <c:manualLayout>
                  <c:x val="-1.466869044544164E-2"/>
                  <c:y val="-0.18118065589775134"/>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92A2-453B-936D-7428E055402C}"/>
                </c:ext>
              </c:extLst>
            </c:dLbl>
            <c:dLbl>
              <c:idx val="12"/>
              <c:layout>
                <c:manualLayout>
                  <c:x val="3.66717261136041E-3"/>
                  <c:y val="-0.20231839908582233"/>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92A2-453B-936D-7428E055402C}"/>
                </c:ext>
              </c:extLst>
            </c:dLbl>
            <c:dLbl>
              <c:idx val="13"/>
              <c:layout>
                <c:manualLayout>
                  <c:x val="0"/>
                  <c:y val="-8.757065035057981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92A2-453B-936D-7428E055402C}"/>
                </c:ext>
              </c:extLst>
            </c:dLbl>
            <c:dLbl>
              <c:idx val="14"/>
              <c:layout>
                <c:manualLayout>
                  <c:x val="-1.100151783408123E-2"/>
                  <c:y val="-0.18722001109434311"/>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92A2-453B-936D-7428E055402C}"/>
                </c:ext>
              </c:extLst>
            </c:dLbl>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'Average Voter-Country'!$A$4:$A$19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'Average Voter-Country'!$B$4:$B$19</c:f>
              <c:numCache>
                <c:formatCode>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6E83-41B9-8981-444FCF5B266B}"/>
            </c:ext>
          </c:extLst>
        </c:ser>
        <c:dLbls>
          <c:dLblPos val="ctr"/>
          <c:showLegendKey val="0"/>
          <c:showVal val="1"/>
          <c:showCatName val="0"/>
          <c:showSerName val="0"/>
          <c:showPercent val="0"/>
          <c:showBubbleSize val="0"/>
        </c:dLbls>
        <c:gapWidth val="150"/>
        <c:overlap val="100"/>
        <c:axId val="1022223560"/>
        <c:axId val="887736792"/>
      </c:barChart>
      <c:catAx>
        <c:axId val="10222235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87736792"/>
        <c:crosses val="autoZero"/>
        <c:auto val="1"/>
        <c:lblAlgn val="ctr"/>
        <c:lblOffset val="100"/>
        <c:noMultiLvlLbl val="0"/>
      </c:catAx>
      <c:valAx>
        <c:axId val="887736792"/>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22235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[Project Zomato.xlsx]Currency Rate!PivotTable2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dirty="0">
                <a:solidFill>
                  <a:schemeClr val="tx1">
                    <a:lumMod val="95000"/>
                    <a:lumOff val="5000"/>
                  </a:schemeClr>
                </a:solidFill>
              </a:rPr>
              <a:t>Country</a:t>
            </a:r>
            <a:r>
              <a:rPr lang="en-US" sz="1800" b="1" baseline="0" dirty="0">
                <a:solidFill>
                  <a:schemeClr val="tx1">
                    <a:lumMod val="95000"/>
                    <a:lumOff val="5000"/>
                  </a:schemeClr>
                </a:solidFill>
              </a:rPr>
              <a:t> Wise Average Cost </a:t>
            </a:r>
            <a:endParaRPr lang="en-US" sz="1800" b="1" dirty="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078352538267033"/>
          <c:y val="0.1130524859033976"/>
          <c:w val="0.66068283327748278"/>
          <c:h val="0.8278824411320117"/>
        </c:manualLayout>
      </c:layout>
      <c:barChart>
        <c:barDir val="bar"/>
        <c:grouping val="clustered"/>
        <c:varyColors val="0"/>
        <c:ser>
          <c:idx val="0"/>
          <c:order val="0"/>
          <c:tx>
            <c:strRef>
              <c:f>'Currency Rate'!$C$33</c:f>
              <c:strCache>
                <c:ptCount val="1"/>
                <c:pt idx="0">
                  <c:v>Total</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'Currency Rate'!$B$34:$B$49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'Currency Rate'!$C$34:$C$49</c:f>
              <c:numCache>
                <c:formatCode>0.0</c:formatCode>
                <c:ptCount val="15"/>
                <c:pt idx="0">
                  <c:v>1359.7450000000003</c:v>
                </c:pt>
                <c:pt idx="1">
                  <c:v>2003.8400000000001</c:v>
                </c:pt>
                <c:pt idx="2">
                  <c:v>2252.9375</c:v>
                </c:pt>
                <c:pt idx="3">
                  <c:v>624.12469531061674</c:v>
                </c:pt>
                <c:pt idx="4">
                  <c:v>1518.4285714285713</c:v>
                </c:pt>
                <c:pt idx="5">
                  <c:v>3634.6724999999997</c:v>
                </c:pt>
                <c:pt idx="6">
                  <c:v>2394.159090909091</c:v>
                </c:pt>
                <c:pt idx="7">
                  <c:v>5166.3874999999998</c:v>
                </c:pt>
                <c:pt idx="8">
                  <c:v>10047.432500000001</c:v>
                </c:pt>
                <c:pt idx="9">
                  <c:v>1981.1413333333333</c:v>
                </c:pt>
                <c:pt idx="10">
                  <c:v>665</c:v>
                </c:pt>
                <c:pt idx="11">
                  <c:v>209.58676470588236</c:v>
                </c:pt>
                <c:pt idx="12">
                  <c:v>3805.9491666666672</c:v>
                </c:pt>
                <c:pt idx="13">
                  <c:v>5285.1937499999995</c:v>
                </c:pt>
                <c:pt idx="14">
                  <c:v>2226.4209690522966</c:v>
                </c:pt>
              </c:numCache>
            </c:numRef>
          </c:val>
          <c:extLst>
            <c:ext xmlns:c16="http://schemas.microsoft.com/office/drawing/2014/chart" uri="{C3380CC4-5D6E-409C-BE32-E72D297353CC}">
              <c16:uniqueId val="{00000000-882D-4163-9B33-348DCA180B1F}"/>
            </c:ext>
          </c:extLst>
        </c:ser>
        <c:dLbls>
          <c:dLblPos val="outEnd"/>
          <c:showLegendKey val="0"/>
          <c:showVal val="1"/>
          <c:showCatName val="0"/>
          <c:showSerName val="0"/>
          <c:showPercent val="0"/>
          <c:showBubbleSize val="0"/>
        </c:dLbls>
        <c:gapWidth val="182"/>
        <c:axId val="977751455"/>
        <c:axId val="977751871"/>
      </c:barChart>
      <c:catAx>
        <c:axId val="977751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751871"/>
        <c:crosses val="autoZero"/>
        <c:auto val="1"/>
        <c:lblAlgn val="ctr"/>
        <c:lblOffset val="100"/>
        <c:noMultiLvlLbl val="0"/>
      </c:catAx>
      <c:valAx>
        <c:axId val="977751871"/>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977751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[Zomato.xlsx]Top 5-Votes!Top 5 Cuisnies </c:name>
    <c:fmtId val="-1"/>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sz="1800" b="1" dirty="0">
                <a:solidFill>
                  <a:schemeClr val="tx1">
                    <a:lumMod val="95000"/>
                    <a:lumOff val="5000"/>
                  </a:schemeClr>
                </a:solidFill>
              </a:rPr>
              <a:t>Top</a:t>
            </a:r>
            <a:r>
              <a:rPr lang="en-US" sz="1800" b="1" baseline="0" dirty="0">
                <a:solidFill>
                  <a:schemeClr val="tx1">
                    <a:lumMod val="95000"/>
                    <a:lumOff val="5000"/>
                  </a:schemeClr>
                </a:solidFill>
              </a:rPr>
              <a:t> Five Cuisines by Votes</a:t>
            </a:r>
            <a:endParaRPr lang="en-US" sz="1800" b="1" dirty="0">
              <a:solidFill>
                <a:schemeClr val="tx1">
                  <a:lumMod val="95000"/>
                  <a:lumOff val="5000"/>
                </a:schemeClr>
              </a:solidFill>
            </a:endParaRP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146950641097418"/>
          <c:y val="0.16812462552426602"/>
          <c:w val="0.78951877728458075"/>
          <c:h val="0.75918407143385092"/>
        </c:manualLayout>
      </c:layout>
      <c:barChart>
        <c:barDir val="bar"/>
        <c:grouping val="clustered"/>
        <c:varyColors val="0"/>
        <c:ser>
          <c:idx val="0"/>
          <c:order val="0"/>
          <c:tx>
            <c:strRef>
              <c:f>'Top 5-Votes'!$B$3</c:f>
              <c:strCache>
                <c:ptCount val="1"/>
                <c:pt idx="0">
                  <c:v>Total</c:v>
                </c:pt>
              </c:strCache>
            </c:strRef>
          </c:tx>
          <c:spPr>
            <a:gradFill rotWithShape="1">
              <a:gsLst>
                <a:gs pos="0">
                  <a:schemeClr val="accent3">
                    <a:tint val="98000"/>
                    <a:lumMod val="100000"/>
                  </a:schemeClr>
                </a:gs>
                <a:gs pos="100000">
                  <a:schemeClr val="accent3">
                    <a:shade val="88000"/>
                    <a:lumMod val="88000"/>
                  </a:schemeClr>
                </a:gs>
              </a:gsLst>
              <a:lin ang="5400000" scaled="1"/>
            </a:gradFill>
            <a:ln>
              <a:noFill/>
            </a:ln>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95000"/>
                        <a:lumOff val="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 5-Votes'!$A$4:$A$9</c:f>
              <c:strCache>
                <c:ptCount val="5"/>
                <c:pt idx="0">
                  <c:v>Cafe</c:v>
                </c:pt>
                <c:pt idx="1">
                  <c:v>Chinese</c:v>
                </c:pt>
                <c:pt idx="2">
                  <c:v>North Indian</c:v>
                </c:pt>
                <c:pt idx="3">
                  <c:v>North Indian, Chinese</c:v>
                </c:pt>
                <c:pt idx="4">
                  <c:v>North Indian, Mughlai</c:v>
                </c:pt>
              </c:strCache>
            </c:strRef>
          </c:cat>
          <c:val>
            <c:numRef>
              <c:f>'Top 5-Votes'!$B$4:$B$9</c:f>
              <c:numCache>
                <c:formatCode>General</c:formatCode>
                <c:ptCount val="5"/>
                <c:pt idx="0">
                  <c:v>30657</c:v>
                </c:pt>
                <c:pt idx="1">
                  <c:v>21925</c:v>
                </c:pt>
                <c:pt idx="2">
                  <c:v>46241</c:v>
                </c:pt>
                <c:pt idx="3">
                  <c:v>42012</c:v>
                </c:pt>
                <c:pt idx="4">
                  <c:v>53747</c:v>
                </c:pt>
              </c:numCache>
            </c:numRef>
          </c:val>
          <c:extLst>
            <c:ext xmlns:c16="http://schemas.microsoft.com/office/drawing/2014/chart" uri="{C3380CC4-5D6E-409C-BE32-E72D297353CC}">
              <c16:uniqueId val="{00000000-792C-43CB-B726-BFCD7F8F2D49}"/>
            </c:ext>
          </c:extLst>
        </c:ser>
        <c:dLbls>
          <c:dLblPos val="outEnd"/>
          <c:showLegendKey val="0"/>
          <c:showVal val="1"/>
          <c:showCatName val="0"/>
          <c:showSerName val="0"/>
          <c:showPercent val="0"/>
          <c:showBubbleSize val="0"/>
        </c:dLbls>
        <c:gapWidth val="115"/>
        <c:overlap val="-20"/>
        <c:axId val="923827664"/>
        <c:axId val="923821184"/>
      </c:barChart>
      <c:catAx>
        <c:axId val="92382766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95000"/>
                    <a:lumOff val="5000"/>
                  </a:schemeClr>
                </a:solidFill>
                <a:latin typeface="+mn-lt"/>
                <a:ea typeface="+mn-ea"/>
                <a:cs typeface="+mn-cs"/>
              </a:defRPr>
            </a:pPr>
            <a:endParaRPr lang="en-US"/>
          </a:p>
        </c:txPr>
        <c:crossAx val="923821184"/>
        <c:crosses val="autoZero"/>
        <c:auto val="1"/>
        <c:lblAlgn val="ctr"/>
        <c:lblOffset val="100"/>
        <c:noMultiLvlLbl val="0"/>
      </c:catAx>
      <c:valAx>
        <c:axId val="923821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95000"/>
                    <a:lumOff val="5000"/>
                  </a:schemeClr>
                </a:solidFill>
                <a:latin typeface="+mn-lt"/>
                <a:ea typeface="+mn-ea"/>
                <a:cs typeface="+mn-cs"/>
              </a:defRPr>
            </a:pPr>
            <a:endParaRPr lang="en-US"/>
          </a:p>
        </c:txPr>
        <c:crossAx val="923827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lgn="ctr">
              <a:defRPr sz="1600" b="1" i="0" u="sng" strike="noStrike" kern="1200" baseline="0">
                <a:solidFill>
                  <a:schemeClr val="tx1"/>
                </a:solidFill>
                <a:latin typeface="+mn-lt"/>
                <a:ea typeface="+mn-ea"/>
                <a:cs typeface="+mn-cs"/>
              </a:defRPr>
            </a:pPr>
            <a:r>
              <a:rPr lang="en-US" sz="1800" u="sng" dirty="0">
                <a:solidFill>
                  <a:schemeClr val="tx1"/>
                </a:solidFill>
              </a:rPr>
              <a:t>Country Vs</a:t>
            </a:r>
            <a:r>
              <a:rPr lang="en-US" sz="1800" u="sng" baseline="0" dirty="0">
                <a:solidFill>
                  <a:schemeClr val="tx1"/>
                </a:solidFill>
              </a:rPr>
              <a:t> </a:t>
            </a:r>
            <a:r>
              <a:rPr lang="en-US" sz="1800" u="sng" dirty="0">
                <a:solidFill>
                  <a:schemeClr val="tx1"/>
                </a:solidFill>
              </a:rPr>
              <a:t>Restaurant Count  </a:t>
            </a:r>
          </a:p>
        </c:rich>
      </c:tx>
      <c:layout>
        <c:manualLayout>
          <c:xMode val="edge"/>
          <c:yMode val="edge"/>
          <c:x val="0.28234727902158535"/>
          <c:y val="4.5227678627072859E-2"/>
        </c:manualLayout>
      </c:layout>
      <c:overlay val="0"/>
      <c:spPr>
        <a:noFill/>
        <a:ln>
          <a:noFill/>
        </a:ln>
        <a:effectLst/>
      </c:spPr>
      <c:txPr>
        <a:bodyPr rot="0" spcFirstLastPara="1" vertOverflow="ellipsis" vert="horz" wrap="square" anchor="ctr" anchorCtr="1"/>
        <a:lstStyle/>
        <a:p>
          <a:pPr algn="ctr">
            <a:defRPr sz="1600" b="1" i="0" u="sng" strike="noStrike" kern="120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'[Zomato Project.xlsx]Sheet1'!$Z$16</c:f>
              <c:strCache>
                <c:ptCount val="1"/>
                <c:pt idx="0">
                  <c:v>Restaurant Count </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'[Zomato Project.xlsx]Sheet1'!$Y$17:$Y$21</c:f>
              <c:strCache>
                <c:ptCount val="5"/>
                <c:pt idx="0">
                  <c:v>Canada</c:v>
                </c:pt>
                <c:pt idx="1">
                  <c:v>Indonesia</c:v>
                </c:pt>
                <c:pt idx="2">
                  <c:v>Qatar</c:v>
                </c:pt>
                <c:pt idx="3">
                  <c:v>Singapore</c:v>
                </c:pt>
                <c:pt idx="4">
                  <c:v>Sri Lanka</c:v>
                </c:pt>
              </c:strCache>
            </c:strRef>
          </c:cat>
          <c:val>
            <c:numRef>
              <c:f>'[Zomato Project.xlsx]Sheet1'!$Z$17:$Z$21</c:f>
              <c:numCache>
                <c:formatCode>General</c:formatCode>
                <c:ptCount val="5"/>
                <c:pt idx="0">
                  <c:v>4</c:v>
                </c:pt>
                <c:pt idx="1">
                  <c:v>21</c:v>
                </c:pt>
                <c:pt idx="2">
                  <c:v>20</c:v>
                </c:pt>
                <c:pt idx="3">
                  <c:v>20</c:v>
                </c:pt>
                <c:pt idx="4">
                  <c:v>20</c:v>
                </c:pt>
              </c:numCache>
            </c:numRef>
          </c:val>
          <c:extLst>
            <c:ext xmlns:c16="http://schemas.microsoft.com/office/drawing/2014/chart" uri="{C3380CC4-5D6E-409C-BE32-E72D297353CC}">
              <c16:uniqueId val="{00000000-0571-4480-ADA9-3C5A18B6BD0A}"/>
            </c:ext>
          </c:extLst>
        </c:ser>
        <c:dLbls>
          <c:dLblPos val="outEnd"/>
          <c:showLegendKey val="0"/>
          <c:showVal val="1"/>
          <c:showCatName val="0"/>
          <c:showSerName val="0"/>
          <c:showPercent val="0"/>
          <c:showBubbleSize val="0"/>
        </c:dLbls>
        <c:gapWidth val="100"/>
        <c:overlap val="-24"/>
        <c:axId val="1391986639"/>
        <c:axId val="1391988303"/>
      </c:barChart>
      <c:catAx>
        <c:axId val="1391986639"/>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crossAx val="1391988303"/>
        <c:crosses val="autoZero"/>
        <c:auto val="1"/>
        <c:lblAlgn val="ctr"/>
        <c:lblOffset val="100"/>
        <c:noMultiLvlLbl val="0"/>
      </c:catAx>
      <c:valAx>
        <c:axId val="139198830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3919866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u="sng" dirty="0">
                <a:solidFill>
                  <a:sysClr val="windowText" lastClr="000000"/>
                </a:solidFill>
              </a:rPr>
              <a:t>Country</a:t>
            </a:r>
            <a:r>
              <a:rPr lang="en-US" b="1" u="sng" baseline="0" dirty="0">
                <a:solidFill>
                  <a:sysClr val="windowText" lastClr="000000"/>
                </a:solidFill>
              </a:rPr>
              <a:t> Vs Average </a:t>
            </a:r>
            <a:r>
              <a:rPr lang="en-US" b="1" u="sng" dirty="0">
                <a:solidFill>
                  <a:sysClr val="windowText" lastClr="000000"/>
                </a:solidFill>
              </a:rPr>
              <a:t>Rating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'[Project Zomato.xlsx]Currency Rate'!$Z$66</c:f>
              <c:strCache>
                <c:ptCount val="1"/>
                <c:pt idx="0">
                  <c:v>Rating Average </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'[Project Zomato.xlsx]Currency Rate'!$Y$67:$Y$71</c:f>
              <c:strCache>
                <c:ptCount val="5"/>
                <c:pt idx="0">
                  <c:v>Canada</c:v>
                </c:pt>
                <c:pt idx="1">
                  <c:v>Singapore</c:v>
                </c:pt>
                <c:pt idx="2">
                  <c:v>Sri Lanka</c:v>
                </c:pt>
                <c:pt idx="3">
                  <c:v>Qatar</c:v>
                </c:pt>
                <c:pt idx="4">
                  <c:v>Indonesia</c:v>
                </c:pt>
              </c:strCache>
            </c:strRef>
          </c:cat>
          <c:val>
            <c:numRef>
              <c:f>'[Project Zomato.xlsx]Currency Rate'!$Z$67:$Z$71</c:f>
              <c:numCache>
                <c:formatCode>General</c:formatCode>
                <c:ptCount val="5"/>
                <c:pt idx="0">
                  <c:v>3.6</c:v>
                </c:pt>
                <c:pt idx="1">
                  <c:v>3.6</c:v>
                </c:pt>
                <c:pt idx="2">
                  <c:v>3.9</c:v>
                </c:pt>
                <c:pt idx="3">
                  <c:v>4.0999999999999996</c:v>
                </c:pt>
                <c:pt idx="4">
                  <c:v>4.3</c:v>
                </c:pt>
              </c:numCache>
            </c:numRef>
          </c:val>
          <c:extLst>
            <c:ext xmlns:c16="http://schemas.microsoft.com/office/drawing/2014/chart" uri="{C3380CC4-5D6E-409C-BE32-E72D297353CC}">
              <c16:uniqueId val="{00000000-92FE-42A7-BE44-FA3380BA6EBE}"/>
            </c:ext>
          </c:extLst>
        </c:ser>
        <c:dLbls>
          <c:dLblPos val="outEnd"/>
          <c:showLegendKey val="0"/>
          <c:showVal val="1"/>
          <c:showCatName val="0"/>
          <c:showSerName val="0"/>
          <c:showPercent val="0"/>
          <c:showBubbleSize val="0"/>
        </c:dLbls>
        <c:gapWidth val="219"/>
        <c:overlap val="-27"/>
        <c:axId val="584509759"/>
        <c:axId val="584507263"/>
      </c:barChart>
      <c:catAx>
        <c:axId val="5845097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4507263"/>
        <c:crosses val="autoZero"/>
        <c:auto val="1"/>
        <c:lblAlgn val="ctr"/>
        <c:lblOffset val="100"/>
        <c:noMultiLvlLbl val="0"/>
      </c:catAx>
      <c:valAx>
        <c:axId val="584507263"/>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45097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[Zomato.xlsx]Currency Rate!PivotTable2</c:name>
    <c:fmtId val="-1"/>
  </c:pivotSource>
  <c:chart>
    <c:title>
      <c:tx>
        <c:rich>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r>
              <a:rPr lang="en-US"/>
              <a:t>Country Wise Average Cost in INR</a:t>
            </a:r>
          </a:p>
        </c:rich>
      </c:tx>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'Currency Rate'!$C$33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'Currency Rate'!$B$34:$B$39</c:f>
              <c:strCache>
                <c:ptCount val="5"/>
                <c:pt idx="0">
                  <c:v>Canada</c:v>
                </c:pt>
                <c:pt idx="1">
                  <c:v>Indonesia</c:v>
                </c:pt>
                <c:pt idx="2">
                  <c:v>Qatar</c:v>
                </c:pt>
                <c:pt idx="3">
                  <c:v>Singapore</c:v>
                </c:pt>
                <c:pt idx="4">
                  <c:v>Sri Lanka</c:v>
                </c:pt>
              </c:strCache>
            </c:strRef>
          </c:cat>
          <c:val>
            <c:numRef>
              <c:f>'Currency Rate'!$C$34:$C$39</c:f>
              <c:numCache>
                <c:formatCode>0.0</c:formatCode>
                <c:ptCount val="5"/>
                <c:pt idx="0">
                  <c:v>2252.9375</c:v>
                </c:pt>
                <c:pt idx="1">
                  <c:v>1518.4285714285713</c:v>
                </c:pt>
                <c:pt idx="2">
                  <c:v>5166.3874999999998</c:v>
                </c:pt>
                <c:pt idx="3">
                  <c:v>10047.432500000001</c:v>
                </c:pt>
                <c:pt idx="4">
                  <c:v>665</c:v>
                </c:pt>
              </c:numCache>
            </c:numRef>
          </c:val>
          <c:extLst>
            <c:ext xmlns:c16="http://schemas.microsoft.com/office/drawing/2014/chart" uri="{C3380CC4-5D6E-409C-BE32-E72D297353CC}">
              <c16:uniqueId val="{00000000-5CE4-4426-9C8C-BD5A13B2601A}"/>
            </c:ext>
          </c:extLst>
        </c:ser>
        <c:dLbls>
          <c:dLblPos val="outEnd"/>
          <c:showLegendKey val="0"/>
          <c:showVal val="1"/>
          <c:showCatName val="0"/>
          <c:showSerName val="0"/>
          <c:showPercent val="0"/>
          <c:showBubbleSize val="0"/>
        </c:dLbls>
        <c:gapWidth val="182"/>
        <c:axId val="977751455"/>
        <c:axId val="977751871"/>
      </c:barChart>
      <c:catAx>
        <c:axId val="977751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7751871"/>
        <c:crosses val="autoZero"/>
        <c:auto val="1"/>
        <c:lblAlgn val="ctr"/>
        <c:lblOffset val="100"/>
        <c:noMultiLvlLbl val="0"/>
      </c:catAx>
      <c:valAx>
        <c:axId val="977751871"/>
        <c:scaling>
          <c:orientation val="minMax"/>
        </c:scaling>
        <c:delete val="0"/>
        <c:axPos val="b"/>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97775145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[Project Zomato.xlsx]Extra Data!Online Delivery </c:name>
    <c:fmtId val="-1"/>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Percentage of Restaurant with Online Delivery </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w="19050">
            <a:solidFill>
              <a:schemeClr val="lt1"/>
            </a:solidFill>
          </a:ln>
          <a:effectLst>
            <a:outerShdw blurRad="317500" algn="ctr" rotWithShape="0">
              <a:prstClr val="black">
                <a:alpha val="25000"/>
              </a:prstClr>
            </a:outerShdw>
          </a:effectLst>
        </c:spPr>
      </c:pivotFmt>
      <c:pivotFmt>
        <c:idx val="2"/>
        <c:spPr>
          <a:solidFill>
            <a:schemeClr val="accent6"/>
          </a:solidFill>
          <a:ln w="19050">
            <a:solidFill>
              <a:schemeClr val="lt1"/>
            </a:solidFill>
          </a:ln>
          <a:effectLst>
            <a:outerShdw blurRad="317500" algn="ctr" rotWithShape="0">
              <a:prstClr val="black">
                <a:alpha val="25000"/>
              </a:prstClr>
            </a:outerShdw>
          </a:effectLst>
        </c:spPr>
      </c:pivotFmt>
      <c:pivotFmt>
        <c:idx val="3"/>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4"/>
        <c:spPr>
          <a:solidFill>
            <a:schemeClr val="accent6"/>
          </a:solidFill>
          <a:ln w="19050">
            <a:solidFill>
              <a:schemeClr val="lt1"/>
            </a:solidFill>
          </a:ln>
          <a:effectLst>
            <a:outerShdw blurRad="317500" algn="ctr" rotWithShape="0">
              <a:prstClr val="black">
                <a:alpha val="25000"/>
              </a:prstClr>
            </a:outerShdw>
          </a:effectLst>
        </c:spPr>
      </c:pivotFmt>
      <c:pivotFmt>
        <c:idx val="5"/>
        <c:spPr>
          <a:solidFill>
            <a:schemeClr val="accent6"/>
          </a:solidFill>
          <a:ln w="19050">
            <a:solidFill>
              <a:schemeClr val="lt1"/>
            </a:solidFill>
          </a:ln>
          <a:effectLst>
            <a:outerShdw blurRad="317500" algn="ctr" rotWithShape="0">
              <a:prstClr val="black">
                <a:alpha val="25000"/>
              </a:prstClr>
            </a:outerShdw>
          </a:effectLst>
        </c:spPr>
      </c:pivotFmt>
      <c:pivotFmt>
        <c:idx val="6"/>
        <c:spPr>
          <a:solidFill>
            <a:schemeClr val="accent6"/>
          </a:solidFill>
          <a:ln w="19050">
            <a:solidFill>
              <a:schemeClr val="lt1"/>
            </a:solid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w="19050">
            <a:solidFill>
              <a:schemeClr val="lt1"/>
            </a:solidFill>
          </a:ln>
          <a:effectLst>
            <a:outerShdw blurRad="317500" algn="ctr" rotWithShape="0">
              <a:prstClr val="black">
                <a:alpha val="25000"/>
              </a:prstClr>
            </a:outerShdw>
          </a:effectLst>
        </c:spPr>
      </c:pivotFmt>
      <c:pivotFmt>
        <c:idx val="8"/>
        <c:spPr>
          <a:solidFill>
            <a:schemeClr val="accent6"/>
          </a:solidFill>
          <a:ln w="19050">
            <a:solidFill>
              <a:schemeClr val="lt1"/>
            </a:solidFill>
          </a:ln>
          <a:effectLst>
            <a:outerShdw blurRad="317500" algn="ctr" rotWithShape="0">
              <a:prstClr val="black">
                <a:alpha val="25000"/>
              </a:prstClr>
            </a:outerShdw>
          </a:effectLst>
        </c:spPr>
      </c:pivotFmt>
    </c:pivotFmts>
    <c:plotArea>
      <c:layout/>
      <c:doughnutChart>
        <c:varyColors val="1"/>
        <c:ser>
          <c:idx val="0"/>
          <c:order val="0"/>
          <c:tx>
            <c:strRef>
              <c:f>'Extra Data'!$B$43</c:f>
              <c:strCache>
                <c:ptCount val="1"/>
                <c:pt idx="0">
                  <c:v>Total</c:v>
                </c:pt>
              </c:strCache>
            </c:strRef>
          </c:tx>
          <c:dPt>
            <c:idx val="0"/>
            <c:bubble3D val="0"/>
            <c:spPr>
              <a:solidFill>
                <a:schemeClr val="accent6">
                  <a:shade val="76000"/>
                </a:schemeClr>
              </a:solidFill>
              <a:ln w="19050">
                <a:solidFill>
                  <a:schemeClr val="lt1"/>
                </a:solidFill>
              </a:ln>
              <a:effectLst/>
            </c:spPr>
            <c:extLst>
              <c:ext xmlns:c16="http://schemas.microsoft.com/office/drawing/2014/chart" uri="{C3380CC4-5D6E-409C-BE32-E72D297353CC}">
                <c16:uniqueId val="{00000001-2E07-4E04-8750-7E63E9AFEC12}"/>
              </c:ext>
            </c:extLst>
          </c:dPt>
          <c:dPt>
            <c:idx val="1"/>
            <c:bubble3D val="0"/>
            <c:spPr>
              <a:solidFill>
                <a:schemeClr val="accent6">
                  <a:tint val="77000"/>
                </a:schemeClr>
              </a:solidFill>
              <a:ln w="19050">
                <a:solidFill>
                  <a:schemeClr val="lt1"/>
                </a:solidFill>
              </a:ln>
              <a:effectLst/>
            </c:spPr>
            <c:extLst>
              <c:ext xmlns:c16="http://schemas.microsoft.com/office/drawing/2014/chart" uri="{C3380CC4-5D6E-409C-BE32-E72D297353CC}">
                <c16:uniqueId val="{00000003-2E07-4E04-8750-7E63E9AFEC1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'Extra Data'!$A$44:$A$46</c:f>
              <c:strCache>
                <c:ptCount val="2"/>
                <c:pt idx="0">
                  <c:v>No</c:v>
                </c:pt>
                <c:pt idx="1">
                  <c:v>Yes</c:v>
                </c:pt>
              </c:strCache>
            </c:strRef>
          </c:cat>
          <c:val>
            <c:numRef>
              <c:f>'Extra Data'!$B$44:$B$46</c:f>
              <c:numCache>
                <c:formatCode>General</c:formatCode>
                <c:ptCount val="2"/>
                <c:pt idx="0">
                  <c:v>7100</c:v>
                </c:pt>
                <c:pt idx="1">
                  <c:v>2451</c:v>
                </c:pt>
              </c:numCache>
            </c:numRef>
          </c:val>
          <c:extLst>
            <c:ext xmlns:c16="http://schemas.microsoft.com/office/drawing/2014/chart" uri="{C3380CC4-5D6E-409C-BE32-E72D297353CC}">
              <c16:uniqueId val="{00000004-2E07-4E04-8750-7E63E9AFEC12}"/>
            </c:ext>
          </c:extLst>
        </c:ser>
        <c:dLbls>
          <c:showLegendKey val="0"/>
          <c:showVal val="0"/>
          <c:showCatName val="0"/>
          <c:showSerName val="0"/>
          <c:showPercent val="1"/>
          <c:showBubbleSize val="0"/>
          <c:showLeaderLines val="1"/>
        </c:dLbls>
        <c:firstSliceAng val="0"/>
        <c:holeSize val="75"/>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10.xml><?xml version="1.0" encoding="utf-8"?>
<cs:colorStyle xmlns:cs="http://schemas.microsoft.com/office/drawing/2012/chartStyle" xmlns:a="http://schemas.openxmlformats.org/drawingml/2006/main" meth="withinLinear" id="19">
  <a:schemeClr val="accent6"/>
</cs:colorStyle>
</file>

<file path=ppt/charts/colors2.xml><?xml version="1.0" encoding="utf-8"?>
<cs:colorStyle xmlns:cs="http://schemas.microsoft.com/office/drawing/2012/chartStyle" xmlns:a="http://schemas.openxmlformats.org/drawingml/2006/main" meth="withinLinear" id="14">
  <a:schemeClr val="accent1"/>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 id="14">
  <a:schemeClr val="accent1"/>
</cs:colorStyle>
</file>

<file path=ppt/charts/colors7.xml><?xml version="1.0" encoding="utf-8"?>
<cs:colorStyle xmlns:cs="http://schemas.microsoft.com/office/drawing/2012/chartStyle" xmlns:a="http://schemas.openxmlformats.org/drawingml/2006/main" meth="withinLinear" id="14">
  <a:schemeClr val="accent1"/>
</cs:colorStyle>
</file>

<file path=ppt/charts/colors8.xml><?xml version="1.0" encoding="utf-8"?>
<cs:colorStyle xmlns:cs="http://schemas.microsoft.com/office/drawing/2012/chartStyle" xmlns:a="http://schemas.openxmlformats.org/drawingml/2006/main" meth="withinLinearReversed" id="26">
  <a:schemeClr val="accent6"/>
</cs:colorStyle>
</file>

<file path=ppt/charts/colors9.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896b3e5ee2_0_3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896b3e5ee2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896b3e5ee2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896b3e5ee2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896b3e5ee2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896b3e5ee2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896b3e5ee2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896b3e5ee2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896b3e5ee2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896b3e5ee2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6350"/>
            <a:ext cx="9144000" cy="5149850"/>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656156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85323552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27526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3812575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290700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362021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4694186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8051574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9"/>
        <p:cNvGrpSpPr/>
        <p:nvPr/>
      </p:nvGrpSpPr>
      <p:grpSpPr>
        <a:xfrm>
          <a:off x="0" y="0"/>
          <a:ext cx="0" cy="0"/>
          <a:chOff x="0" y="0"/>
          <a:chExt cx="0" cy="0"/>
        </a:xfrm>
      </p:grpSpPr>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12325" y="3346800"/>
            <a:ext cx="577800" cy="8193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8237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2176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3484599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9021937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7005035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92707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592737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881839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5" name="Date Placeholder 4"/>
          <p:cNvSpPr>
            <a:spLocks noGrp="1"/>
          </p:cNvSpPr>
          <p:nvPr>
            <p:ph type="dt" sz="half" idx="10"/>
          </p:nvPr>
        </p:nvSpPr>
        <p:spPr/>
        <p:txBody>
          <a:bodyPr/>
          <a:lstStyle/>
          <a:p>
            <a:fld id="{4509A250-FF31-4206-8172-F9D3106AACB1}" type="datetimeFigureOut">
              <a:rPr lang="en-US" smtClean="0"/>
              <a:t>10/17/2024</a:t>
            </a:fld>
            <a:endParaRPr lang="en-US" dirty="0"/>
          </a:p>
        </p:txBody>
      </p:sp>
    </p:spTree>
    <p:extLst>
      <p:ext uri="{BB962C8B-B14F-4D97-AF65-F5344CB8AC3E}">
        <p14:creationId xmlns:p14="http://schemas.microsoft.com/office/powerpoint/2010/main" val="403678128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44" name="Group 43"/>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4AAD347D-5ACD-4C99-B74B-A9C85AD731AF}" type="datetimeFigureOut">
              <a:rPr lang="en-US" smtClean="0"/>
              <a:t>10/17/2024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1026103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1.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7.xml"/><Relationship Id="rId4" Type="http://schemas.openxmlformats.org/officeDocument/2006/relationships/chart" Target="../charts/char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8.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7.xml"/><Relationship Id="rId5" Type="http://schemas.openxmlformats.org/officeDocument/2006/relationships/chart" Target="../charts/chart10.xml"/><Relationship Id="rId4" Type="http://schemas.openxmlformats.org/officeDocument/2006/relationships/chart" Target="../charts/chart9.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7.xml"/><Relationship Id="rId5"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403425" y="1207749"/>
            <a:ext cx="8130975" cy="2428829"/>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5300" b="1" dirty="0">
                <a:solidFill>
                  <a:schemeClr val="tx1"/>
                </a:solidFill>
                <a:latin typeface="Arial" panose="020B0604020202020204" pitchFamily="34" charset="0"/>
                <a:cs typeface="Arial" panose="020B0604020202020204" pitchFamily="34" charset="0"/>
              </a:rPr>
              <a:t>Zomato Restaurant Analysis</a:t>
            </a:r>
            <a:endParaRPr sz="5300" b="1" dirty="0">
              <a:solidFill>
                <a:schemeClr val="tx1"/>
              </a:solidFill>
              <a:latin typeface="Arial" panose="020B0604020202020204" pitchFamily="34" charset="0"/>
              <a:cs typeface="Arial" panose="020B0604020202020204" pitchFamily="34" charset="0"/>
            </a:endParaRPr>
          </a:p>
          <a:p>
            <a:pPr marL="0" lvl="0" indent="0" algn="ctr" rtl="0">
              <a:spcBef>
                <a:spcPts val="0"/>
              </a:spcBef>
              <a:spcAft>
                <a:spcPts val="0"/>
              </a:spcAft>
              <a:buNone/>
            </a:pPr>
            <a:endParaRPr dirty="0">
              <a:latin typeface="Arial" panose="020B0604020202020204" pitchFamily="34" charset="0"/>
              <a:cs typeface="Arial" panose="020B0604020202020204" pitchFamily="34" charset="0"/>
            </a:endParaRPr>
          </a:p>
        </p:txBody>
      </p:sp>
      <p:sp>
        <p:nvSpPr>
          <p:cNvPr id="129" name="Google Shape;129;p13"/>
          <p:cNvSpPr txBox="1">
            <a:spLocks noGrp="1"/>
          </p:cNvSpPr>
          <p:nvPr>
            <p:ph type="subTitle" idx="1"/>
          </p:nvPr>
        </p:nvSpPr>
        <p:spPr>
          <a:xfrm>
            <a:off x="403425" y="3935751"/>
            <a:ext cx="6838203" cy="1088194"/>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935"/>
              <a:buNone/>
            </a:pPr>
            <a:r>
              <a:rPr lang="en" sz="2000" b="1" u="sng" dirty="0">
                <a:solidFill>
                  <a:schemeClr val="tx1"/>
                </a:solidFill>
                <a:latin typeface="Arial" panose="020B0604020202020204" pitchFamily="34" charset="0"/>
                <a:cs typeface="Arial" panose="020B0604020202020204" pitchFamily="34" charset="0"/>
              </a:rPr>
              <a:t>Zomato Restaurant Data Overview-Analysis of Restaurant Ratings and Costs</a:t>
            </a:r>
            <a:endParaRPr sz="2000" b="1" u="sng" dirty="0">
              <a:solidFill>
                <a:schemeClr val="tx1"/>
              </a:solidFill>
              <a:latin typeface="Arial" panose="020B0604020202020204" pitchFamily="34" charset="0"/>
              <a:cs typeface="Arial" panose="020B0604020202020204" pitchFamily="34" charset="0"/>
            </a:endParaRPr>
          </a:p>
        </p:txBody>
      </p:sp>
      <p:pic>
        <p:nvPicPr>
          <p:cNvPr id="130" name="Google Shape;130;p13"/>
          <p:cNvPicPr preferRelativeResize="0"/>
          <p:nvPr/>
        </p:nvPicPr>
        <p:blipFill>
          <a:blip r:embed="rId3">
            <a:alphaModFix/>
          </a:blip>
          <a:stretch>
            <a:fillRect/>
          </a:stretch>
        </p:blipFill>
        <p:spPr>
          <a:xfrm>
            <a:off x="8156028" y="4540468"/>
            <a:ext cx="987972" cy="60303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716D-0B85-46AE-9FC0-9A78E06F7550}"/>
              </a:ext>
            </a:extLst>
          </p:cNvPr>
          <p:cNvSpPr>
            <a:spLocks noGrp="1"/>
          </p:cNvSpPr>
          <p:nvPr>
            <p:ph type="title"/>
          </p:nvPr>
        </p:nvSpPr>
        <p:spPr>
          <a:xfrm>
            <a:off x="819150" y="0"/>
            <a:ext cx="7505700" cy="651641"/>
          </a:xfrm>
        </p:spPr>
        <p:txBody>
          <a:bodyPr>
            <a:normAutofit/>
          </a:bodyPr>
          <a:lstStyle/>
          <a:p>
            <a:r>
              <a:rPr lang="en" b="1" u="sng" dirty="0">
                <a:solidFill>
                  <a:schemeClr val="tx1"/>
                </a:solidFill>
                <a:latin typeface="Georgia"/>
                <a:ea typeface="Georgia"/>
                <a:cs typeface="Georgia"/>
                <a:sym typeface="Georgia"/>
              </a:rPr>
              <a:t>Restaurant Count Vs Country</a:t>
            </a:r>
            <a:endParaRPr lang="en-US" dirty="0"/>
          </a:p>
        </p:txBody>
      </p:sp>
      <p:sp>
        <p:nvSpPr>
          <p:cNvPr id="3" name="Text Placeholder 2">
            <a:extLst>
              <a:ext uri="{FF2B5EF4-FFF2-40B4-BE49-F238E27FC236}">
                <a16:creationId xmlns:a16="http://schemas.microsoft.com/office/drawing/2014/main" id="{CBF8FCA8-6234-41E4-9888-188D9AE800E1}"/>
              </a:ext>
            </a:extLst>
          </p:cNvPr>
          <p:cNvSpPr>
            <a:spLocks noGrp="1"/>
          </p:cNvSpPr>
          <p:nvPr>
            <p:ph type="body" idx="1"/>
          </p:nvPr>
        </p:nvSpPr>
        <p:spPr>
          <a:xfrm>
            <a:off x="199696" y="819807"/>
            <a:ext cx="8345213" cy="1597572"/>
          </a:xfrm>
        </p:spPr>
        <p:txBody>
          <a:bodyPr>
            <a:normAutofit/>
          </a:bodyPr>
          <a:lstStyle/>
          <a:p>
            <a:pPr marL="615950" lvl="1" indent="0">
              <a:buNone/>
            </a:pPr>
            <a:r>
              <a:rPr lang="en-US" sz="1600" dirty="0">
                <a:solidFill>
                  <a:schemeClr val="tx1"/>
                </a:solidFill>
                <a:latin typeface="Arial" panose="020B0604020202020204" pitchFamily="34" charset="0"/>
                <a:cs typeface="Arial" panose="020B0604020202020204" pitchFamily="34" charset="0"/>
              </a:rPr>
              <a:t>As Per Research and analyzing the Data We have seen that the India is having the highest no of restaurant that is 8652 out 9551 restaurant where as the Canada is having the lowest no of restaurant.</a:t>
            </a:r>
          </a:p>
        </p:txBody>
      </p:sp>
      <p:graphicFrame>
        <p:nvGraphicFramePr>
          <p:cNvPr id="6" name="Chart 5">
            <a:extLst>
              <a:ext uri="{FF2B5EF4-FFF2-40B4-BE49-F238E27FC236}">
                <a16:creationId xmlns:a16="http://schemas.microsoft.com/office/drawing/2014/main" id="{51D1DAEA-B4A4-DEA8-2E5C-6694EF216343}"/>
              </a:ext>
            </a:extLst>
          </p:cNvPr>
          <p:cNvGraphicFramePr>
            <a:graphicFrameLocks/>
          </p:cNvGraphicFramePr>
          <p:nvPr>
            <p:extLst>
              <p:ext uri="{D42A27DB-BD31-4B8C-83A1-F6EECF244321}">
                <p14:modId xmlns:p14="http://schemas.microsoft.com/office/powerpoint/2010/main" val="2386535167"/>
              </p:ext>
            </p:extLst>
          </p:nvPr>
        </p:nvGraphicFramePr>
        <p:xfrm>
          <a:off x="599092" y="1978573"/>
          <a:ext cx="6642536" cy="2540875"/>
        </p:xfrm>
        <a:graphic>
          <a:graphicData uri="http://schemas.openxmlformats.org/drawingml/2006/chart">
            <c:chart xmlns:c="http://schemas.openxmlformats.org/drawingml/2006/chart" xmlns:r="http://schemas.openxmlformats.org/officeDocument/2006/relationships" r:id="rId2"/>
          </a:graphicData>
        </a:graphic>
      </p:graphicFrame>
      <p:pic>
        <p:nvPicPr>
          <p:cNvPr id="7" name="Google Shape;147;p15">
            <a:extLst>
              <a:ext uri="{FF2B5EF4-FFF2-40B4-BE49-F238E27FC236}">
                <a16:creationId xmlns:a16="http://schemas.microsoft.com/office/drawing/2014/main" id="{01EC7B6E-834F-482F-9D18-983B2DCBE578}"/>
              </a:ext>
            </a:extLst>
          </p:cNvPr>
          <p:cNvPicPr preferRelativeResize="0"/>
          <p:nvPr/>
        </p:nvPicPr>
        <p:blipFill>
          <a:blip r:embed="rId3">
            <a:alphaModFix/>
          </a:blip>
          <a:stretch>
            <a:fillRect/>
          </a:stretch>
        </p:blipFill>
        <p:spPr>
          <a:xfrm>
            <a:off x="7974199" y="4285000"/>
            <a:ext cx="1169801" cy="858500"/>
          </a:xfrm>
          <a:prstGeom prst="rect">
            <a:avLst/>
          </a:prstGeom>
          <a:noFill/>
          <a:ln>
            <a:noFill/>
          </a:ln>
        </p:spPr>
      </p:pic>
    </p:spTree>
    <p:extLst>
      <p:ext uri="{BB962C8B-B14F-4D97-AF65-F5344CB8AC3E}">
        <p14:creationId xmlns:p14="http://schemas.microsoft.com/office/powerpoint/2010/main" val="1727363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567559" y="273270"/>
            <a:ext cx="6695089" cy="1755228"/>
          </a:xfrm>
          <a:prstGeom prst="rect">
            <a:avLst/>
          </a:prstGeom>
        </p:spPr>
        <p:txBody>
          <a:bodyPr spcFirstLastPara="1" wrap="square" lIns="91425" tIns="91425" rIns="91425" bIns="91425" anchor="t" anchorCtr="0">
            <a:normAutofit fontScale="90000"/>
          </a:bodyPr>
          <a:lstStyle/>
          <a:p>
            <a:pPr algn="ctr">
              <a:buSzPts val="990"/>
            </a:pPr>
            <a:r>
              <a:rPr lang="en-US" sz="2700" b="1" u="sng" dirty="0">
                <a:solidFill>
                  <a:schemeClr val="tx1"/>
                </a:solidFill>
                <a:latin typeface="Georgia"/>
                <a:ea typeface="Georgia"/>
                <a:cs typeface="Georgia"/>
                <a:sym typeface="Georgia"/>
              </a:rPr>
              <a:t>Restaurant Count vs Year</a:t>
            </a:r>
            <a:br>
              <a:rPr lang="en-US" sz="2120" b="1" u="sng" dirty="0">
                <a:solidFill>
                  <a:schemeClr val="accent6"/>
                </a:solidFill>
                <a:latin typeface="Georgia"/>
                <a:ea typeface="Georgia"/>
                <a:cs typeface="Georgia"/>
                <a:sym typeface="Georgia"/>
              </a:rPr>
            </a:br>
            <a:br>
              <a:rPr lang="en-US" sz="2120" b="1" u="sng" dirty="0">
                <a:solidFill>
                  <a:schemeClr val="accent6"/>
                </a:solidFill>
                <a:latin typeface="Georgia"/>
                <a:ea typeface="Georgia"/>
                <a:cs typeface="Georgia"/>
                <a:sym typeface="Georgia"/>
              </a:rPr>
            </a:br>
            <a:br>
              <a:rPr lang="en-US" sz="2120" b="1" u="sng" dirty="0">
                <a:solidFill>
                  <a:schemeClr val="accent6"/>
                </a:solidFill>
                <a:latin typeface="Georgia"/>
                <a:ea typeface="Georgia"/>
                <a:cs typeface="Georgia"/>
                <a:sym typeface="Georgia"/>
              </a:rPr>
            </a:br>
            <a:r>
              <a:rPr lang="en-US" sz="2000" spc="-80" dirty="0">
                <a:solidFill>
                  <a:srgbClr val="191919"/>
                </a:solidFill>
                <a:latin typeface="Arial" panose="020B0604020202020204" pitchFamily="34" charset="0"/>
                <a:cs typeface="Arial" panose="020B0604020202020204" pitchFamily="34" charset="0"/>
              </a:rPr>
              <a:t>As</a:t>
            </a:r>
            <a:r>
              <a:rPr lang="en-US" sz="2000" spc="-145" dirty="0">
                <a:solidFill>
                  <a:srgbClr val="191919"/>
                </a:solidFill>
                <a:latin typeface="Arial" panose="020B0604020202020204" pitchFamily="34" charset="0"/>
                <a:cs typeface="Arial" panose="020B0604020202020204" pitchFamily="34" charset="0"/>
              </a:rPr>
              <a:t> </a:t>
            </a:r>
            <a:r>
              <a:rPr lang="en-US" sz="2000" spc="-105" dirty="0">
                <a:solidFill>
                  <a:srgbClr val="191919"/>
                </a:solidFill>
                <a:latin typeface="Arial" panose="020B0604020202020204" pitchFamily="34" charset="0"/>
                <a:cs typeface="Arial" panose="020B0604020202020204" pitchFamily="34" charset="0"/>
              </a:rPr>
              <a:t>per</a:t>
            </a:r>
            <a:r>
              <a:rPr lang="en-US" sz="2000" spc="-180" dirty="0">
                <a:solidFill>
                  <a:srgbClr val="191919"/>
                </a:solidFill>
                <a:latin typeface="Arial" panose="020B0604020202020204" pitchFamily="34" charset="0"/>
                <a:cs typeface="Arial" panose="020B0604020202020204" pitchFamily="34" charset="0"/>
              </a:rPr>
              <a:t> </a:t>
            </a:r>
            <a:r>
              <a:rPr lang="en-US" sz="2000" spc="-100" dirty="0">
                <a:solidFill>
                  <a:srgbClr val="191919"/>
                </a:solidFill>
                <a:latin typeface="Arial" panose="020B0604020202020204" pitchFamily="34" charset="0"/>
                <a:cs typeface="Arial" panose="020B0604020202020204" pitchFamily="34" charset="0"/>
              </a:rPr>
              <a:t>research </a:t>
            </a:r>
            <a:r>
              <a:rPr lang="en-US" sz="2000" spc="-110" dirty="0">
                <a:solidFill>
                  <a:srgbClr val="191919"/>
                </a:solidFill>
                <a:latin typeface="Arial" panose="020B0604020202020204" pitchFamily="34" charset="0"/>
                <a:cs typeface="Arial" panose="020B0604020202020204" pitchFamily="34" charset="0"/>
              </a:rPr>
              <a:t>w</a:t>
            </a:r>
            <a:r>
              <a:rPr lang="en-US" sz="2000" spc="-145" dirty="0">
                <a:solidFill>
                  <a:srgbClr val="191919"/>
                </a:solidFill>
                <a:latin typeface="Arial" panose="020B0604020202020204" pitchFamily="34" charset="0"/>
                <a:cs typeface="Arial" panose="020B0604020202020204" pitchFamily="34" charset="0"/>
              </a:rPr>
              <a:t>e </a:t>
            </a:r>
            <a:r>
              <a:rPr lang="en-US" sz="2000" spc="-95" dirty="0">
                <a:solidFill>
                  <a:srgbClr val="191919"/>
                </a:solidFill>
                <a:latin typeface="Arial" panose="020B0604020202020204" pitchFamily="34" charset="0"/>
                <a:cs typeface="Arial" panose="020B0604020202020204" pitchFamily="34" charset="0"/>
              </a:rPr>
              <a:t>can</a:t>
            </a:r>
            <a:r>
              <a:rPr lang="en-US" sz="2000" spc="-145" dirty="0">
                <a:solidFill>
                  <a:srgbClr val="191919"/>
                </a:solidFill>
                <a:latin typeface="Arial" panose="020B0604020202020204" pitchFamily="34" charset="0"/>
                <a:cs typeface="Arial" panose="020B0604020202020204" pitchFamily="34" charset="0"/>
              </a:rPr>
              <a:t> </a:t>
            </a:r>
            <a:r>
              <a:rPr lang="en-US" sz="2000" spc="-75" dirty="0">
                <a:solidFill>
                  <a:srgbClr val="191919"/>
                </a:solidFill>
                <a:latin typeface="Arial" panose="020B0604020202020204" pitchFamily="34" charset="0"/>
                <a:cs typeface="Arial" panose="020B0604020202020204" pitchFamily="34" charset="0"/>
              </a:rPr>
              <a:t>see</a:t>
            </a:r>
            <a:r>
              <a:rPr lang="en-US" sz="2000" spc="-165" dirty="0">
                <a:solidFill>
                  <a:srgbClr val="191919"/>
                </a:solidFill>
                <a:latin typeface="Arial" panose="020B0604020202020204" pitchFamily="34" charset="0"/>
                <a:cs typeface="Arial" panose="020B0604020202020204" pitchFamily="34" charset="0"/>
              </a:rPr>
              <a:t> </a:t>
            </a:r>
            <a:r>
              <a:rPr lang="en-US" sz="2000" spc="-55" dirty="0">
                <a:solidFill>
                  <a:srgbClr val="191919"/>
                </a:solidFill>
                <a:latin typeface="Arial" panose="020B0604020202020204" pitchFamily="34" charset="0"/>
                <a:cs typeface="Arial" panose="020B0604020202020204" pitchFamily="34" charset="0"/>
              </a:rPr>
              <a:t>that </a:t>
            </a:r>
            <a:r>
              <a:rPr lang="en-US" sz="2000" spc="-90" dirty="0">
                <a:solidFill>
                  <a:srgbClr val="191919"/>
                </a:solidFill>
                <a:latin typeface="Arial" panose="020B0604020202020204" pitchFamily="34" charset="0"/>
                <a:cs typeface="Arial" panose="020B0604020202020204" pitchFamily="34" charset="0"/>
              </a:rPr>
              <a:t>Highest</a:t>
            </a:r>
            <a:r>
              <a:rPr lang="en-US" sz="2000" spc="-145" dirty="0">
                <a:solidFill>
                  <a:srgbClr val="191919"/>
                </a:solidFill>
                <a:latin typeface="Arial" panose="020B0604020202020204" pitchFamily="34" charset="0"/>
                <a:cs typeface="Arial" panose="020B0604020202020204" pitchFamily="34" charset="0"/>
              </a:rPr>
              <a:t> </a:t>
            </a:r>
            <a:r>
              <a:rPr lang="en-US" sz="2000" spc="-130" dirty="0">
                <a:solidFill>
                  <a:srgbClr val="191919"/>
                </a:solidFill>
                <a:latin typeface="Arial" panose="020B0604020202020204" pitchFamily="34" charset="0"/>
                <a:cs typeface="Arial" panose="020B0604020202020204" pitchFamily="34" charset="0"/>
              </a:rPr>
              <a:t>number</a:t>
            </a:r>
            <a:r>
              <a:rPr lang="en-US" sz="2000" spc="-160" dirty="0">
                <a:solidFill>
                  <a:srgbClr val="191919"/>
                </a:solidFill>
                <a:latin typeface="Arial" panose="020B0604020202020204" pitchFamily="34" charset="0"/>
                <a:cs typeface="Arial" panose="020B0604020202020204" pitchFamily="34" charset="0"/>
              </a:rPr>
              <a:t> </a:t>
            </a:r>
            <a:r>
              <a:rPr lang="en-US" sz="2000" spc="-60" dirty="0">
                <a:solidFill>
                  <a:srgbClr val="191919"/>
                </a:solidFill>
                <a:latin typeface="Arial" panose="020B0604020202020204" pitchFamily="34" charset="0"/>
                <a:cs typeface="Arial" panose="020B0604020202020204" pitchFamily="34" charset="0"/>
              </a:rPr>
              <a:t>of</a:t>
            </a:r>
            <a:r>
              <a:rPr lang="en-US" sz="2000" spc="-160" dirty="0">
                <a:solidFill>
                  <a:srgbClr val="191919"/>
                </a:solidFill>
                <a:latin typeface="Arial" panose="020B0604020202020204" pitchFamily="34" charset="0"/>
                <a:cs typeface="Arial" panose="020B0604020202020204" pitchFamily="34" charset="0"/>
              </a:rPr>
              <a:t> </a:t>
            </a:r>
            <a:r>
              <a:rPr lang="en-US" sz="2000" spc="-35" dirty="0">
                <a:solidFill>
                  <a:srgbClr val="191919"/>
                </a:solidFill>
                <a:latin typeface="Arial" panose="020B0604020202020204" pitchFamily="34" charset="0"/>
                <a:cs typeface="Arial" panose="020B0604020202020204" pitchFamily="34" charset="0"/>
              </a:rPr>
              <a:t>rest</a:t>
            </a:r>
            <a:r>
              <a:rPr lang="en-US" sz="2000" spc="-60" dirty="0">
                <a:solidFill>
                  <a:srgbClr val="191919"/>
                </a:solidFill>
                <a:latin typeface="Arial" panose="020B0604020202020204" pitchFamily="34" charset="0"/>
                <a:cs typeface="Arial" panose="020B0604020202020204" pitchFamily="34" charset="0"/>
              </a:rPr>
              <a:t>aurants</a:t>
            </a:r>
            <a:r>
              <a:rPr lang="en-US" sz="2000" spc="-145" dirty="0">
                <a:solidFill>
                  <a:srgbClr val="191919"/>
                </a:solidFill>
                <a:latin typeface="Arial" panose="020B0604020202020204" pitchFamily="34" charset="0"/>
                <a:cs typeface="Arial" panose="020B0604020202020204" pitchFamily="34" charset="0"/>
              </a:rPr>
              <a:t> </a:t>
            </a:r>
            <a:r>
              <a:rPr lang="en-US" sz="2000" spc="-135" dirty="0">
                <a:solidFill>
                  <a:srgbClr val="191919"/>
                </a:solidFill>
                <a:latin typeface="Arial" panose="020B0604020202020204" pitchFamily="34" charset="0"/>
                <a:cs typeface="Arial" panose="020B0604020202020204" pitchFamily="34" charset="0"/>
              </a:rPr>
              <a:t>opened</a:t>
            </a:r>
            <a:r>
              <a:rPr lang="en-US" sz="2000" spc="-145" dirty="0">
                <a:solidFill>
                  <a:srgbClr val="191919"/>
                </a:solidFill>
                <a:latin typeface="Arial" panose="020B0604020202020204" pitchFamily="34" charset="0"/>
                <a:cs typeface="Arial" panose="020B0604020202020204" pitchFamily="34" charset="0"/>
              </a:rPr>
              <a:t> </a:t>
            </a:r>
            <a:r>
              <a:rPr lang="en-US" sz="2000" spc="-110" dirty="0">
                <a:solidFill>
                  <a:srgbClr val="191919"/>
                </a:solidFill>
                <a:latin typeface="Arial" panose="020B0604020202020204" pitchFamily="34" charset="0"/>
                <a:cs typeface="Arial" panose="020B0604020202020204" pitchFamily="34" charset="0"/>
              </a:rPr>
              <a:t>in  </a:t>
            </a:r>
            <a:r>
              <a:rPr lang="en-US" sz="2000" spc="-85" dirty="0">
                <a:solidFill>
                  <a:srgbClr val="191919"/>
                </a:solidFill>
                <a:latin typeface="Arial" panose="020B0604020202020204" pitchFamily="34" charset="0"/>
                <a:cs typeface="Arial" panose="020B0604020202020204" pitchFamily="34" charset="0"/>
              </a:rPr>
              <a:t>2018</a:t>
            </a:r>
            <a:r>
              <a:rPr lang="en-US" sz="2000" spc="-145" dirty="0">
                <a:solidFill>
                  <a:srgbClr val="191919"/>
                </a:solidFill>
                <a:latin typeface="Arial" panose="020B0604020202020204" pitchFamily="34" charset="0"/>
                <a:cs typeface="Arial" panose="020B0604020202020204" pitchFamily="34" charset="0"/>
              </a:rPr>
              <a:t> </a:t>
            </a:r>
            <a:r>
              <a:rPr lang="en-US" sz="2000" spc="-195" dirty="0">
                <a:solidFill>
                  <a:srgbClr val="191919"/>
                </a:solidFill>
                <a:latin typeface="Arial" panose="020B0604020202020204" pitchFamily="34" charset="0"/>
                <a:cs typeface="Arial" panose="020B0604020202020204" pitchFamily="34" charset="0"/>
              </a:rPr>
              <a:t>(1</a:t>
            </a:r>
            <a:r>
              <a:rPr lang="en-US" sz="2000" spc="-215" dirty="0">
                <a:solidFill>
                  <a:srgbClr val="191919"/>
                </a:solidFill>
                <a:latin typeface="Arial" panose="020B0604020202020204" pitchFamily="34" charset="0"/>
                <a:cs typeface="Arial" panose="020B0604020202020204" pitchFamily="34" charset="0"/>
              </a:rPr>
              <a:t>,</a:t>
            </a:r>
            <a:r>
              <a:rPr lang="en-US" sz="2000" spc="-90" dirty="0">
                <a:solidFill>
                  <a:srgbClr val="191919"/>
                </a:solidFill>
                <a:latin typeface="Arial" panose="020B0604020202020204" pitchFamily="34" charset="0"/>
                <a:cs typeface="Arial" panose="020B0604020202020204" pitchFamily="34" charset="0"/>
              </a:rPr>
              <a:t>102)</a:t>
            </a:r>
            <a:r>
              <a:rPr lang="en-US" sz="2000" spc="-145" dirty="0">
                <a:solidFill>
                  <a:srgbClr val="191919"/>
                </a:solidFill>
                <a:latin typeface="Arial" panose="020B0604020202020204" pitchFamily="34" charset="0"/>
                <a:cs typeface="Arial" panose="020B0604020202020204" pitchFamily="34" charset="0"/>
              </a:rPr>
              <a:t> </a:t>
            </a:r>
            <a:r>
              <a:rPr lang="en-US" sz="2000" spc="-114" dirty="0">
                <a:solidFill>
                  <a:srgbClr val="191919"/>
                </a:solidFill>
                <a:latin typeface="Arial" panose="020B0604020202020204" pitchFamily="34" charset="0"/>
                <a:cs typeface="Arial" panose="020B0604020202020204" pitchFamily="34" charset="0"/>
              </a:rPr>
              <a:t>and</a:t>
            </a:r>
            <a:r>
              <a:rPr lang="en-US" sz="2000" spc="-145" dirty="0">
                <a:solidFill>
                  <a:srgbClr val="191919"/>
                </a:solidFill>
                <a:latin typeface="Arial" panose="020B0604020202020204" pitchFamily="34" charset="0"/>
                <a:cs typeface="Arial" panose="020B0604020202020204" pitchFamily="34" charset="0"/>
              </a:rPr>
              <a:t> </a:t>
            </a:r>
            <a:r>
              <a:rPr lang="en-US" sz="2000" spc="-95" dirty="0">
                <a:solidFill>
                  <a:srgbClr val="191919"/>
                </a:solidFill>
                <a:latin typeface="Arial" panose="020B0604020202020204" pitchFamily="34" charset="0"/>
                <a:cs typeface="Arial" panose="020B0604020202020204" pitchFamily="34" charset="0"/>
              </a:rPr>
              <a:t>L</a:t>
            </a:r>
            <a:r>
              <a:rPr lang="en-US" sz="2000" spc="-120" dirty="0">
                <a:solidFill>
                  <a:srgbClr val="191919"/>
                </a:solidFill>
                <a:latin typeface="Arial" panose="020B0604020202020204" pitchFamily="34" charset="0"/>
                <a:cs typeface="Arial" panose="020B0604020202020204" pitchFamily="34" charset="0"/>
              </a:rPr>
              <a:t>o</a:t>
            </a:r>
            <a:r>
              <a:rPr lang="en-US" sz="2000" spc="-110" dirty="0">
                <a:solidFill>
                  <a:srgbClr val="191919"/>
                </a:solidFill>
                <a:latin typeface="Arial" panose="020B0604020202020204" pitchFamily="34" charset="0"/>
                <a:cs typeface="Arial" panose="020B0604020202020204" pitchFamily="34" charset="0"/>
              </a:rPr>
              <a:t>w</a:t>
            </a:r>
            <a:r>
              <a:rPr lang="en-US" sz="2000" spc="-35" dirty="0">
                <a:solidFill>
                  <a:srgbClr val="191919"/>
                </a:solidFill>
                <a:latin typeface="Arial" panose="020B0604020202020204" pitchFamily="34" charset="0"/>
                <a:cs typeface="Arial" panose="020B0604020202020204" pitchFamily="34" charset="0"/>
              </a:rPr>
              <a:t>est</a:t>
            </a:r>
            <a:r>
              <a:rPr lang="en-US" sz="2000" spc="-145" dirty="0">
                <a:solidFill>
                  <a:srgbClr val="191919"/>
                </a:solidFill>
                <a:latin typeface="Arial" panose="020B0604020202020204" pitchFamily="34" charset="0"/>
                <a:cs typeface="Arial" panose="020B0604020202020204" pitchFamily="34" charset="0"/>
              </a:rPr>
              <a:t> </a:t>
            </a:r>
            <a:r>
              <a:rPr lang="en-US" sz="2000" spc="-130" dirty="0">
                <a:solidFill>
                  <a:srgbClr val="191919"/>
                </a:solidFill>
                <a:latin typeface="Arial" panose="020B0604020202020204" pitchFamily="34" charset="0"/>
                <a:cs typeface="Arial" panose="020B0604020202020204" pitchFamily="34" charset="0"/>
              </a:rPr>
              <a:t>number</a:t>
            </a:r>
            <a:r>
              <a:rPr lang="en-US" sz="2000" spc="-160" dirty="0">
                <a:solidFill>
                  <a:srgbClr val="191919"/>
                </a:solidFill>
                <a:latin typeface="Arial" panose="020B0604020202020204" pitchFamily="34" charset="0"/>
                <a:cs typeface="Arial" panose="020B0604020202020204" pitchFamily="34" charset="0"/>
              </a:rPr>
              <a:t> </a:t>
            </a:r>
            <a:r>
              <a:rPr lang="en-US" sz="2000" spc="-50" dirty="0">
                <a:solidFill>
                  <a:srgbClr val="191919"/>
                </a:solidFill>
                <a:latin typeface="Arial" panose="020B0604020202020204" pitchFamily="34" charset="0"/>
                <a:cs typeface="Arial" panose="020B0604020202020204" pitchFamily="34" charset="0"/>
              </a:rPr>
              <a:t>of  </a:t>
            </a:r>
            <a:r>
              <a:rPr lang="en-US" sz="2000" spc="-35" dirty="0">
                <a:solidFill>
                  <a:srgbClr val="191919"/>
                </a:solidFill>
                <a:latin typeface="Arial" panose="020B0604020202020204" pitchFamily="34" charset="0"/>
                <a:cs typeface="Arial" panose="020B0604020202020204" pitchFamily="34" charset="0"/>
              </a:rPr>
              <a:t>rest</a:t>
            </a:r>
            <a:r>
              <a:rPr lang="en-US" sz="2000" spc="-60" dirty="0">
                <a:solidFill>
                  <a:srgbClr val="191919"/>
                </a:solidFill>
                <a:latin typeface="Arial" panose="020B0604020202020204" pitchFamily="34" charset="0"/>
                <a:cs typeface="Arial" panose="020B0604020202020204" pitchFamily="34" charset="0"/>
              </a:rPr>
              <a:t>aurants</a:t>
            </a:r>
            <a:r>
              <a:rPr lang="en-US" sz="2000" spc="-145" dirty="0">
                <a:solidFill>
                  <a:srgbClr val="191919"/>
                </a:solidFill>
                <a:latin typeface="Arial" panose="020B0604020202020204" pitchFamily="34" charset="0"/>
                <a:cs typeface="Arial" panose="020B0604020202020204" pitchFamily="34" charset="0"/>
              </a:rPr>
              <a:t> </a:t>
            </a:r>
            <a:r>
              <a:rPr lang="en-US" sz="2000" spc="-135" dirty="0">
                <a:solidFill>
                  <a:srgbClr val="191919"/>
                </a:solidFill>
                <a:latin typeface="Arial" panose="020B0604020202020204" pitchFamily="34" charset="0"/>
                <a:cs typeface="Arial" panose="020B0604020202020204" pitchFamily="34" charset="0"/>
              </a:rPr>
              <a:t>opened</a:t>
            </a:r>
            <a:r>
              <a:rPr lang="en-US" sz="2000" spc="-145" dirty="0">
                <a:solidFill>
                  <a:srgbClr val="191919"/>
                </a:solidFill>
                <a:latin typeface="Arial" panose="020B0604020202020204" pitchFamily="34" charset="0"/>
                <a:cs typeface="Arial" panose="020B0604020202020204" pitchFamily="34" charset="0"/>
              </a:rPr>
              <a:t> </a:t>
            </a:r>
            <a:r>
              <a:rPr lang="en-US" sz="2000" spc="-125" dirty="0">
                <a:solidFill>
                  <a:srgbClr val="191919"/>
                </a:solidFill>
                <a:latin typeface="Arial" panose="020B0604020202020204" pitchFamily="34" charset="0"/>
                <a:cs typeface="Arial" panose="020B0604020202020204" pitchFamily="34" charset="0"/>
              </a:rPr>
              <a:t>in</a:t>
            </a:r>
            <a:r>
              <a:rPr lang="en-US" sz="2000" spc="-145" dirty="0">
                <a:solidFill>
                  <a:srgbClr val="191919"/>
                </a:solidFill>
                <a:latin typeface="Arial" panose="020B0604020202020204" pitchFamily="34" charset="0"/>
                <a:cs typeface="Arial" panose="020B0604020202020204" pitchFamily="34" charset="0"/>
              </a:rPr>
              <a:t> </a:t>
            </a:r>
            <a:r>
              <a:rPr lang="en-US" sz="2000" spc="-80" dirty="0">
                <a:solidFill>
                  <a:srgbClr val="191919"/>
                </a:solidFill>
                <a:latin typeface="Arial" panose="020B0604020202020204" pitchFamily="34" charset="0"/>
                <a:cs typeface="Arial" panose="020B0604020202020204" pitchFamily="34" charset="0"/>
              </a:rPr>
              <a:t>2012</a:t>
            </a:r>
            <a:r>
              <a:rPr lang="en-US" sz="2000" spc="-145" dirty="0">
                <a:solidFill>
                  <a:srgbClr val="191919"/>
                </a:solidFill>
                <a:latin typeface="Arial" panose="020B0604020202020204" pitchFamily="34" charset="0"/>
                <a:cs typeface="Arial" panose="020B0604020202020204" pitchFamily="34" charset="0"/>
              </a:rPr>
              <a:t> </a:t>
            </a:r>
            <a:r>
              <a:rPr lang="en-US" sz="2000" spc="-195" dirty="0">
                <a:solidFill>
                  <a:srgbClr val="191919"/>
                </a:solidFill>
                <a:latin typeface="Arial" panose="020B0604020202020204" pitchFamily="34" charset="0"/>
                <a:cs typeface="Arial" panose="020B0604020202020204" pitchFamily="34" charset="0"/>
              </a:rPr>
              <a:t>(1</a:t>
            </a:r>
            <a:r>
              <a:rPr lang="en-US" sz="2000" spc="-175" dirty="0">
                <a:solidFill>
                  <a:srgbClr val="191919"/>
                </a:solidFill>
                <a:latin typeface="Arial" panose="020B0604020202020204" pitchFamily="34" charset="0"/>
                <a:cs typeface="Arial" panose="020B0604020202020204" pitchFamily="34" charset="0"/>
              </a:rPr>
              <a:t>,</a:t>
            </a:r>
            <a:r>
              <a:rPr lang="en-US" sz="2000" spc="-85" dirty="0">
                <a:solidFill>
                  <a:srgbClr val="191919"/>
                </a:solidFill>
                <a:latin typeface="Arial" panose="020B0604020202020204" pitchFamily="34" charset="0"/>
                <a:cs typeface="Arial" panose="020B0604020202020204" pitchFamily="34" charset="0"/>
              </a:rPr>
              <a:t>022).</a:t>
            </a:r>
            <a:br>
              <a:rPr lang="en-US" sz="2000" dirty="0">
                <a:latin typeface="Trebuchet MS"/>
                <a:cs typeface="Trebuchet MS"/>
              </a:rPr>
            </a:br>
            <a:br>
              <a:rPr lang="en-US" sz="2120" b="1" u="sng" dirty="0">
                <a:solidFill>
                  <a:schemeClr val="accent6"/>
                </a:solidFill>
                <a:latin typeface="Georgia"/>
                <a:ea typeface="Georgia"/>
                <a:cs typeface="Georgia"/>
                <a:sym typeface="Georgia"/>
              </a:rPr>
            </a:br>
            <a:br>
              <a:rPr lang="en-US" sz="2120" b="1" u="sng" dirty="0">
                <a:solidFill>
                  <a:schemeClr val="accent6"/>
                </a:solidFill>
                <a:latin typeface="Georgia"/>
                <a:ea typeface="Georgia"/>
                <a:cs typeface="Georgia"/>
                <a:sym typeface="Georgia"/>
              </a:rPr>
            </a:br>
            <a:endParaRPr lang="en-US" sz="2120" b="1" u="sng" dirty="0">
              <a:solidFill>
                <a:schemeClr val="accent6"/>
              </a:solidFill>
              <a:latin typeface="Georgia"/>
              <a:ea typeface="Georgia"/>
              <a:cs typeface="Georgia"/>
              <a:sym typeface="Georgia"/>
            </a:endParaRPr>
          </a:p>
        </p:txBody>
      </p:sp>
      <p:pic>
        <p:nvPicPr>
          <p:cNvPr id="168" name="Google Shape;168;p18"/>
          <p:cNvPicPr preferRelativeResize="0"/>
          <p:nvPr/>
        </p:nvPicPr>
        <p:blipFill>
          <a:blip r:embed="rId3">
            <a:alphaModFix/>
          </a:blip>
          <a:stretch>
            <a:fillRect/>
          </a:stretch>
        </p:blipFill>
        <p:spPr>
          <a:xfrm>
            <a:off x="7974199" y="4285000"/>
            <a:ext cx="1169801" cy="858500"/>
          </a:xfrm>
          <a:prstGeom prst="rect">
            <a:avLst/>
          </a:prstGeom>
          <a:noFill/>
          <a:ln>
            <a:noFill/>
          </a:ln>
        </p:spPr>
      </p:pic>
      <p:graphicFrame>
        <p:nvGraphicFramePr>
          <p:cNvPr id="6" name="Chart 5">
            <a:extLst>
              <a:ext uri="{FF2B5EF4-FFF2-40B4-BE49-F238E27FC236}">
                <a16:creationId xmlns:a16="http://schemas.microsoft.com/office/drawing/2014/main" id="{26E1BF10-FBF4-99FF-54FE-41DCB5773511}"/>
              </a:ext>
            </a:extLst>
          </p:cNvPr>
          <p:cNvGraphicFramePr>
            <a:graphicFrameLocks/>
          </p:cNvGraphicFramePr>
          <p:nvPr>
            <p:extLst>
              <p:ext uri="{D42A27DB-BD31-4B8C-83A1-F6EECF244321}">
                <p14:modId xmlns:p14="http://schemas.microsoft.com/office/powerpoint/2010/main" val="409175425"/>
              </p:ext>
            </p:extLst>
          </p:nvPr>
        </p:nvGraphicFramePr>
        <p:xfrm>
          <a:off x="567559" y="2343808"/>
          <a:ext cx="5969876" cy="2431044"/>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448ABD7-9C25-4C56-8787-6DDF56F46052}"/>
              </a:ext>
            </a:extLst>
          </p:cNvPr>
          <p:cNvGraphicFramePr>
            <a:graphicFrameLocks/>
          </p:cNvGraphicFramePr>
          <p:nvPr>
            <p:extLst>
              <p:ext uri="{D42A27DB-BD31-4B8C-83A1-F6EECF244321}">
                <p14:modId xmlns:p14="http://schemas.microsoft.com/office/powerpoint/2010/main" val="721358341"/>
              </p:ext>
            </p:extLst>
          </p:nvPr>
        </p:nvGraphicFramePr>
        <p:xfrm>
          <a:off x="935422" y="2332092"/>
          <a:ext cx="6201102" cy="271681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8691014D-EFD5-4BA0-9E83-D570A84BDB5E}"/>
              </a:ext>
            </a:extLst>
          </p:cNvPr>
          <p:cNvSpPr txBox="1"/>
          <p:nvPr/>
        </p:nvSpPr>
        <p:spPr>
          <a:xfrm>
            <a:off x="1054977" y="94593"/>
            <a:ext cx="5961992" cy="523220"/>
          </a:xfrm>
          <a:prstGeom prst="rect">
            <a:avLst/>
          </a:prstGeom>
          <a:noFill/>
        </p:spPr>
        <p:txBody>
          <a:bodyPr wrap="square">
            <a:spAutoFit/>
          </a:bodyPr>
          <a:lstStyle/>
          <a:p>
            <a:r>
              <a:rPr lang="en" sz="2800" b="1" u="sng" dirty="0">
                <a:solidFill>
                  <a:schemeClr val="tx1"/>
                </a:solidFill>
                <a:latin typeface="Georgia"/>
                <a:ea typeface="Georgia"/>
                <a:cs typeface="Georgia"/>
                <a:sym typeface="Georgia"/>
              </a:rPr>
              <a:t>Average of Voter VS Country</a:t>
            </a:r>
            <a:endParaRPr lang="en-US" sz="2800" dirty="0"/>
          </a:p>
        </p:txBody>
      </p:sp>
      <p:sp>
        <p:nvSpPr>
          <p:cNvPr id="6" name="TextBox 5">
            <a:extLst>
              <a:ext uri="{FF2B5EF4-FFF2-40B4-BE49-F238E27FC236}">
                <a16:creationId xmlns:a16="http://schemas.microsoft.com/office/drawing/2014/main" id="{A9ACD37E-08AC-49AA-B43F-F52C5A65CC65}"/>
              </a:ext>
            </a:extLst>
          </p:cNvPr>
          <p:cNvSpPr txBox="1"/>
          <p:nvPr/>
        </p:nvSpPr>
        <p:spPr>
          <a:xfrm>
            <a:off x="517634" y="947097"/>
            <a:ext cx="7851227" cy="1384995"/>
          </a:xfrm>
          <a:prstGeom prst="rect">
            <a:avLst/>
          </a:prstGeom>
          <a:noFill/>
        </p:spPr>
        <p:txBody>
          <a:bodyPr wrap="square">
            <a:spAutoFit/>
          </a:bodyPr>
          <a:lstStyle/>
          <a:p>
            <a:pPr marL="171450" indent="-171450">
              <a:buFont typeface="Wingdings" panose="05000000000000000000" pitchFamily="2" charset="2"/>
              <a:buChar char="§"/>
            </a:pPr>
            <a:r>
              <a:rPr lang="en-US" sz="1200" dirty="0">
                <a:solidFill>
                  <a:schemeClr val="tx1">
                    <a:lumMod val="95000"/>
                    <a:lumOff val="5000"/>
                  </a:schemeClr>
                </a:solidFill>
              </a:rPr>
              <a:t>The dataset shows the variations in average votes among countries, with Indonesia leading at 772.1 and Brazil at only 19.6.</a:t>
            </a:r>
          </a:p>
          <a:p>
            <a:r>
              <a:rPr lang="en-US" sz="1200" dirty="0">
                <a:solidFill>
                  <a:schemeClr val="tx1">
                    <a:lumMod val="95000"/>
                    <a:lumOff val="5000"/>
                  </a:schemeClr>
                </a:solidFill>
              </a:rPr>
              <a:t> </a:t>
            </a:r>
          </a:p>
          <a:p>
            <a:pPr marL="171450" indent="-171450">
              <a:buFont typeface="Wingdings" panose="05000000000000000000" pitchFamily="2" charset="2"/>
              <a:buChar char="§"/>
            </a:pPr>
            <a:r>
              <a:rPr lang="en-US" sz="1200" dirty="0">
                <a:solidFill>
                  <a:schemeClr val="tx1">
                    <a:lumMod val="95000"/>
                    <a:lumOff val="5000"/>
                  </a:schemeClr>
                </a:solidFill>
              </a:rPr>
              <a:t>Countries like the UAE and Turkey show high engagement, while Singapore and Brazil lag. </a:t>
            </a:r>
          </a:p>
          <a:p>
            <a:pPr marL="171450" indent="-171450">
              <a:buFont typeface="Wingdings" panose="05000000000000000000" pitchFamily="2" charset="2"/>
              <a:buChar char="§"/>
            </a:pPr>
            <a:endParaRPr lang="en-US" sz="1200" dirty="0">
              <a:solidFill>
                <a:schemeClr val="tx1">
                  <a:lumMod val="95000"/>
                  <a:lumOff val="5000"/>
                </a:schemeClr>
              </a:solidFill>
            </a:endParaRPr>
          </a:p>
          <a:p>
            <a:pPr marL="171450" indent="-171450">
              <a:buFont typeface="Wingdings" panose="05000000000000000000" pitchFamily="2" charset="2"/>
              <a:buChar char="§"/>
            </a:pPr>
            <a:r>
              <a:rPr lang="en-US" sz="1200" dirty="0">
                <a:solidFill>
                  <a:schemeClr val="tx1">
                    <a:lumMod val="95000"/>
                    <a:lumOff val="5000"/>
                  </a:schemeClr>
                </a:solidFill>
              </a:rPr>
              <a:t>To improve participation, targeted outreach and engagement strategies could be developed for lower-performing nations. Fostering community initiatives may enhance overall voting activity</a:t>
            </a:r>
          </a:p>
        </p:txBody>
      </p:sp>
      <p:pic>
        <p:nvPicPr>
          <p:cNvPr id="7" name="Google Shape;182;p20">
            <a:extLst>
              <a:ext uri="{FF2B5EF4-FFF2-40B4-BE49-F238E27FC236}">
                <a16:creationId xmlns:a16="http://schemas.microsoft.com/office/drawing/2014/main" id="{584F5A42-0353-4A2D-BD16-BF923FC86B02}"/>
              </a:ext>
            </a:extLst>
          </p:cNvPr>
          <p:cNvPicPr preferRelativeResize="0"/>
          <p:nvPr/>
        </p:nvPicPr>
        <p:blipFill>
          <a:blip r:embed="rId3">
            <a:alphaModFix/>
          </a:blip>
          <a:stretch>
            <a:fillRect/>
          </a:stretch>
        </p:blipFill>
        <p:spPr>
          <a:xfrm>
            <a:off x="8290124" y="4285000"/>
            <a:ext cx="853876" cy="858500"/>
          </a:xfrm>
          <a:prstGeom prst="rect">
            <a:avLst/>
          </a:prstGeom>
          <a:noFill/>
          <a:ln>
            <a:noFill/>
          </a:ln>
        </p:spPr>
      </p:pic>
    </p:spTree>
    <p:extLst>
      <p:ext uri="{BB962C8B-B14F-4D97-AF65-F5344CB8AC3E}">
        <p14:creationId xmlns:p14="http://schemas.microsoft.com/office/powerpoint/2010/main" val="1848737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DE70A12-3097-47A1-A52B-AEB14F7D0A34}"/>
              </a:ext>
            </a:extLst>
          </p:cNvPr>
          <p:cNvGraphicFramePr>
            <a:graphicFrameLocks/>
          </p:cNvGraphicFramePr>
          <p:nvPr>
            <p:extLst>
              <p:ext uri="{D42A27DB-BD31-4B8C-83A1-F6EECF244321}">
                <p14:modId xmlns:p14="http://schemas.microsoft.com/office/powerpoint/2010/main" val="4214944420"/>
              </p:ext>
            </p:extLst>
          </p:nvPr>
        </p:nvGraphicFramePr>
        <p:xfrm>
          <a:off x="935421" y="1702676"/>
          <a:ext cx="7523155" cy="3326877"/>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C7A738A-A06A-4045-A0A5-FBAC9D6BE12C}"/>
              </a:ext>
            </a:extLst>
          </p:cNvPr>
          <p:cNvSpPr txBox="1"/>
          <p:nvPr/>
        </p:nvSpPr>
        <p:spPr>
          <a:xfrm>
            <a:off x="674913" y="725547"/>
            <a:ext cx="7523155" cy="1107996"/>
          </a:xfrm>
          <a:prstGeom prst="rect">
            <a:avLst/>
          </a:prstGeom>
          <a:noFill/>
        </p:spPr>
        <p:txBody>
          <a:bodyPr wrap="square">
            <a:spAutoFit/>
          </a:bodyPr>
          <a:lstStyle/>
          <a:p>
            <a:pPr marL="171450" indent="-171450">
              <a:buFont typeface="Arial" panose="020B0604020202020204" pitchFamily="34" charset="0"/>
              <a:buChar char="•"/>
            </a:pPr>
            <a:r>
              <a:rPr lang="en-US" sz="1100" dirty="0"/>
              <a:t>The average cost data shows significant disparities, with Singapore at the highest average cost of ₹10,047, while Turkey is the most affordable at ₹209.</a:t>
            </a:r>
          </a:p>
          <a:p>
            <a:pPr marL="171450" indent="-171450">
              <a:buFont typeface="Arial" panose="020B0604020202020204" pitchFamily="34" charset="0"/>
              <a:buChar char="•"/>
            </a:pPr>
            <a:r>
              <a:rPr lang="en-US" sz="1100" dirty="0"/>
              <a:t> India's average cost is relatively low at ₹624. To attract more international visitors, consider promoting affordable dining options in high-cost countries.</a:t>
            </a:r>
          </a:p>
          <a:p>
            <a:pPr marL="171450" indent="-171450">
              <a:buFont typeface="Arial" panose="020B0604020202020204" pitchFamily="34" charset="0"/>
              <a:buChar char="•"/>
            </a:pPr>
            <a:r>
              <a:rPr lang="en-US" sz="1100" dirty="0"/>
              <a:t> Conversely, countries like Turkey and India could market their culinary experiences as cost-effective alternatives, appealing to budget-conscious travelers.</a:t>
            </a:r>
          </a:p>
        </p:txBody>
      </p:sp>
      <p:sp>
        <p:nvSpPr>
          <p:cNvPr id="6" name="TextBox 5">
            <a:extLst>
              <a:ext uri="{FF2B5EF4-FFF2-40B4-BE49-F238E27FC236}">
                <a16:creationId xmlns:a16="http://schemas.microsoft.com/office/drawing/2014/main" id="{18DF6746-53A0-45AE-882F-93A5BDFD0D3E}"/>
              </a:ext>
            </a:extLst>
          </p:cNvPr>
          <p:cNvSpPr txBox="1"/>
          <p:nvPr/>
        </p:nvSpPr>
        <p:spPr>
          <a:xfrm>
            <a:off x="1194097" y="88380"/>
            <a:ext cx="6755805" cy="523220"/>
          </a:xfrm>
          <a:prstGeom prst="rect">
            <a:avLst/>
          </a:prstGeom>
          <a:noFill/>
        </p:spPr>
        <p:txBody>
          <a:bodyPr wrap="square">
            <a:spAutoFit/>
          </a:bodyPr>
          <a:lstStyle/>
          <a:p>
            <a:pPr algn="ctr" rtl="0">
              <a:defRPr sz="1400" b="0" i="0" u="none" strike="noStrike" kern="1200" spc="0" baseline="0">
                <a:solidFill>
                  <a:prstClr val="black">
                    <a:lumMod val="65000"/>
                    <a:lumOff val="35000"/>
                  </a:prstClr>
                </a:solidFill>
                <a:latin typeface="+mn-lt"/>
                <a:ea typeface="+mn-ea"/>
                <a:cs typeface="+mn-cs"/>
              </a:defRPr>
            </a:pPr>
            <a:r>
              <a:rPr lang="en-US" sz="2800" b="1" u="sng" spc="-225" dirty="0">
                <a:solidFill>
                  <a:schemeClr val="tx1">
                    <a:lumMod val="95000"/>
                    <a:lumOff val="5000"/>
                  </a:schemeClr>
                </a:solidFill>
              </a:rPr>
              <a:t>Expenditur</a:t>
            </a:r>
            <a:r>
              <a:rPr lang="en-US" sz="2800" b="1" u="sng" spc="-135" dirty="0">
                <a:solidFill>
                  <a:schemeClr val="tx1">
                    <a:lumMod val="95000"/>
                    <a:lumOff val="5000"/>
                  </a:schemeClr>
                </a:solidFill>
              </a:rPr>
              <a:t>e</a:t>
            </a:r>
            <a:r>
              <a:rPr lang="en-US" sz="2800" b="1" u="sng" spc="-280" dirty="0">
                <a:solidFill>
                  <a:schemeClr val="tx1">
                    <a:lumMod val="95000"/>
                    <a:lumOff val="5000"/>
                  </a:schemeClr>
                </a:solidFill>
              </a:rPr>
              <a:t> </a:t>
            </a:r>
            <a:r>
              <a:rPr lang="en-US" sz="2800" b="1" u="sng" spc="-305" dirty="0">
                <a:solidFill>
                  <a:schemeClr val="tx1">
                    <a:lumMod val="95000"/>
                    <a:lumOff val="5000"/>
                  </a:schemeClr>
                </a:solidFill>
              </a:rPr>
              <a:t>Anal</a:t>
            </a:r>
            <a:r>
              <a:rPr lang="en-US" sz="2800" b="1" u="sng" spc="-355" dirty="0">
                <a:solidFill>
                  <a:schemeClr val="tx1">
                    <a:lumMod val="95000"/>
                    <a:lumOff val="5000"/>
                  </a:schemeClr>
                </a:solidFill>
              </a:rPr>
              <a:t>y</a:t>
            </a:r>
            <a:r>
              <a:rPr lang="en-US" sz="2800" b="1" u="sng" spc="-20" dirty="0">
                <a:solidFill>
                  <a:schemeClr val="tx1">
                    <a:lumMod val="95000"/>
                    <a:lumOff val="5000"/>
                  </a:schemeClr>
                </a:solidFill>
              </a:rPr>
              <a:t>si</a:t>
            </a:r>
            <a:r>
              <a:rPr lang="en-US" sz="2800" b="1" u="sng" spc="5" dirty="0">
                <a:solidFill>
                  <a:schemeClr val="tx1">
                    <a:lumMod val="95000"/>
                    <a:lumOff val="5000"/>
                  </a:schemeClr>
                </a:solidFill>
              </a:rPr>
              <a:t>s</a:t>
            </a:r>
            <a:endParaRPr lang="en-US" sz="1200" b="1" u="sng" dirty="0">
              <a:solidFill>
                <a:schemeClr val="tx1">
                  <a:lumMod val="95000"/>
                  <a:lumOff val="5000"/>
                </a:schemeClr>
              </a:solidFill>
            </a:endParaRPr>
          </a:p>
        </p:txBody>
      </p:sp>
      <p:pic>
        <p:nvPicPr>
          <p:cNvPr id="7" name="Google Shape;182;p20">
            <a:extLst>
              <a:ext uri="{FF2B5EF4-FFF2-40B4-BE49-F238E27FC236}">
                <a16:creationId xmlns:a16="http://schemas.microsoft.com/office/drawing/2014/main" id="{9D0749FC-D3BB-4136-A8F0-A6C2D3812E21}"/>
              </a:ext>
            </a:extLst>
          </p:cNvPr>
          <p:cNvPicPr preferRelativeResize="0"/>
          <p:nvPr/>
        </p:nvPicPr>
        <p:blipFill>
          <a:blip r:embed="rId3">
            <a:alphaModFix/>
          </a:blip>
          <a:stretch>
            <a:fillRect/>
          </a:stretch>
        </p:blipFill>
        <p:spPr>
          <a:xfrm>
            <a:off x="8290124" y="4285000"/>
            <a:ext cx="853876" cy="858500"/>
          </a:xfrm>
          <a:prstGeom prst="rect">
            <a:avLst/>
          </a:prstGeom>
          <a:noFill/>
          <a:ln>
            <a:noFill/>
          </a:ln>
        </p:spPr>
      </p:pic>
    </p:spTree>
    <p:extLst>
      <p:ext uri="{BB962C8B-B14F-4D97-AF65-F5344CB8AC3E}">
        <p14:creationId xmlns:p14="http://schemas.microsoft.com/office/powerpoint/2010/main" val="14220673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59E2A-BF70-465B-981C-209C46419E3E}"/>
              </a:ext>
            </a:extLst>
          </p:cNvPr>
          <p:cNvSpPr>
            <a:spLocks noGrp="1"/>
          </p:cNvSpPr>
          <p:nvPr>
            <p:ph type="title"/>
          </p:nvPr>
        </p:nvSpPr>
        <p:spPr>
          <a:xfrm>
            <a:off x="819150" y="136634"/>
            <a:ext cx="7505700" cy="809297"/>
          </a:xfrm>
        </p:spPr>
        <p:txBody>
          <a:bodyPr>
            <a:normAutofit/>
          </a:bodyPr>
          <a:lstStyle/>
          <a:p>
            <a:pPr algn="ctr"/>
            <a:r>
              <a:rPr lang="en-US" b="1" u="sng" dirty="0">
                <a:solidFill>
                  <a:schemeClr val="tx1"/>
                </a:solidFill>
              </a:rPr>
              <a:t>Top Five Cuisines by Votes</a:t>
            </a:r>
            <a:endParaRPr lang="en-US" dirty="0">
              <a:solidFill>
                <a:schemeClr val="tx1"/>
              </a:solidFill>
            </a:endParaRPr>
          </a:p>
        </p:txBody>
      </p:sp>
      <p:sp>
        <p:nvSpPr>
          <p:cNvPr id="4" name="Rectangle 1">
            <a:extLst>
              <a:ext uri="{FF2B5EF4-FFF2-40B4-BE49-F238E27FC236}">
                <a16:creationId xmlns:a16="http://schemas.microsoft.com/office/drawing/2014/main" id="{94724DFE-2888-4FC5-8E7C-DA6299DE1EEA}"/>
              </a:ext>
            </a:extLst>
          </p:cNvPr>
          <p:cNvSpPr>
            <a:spLocks noGrp="1" noChangeArrowheads="1"/>
          </p:cNvSpPr>
          <p:nvPr>
            <p:ph type="body" idx="1"/>
          </p:nvPr>
        </p:nvSpPr>
        <p:spPr bwMode="auto">
          <a:xfrm>
            <a:off x="210644" y="725947"/>
            <a:ext cx="6894349" cy="1969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Wingdings" panose="05000000000000000000" pitchFamily="2" charset="2"/>
              <a:buChar char="§"/>
            </a:pPr>
            <a:r>
              <a:rPr lang="en-US" sz="1200" dirty="0">
                <a:solidFill>
                  <a:schemeClr val="tx1">
                    <a:lumMod val="95000"/>
                    <a:lumOff val="5000"/>
                  </a:schemeClr>
                </a:solidFill>
              </a:rPr>
              <a:t>The voting data indicates that "North Indian, Mughlai" cuisine received the highest engagement at 53,747 votes, while "Cafe" cuisine has a significant following with 30,657 votes.</a:t>
            </a:r>
          </a:p>
          <a:p>
            <a:pPr>
              <a:buClrTx/>
              <a:buFont typeface="Wingdings" panose="05000000000000000000" pitchFamily="2" charset="2"/>
              <a:buChar char="§"/>
            </a:pPr>
            <a:endParaRPr lang="en-US" sz="1200" dirty="0">
              <a:solidFill>
                <a:schemeClr val="tx1">
                  <a:lumMod val="95000"/>
                  <a:lumOff val="5000"/>
                </a:schemeClr>
              </a:solidFill>
            </a:endParaRPr>
          </a:p>
          <a:p>
            <a:pPr>
              <a:buClrTx/>
              <a:buFont typeface="Wingdings" panose="05000000000000000000" pitchFamily="2" charset="2"/>
              <a:buChar char="§"/>
            </a:pPr>
            <a:r>
              <a:rPr lang="en-US" sz="1200" dirty="0">
                <a:solidFill>
                  <a:schemeClr val="tx1">
                    <a:lumMod val="95000"/>
                    <a:lumOff val="5000"/>
                  </a:schemeClr>
                </a:solidFill>
              </a:rPr>
              <a:t>The combination of "North Indian" and "Chinese" also shows strong interest. </a:t>
            </a:r>
          </a:p>
          <a:p>
            <a:pPr>
              <a:buClrTx/>
              <a:buFont typeface="Wingdings" panose="05000000000000000000" pitchFamily="2" charset="2"/>
              <a:buChar char="§"/>
            </a:pPr>
            <a:endParaRPr lang="en-US" sz="1200" dirty="0">
              <a:solidFill>
                <a:schemeClr val="tx1">
                  <a:lumMod val="95000"/>
                  <a:lumOff val="5000"/>
                </a:schemeClr>
              </a:solidFill>
            </a:endParaRPr>
          </a:p>
          <a:p>
            <a:pPr>
              <a:buClrTx/>
              <a:buFont typeface="Wingdings" panose="05000000000000000000" pitchFamily="2" charset="2"/>
              <a:buChar char="§"/>
            </a:pPr>
            <a:r>
              <a:rPr lang="en-US" sz="1200" dirty="0">
                <a:solidFill>
                  <a:schemeClr val="tx1">
                    <a:lumMod val="95000"/>
                    <a:lumOff val="5000"/>
                  </a:schemeClr>
                </a:solidFill>
              </a:rPr>
              <a:t>To enhance participation, consider promoting fusion dishes and themed events that showcase popular combinations, especially those that resonate with North Indian flavors. This could help elevate lesser-voted cuisines and drive overall engagement.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pic>
        <p:nvPicPr>
          <p:cNvPr id="5" name="Google Shape;161;p17">
            <a:extLst>
              <a:ext uri="{FF2B5EF4-FFF2-40B4-BE49-F238E27FC236}">
                <a16:creationId xmlns:a16="http://schemas.microsoft.com/office/drawing/2014/main" id="{2CDC650C-2288-4876-8175-C3B2FFE556FE}"/>
              </a:ext>
            </a:extLst>
          </p:cNvPr>
          <p:cNvPicPr preferRelativeResize="0"/>
          <p:nvPr/>
        </p:nvPicPr>
        <p:blipFill>
          <a:blip r:embed="rId2">
            <a:alphaModFix/>
          </a:blip>
          <a:stretch>
            <a:fillRect/>
          </a:stretch>
        </p:blipFill>
        <p:spPr>
          <a:xfrm>
            <a:off x="8135007" y="4403834"/>
            <a:ext cx="1008993" cy="739666"/>
          </a:xfrm>
          <a:prstGeom prst="rect">
            <a:avLst/>
          </a:prstGeom>
          <a:noFill/>
          <a:ln>
            <a:noFill/>
          </a:ln>
        </p:spPr>
      </p:pic>
      <p:graphicFrame>
        <p:nvGraphicFramePr>
          <p:cNvPr id="6" name="Chart 5">
            <a:extLst>
              <a:ext uri="{FF2B5EF4-FFF2-40B4-BE49-F238E27FC236}">
                <a16:creationId xmlns:a16="http://schemas.microsoft.com/office/drawing/2014/main" id="{4919B5DA-2571-19EF-EB55-6C95378CB3B5}"/>
              </a:ext>
            </a:extLst>
          </p:cNvPr>
          <p:cNvGraphicFramePr>
            <a:graphicFrameLocks/>
          </p:cNvGraphicFramePr>
          <p:nvPr>
            <p:extLst>
              <p:ext uri="{D42A27DB-BD31-4B8C-83A1-F6EECF244321}">
                <p14:modId xmlns:p14="http://schemas.microsoft.com/office/powerpoint/2010/main" val="562373785"/>
              </p:ext>
            </p:extLst>
          </p:nvPr>
        </p:nvGraphicFramePr>
        <p:xfrm>
          <a:off x="1005996" y="2571750"/>
          <a:ext cx="6319713" cy="25717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1762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819150" y="73572"/>
            <a:ext cx="7505700" cy="71470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800" b="1" u="sng" dirty="0">
                <a:solidFill>
                  <a:schemeClr val="tx1"/>
                </a:solidFill>
                <a:ea typeface="Georgia"/>
                <a:cs typeface="Georgia"/>
                <a:sym typeface="Georgia"/>
              </a:rPr>
              <a:t>Country Selection </a:t>
            </a:r>
            <a:endParaRPr sz="2800" b="1" u="sng" dirty="0">
              <a:solidFill>
                <a:schemeClr val="tx1"/>
              </a:solidFill>
              <a:ea typeface="Georgia"/>
              <a:cs typeface="Georgia"/>
              <a:sym typeface="Georgia"/>
            </a:endParaRPr>
          </a:p>
        </p:txBody>
      </p:sp>
      <p:sp>
        <p:nvSpPr>
          <p:cNvPr id="202" name="Google Shape;202;p23"/>
          <p:cNvSpPr txBox="1">
            <a:spLocks noGrp="1"/>
          </p:cNvSpPr>
          <p:nvPr>
            <p:ph type="body" idx="1"/>
          </p:nvPr>
        </p:nvSpPr>
        <p:spPr>
          <a:xfrm>
            <a:off x="609600" y="641131"/>
            <a:ext cx="7884072" cy="1051035"/>
          </a:xfrm>
          <a:prstGeom prst="rect">
            <a:avLst/>
          </a:prstGeom>
        </p:spPr>
        <p:txBody>
          <a:bodyPr spcFirstLastPara="1" wrap="square" lIns="91425" tIns="91425" rIns="91425" bIns="91425" anchor="t" anchorCtr="0">
            <a:normAutofit/>
          </a:bodyPr>
          <a:lstStyle/>
          <a:p>
            <a:pPr marL="354965" marR="5080" indent="-342900">
              <a:lnSpc>
                <a:spcPct val="114999"/>
              </a:lnSpc>
              <a:spcBef>
                <a:spcPts val="100"/>
              </a:spcBef>
              <a:buClrTx/>
              <a:buFont typeface="Wingdings" panose="05000000000000000000" pitchFamily="2" charset="2"/>
              <a:buChar char="§"/>
              <a:tabLst>
                <a:tab pos="347980" algn="l"/>
                <a:tab pos="349250" algn="l"/>
              </a:tabLst>
            </a:pPr>
            <a:r>
              <a:rPr lang="en-US" sz="1400" dirty="0">
                <a:solidFill>
                  <a:schemeClr val="tx1"/>
                </a:solidFill>
                <a:uFill>
                  <a:solidFill>
                    <a:srgbClr val="191919"/>
                  </a:solidFill>
                </a:uFill>
                <a:latin typeface="Trebuchet MS"/>
                <a:cs typeface="Trebuchet MS"/>
              </a:rPr>
              <a:t>Approach :</a:t>
            </a:r>
            <a:r>
              <a:rPr lang="en-US" sz="1400" dirty="0">
                <a:solidFill>
                  <a:schemeClr val="tx1"/>
                </a:solidFill>
                <a:latin typeface="Trebuchet MS"/>
                <a:cs typeface="Trebuchet MS"/>
              </a:rPr>
              <a:t>Identification of countries with less number of restaurants, and Good Average.</a:t>
            </a:r>
          </a:p>
          <a:p>
            <a:pPr marL="354965" marR="5080" indent="-342900">
              <a:lnSpc>
                <a:spcPct val="114999"/>
              </a:lnSpc>
              <a:spcBef>
                <a:spcPts val="100"/>
              </a:spcBef>
              <a:buClrTx/>
              <a:buFont typeface="Wingdings" panose="05000000000000000000" pitchFamily="2" charset="2"/>
              <a:buChar char="§"/>
              <a:tabLst>
                <a:tab pos="347980" algn="l"/>
                <a:tab pos="349250" algn="l"/>
              </a:tabLst>
            </a:pPr>
            <a:r>
              <a:rPr lang="en-US" sz="1400" dirty="0">
                <a:solidFill>
                  <a:schemeClr val="tx1"/>
                </a:solidFill>
                <a:uFill>
                  <a:solidFill>
                    <a:srgbClr val="191919"/>
                  </a:solidFill>
                </a:uFill>
                <a:latin typeface="Trebuchet MS"/>
                <a:cs typeface="Trebuchet MS"/>
              </a:rPr>
              <a:t>Visualization tool :</a:t>
            </a:r>
            <a:r>
              <a:rPr lang="en-US" sz="1400" dirty="0">
                <a:solidFill>
                  <a:schemeClr val="tx1"/>
                </a:solidFill>
                <a:latin typeface="Trebuchet MS"/>
                <a:cs typeface="Trebuchet MS"/>
              </a:rPr>
              <a:t>Stacked Column chart through pivot table construction.</a:t>
            </a:r>
          </a:p>
          <a:p>
            <a:pPr marL="354965" marR="5080" indent="-342900">
              <a:lnSpc>
                <a:spcPct val="114999"/>
              </a:lnSpc>
              <a:spcBef>
                <a:spcPts val="100"/>
              </a:spcBef>
              <a:buClrTx/>
              <a:buFont typeface="Wingdings" panose="05000000000000000000" pitchFamily="2" charset="2"/>
              <a:buChar char="§"/>
              <a:tabLst>
                <a:tab pos="347980" algn="l"/>
                <a:tab pos="349250" algn="l"/>
              </a:tabLst>
            </a:pPr>
            <a:r>
              <a:rPr lang="en-US" sz="1400" dirty="0">
                <a:solidFill>
                  <a:schemeClr val="tx1"/>
                </a:solidFill>
                <a:uFill>
                  <a:solidFill>
                    <a:srgbClr val="191919"/>
                  </a:solidFill>
                </a:uFill>
                <a:latin typeface="Trebuchet MS"/>
                <a:cs typeface="Trebuchet MS"/>
              </a:rPr>
              <a:t>Recommended countries :Indonesia</a:t>
            </a:r>
            <a:r>
              <a:rPr lang="en-US" sz="1400" dirty="0">
                <a:solidFill>
                  <a:schemeClr val="tx1"/>
                </a:solidFill>
                <a:latin typeface="Trebuchet MS"/>
                <a:cs typeface="Trebuchet MS"/>
              </a:rPr>
              <a:t>, Canada ,Qatar, Singapore, Sri Lanka</a:t>
            </a:r>
          </a:p>
          <a:p>
            <a:pPr marL="0" lvl="0" indent="0" algn="l" rtl="0">
              <a:spcBef>
                <a:spcPts val="900"/>
              </a:spcBef>
              <a:spcAft>
                <a:spcPts val="1200"/>
              </a:spcAft>
              <a:buNone/>
            </a:pPr>
            <a:endParaRPr dirty="0"/>
          </a:p>
        </p:txBody>
      </p:sp>
      <p:pic>
        <p:nvPicPr>
          <p:cNvPr id="204" name="Google Shape;204;p23"/>
          <p:cNvPicPr preferRelativeResize="0"/>
          <p:nvPr/>
        </p:nvPicPr>
        <p:blipFill>
          <a:blip r:embed="rId3">
            <a:alphaModFix/>
          </a:blip>
          <a:stretch>
            <a:fillRect/>
          </a:stretch>
        </p:blipFill>
        <p:spPr>
          <a:xfrm>
            <a:off x="7974199" y="4285000"/>
            <a:ext cx="1169801" cy="858500"/>
          </a:xfrm>
          <a:prstGeom prst="rect">
            <a:avLst/>
          </a:prstGeom>
          <a:noFill/>
          <a:ln>
            <a:noFill/>
          </a:ln>
        </p:spPr>
      </p:pic>
      <p:graphicFrame>
        <p:nvGraphicFramePr>
          <p:cNvPr id="6" name="Chart 5">
            <a:extLst>
              <a:ext uri="{FF2B5EF4-FFF2-40B4-BE49-F238E27FC236}">
                <a16:creationId xmlns:a16="http://schemas.microsoft.com/office/drawing/2014/main" id="{3FD9BA91-B242-476B-A5DB-78EF534D57C8}"/>
              </a:ext>
            </a:extLst>
          </p:cNvPr>
          <p:cNvGraphicFramePr/>
          <p:nvPr>
            <p:extLst>
              <p:ext uri="{D42A27DB-BD31-4B8C-83A1-F6EECF244321}">
                <p14:modId xmlns:p14="http://schemas.microsoft.com/office/powerpoint/2010/main" val="2891584610"/>
              </p:ext>
            </p:extLst>
          </p:nvPr>
        </p:nvGraphicFramePr>
        <p:xfrm>
          <a:off x="819149" y="1692167"/>
          <a:ext cx="6748299" cy="323703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6AF1C-EA29-4015-8BF9-4332D11D5BC4}"/>
              </a:ext>
            </a:extLst>
          </p:cNvPr>
          <p:cNvSpPr>
            <a:spLocks noGrp="1"/>
          </p:cNvSpPr>
          <p:nvPr>
            <p:ph type="title"/>
          </p:nvPr>
        </p:nvSpPr>
        <p:spPr>
          <a:xfrm>
            <a:off x="1061545" y="-1"/>
            <a:ext cx="7452491" cy="1418897"/>
          </a:xfrm>
        </p:spPr>
        <p:txBody>
          <a:bodyPr>
            <a:normAutofit/>
          </a:bodyPr>
          <a:lstStyle/>
          <a:p>
            <a:pPr algn="ctr"/>
            <a:r>
              <a:rPr lang="en-US" sz="2800" b="1" u="sng" dirty="0">
                <a:solidFill>
                  <a:schemeClr val="tx1"/>
                </a:solidFill>
                <a:latin typeface="+mj-lt"/>
              </a:rPr>
              <a:t>Country </a:t>
            </a:r>
            <a:r>
              <a:rPr lang="en-US" sz="2800" b="1" u="sng" dirty="0">
                <a:solidFill>
                  <a:schemeClr val="tx1"/>
                </a:solidFill>
              </a:rPr>
              <a:t>Vs </a:t>
            </a:r>
            <a:r>
              <a:rPr lang="en-US" sz="2800" b="1" u="sng" dirty="0">
                <a:solidFill>
                  <a:schemeClr val="tx1"/>
                </a:solidFill>
                <a:latin typeface="+mj-lt"/>
              </a:rPr>
              <a:t>Average Rating</a:t>
            </a:r>
            <a:br>
              <a:rPr lang="en-US" sz="600" b="1" u="sng" dirty="0">
                <a:solidFill>
                  <a:schemeClr val="tx1"/>
                </a:solidFill>
                <a:latin typeface="+mj-lt"/>
              </a:rPr>
            </a:br>
            <a:br>
              <a:rPr lang="en-US" sz="600" b="1" u="sng" dirty="0">
                <a:solidFill>
                  <a:schemeClr val="tx1"/>
                </a:solidFill>
                <a:latin typeface="+mj-lt"/>
              </a:rPr>
            </a:br>
            <a:r>
              <a:rPr lang="en-US" sz="600" b="1" u="sng" dirty="0">
                <a:solidFill>
                  <a:schemeClr val="tx1"/>
                </a:solidFill>
                <a:latin typeface="+mj-lt"/>
              </a:rPr>
              <a:t> </a:t>
            </a:r>
          </a:p>
        </p:txBody>
      </p:sp>
      <p:pic>
        <p:nvPicPr>
          <p:cNvPr id="5" name="Google Shape;204;p23">
            <a:extLst>
              <a:ext uri="{FF2B5EF4-FFF2-40B4-BE49-F238E27FC236}">
                <a16:creationId xmlns:a16="http://schemas.microsoft.com/office/drawing/2014/main" id="{794D634A-683C-4597-8C22-69853977BBA7}"/>
              </a:ext>
            </a:extLst>
          </p:cNvPr>
          <p:cNvPicPr preferRelativeResize="0"/>
          <p:nvPr/>
        </p:nvPicPr>
        <p:blipFill>
          <a:blip r:embed="rId2">
            <a:alphaModFix/>
          </a:blip>
          <a:stretch>
            <a:fillRect/>
          </a:stretch>
        </p:blipFill>
        <p:spPr>
          <a:xfrm>
            <a:off x="8056177" y="4254217"/>
            <a:ext cx="1061546" cy="889283"/>
          </a:xfrm>
          <a:prstGeom prst="rect">
            <a:avLst/>
          </a:prstGeom>
          <a:noFill/>
          <a:ln>
            <a:noFill/>
          </a:ln>
        </p:spPr>
      </p:pic>
      <p:graphicFrame>
        <p:nvGraphicFramePr>
          <p:cNvPr id="6" name="Chart 5">
            <a:extLst>
              <a:ext uri="{FF2B5EF4-FFF2-40B4-BE49-F238E27FC236}">
                <a16:creationId xmlns:a16="http://schemas.microsoft.com/office/drawing/2014/main" id="{E2D73EFB-CEE4-40A3-AA86-4B0A645C1C89}"/>
              </a:ext>
            </a:extLst>
          </p:cNvPr>
          <p:cNvGraphicFramePr>
            <a:graphicFrameLocks/>
          </p:cNvGraphicFramePr>
          <p:nvPr>
            <p:extLst>
              <p:ext uri="{D42A27DB-BD31-4B8C-83A1-F6EECF244321}">
                <p14:modId xmlns:p14="http://schemas.microsoft.com/office/powerpoint/2010/main" val="1274264802"/>
              </p:ext>
            </p:extLst>
          </p:nvPr>
        </p:nvGraphicFramePr>
        <p:xfrm>
          <a:off x="903889" y="1828800"/>
          <a:ext cx="6684579" cy="312157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1">
            <a:extLst>
              <a:ext uri="{FF2B5EF4-FFF2-40B4-BE49-F238E27FC236}">
                <a16:creationId xmlns:a16="http://schemas.microsoft.com/office/drawing/2014/main" id="{245EDCA8-271F-4724-AFC2-AC458B6C41A1}"/>
              </a:ext>
            </a:extLst>
          </p:cNvPr>
          <p:cNvSpPr>
            <a:spLocks noChangeArrowheads="1"/>
          </p:cNvSpPr>
          <p:nvPr/>
        </p:nvSpPr>
        <p:spPr bwMode="auto">
          <a:xfrm>
            <a:off x="-94593" y="638624"/>
            <a:ext cx="7882759" cy="130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085850" lvl="2" indent="-171450" defTabSz="914400" eaLnBrk="0" fontAlgn="base" hangingPunct="0">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Quality of Dining Experience: </a:t>
            </a:r>
            <a:r>
              <a:rPr kumimoji="0" lang="en-US" altLang="en-US" sz="1200" b="0" i="0" u="none" strike="noStrike" cap="none" normalizeH="0" baseline="0" dirty="0">
                <a:ln>
                  <a:noFill/>
                </a:ln>
                <a:solidFill>
                  <a:schemeClr val="tx1"/>
                </a:solidFill>
                <a:effectLst/>
                <a:latin typeface="Arial" panose="020B0604020202020204" pitchFamily="34" charset="0"/>
              </a:rPr>
              <a:t>Countries with ratings above </a:t>
            </a:r>
            <a:r>
              <a:rPr kumimoji="0" lang="en-US" altLang="en-US" sz="1200" b="1" i="0" u="none" strike="noStrike" cap="none" normalizeH="0" baseline="0" dirty="0">
                <a:ln>
                  <a:noFill/>
                </a:ln>
                <a:solidFill>
                  <a:schemeClr val="tx1"/>
                </a:solidFill>
                <a:effectLst/>
                <a:latin typeface="Arial" panose="020B0604020202020204" pitchFamily="34" charset="0"/>
              </a:rPr>
              <a:t>4.0</a:t>
            </a:r>
            <a:r>
              <a:rPr kumimoji="0" lang="en-US" altLang="en-US" sz="1200" b="0" i="0" u="none" strike="noStrike" cap="none" normalizeH="0" baseline="0" dirty="0">
                <a:ln>
                  <a:noFill/>
                </a:ln>
                <a:solidFill>
                  <a:schemeClr val="tx1"/>
                </a:solidFill>
                <a:effectLst/>
                <a:latin typeface="Arial" panose="020B0604020202020204" pitchFamily="34" charset="0"/>
              </a:rPr>
              <a:t> (Qatar and Indonesia) are likely providing exceptional dining experiences, possibly through diverse cuisines, better service, and innovative offerings.</a:t>
            </a:r>
          </a:p>
          <a:p>
            <a:pPr marL="1085850" lvl="2" indent="-171450" defTabSz="914400" eaLnBrk="0" fontAlgn="base" hangingPunct="0">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Opportunities for Improvement: </a:t>
            </a:r>
            <a:r>
              <a:rPr kumimoji="0" lang="en-US" altLang="en-US" sz="1200" b="0" i="0" u="none" strike="noStrike" cap="none" normalizeH="0" baseline="0" dirty="0">
                <a:ln>
                  <a:noFill/>
                </a:ln>
                <a:solidFill>
                  <a:schemeClr val="tx1"/>
                </a:solidFill>
                <a:effectLst/>
                <a:latin typeface="Arial" panose="020B0604020202020204" pitchFamily="34" charset="0"/>
              </a:rPr>
              <a:t>Canada and Singapore, with lower ratings, may need to focus on improving restaurant quality, customer service, and overall dining experiences to elevate their standings.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3928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EB93-4DD1-49F0-91ED-0C468844C45F}"/>
              </a:ext>
            </a:extLst>
          </p:cNvPr>
          <p:cNvSpPr>
            <a:spLocks noGrp="1"/>
          </p:cNvSpPr>
          <p:nvPr>
            <p:ph type="title"/>
          </p:nvPr>
        </p:nvSpPr>
        <p:spPr>
          <a:xfrm>
            <a:off x="819150" y="0"/>
            <a:ext cx="7505700" cy="525517"/>
          </a:xfrm>
        </p:spPr>
        <p:txBody>
          <a:bodyPr>
            <a:normAutofit fontScale="90000"/>
          </a:bodyPr>
          <a:lstStyle/>
          <a:p>
            <a:pPr algn="ctr"/>
            <a:r>
              <a:rPr lang="en-US" b="1" u="sng" spc="-225" dirty="0">
                <a:solidFill>
                  <a:schemeClr val="tx1">
                    <a:lumMod val="95000"/>
                    <a:lumOff val="5000"/>
                  </a:schemeClr>
                </a:solidFill>
              </a:rPr>
              <a:t>Selected Country -Expenditur</a:t>
            </a:r>
            <a:r>
              <a:rPr lang="en-US" b="1" u="sng" spc="-135" dirty="0">
                <a:solidFill>
                  <a:schemeClr val="tx1">
                    <a:lumMod val="95000"/>
                    <a:lumOff val="5000"/>
                  </a:schemeClr>
                </a:solidFill>
              </a:rPr>
              <a:t>e</a:t>
            </a:r>
            <a:r>
              <a:rPr lang="en-US" b="1" u="sng" spc="-280" dirty="0">
                <a:solidFill>
                  <a:schemeClr val="tx1">
                    <a:lumMod val="95000"/>
                    <a:lumOff val="5000"/>
                  </a:schemeClr>
                </a:solidFill>
              </a:rPr>
              <a:t> </a:t>
            </a:r>
            <a:r>
              <a:rPr lang="en-US" b="1" u="sng" spc="-305" dirty="0">
                <a:solidFill>
                  <a:schemeClr val="tx1">
                    <a:lumMod val="95000"/>
                    <a:lumOff val="5000"/>
                  </a:schemeClr>
                </a:solidFill>
              </a:rPr>
              <a:t>Anal</a:t>
            </a:r>
            <a:r>
              <a:rPr lang="en-US" b="1" u="sng" spc="-355" dirty="0">
                <a:solidFill>
                  <a:schemeClr val="tx1">
                    <a:lumMod val="95000"/>
                    <a:lumOff val="5000"/>
                  </a:schemeClr>
                </a:solidFill>
              </a:rPr>
              <a:t>y</a:t>
            </a:r>
            <a:r>
              <a:rPr lang="en-US" b="1" u="sng" spc="-20" dirty="0">
                <a:solidFill>
                  <a:schemeClr val="tx1">
                    <a:lumMod val="95000"/>
                    <a:lumOff val="5000"/>
                  </a:schemeClr>
                </a:solidFill>
              </a:rPr>
              <a:t>si</a:t>
            </a:r>
            <a:r>
              <a:rPr lang="en-US" b="1" u="sng" spc="5" dirty="0">
                <a:solidFill>
                  <a:schemeClr val="tx1">
                    <a:lumMod val="95000"/>
                    <a:lumOff val="5000"/>
                  </a:schemeClr>
                </a:solidFill>
              </a:rPr>
              <a:t>s</a:t>
            </a:r>
            <a:br>
              <a:rPr lang="en-US" b="1" u="sng" spc="5" dirty="0">
                <a:solidFill>
                  <a:schemeClr val="tx1">
                    <a:lumMod val="95000"/>
                    <a:lumOff val="5000"/>
                  </a:schemeClr>
                </a:solidFill>
              </a:rPr>
            </a:br>
            <a:br>
              <a:rPr lang="en-US" b="1" u="sng" spc="5" dirty="0">
                <a:solidFill>
                  <a:schemeClr val="tx1">
                    <a:lumMod val="95000"/>
                    <a:lumOff val="5000"/>
                  </a:schemeClr>
                </a:solidFill>
              </a:rPr>
            </a:br>
            <a:endParaRPr lang="en-US" b="1" u="sng" dirty="0">
              <a:solidFill>
                <a:schemeClr val="tx1">
                  <a:lumMod val="95000"/>
                  <a:lumOff val="5000"/>
                </a:schemeClr>
              </a:solidFill>
            </a:endParaRPr>
          </a:p>
        </p:txBody>
      </p:sp>
      <p:sp>
        <p:nvSpPr>
          <p:cNvPr id="3" name="Text Placeholder 2">
            <a:extLst>
              <a:ext uri="{FF2B5EF4-FFF2-40B4-BE49-F238E27FC236}">
                <a16:creationId xmlns:a16="http://schemas.microsoft.com/office/drawing/2014/main" id="{1FE44F5E-357A-42D9-887C-E914DAA47417}"/>
              </a:ext>
            </a:extLst>
          </p:cNvPr>
          <p:cNvSpPr>
            <a:spLocks noGrp="1"/>
          </p:cNvSpPr>
          <p:nvPr>
            <p:ph type="body" idx="1"/>
          </p:nvPr>
        </p:nvSpPr>
        <p:spPr>
          <a:xfrm>
            <a:off x="199697" y="788276"/>
            <a:ext cx="8439806" cy="1502978"/>
          </a:xfrm>
        </p:spPr>
        <p:txBody>
          <a:bodyPr>
            <a:normAutofit lnSpcReduction="10000"/>
          </a:bodyPr>
          <a:lstStyle/>
          <a:p>
            <a:pPr marL="146050" indent="0">
              <a:buNone/>
            </a:pPr>
            <a:endParaRPr lang="en-US" sz="1200" dirty="0">
              <a:solidFill>
                <a:schemeClr val="tx1">
                  <a:lumMod val="95000"/>
                  <a:lumOff val="5000"/>
                </a:schemeClr>
              </a:solidFill>
            </a:endParaRPr>
          </a:p>
          <a:p>
            <a:pPr>
              <a:buClrTx/>
              <a:buFont typeface="Wingdings" panose="05000000000000000000" pitchFamily="2" charset="2"/>
              <a:buChar char="§"/>
            </a:pPr>
            <a:r>
              <a:rPr lang="en-US" sz="1200" dirty="0">
                <a:solidFill>
                  <a:schemeClr val="tx1">
                    <a:lumMod val="95000"/>
                    <a:lumOff val="5000"/>
                  </a:schemeClr>
                </a:solidFill>
              </a:rPr>
              <a:t>Singapore has the highest average cost at ₹10,047, while Sri Lanka offers the most affordable option at ₹665. </a:t>
            </a:r>
          </a:p>
          <a:p>
            <a:pPr>
              <a:buClrTx/>
              <a:buFont typeface="Wingdings" panose="05000000000000000000" pitchFamily="2" charset="2"/>
              <a:buChar char="§"/>
            </a:pPr>
            <a:endParaRPr lang="en-US" sz="1200" dirty="0">
              <a:solidFill>
                <a:schemeClr val="tx1">
                  <a:lumMod val="95000"/>
                  <a:lumOff val="5000"/>
                </a:schemeClr>
              </a:solidFill>
            </a:endParaRPr>
          </a:p>
          <a:p>
            <a:pPr>
              <a:buClrTx/>
              <a:buFont typeface="Wingdings" panose="05000000000000000000" pitchFamily="2" charset="2"/>
              <a:buChar char="§"/>
            </a:pPr>
            <a:r>
              <a:rPr lang="en-US" sz="1200" dirty="0">
                <a:solidFill>
                  <a:schemeClr val="tx1">
                    <a:lumMod val="95000"/>
                    <a:lumOff val="5000"/>
                  </a:schemeClr>
                </a:solidFill>
              </a:rPr>
              <a:t>Canada and Qatar fall in the mid-range, with costs of ₹2,252.9 and ₹5,166.4, respectively. To attract more visitors, Singapore could highlight unique dining experiences that justify the higher costs, while Sri Lanka might focus on promoting its value-for-money offerings to appeal to budget travelers.</a:t>
            </a:r>
          </a:p>
          <a:p>
            <a:pPr>
              <a:buClrTx/>
              <a:buFont typeface="Wingdings" panose="05000000000000000000" pitchFamily="2" charset="2"/>
              <a:buChar char="§"/>
            </a:pPr>
            <a:endParaRPr lang="en-US" sz="1200" dirty="0">
              <a:solidFill>
                <a:schemeClr val="tx1">
                  <a:lumMod val="95000"/>
                  <a:lumOff val="5000"/>
                </a:schemeClr>
              </a:solidFill>
            </a:endParaRPr>
          </a:p>
          <a:p>
            <a:pPr>
              <a:buClrTx/>
              <a:buFont typeface="Wingdings" panose="05000000000000000000" pitchFamily="2" charset="2"/>
              <a:buChar char="§"/>
            </a:pPr>
            <a:r>
              <a:rPr lang="en-US" sz="1200" dirty="0">
                <a:solidFill>
                  <a:schemeClr val="tx1">
                    <a:lumMod val="95000"/>
                    <a:lumOff val="5000"/>
                  </a:schemeClr>
                </a:solidFill>
              </a:rPr>
              <a:t>Encouraging culinary tourism could enhance engagement in both high- and low-cost regions.</a:t>
            </a:r>
          </a:p>
        </p:txBody>
      </p:sp>
      <p:graphicFrame>
        <p:nvGraphicFramePr>
          <p:cNvPr id="4" name="Chart 3">
            <a:extLst>
              <a:ext uri="{FF2B5EF4-FFF2-40B4-BE49-F238E27FC236}">
                <a16:creationId xmlns:a16="http://schemas.microsoft.com/office/drawing/2014/main" id="{0DE70A12-3097-47A1-A52B-AEB14F7D0A34}"/>
              </a:ext>
            </a:extLst>
          </p:cNvPr>
          <p:cNvGraphicFramePr>
            <a:graphicFrameLocks/>
          </p:cNvGraphicFramePr>
          <p:nvPr>
            <p:extLst>
              <p:ext uri="{D42A27DB-BD31-4B8C-83A1-F6EECF244321}">
                <p14:modId xmlns:p14="http://schemas.microsoft.com/office/powerpoint/2010/main" val="2299055259"/>
              </p:ext>
            </p:extLst>
          </p:nvPr>
        </p:nvGraphicFramePr>
        <p:xfrm>
          <a:off x="1093076" y="2291254"/>
          <a:ext cx="6589986" cy="2527809"/>
        </p:xfrm>
        <a:graphic>
          <a:graphicData uri="http://schemas.openxmlformats.org/drawingml/2006/chart">
            <c:chart xmlns:c="http://schemas.openxmlformats.org/drawingml/2006/chart" xmlns:r="http://schemas.openxmlformats.org/officeDocument/2006/relationships" r:id="rId2"/>
          </a:graphicData>
        </a:graphic>
      </p:graphicFrame>
      <p:pic>
        <p:nvPicPr>
          <p:cNvPr id="5" name="Google Shape;182;p20">
            <a:extLst>
              <a:ext uri="{FF2B5EF4-FFF2-40B4-BE49-F238E27FC236}">
                <a16:creationId xmlns:a16="http://schemas.microsoft.com/office/drawing/2014/main" id="{6D2F0E1C-0F14-4CA3-B3E4-6513310AC469}"/>
              </a:ext>
            </a:extLst>
          </p:cNvPr>
          <p:cNvPicPr preferRelativeResize="0"/>
          <p:nvPr/>
        </p:nvPicPr>
        <p:blipFill>
          <a:blip r:embed="rId3">
            <a:alphaModFix/>
          </a:blip>
          <a:stretch>
            <a:fillRect/>
          </a:stretch>
        </p:blipFill>
        <p:spPr>
          <a:xfrm>
            <a:off x="8356381" y="4285000"/>
            <a:ext cx="853876" cy="858500"/>
          </a:xfrm>
          <a:prstGeom prst="rect">
            <a:avLst/>
          </a:prstGeom>
          <a:noFill/>
          <a:ln>
            <a:noFill/>
          </a:ln>
        </p:spPr>
      </p:pic>
    </p:spTree>
    <p:extLst>
      <p:ext uri="{BB962C8B-B14F-4D97-AF65-F5344CB8AC3E}">
        <p14:creationId xmlns:p14="http://schemas.microsoft.com/office/powerpoint/2010/main" val="518556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a:spLocks noGrp="1"/>
          </p:cNvSpPr>
          <p:nvPr>
            <p:ph type="title"/>
          </p:nvPr>
        </p:nvSpPr>
        <p:spPr>
          <a:xfrm>
            <a:off x="819150" y="84082"/>
            <a:ext cx="7505700" cy="1639615"/>
          </a:xfrm>
          <a:prstGeom prst="rect">
            <a:avLst/>
          </a:prstGeom>
        </p:spPr>
        <p:txBody>
          <a:bodyPr spcFirstLastPara="1" wrap="square" lIns="91425" tIns="91425" rIns="91425" bIns="91425" anchor="t" anchorCtr="0">
            <a:noAutofit/>
          </a:bodyPr>
          <a:lstStyle/>
          <a:p>
            <a:pPr algn="ctr">
              <a:buSzPts val="990"/>
            </a:pPr>
            <a:r>
              <a:rPr lang="en-US" sz="2400" b="1" u="sng" dirty="0">
                <a:solidFill>
                  <a:schemeClr val="tx1"/>
                </a:solidFill>
                <a:latin typeface="Arial" panose="020B0604020202020204" pitchFamily="34" charset="0"/>
                <a:cs typeface="Arial" panose="020B0604020202020204" pitchFamily="34" charset="0"/>
              </a:rPr>
              <a:t>ONLINE DELIVERY /TABLE BOOKING</a:t>
            </a:r>
            <a:r>
              <a:rPr lang="en-US" sz="1800" spc="-325" dirty="0">
                <a:latin typeface="Arial" panose="020B0604020202020204" pitchFamily="34" charset="0"/>
                <a:cs typeface="Arial" panose="020B0604020202020204" pitchFamily="34" charset="0"/>
              </a:rPr>
              <a:t>	</a:t>
            </a:r>
            <a:br>
              <a:rPr lang="en" sz="2000" b="1" u="sng" dirty="0">
                <a:solidFill>
                  <a:schemeClr val="accent6"/>
                </a:solidFill>
                <a:latin typeface="Arial" panose="020B0604020202020204" pitchFamily="34" charset="0"/>
                <a:ea typeface="Georgia"/>
                <a:cs typeface="Arial" panose="020B0604020202020204" pitchFamily="34" charset="0"/>
                <a:sym typeface="Georgia"/>
              </a:rPr>
            </a:br>
            <a:endParaRPr sz="1800" b="1" u="sng" dirty="0">
              <a:solidFill>
                <a:schemeClr val="tx1">
                  <a:lumMod val="95000"/>
                  <a:lumOff val="5000"/>
                </a:schemeClr>
              </a:solidFill>
              <a:latin typeface="Arial" panose="020B0604020202020204" pitchFamily="34" charset="0"/>
              <a:ea typeface="Georgia"/>
              <a:cs typeface="Arial" panose="020B0604020202020204" pitchFamily="34" charset="0"/>
              <a:sym typeface="Georgia"/>
            </a:endParaRPr>
          </a:p>
          <a:p>
            <a:pPr algn="ctr">
              <a:buSzPts val="990"/>
            </a:pPr>
            <a:r>
              <a:rPr lang="en-US" sz="1200" dirty="0">
                <a:solidFill>
                  <a:schemeClr val="tx1">
                    <a:lumMod val="95000"/>
                    <a:lumOff val="5000"/>
                  </a:schemeClr>
                </a:solidFill>
                <a:latin typeface="+mn-lt"/>
                <a:cs typeface="Arial" panose="020B0604020202020204" pitchFamily="34" charset="0"/>
              </a:rPr>
              <a:t>As per data we can see we have 75%+ potential market available for serving through online delivery, and table booking.  That clearly shows high scope for entering into online delivery and table booking sector. Also, from average rating it  can be seen that restaurants offering online delivery and table booking have higher average ratings, so its a wise  choice to go for online delivery and table booking</a:t>
            </a:r>
            <a:r>
              <a:rPr lang="en-US" sz="1100" dirty="0">
                <a:solidFill>
                  <a:schemeClr val="tx1">
                    <a:lumMod val="95000"/>
                    <a:lumOff val="5000"/>
                  </a:schemeClr>
                </a:solidFill>
                <a:latin typeface="+mn-lt"/>
                <a:cs typeface="Arial" panose="020B0604020202020204" pitchFamily="34" charset="0"/>
              </a:rPr>
              <a:t>.</a:t>
            </a:r>
            <a:br>
              <a:rPr lang="en-US" sz="1100" dirty="0">
                <a:solidFill>
                  <a:schemeClr val="tx1">
                    <a:lumMod val="95000"/>
                    <a:lumOff val="5000"/>
                  </a:schemeClr>
                </a:solidFill>
                <a:latin typeface="+mn-lt"/>
                <a:cs typeface="Trebuchet MS"/>
              </a:rPr>
            </a:br>
            <a:r>
              <a:rPr lang="en" sz="1200" u="sng" dirty="0">
                <a:solidFill>
                  <a:schemeClr val="tx1">
                    <a:lumMod val="95000"/>
                    <a:lumOff val="5000"/>
                  </a:schemeClr>
                </a:solidFill>
                <a:latin typeface="+mn-lt"/>
              </a:rPr>
              <a:t> </a:t>
            </a:r>
            <a:endParaRPr sz="1200" u="sng" dirty="0">
              <a:solidFill>
                <a:schemeClr val="tx1">
                  <a:lumMod val="95000"/>
                  <a:lumOff val="5000"/>
                </a:schemeClr>
              </a:solidFill>
              <a:latin typeface="+mn-lt"/>
            </a:endParaRPr>
          </a:p>
        </p:txBody>
      </p:sp>
      <p:pic>
        <p:nvPicPr>
          <p:cNvPr id="182" name="Google Shape;182;p20"/>
          <p:cNvPicPr preferRelativeResize="0"/>
          <p:nvPr/>
        </p:nvPicPr>
        <p:blipFill>
          <a:blip r:embed="rId3">
            <a:alphaModFix/>
          </a:blip>
          <a:stretch>
            <a:fillRect/>
          </a:stretch>
        </p:blipFill>
        <p:spPr>
          <a:xfrm>
            <a:off x="8356381" y="4285000"/>
            <a:ext cx="853876" cy="858500"/>
          </a:xfrm>
          <a:prstGeom prst="rect">
            <a:avLst/>
          </a:prstGeom>
          <a:noFill/>
          <a:ln>
            <a:noFill/>
          </a:ln>
        </p:spPr>
      </p:pic>
      <p:graphicFrame>
        <p:nvGraphicFramePr>
          <p:cNvPr id="5" name="Chart 4">
            <a:extLst>
              <a:ext uri="{FF2B5EF4-FFF2-40B4-BE49-F238E27FC236}">
                <a16:creationId xmlns:a16="http://schemas.microsoft.com/office/drawing/2014/main" id="{7EBB9D3B-E700-E99E-4068-DB0475080184}"/>
              </a:ext>
            </a:extLst>
          </p:cNvPr>
          <p:cNvGraphicFramePr>
            <a:graphicFrameLocks/>
          </p:cNvGraphicFramePr>
          <p:nvPr>
            <p:extLst>
              <p:ext uri="{D42A27DB-BD31-4B8C-83A1-F6EECF244321}">
                <p14:modId xmlns:p14="http://schemas.microsoft.com/office/powerpoint/2010/main" val="4219781736"/>
              </p:ext>
            </p:extLst>
          </p:nvPr>
        </p:nvGraphicFramePr>
        <p:xfrm>
          <a:off x="478504" y="1723697"/>
          <a:ext cx="3111062" cy="27011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605D7AB-871F-3CBE-8CB8-67A268776E4E}"/>
              </a:ext>
            </a:extLst>
          </p:cNvPr>
          <p:cNvGraphicFramePr>
            <a:graphicFrameLocks/>
          </p:cNvGraphicFramePr>
          <p:nvPr>
            <p:extLst>
              <p:ext uri="{D42A27DB-BD31-4B8C-83A1-F6EECF244321}">
                <p14:modId xmlns:p14="http://schemas.microsoft.com/office/powerpoint/2010/main" val="60999238"/>
              </p:ext>
            </p:extLst>
          </p:nvPr>
        </p:nvGraphicFramePr>
        <p:xfrm>
          <a:off x="4274941" y="1828956"/>
          <a:ext cx="3364533" cy="25959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464C8-FD7E-43E3-AFE8-D2DD17D5835E}"/>
              </a:ext>
            </a:extLst>
          </p:cNvPr>
          <p:cNvSpPr>
            <a:spLocks noGrp="1"/>
          </p:cNvSpPr>
          <p:nvPr>
            <p:ph type="title"/>
          </p:nvPr>
        </p:nvSpPr>
        <p:spPr>
          <a:xfrm>
            <a:off x="819150" y="130067"/>
            <a:ext cx="7505700" cy="426982"/>
          </a:xfrm>
        </p:spPr>
        <p:txBody>
          <a:bodyPr>
            <a:noAutofit/>
          </a:bodyPr>
          <a:lstStyle/>
          <a:p>
            <a:pPr algn="ctr"/>
            <a:r>
              <a:rPr lang="en-US" sz="2400" b="1" u="sng" dirty="0">
                <a:solidFill>
                  <a:schemeClr val="tx1"/>
                </a:solidFill>
              </a:rPr>
              <a:t>INSIGHTS FROM ZOMATO</a:t>
            </a:r>
            <a:endParaRPr lang="en-US" sz="4000" b="1" u="sng" dirty="0">
              <a:solidFill>
                <a:schemeClr val="tx1"/>
              </a:solidFill>
            </a:endParaRPr>
          </a:p>
        </p:txBody>
      </p:sp>
      <p:sp>
        <p:nvSpPr>
          <p:cNvPr id="3" name="Text Placeholder 2">
            <a:extLst>
              <a:ext uri="{FF2B5EF4-FFF2-40B4-BE49-F238E27FC236}">
                <a16:creationId xmlns:a16="http://schemas.microsoft.com/office/drawing/2014/main" id="{D8DC5F52-1CE2-4A22-99C7-38C4C284DF0A}"/>
              </a:ext>
            </a:extLst>
          </p:cNvPr>
          <p:cNvSpPr>
            <a:spLocks noGrp="1"/>
          </p:cNvSpPr>
          <p:nvPr>
            <p:ph type="body" idx="1"/>
          </p:nvPr>
        </p:nvSpPr>
        <p:spPr>
          <a:xfrm>
            <a:off x="819151" y="966952"/>
            <a:ext cx="7914946" cy="3584028"/>
          </a:xfrm>
        </p:spPr>
        <p:txBody>
          <a:bodyPr>
            <a:normAutofit fontScale="92500"/>
          </a:bodyPr>
          <a:lstStyle/>
          <a:p>
            <a:pPr marL="434340" indent="-336550">
              <a:lnSpc>
                <a:spcPct val="100000"/>
              </a:lnSpc>
              <a:spcBef>
                <a:spcPts val="100"/>
              </a:spcBef>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Created multiple pivot tables like :</a:t>
            </a:r>
          </a:p>
          <a:p>
            <a:pPr marL="1348740" lvl="2" indent="-336550">
              <a:spcBef>
                <a:spcPts val="100"/>
              </a:spcBef>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Country and number of restaurant.  Online delivery and table booking.  average voting, ratings and votes.</a:t>
            </a:r>
          </a:p>
          <a:p>
            <a:pPr>
              <a:lnSpc>
                <a:spcPct val="100000"/>
              </a:lnSpc>
              <a:spcBef>
                <a:spcPts val="50"/>
              </a:spcBef>
            </a:pPr>
            <a:endParaRPr lang="en-US" sz="1900" dirty="0">
              <a:solidFill>
                <a:schemeClr val="tx1"/>
              </a:solidFill>
              <a:latin typeface="Arial" panose="020B0604020202020204" pitchFamily="34" charset="0"/>
              <a:cs typeface="Arial" panose="020B0604020202020204" pitchFamily="34" charset="0"/>
            </a:endParaRPr>
          </a:p>
          <a:p>
            <a:pPr marL="434340" indent="-336550">
              <a:lnSpc>
                <a:spcPct val="100000"/>
              </a:lnSpc>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Applied if, and, count if functions for necessity.</a:t>
            </a:r>
          </a:p>
          <a:p>
            <a:pPr marL="434340" indent="-336550">
              <a:lnSpc>
                <a:spcPct val="100000"/>
              </a:lnSpc>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Used conditional formatting for representing the suggested  countries.</a:t>
            </a:r>
          </a:p>
          <a:p>
            <a:pPr marL="434340" indent="-336550">
              <a:lnSpc>
                <a:spcPct val="100000"/>
              </a:lnSpc>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Conducted market research for expansion in :</a:t>
            </a:r>
          </a:p>
          <a:p>
            <a:pPr marL="891540" lvl="1" indent="-336550">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Indonesia</a:t>
            </a:r>
          </a:p>
          <a:p>
            <a:pPr marL="891540" lvl="1" indent="-336550">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CANADA</a:t>
            </a:r>
          </a:p>
          <a:p>
            <a:pPr marL="891540" lvl="1" indent="-336550">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QATAR</a:t>
            </a:r>
          </a:p>
          <a:p>
            <a:pPr marL="891540" lvl="1" indent="-336550">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SINGAPORE</a:t>
            </a:r>
          </a:p>
          <a:p>
            <a:pPr marL="891540" lvl="1" indent="-336550">
              <a:buFont typeface="Arial MT"/>
              <a:buChar char="●"/>
              <a:tabLst>
                <a:tab pos="433705" algn="l"/>
                <a:tab pos="434340" algn="l"/>
              </a:tabLst>
            </a:pPr>
            <a:r>
              <a:rPr lang="en-US" sz="1900" dirty="0">
                <a:solidFill>
                  <a:schemeClr val="tx1"/>
                </a:solidFill>
                <a:latin typeface="Arial" panose="020B0604020202020204" pitchFamily="34" charset="0"/>
                <a:cs typeface="Arial" panose="020B0604020202020204" pitchFamily="34" charset="0"/>
              </a:rPr>
              <a:t>SRI LANKA</a:t>
            </a:r>
          </a:p>
          <a:p>
            <a:endParaRPr lang="en-US" sz="2000" dirty="0"/>
          </a:p>
        </p:txBody>
      </p:sp>
      <p:pic>
        <p:nvPicPr>
          <p:cNvPr id="4" name="Google Shape;147;p15">
            <a:extLst>
              <a:ext uri="{FF2B5EF4-FFF2-40B4-BE49-F238E27FC236}">
                <a16:creationId xmlns:a16="http://schemas.microsoft.com/office/drawing/2014/main" id="{317124D8-9A22-4BE5-A44B-CFAA502CA3A6}"/>
              </a:ext>
            </a:extLst>
          </p:cNvPr>
          <p:cNvPicPr preferRelativeResize="0"/>
          <p:nvPr/>
        </p:nvPicPr>
        <p:blipFill>
          <a:blip r:embed="rId2">
            <a:alphaModFix/>
          </a:blip>
          <a:stretch>
            <a:fillRect/>
          </a:stretch>
        </p:blipFill>
        <p:spPr>
          <a:xfrm>
            <a:off x="7974199" y="4285000"/>
            <a:ext cx="1169801" cy="858500"/>
          </a:xfrm>
          <a:prstGeom prst="rect">
            <a:avLst/>
          </a:prstGeom>
          <a:noFill/>
          <a:ln>
            <a:noFill/>
          </a:ln>
        </p:spPr>
      </p:pic>
    </p:spTree>
    <p:extLst>
      <p:ext uri="{BB962C8B-B14F-4D97-AF65-F5344CB8AC3E}">
        <p14:creationId xmlns:p14="http://schemas.microsoft.com/office/powerpoint/2010/main" val="2023803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ctrTitle"/>
          </p:nvPr>
        </p:nvSpPr>
        <p:spPr>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
        <p:nvSpPr>
          <p:cNvPr id="136" name="Google Shape;136;p14"/>
          <p:cNvSpPr txBox="1">
            <a:spLocks noGrp="1"/>
          </p:cNvSpPr>
          <p:nvPr>
            <p:ph type="subTitle" idx="1"/>
          </p:nvPr>
        </p:nvSpPr>
        <p:spPr>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pic>
        <p:nvPicPr>
          <p:cNvPr id="137" name="Google Shape;137;p14"/>
          <p:cNvPicPr preferRelativeResize="0"/>
          <p:nvPr/>
        </p:nvPicPr>
        <p:blipFill>
          <a:blip r:embed="rId3">
            <a:alphaModFix/>
          </a:blip>
          <a:stretch>
            <a:fillRect/>
          </a:stretch>
        </p:blipFill>
        <p:spPr>
          <a:xfrm>
            <a:off x="861848" y="830317"/>
            <a:ext cx="6211614" cy="3499946"/>
          </a:xfrm>
          <a:prstGeom prst="rect">
            <a:avLst/>
          </a:prstGeom>
          <a:noFill/>
          <a:ln>
            <a:noFill/>
          </a:ln>
        </p:spPr>
      </p:pic>
      <p:pic>
        <p:nvPicPr>
          <p:cNvPr id="138" name="Google Shape;138;p14"/>
          <p:cNvPicPr preferRelativeResize="0"/>
          <p:nvPr/>
        </p:nvPicPr>
        <p:blipFill>
          <a:blip r:embed="rId4">
            <a:alphaModFix/>
          </a:blip>
          <a:stretch>
            <a:fillRect/>
          </a:stretch>
        </p:blipFill>
        <p:spPr>
          <a:xfrm>
            <a:off x="8416158" y="4544566"/>
            <a:ext cx="727842" cy="598934"/>
          </a:xfrm>
          <a:prstGeom prst="rect">
            <a:avLst/>
          </a:prstGeom>
          <a:noFill/>
          <a:ln>
            <a:noFill/>
          </a:ln>
        </p:spPr>
      </p:pic>
      <p:pic>
        <p:nvPicPr>
          <p:cNvPr id="6" name="Picture 5" descr="Delivery — LOKE Branded Ordering, Loyalty &amp; Marketing Apps">
            <a:extLst>
              <a:ext uri="{FF2B5EF4-FFF2-40B4-BE49-F238E27FC236}">
                <a16:creationId xmlns:a16="http://schemas.microsoft.com/office/drawing/2014/main" id="{CB8CAC10-58D4-457B-AE3A-6F7CBA3EBAD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4855" y="1578082"/>
            <a:ext cx="2343807" cy="126006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5D09FCA-B62D-4391-B033-5EBEDEA084BD}"/>
              </a:ext>
            </a:extLst>
          </p:cNvPr>
          <p:cNvSpPr txBox="1"/>
          <p:nvPr/>
        </p:nvSpPr>
        <p:spPr>
          <a:xfrm>
            <a:off x="2041635" y="4555581"/>
            <a:ext cx="4577254" cy="461665"/>
          </a:xfrm>
          <a:prstGeom prst="rect">
            <a:avLst/>
          </a:prstGeom>
          <a:noFill/>
        </p:spPr>
        <p:txBody>
          <a:bodyPr wrap="square">
            <a:spAutoFit/>
          </a:bodyPr>
          <a:lstStyle/>
          <a:p>
            <a:pPr marL="12700">
              <a:lnSpc>
                <a:spcPct val="100000"/>
              </a:lnSpc>
              <a:spcBef>
                <a:spcPts val="100"/>
              </a:spcBef>
            </a:pPr>
            <a:r>
              <a:rPr lang="en-US" sz="2400" b="1" spc="-200" dirty="0">
                <a:solidFill>
                  <a:schemeClr val="accent1">
                    <a:lumMod val="50000"/>
                  </a:schemeClr>
                </a:solidFill>
                <a:latin typeface="Trebuchet MS"/>
                <a:cs typeface="Trebuchet MS"/>
              </a:rPr>
              <a:t>Z</a:t>
            </a:r>
            <a:r>
              <a:rPr lang="en-US" sz="2400" b="1" spc="-185" dirty="0">
                <a:solidFill>
                  <a:schemeClr val="accent1">
                    <a:lumMod val="50000"/>
                  </a:schemeClr>
                </a:solidFill>
                <a:latin typeface="Trebuchet MS"/>
                <a:cs typeface="Trebuchet MS"/>
              </a:rPr>
              <a:t>omato</a:t>
            </a:r>
            <a:r>
              <a:rPr lang="en-US" sz="2400" b="1" spc="-245" dirty="0">
                <a:solidFill>
                  <a:schemeClr val="accent1">
                    <a:lumMod val="50000"/>
                  </a:schemeClr>
                </a:solidFill>
                <a:latin typeface="Trebuchet MS"/>
                <a:cs typeface="Trebuchet MS"/>
              </a:rPr>
              <a:t> </a:t>
            </a:r>
            <a:r>
              <a:rPr lang="en-US" sz="2400" b="1" spc="-235" dirty="0">
                <a:solidFill>
                  <a:schemeClr val="accent1">
                    <a:lumMod val="50000"/>
                  </a:schemeClr>
                </a:solidFill>
                <a:latin typeface="Trebuchet MS"/>
                <a:cs typeface="Trebuchet MS"/>
              </a:rPr>
              <a:t>mak</a:t>
            </a:r>
            <a:r>
              <a:rPr lang="en-US" sz="2400" b="1" spc="-70" dirty="0">
                <a:solidFill>
                  <a:schemeClr val="accent1">
                    <a:lumMod val="50000"/>
                  </a:schemeClr>
                </a:solidFill>
                <a:latin typeface="Trebuchet MS"/>
                <a:cs typeface="Trebuchet MS"/>
              </a:rPr>
              <a:t>es</a:t>
            </a:r>
            <a:r>
              <a:rPr lang="en-US" sz="2400" b="1" spc="-245" dirty="0">
                <a:solidFill>
                  <a:schemeClr val="accent1">
                    <a:lumMod val="50000"/>
                  </a:schemeClr>
                </a:solidFill>
                <a:latin typeface="Trebuchet MS"/>
                <a:cs typeface="Trebuchet MS"/>
              </a:rPr>
              <a:t> </a:t>
            </a:r>
            <a:r>
              <a:rPr lang="en-US" sz="2400" b="1" spc="-275" dirty="0">
                <a:solidFill>
                  <a:schemeClr val="accent1">
                    <a:lumMod val="50000"/>
                  </a:schemeClr>
                </a:solidFill>
                <a:latin typeface="Trebuchet MS"/>
                <a:cs typeface="Trebuchet MS"/>
              </a:rPr>
              <a:t>e</a:t>
            </a:r>
            <a:r>
              <a:rPr lang="en-US" sz="2400" b="1" spc="-180" dirty="0">
                <a:solidFill>
                  <a:schemeClr val="accent1">
                    <a:lumMod val="50000"/>
                  </a:schemeClr>
                </a:solidFill>
                <a:latin typeface="Trebuchet MS"/>
                <a:cs typeface="Trebuchet MS"/>
              </a:rPr>
              <a:t>v</a:t>
            </a:r>
            <a:r>
              <a:rPr lang="en-US" sz="2400" b="1" spc="-135" dirty="0">
                <a:solidFill>
                  <a:schemeClr val="accent1">
                    <a:lumMod val="50000"/>
                  </a:schemeClr>
                </a:solidFill>
                <a:latin typeface="Trebuchet MS"/>
                <a:cs typeface="Trebuchet MS"/>
              </a:rPr>
              <a:t>ery</a:t>
            </a:r>
            <a:r>
              <a:rPr lang="en-US" sz="2400" b="1" spc="-285" dirty="0">
                <a:solidFill>
                  <a:schemeClr val="accent1">
                    <a:lumMod val="50000"/>
                  </a:schemeClr>
                </a:solidFill>
                <a:latin typeface="Trebuchet MS"/>
                <a:cs typeface="Trebuchet MS"/>
              </a:rPr>
              <a:t> </a:t>
            </a:r>
            <a:r>
              <a:rPr lang="en-US" sz="2400" b="1" spc="-235" dirty="0">
                <a:solidFill>
                  <a:schemeClr val="accent1">
                    <a:lumMod val="50000"/>
                  </a:schemeClr>
                </a:solidFill>
                <a:latin typeface="Trebuchet MS"/>
                <a:cs typeface="Trebuchet MS"/>
              </a:rPr>
              <a:t>meal</a:t>
            </a:r>
            <a:r>
              <a:rPr lang="en-US" sz="2400" b="1" spc="-245" dirty="0">
                <a:solidFill>
                  <a:schemeClr val="accent1">
                    <a:lumMod val="50000"/>
                  </a:schemeClr>
                </a:solidFill>
                <a:latin typeface="Trebuchet MS"/>
                <a:cs typeface="Trebuchet MS"/>
              </a:rPr>
              <a:t> </a:t>
            </a:r>
            <a:r>
              <a:rPr lang="en-US" sz="2400" b="1" spc="-200" dirty="0">
                <a:solidFill>
                  <a:schemeClr val="accent1">
                    <a:lumMod val="50000"/>
                  </a:schemeClr>
                </a:solidFill>
                <a:latin typeface="Trebuchet MS"/>
                <a:cs typeface="Trebuchet MS"/>
              </a:rPr>
              <a:t>special!.</a:t>
            </a:r>
            <a:endParaRPr lang="en-US" sz="2400" b="1" dirty="0">
              <a:solidFill>
                <a:schemeClr val="accent1">
                  <a:lumMod val="50000"/>
                </a:schemeClr>
              </a:solidFill>
              <a:latin typeface="Trebuchet MS"/>
              <a:cs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95C1-28C2-4C7C-9E82-3CF41603370B}"/>
              </a:ext>
            </a:extLst>
          </p:cNvPr>
          <p:cNvSpPr>
            <a:spLocks noGrp="1"/>
          </p:cNvSpPr>
          <p:nvPr>
            <p:ph type="title"/>
          </p:nvPr>
        </p:nvSpPr>
        <p:spPr>
          <a:xfrm>
            <a:off x="819150" y="256190"/>
            <a:ext cx="7505700" cy="374431"/>
          </a:xfrm>
        </p:spPr>
        <p:txBody>
          <a:bodyPr>
            <a:normAutofit fontScale="90000"/>
          </a:bodyPr>
          <a:lstStyle/>
          <a:p>
            <a:pPr algn="ctr"/>
            <a:r>
              <a:rPr lang="en-US" b="1" u="sng" dirty="0">
                <a:solidFill>
                  <a:schemeClr val="tx1"/>
                </a:solidFill>
                <a:latin typeface="Arial" panose="020B0604020202020204" pitchFamily="34" charset="0"/>
                <a:cs typeface="Arial" panose="020B0604020202020204" pitchFamily="34" charset="0"/>
              </a:rPr>
              <a:t>Recommendation</a:t>
            </a:r>
          </a:p>
        </p:txBody>
      </p:sp>
      <p:sp>
        <p:nvSpPr>
          <p:cNvPr id="3" name="Text Placeholder 2">
            <a:extLst>
              <a:ext uri="{FF2B5EF4-FFF2-40B4-BE49-F238E27FC236}">
                <a16:creationId xmlns:a16="http://schemas.microsoft.com/office/drawing/2014/main" id="{BE78718D-DB26-4CA0-846A-ED473B13C17F}"/>
              </a:ext>
            </a:extLst>
          </p:cNvPr>
          <p:cNvSpPr>
            <a:spLocks noGrp="1"/>
          </p:cNvSpPr>
          <p:nvPr>
            <p:ph type="body" idx="1"/>
          </p:nvPr>
        </p:nvSpPr>
        <p:spPr>
          <a:xfrm>
            <a:off x="367862" y="861848"/>
            <a:ext cx="7672552" cy="4025462"/>
          </a:xfrm>
        </p:spPr>
        <p:txBody>
          <a:bodyPr>
            <a:normAutofit/>
          </a:bodyPr>
          <a:lstStyle/>
          <a:p>
            <a:pPr>
              <a:buClrTx/>
              <a:buFont typeface="Wingdings" panose="05000000000000000000" pitchFamily="2" charset="2"/>
              <a:buChar char="§"/>
            </a:pPr>
            <a:r>
              <a:rPr lang="en-US" sz="1400" dirty="0">
                <a:solidFill>
                  <a:schemeClr val="tx1">
                    <a:lumMod val="95000"/>
                    <a:lumOff val="5000"/>
                  </a:schemeClr>
                </a:solidFill>
              </a:rPr>
              <a:t>The analysis highlights Indonesia and Qatar as promising markets for new restaurants due to their strong average ratings and a healthy number of dining options. </a:t>
            </a:r>
          </a:p>
          <a:p>
            <a:pPr>
              <a:buClrTx/>
              <a:buFont typeface="Wingdings" panose="05000000000000000000" pitchFamily="2" charset="2"/>
              <a:buChar char="§"/>
            </a:pPr>
            <a:endParaRPr lang="en-US" sz="1400" dirty="0">
              <a:solidFill>
                <a:schemeClr val="tx1">
                  <a:lumMod val="95000"/>
                  <a:lumOff val="5000"/>
                </a:schemeClr>
              </a:solidFill>
            </a:endParaRPr>
          </a:p>
          <a:p>
            <a:pPr>
              <a:buClrTx/>
              <a:buFont typeface="Wingdings" panose="05000000000000000000" pitchFamily="2" charset="2"/>
              <a:buChar char="§"/>
            </a:pPr>
            <a:r>
              <a:rPr lang="en-US" sz="1400" dirty="0">
                <a:solidFill>
                  <a:schemeClr val="tx1">
                    <a:lumMod val="95000"/>
                    <a:lumOff val="5000"/>
                  </a:schemeClr>
                </a:solidFill>
              </a:rPr>
              <a:t>Singapore's moderate ratings suggest potential for improvement through enhanced dining experiences. </a:t>
            </a:r>
          </a:p>
          <a:p>
            <a:pPr>
              <a:buClrTx/>
              <a:buFont typeface="Wingdings" panose="05000000000000000000" pitchFamily="2" charset="2"/>
              <a:buChar char="§"/>
            </a:pPr>
            <a:endParaRPr lang="en-US" sz="1400" dirty="0">
              <a:solidFill>
                <a:schemeClr val="tx1">
                  <a:lumMod val="95000"/>
                  <a:lumOff val="5000"/>
                </a:schemeClr>
              </a:solidFill>
            </a:endParaRPr>
          </a:p>
          <a:p>
            <a:pPr>
              <a:buClrTx/>
              <a:buFont typeface="Wingdings" panose="05000000000000000000" pitchFamily="2" charset="2"/>
              <a:buChar char="§"/>
            </a:pPr>
            <a:r>
              <a:rPr lang="en-US" sz="1400" dirty="0">
                <a:solidFill>
                  <a:schemeClr val="tx1">
                    <a:lumMod val="95000"/>
                    <a:lumOff val="5000"/>
                  </a:schemeClr>
                </a:solidFill>
              </a:rPr>
              <a:t>Focusing on high-quality food and unique offerings will help differentiate from competitors and build customer loyalty. </a:t>
            </a:r>
          </a:p>
          <a:p>
            <a:pPr>
              <a:buClrTx/>
              <a:buFont typeface="Wingdings" panose="05000000000000000000" pitchFamily="2" charset="2"/>
              <a:buChar char="§"/>
            </a:pPr>
            <a:endParaRPr lang="en-US" sz="1400" dirty="0">
              <a:solidFill>
                <a:schemeClr val="tx1">
                  <a:lumMod val="95000"/>
                  <a:lumOff val="5000"/>
                </a:schemeClr>
              </a:solidFill>
            </a:endParaRPr>
          </a:p>
          <a:p>
            <a:pPr>
              <a:buClrTx/>
              <a:buFont typeface="Wingdings" panose="05000000000000000000" pitchFamily="2" charset="2"/>
              <a:buChar char="§"/>
            </a:pPr>
            <a:r>
              <a:rPr lang="en-US" sz="1400" dirty="0">
                <a:solidFill>
                  <a:schemeClr val="tx1">
                    <a:lumMod val="95000"/>
                    <a:lumOff val="5000"/>
                  </a:schemeClr>
                </a:solidFill>
              </a:rPr>
              <a:t>Additionally, emphasizing online delivery and table booking services can significantly boost ratings and attract more customers. </a:t>
            </a:r>
          </a:p>
          <a:p>
            <a:pPr>
              <a:buClrTx/>
              <a:buFont typeface="Wingdings" panose="05000000000000000000" pitchFamily="2" charset="2"/>
              <a:buChar char="§"/>
            </a:pPr>
            <a:endParaRPr lang="en-US" sz="1400" dirty="0">
              <a:solidFill>
                <a:schemeClr val="tx1">
                  <a:lumMod val="95000"/>
                  <a:lumOff val="5000"/>
                </a:schemeClr>
              </a:solidFill>
            </a:endParaRPr>
          </a:p>
          <a:p>
            <a:pPr>
              <a:buClrTx/>
              <a:buFont typeface="Wingdings" panose="05000000000000000000" pitchFamily="2" charset="2"/>
              <a:buChar char="§"/>
            </a:pPr>
            <a:r>
              <a:rPr lang="en-US" sz="1400" dirty="0">
                <a:solidFill>
                  <a:schemeClr val="tx1">
                    <a:lumMod val="95000"/>
                    <a:lumOff val="5000"/>
                  </a:schemeClr>
                </a:solidFill>
              </a:rPr>
              <a:t>Overall, these strategies can drive success in the competitive restaurant landscape.</a:t>
            </a:r>
            <a:endParaRPr lang="en-US" sz="1100" dirty="0">
              <a:solidFill>
                <a:schemeClr val="tx1">
                  <a:lumMod val="95000"/>
                  <a:lumOff val="5000"/>
                </a:schemeClr>
              </a:solidFill>
            </a:endParaRPr>
          </a:p>
        </p:txBody>
      </p:sp>
      <p:pic>
        <p:nvPicPr>
          <p:cNvPr id="6" name="Google Shape;219;p25">
            <a:extLst>
              <a:ext uri="{FF2B5EF4-FFF2-40B4-BE49-F238E27FC236}">
                <a16:creationId xmlns:a16="http://schemas.microsoft.com/office/drawing/2014/main" id="{0DC842EB-C34E-4629-ADDD-CAE86694BD9A}"/>
              </a:ext>
            </a:extLst>
          </p:cNvPr>
          <p:cNvPicPr preferRelativeResize="0"/>
          <p:nvPr/>
        </p:nvPicPr>
        <p:blipFill>
          <a:blip r:embed="rId2">
            <a:alphaModFix/>
          </a:blip>
          <a:stretch>
            <a:fillRect/>
          </a:stretch>
        </p:blipFill>
        <p:spPr>
          <a:xfrm>
            <a:off x="8040414" y="4487917"/>
            <a:ext cx="1103586" cy="655583"/>
          </a:xfrm>
          <a:prstGeom prst="rect">
            <a:avLst/>
          </a:prstGeom>
          <a:noFill/>
          <a:ln>
            <a:noFill/>
          </a:ln>
        </p:spPr>
      </p:pic>
    </p:spTree>
    <p:extLst>
      <p:ext uri="{BB962C8B-B14F-4D97-AF65-F5344CB8AC3E}">
        <p14:creationId xmlns:p14="http://schemas.microsoft.com/office/powerpoint/2010/main" val="467302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FF9D-8029-4796-8CFF-17B86209A89F}"/>
              </a:ext>
            </a:extLst>
          </p:cNvPr>
          <p:cNvSpPr>
            <a:spLocks noGrp="1"/>
          </p:cNvSpPr>
          <p:nvPr>
            <p:ph type="title"/>
          </p:nvPr>
        </p:nvSpPr>
        <p:spPr>
          <a:xfrm>
            <a:off x="819150" y="283779"/>
            <a:ext cx="7662698" cy="567559"/>
          </a:xfrm>
        </p:spPr>
        <p:txBody>
          <a:bodyPr>
            <a:noAutofit/>
          </a:bodyPr>
          <a:lstStyle/>
          <a:p>
            <a:r>
              <a:rPr lang="en-US" sz="2800" b="1" u="sng" dirty="0">
                <a:solidFill>
                  <a:schemeClr val="tx1"/>
                </a:solidFill>
                <a:latin typeface="Arial" panose="020B0604020202020204" pitchFamily="34" charset="0"/>
                <a:cs typeface="Arial" panose="020B0604020202020204" pitchFamily="34" charset="0"/>
              </a:rPr>
              <a:t>Zomato Restaurant Analysis -Dashboard</a:t>
            </a:r>
          </a:p>
        </p:txBody>
      </p:sp>
      <p:pic>
        <p:nvPicPr>
          <p:cNvPr id="6" name="Picture 5">
            <a:extLst>
              <a:ext uri="{FF2B5EF4-FFF2-40B4-BE49-F238E27FC236}">
                <a16:creationId xmlns:a16="http://schemas.microsoft.com/office/drawing/2014/main" id="{086E8E76-AD01-4C02-8B95-609430047888}"/>
              </a:ext>
            </a:extLst>
          </p:cNvPr>
          <p:cNvPicPr>
            <a:picLocks noChangeAspect="1"/>
          </p:cNvPicPr>
          <p:nvPr/>
        </p:nvPicPr>
        <p:blipFill>
          <a:blip r:embed="rId2"/>
          <a:stretch>
            <a:fillRect/>
          </a:stretch>
        </p:blipFill>
        <p:spPr>
          <a:xfrm>
            <a:off x="367037" y="963883"/>
            <a:ext cx="8776961" cy="3972479"/>
          </a:xfrm>
          <a:prstGeom prst="rect">
            <a:avLst/>
          </a:prstGeom>
        </p:spPr>
      </p:pic>
    </p:spTree>
    <p:extLst>
      <p:ext uri="{BB962C8B-B14F-4D97-AF65-F5344CB8AC3E}">
        <p14:creationId xmlns:p14="http://schemas.microsoft.com/office/powerpoint/2010/main" val="1841326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843C2-B467-4EF3-9521-8BB500950B36}"/>
              </a:ext>
            </a:extLst>
          </p:cNvPr>
          <p:cNvSpPr>
            <a:spLocks noGrp="1"/>
          </p:cNvSpPr>
          <p:nvPr>
            <p:ph type="title"/>
          </p:nvPr>
        </p:nvSpPr>
        <p:spPr>
          <a:xfrm>
            <a:off x="819150" y="346841"/>
            <a:ext cx="7505700" cy="840828"/>
          </a:xfrm>
        </p:spPr>
        <p:txBody>
          <a:bodyPr>
            <a:normAutofit fontScale="90000"/>
          </a:bodyPr>
          <a:lstStyle/>
          <a:p>
            <a:pPr algn="ctr"/>
            <a:r>
              <a:rPr lang="en-US" sz="3200" b="1" u="sng" dirty="0">
                <a:solidFill>
                  <a:schemeClr val="tx1"/>
                </a:solidFill>
                <a:latin typeface="Arial" panose="020B0604020202020204" pitchFamily="34" charset="0"/>
                <a:cs typeface="Arial" panose="020B0604020202020204" pitchFamily="34" charset="0"/>
              </a:rPr>
              <a:t>Contents of dashboard</a:t>
            </a:r>
            <a:br>
              <a:rPr lang="en-US" sz="3200" dirty="0"/>
            </a:br>
            <a:endParaRPr lang="en-US" dirty="0"/>
          </a:p>
        </p:txBody>
      </p:sp>
      <p:sp>
        <p:nvSpPr>
          <p:cNvPr id="3" name="Text Placeholder 2">
            <a:extLst>
              <a:ext uri="{FF2B5EF4-FFF2-40B4-BE49-F238E27FC236}">
                <a16:creationId xmlns:a16="http://schemas.microsoft.com/office/drawing/2014/main" id="{AAAD7071-7A43-456B-94EE-CF6692AF1A25}"/>
              </a:ext>
            </a:extLst>
          </p:cNvPr>
          <p:cNvSpPr>
            <a:spLocks noGrp="1"/>
          </p:cNvSpPr>
          <p:nvPr>
            <p:ph type="body" idx="1"/>
          </p:nvPr>
        </p:nvSpPr>
        <p:spPr>
          <a:xfrm>
            <a:off x="672661" y="1366345"/>
            <a:ext cx="7767145" cy="3100552"/>
          </a:xfrm>
        </p:spPr>
        <p:txBody>
          <a:bodyPr>
            <a:normAutofit/>
          </a:bodyPr>
          <a:lstStyle/>
          <a:p>
            <a:pPr lvl="1">
              <a:buFont typeface="Wingdings" panose="05000000000000000000" pitchFamily="2" charset="2"/>
              <a:buChar char="ü"/>
            </a:pPr>
            <a:r>
              <a:rPr lang="en-US" sz="1600" b="1" dirty="0">
                <a:solidFill>
                  <a:schemeClr val="tx1"/>
                </a:solidFill>
                <a:latin typeface="Arial" panose="020B0604020202020204" pitchFamily="34" charset="0"/>
                <a:cs typeface="Arial" panose="020B0604020202020204" pitchFamily="34" charset="0"/>
              </a:rPr>
              <a:t>Pivot charts :- For visualization &amp; analysis of different trends and pattern.</a:t>
            </a:r>
          </a:p>
          <a:p>
            <a:pPr lvl="1">
              <a:buFont typeface="Wingdings" panose="05000000000000000000" pitchFamily="2" charset="2"/>
              <a:buChar char="ü"/>
            </a:pPr>
            <a:endParaRPr lang="en-US" sz="1600" b="1"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600" b="1" dirty="0">
                <a:solidFill>
                  <a:schemeClr val="tx1"/>
                </a:solidFill>
                <a:latin typeface="Arial" panose="020B0604020202020204" pitchFamily="34" charset="0"/>
                <a:cs typeface="Arial" panose="020B0604020202020204" pitchFamily="34" charset="0"/>
              </a:rPr>
              <a:t>Slicers :- Make data visualization interactive </a:t>
            </a:r>
          </a:p>
          <a:p>
            <a:pPr lvl="1">
              <a:buFont typeface="Wingdings" panose="05000000000000000000" pitchFamily="2" charset="2"/>
              <a:buChar char="ü"/>
            </a:pPr>
            <a:endParaRPr lang="en-US" sz="1600" b="1"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600" b="1" dirty="0">
                <a:solidFill>
                  <a:schemeClr val="tx1"/>
                </a:solidFill>
                <a:latin typeface="Arial" panose="020B0604020202020204" pitchFamily="34" charset="0"/>
                <a:cs typeface="Arial" panose="020B0604020202020204" pitchFamily="34" charset="0"/>
              </a:rPr>
              <a:t>Comparison of different aspects (like price range and rating)</a:t>
            </a:r>
          </a:p>
          <a:p>
            <a:pPr lvl="1">
              <a:buFont typeface="Wingdings" panose="05000000000000000000" pitchFamily="2" charset="2"/>
              <a:buChar char="ü"/>
            </a:pPr>
            <a:endParaRPr lang="en-US" sz="1600" b="1"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600" b="1" dirty="0">
                <a:solidFill>
                  <a:schemeClr val="tx1"/>
                </a:solidFill>
                <a:latin typeface="Arial" panose="020B0604020202020204" pitchFamily="34" charset="0"/>
                <a:cs typeface="Arial" panose="020B0604020202020204" pitchFamily="34" charset="0"/>
              </a:rPr>
              <a:t>Impacts of different set of entities on different entities (e.g. impact of online delivery on Restaurant Count)</a:t>
            </a:r>
          </a:p>
          <a:p>
            <a:pPr lvl="1">
              <a:buFont typeface="Wingdings" panose="05000000000000000000" pitchFamily="2" charset="2"/>
              <a:buChar char="ü"/>
            </a:pPr>
            <a:endParaRPr lang="en-US" sz="1600" b="1" dirty="0">
              <a:solidFill>
                <a:schemeClr val="tx1"/>
              </a:solidFill>
              <a:latin typeface="Arial" panose="020B0604020202020204" pitchFamily="34" charset="0"/>
              <a:cs typeface="Arial" panose="020B0604020202020204" pitchFamily="34" charset="0"/>
            </a:endParaRPr>
          </a:p>
          <a:p>
            <a:pPr lvl="1">
              <a:buFont typeface="Wingdings" panose="05000000000000000000" pitchFamily="2" charset="2"/>
              <a:buChar char="ü"/>
            </a:pPr>
            <a:r>
              <a:rPr lang="en-US" sz="1600" b="1" dirty="0">
                <a:solidFill>
                  <a:schemeClr val="tx1"/>
                </a:solidFill>
                <a:latin typeface="Arial" panose="020B0604020202020204" pitchFamily="34" charset="0"/>
                <a:cs typeface="Arial" panose="020B0604020202020204" pitchFamily="34" charset="0"/>
              </a:rPr>
              <a:t>Various analysis</a:t>
            </a:r>
          </a:p>
          <a:p>
            <a:pPr marL="146050" indent="0">
              <a:buNone/>
            </a:pPr>
            <a:endParaRPr lang="en-US" sz="1600" b="1" dirty="0">
              <a:solidFill>
                <a:schemeClr val="bg2">
                  <a:lumMod val="50000"/>
                </a:schemeClr>
              </a:solidFill>
            </a:endParaRPr>
          </a:p>
        </p:txBody>
      </p:sp>
      <p:pic>
        <p:nvPicPr>
          <p:cNvPr id="4" name="Google Shape;219;p25">
            <a:extLst>
              <a:ext uri="{FF2B5EF4-FFF2-40B4-BE49-F238E27FC236}">
                <a16:creationId xmlns:a16="http://schemas.microsoft.com/office/drawing/2014/main" id="{E467C5FD-D320-4B1B-B5A7-BAB067CF0AEB}"/>
              </a:ext>
            </a:extLst>
          </p:cNvPr>
          <p:cNvPicPr preferRelativeResize="0"/>
          <p:nvPr/>
        </p:nvPicPr>
        <p:blipFill>
          <a:blip r:embed="rId2">
            <a:alphaModFix/>
          </a:blip>
          <a:stretch>
            <a:fillRect/>
          </a:stretch>
        </p:blipFill>
        <p:spPr>
          <a:xfrm>
            <a:off x="7974199" y="4285000"/>
            <a:ext cx="1169801" cy="858500"/>
          </a:xfrm>
          <a:prstGeom prst="rect">
            <a:avLst/>
          </a:prstGeom>
          <a:noFill/>
          <a:ln>
            <a:noFill/>
          </a:ln>
        </p:spPr>
      </p:pic>
    </p:spTree>
    <p:extLst>
      <p:ext uri="{BB962C8B-B14F-4D97-AF65-F5344CB8AC3E}">
        <p14:creationId xmlns:p14="http://schemas.microsoft.com/office/powerpoint/2010/main" val="231052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6C33-233F-4572-BA9E-C86A1C30D696}"/>
              </a:ext>
            </a:extLst>
          </p:cNvPr>
          <p:cNvSpPr>
            <a:spLocks noGrp="1"/>
          </p:cNvSpPr>
          <p:nvPr>
            <p:ph type="title"/>
          </p:nvPr>
        </p:nvSpPr>
        <p:spPr>
          <a:xfrm>
            <a:off x="819150" y="388883"/>
            <a:ext cx="7505700" cy="819301"/>
          </a:xfrm>
        </p:spPr>
        <p:txBody>
          <a:bodyPr/>
          <a:lstStyle/>
          <a:p>
            <a:pPr algn="ctr"/>
            <a:r>
              <a:rPr lang="en-US" sz="3200" b="1" u="sng" dirty="0">
                <a:solidFill>
                  <a:schemeClr val="tx1"/>
                </a:solidFill>
              </a:rPr>
              <a:t>Strategies</a:t>
            </a:r>
            <a:endParaRPr lang="en-US" b="1" u="sng" dirty="0">
              <a:solidFill>
                <a:schemeClr val="tx1"/>
              </a:solidFill>
            </a:endParaRPr>
          </a:p>
        </p:txBody>
      </p:sp>
      <p:sp>
        <p:nvSpPr>
          <p:cNvPr id="3" name="Text Placeholder 2">
            <a:extLst>
              <a:ext uri="{FF2B5EF4-FFF2-40B4-BE49-F238E27FC236}">
                <a16:creationId xmlns:a16="http://schemas.microsoft.com/office/drawing/2014/main" id="{C4DE9616-D582-4EA6-A232-F29236A70BB4}"/>
              </a:ext>
            </a:extLst>
          </p:cNvPr>
          <p:cNvSpPr>
            <a:spLocks noGrp="1"/>
          </p:cNvSpPr>
          <p:nvPr>
            <p:ph type="body" idx="1"/>
          </p:nvPr>
        </p:nvSpPr>
        <p:spPr>
          <a:xfrm>
            <a:off x="819150" y="1334814"/>
            <a:ext cx="7368410" cy="3121572"/>
          </a:xfrm>
        </p:spPr>
        <p:txBody>
          <a:bodyPr/>
          <a:lstStyle/>
          <a:p>
            <a:pPr>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Customer preference &amp; Quality of cuisines</a:t>
            </a:r>
          </a:p>
          <a:p>
            <a:pPr>
              <a:buFont typeface="Wingdings" panose="05000000000000000000" pitchFamily="2" charset="2"/>
              <a:buChar char="ü"/>
            </a:pPr>
            <a:endParaRPr lang="en-US"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Market Competition &amp; Growth potential </a:t>
            </a:r>
          </a:p>
          <a:p>
            <a:pPr>
              <a:buFont typeface="Wingdings" panose="05000000000000000000" pitchFamily="2" charset="2"/>
              <a:buChar char="ü"/>
            </a:pPr>
            <a:endParaRPr lang="en-US"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Online/Offline Presence &amp; services </a:t>
            </a:r>
          </a:p>
          <a:p>
            <a:pPr>
              <a:buFont typeface="Wingdings" panose="05000000000000000000" pitchFamily="2" charset="2"/>
              <a:buChar char="ü"/>
            </a:pPr>
            <a:endParaRPr lang="en-US"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Conduct Survey </a:t>
            </a:r>
          </a:p>
          <a:p>
            <a:pPr>
              <a:buFont typeface="Wingdings" panose="05000000000000000000" pitchFamily="2" charset="2"/>
              <a:buChar char="ü"/>
            </a:pPr>
            <a:endParaRPr lang="en-US" sz="18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800" dirty="0">
                <a:solidFill>
                  <a:schemeClr val="tx1"/>
                </a:solidFill>
                <a:latin typeface="Arial" panose="020B0604020202020204" pitchFamily="34" charset="0"/>
                <a:cs typeface="Arial" panose="020B0604020202020204" pitchFamily="34" charset="0"/>
              </a:rPr>
              <a:t>Cost Benefit Analysis</a:t>
            </a:r>
          </a:p>
          <a:p>
            <a:endParaRPr lang="en-US" dirty="0"/>
          </a:p>
        </p:txBody>
      </p:sp>
      <p:pic>
        <p:nvPicPr>
          <p:cNvPr id="4" name="Google Shape;219;p25">
            <a:extLst>
              <a:ext uri="{FF2B5EF4-FFF2-40B4-BE49-F238E27FC236}">
                <a16:creationId xmlns:a16="http://schemas.microsoft.com/office/drawing/2014/main" id="{5BBFDB93-2D05-4C5F-9343-D28A14149AFF}"/>
              </a:ext>
            </a:extLst>
          </p:cNvPr>
          <p:cNvPicPr preferRelativeResize="0"/>
          <p:nvPr/>
        </p:nvPicPr>
        <p:blipFill>
          <a:blip r:embed="rId2">
            <a:alphaModFix/>
          </a:blip>
          <a:stretch>
            <a:fillRect/>
          </a:stretch>
        </p:blipFill>
        <p:spPr>
          <a:xfrm>
            <a:off x="7974199" y="4285000"/>
            <a:ext cx="1169801" cy="858500"/>
          </a:xfrm>
          <a:prstGeom prst="rect">
            <a:avLst/>
          </a:prstGeom>
          <a:noFill/>
          <a:ln>
            <a:noFill/>
          </a:ln>
        </p:spPr>
      </p:pic>
    </p:spTree>
    <p:extLst>
      <p:ext uri="{BB962C8B-B14F-4D97-AF65-F5344CB8AC3E}">
        <p14:creationId xmlns:p14="http://schemas.microsoft.com/office/powerpoint/2010/main" val="4091737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CA43AE-FBC1-4DF9-96F7-79786D3E47D3}"/>
              </a:ext>
            </a:extLst>
          </p:cNvPr>
          <p:cNvSpPr txBox="1">
            <a:spLocks noGrp="1"/>
          </p:cNvSpPr>
          <p:nvPr>
            <p:ph type="title"/>
          </p:nvPr>
        </p:nvSpPr>
        <p:spPr>
          <a:xfrm>
            <a:off x="304800" y="341642"/>
            <a:ext cx="8124497" cy="1908184"/>
          </a:xfrm>
          <a:prstGeom prst="rect">
            <a:avLst/>
          </a:prstGeom>
          <a:noFill/>
        </p:spPr>
        <p:txBody>
          <a:bodyPr wrap="square" rtlCol="0">
            <a:spAutoFit/>
          </a:bodyPr>
          <a:lstStyle/>
          <a:p>
            <a:pPr algn="ctr"/>
            <a:r>
              <a:rPr lang="en-US" sz="4000" b="1" u="sng" dirty="0">
                <a:solidFill>
                  <a:schemeClr val="tx1"/>
                </a:solidFill>
                <a:latin typeface="Arial" panose="020B0604020202020204" pitchFamily="34" charset="0"/>
                <a:cs typeface="Arial" panose="020B0604020202020204" pitchFamily="34" charset="0"/>
              </a:rPr>
              <a:t>Conclusion</a:t>
            </a:r>
            <a:br>
              <a:rPr lang="en-US" sz="4000" b="1" u="sng" dirty="0">
                <a:solidFill>
                  <a:schemeClr val="accent6">
                    <a:lumMod val="50000"/>
                  </a:schemeClr>
                </a:solidFill>
                <a:latin typeface="Arial" panose="020B0604020202020204" pitchFamily="34" charset="0"/>
                <a:cs typeface="Arial" panose="020B0604020202020204" pitchFamily="34" charset="0"/>
              </a:rPr>
            </a:br>
            <a:br>
              <a:rPr lang="en-US" sz="4000" b="1" u="sng" dirty="0">
                <a:solidFill>
                  <a:schemeClr val="accent6">
                    <a:lumMod val="50000"/>
                  </a:schemeClr>
                </a:solidFill>
                <a:latin typeface="Arial" panose="020B0604020202020204" pitchFamily="34" charset="0"/>
                <a:cs typeface="Arial" panose="020B0604020202020204" pitchFamily="34" charset="0"/>
              </a:rPr>
            </a:br>
            <a:endParaRPr lang="en-US" sz="3200" b="1" u="sng" dirty="0">
              <a:solidFill>
                <a:schemeClr val="accent6">
                  <a:lumMod val="50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36AC38EA-ABAF-488F-A874-1C6C19856B96}"/>
              </a:ext>
            </a:extLst>
          </p:cNvPr>
          <p:cNvSpPr>
            <a:spLocks noGrp="1"/>
          </p:cNvSpPr>
          <p:nvPr>
            <p:ph type="body" idx="1"/>
          </p:nvPr>
        </p:nvSpPr>
        <p:spPr>
          <a:xfrm>
            <a:off x="210207" y="1135118"/>
            <a:ext cx="8479918" cy="2848304"/>
          </a:xfrm>
        </p:spPr>
        <p:txBody>
          <a:bodyPr>
            <a:normAutofit/>
          </a:bodyPr>
          <a:lstStyle/>
          <a:p>
            <a:pPr marL="146050" indent="0">
              <a:buNone/>
            </a:pPr>
            <a:r>
              <a:rPr lang="en-US" sz="2000" dirty="0">
                <a:solidFill>
                  <a:schemeClr val="tx1"/>
                </a:solidFill>
              </a:rPr>
              <a:t>As Zomato continues to expand its global footprint, it aims to revolutionize the food delivery industry and enhance the dining experience for customers world wide. With a focus on innovative technology and exceptional customer service, Zomato seeks to solidify its position as a leader in the food delivery and restaurant discovery sector. From above study we can conclude the cities where we can open new restaurants or food services for better growth of the overall company.</a:t>
            </a:r>
          </a:p>
          <a:p>
            <a:pPr marL="146050" indent="0">
              <a:buNone/>
            </a:pPr>
            <a:endParaRPr lang="en-US" dirty="0"/>
          </a:p>
        </p:txBody>
      </p:sp>
      <p:pic>
        <p:nvPicPr>
          <p:cNvPr id="5" name="Google Shape;219;p25">
            <a:extLst>
              <a:ext uri="{FF2B5EF4-FFF2-40B4-BE49-F238E27FC236}">
                <a16:creationId xmlns:a16="http://schemas.microsoft.com/office/drawing/2014/main" id="{FBFA006E-D0F1-4276-8599-406D5A3CE416}"/>
              </a:ext>
            </a:extLst>
          </p:cNvPr>
          <p:cNvPicPr preferRelativeResize="0"/>
          <p:nvPr/>
        </p:nvPicPr>
        <p:blipFill>
          <a:blip r:embed="rId2">
            <a:alphaModFix/>
          </a:blip>
          <a:stretch>
            <a:fillRect/>
          </a:stretch>
        </p:blipFill>
        <p:spPr>
          <a:xfrm>
            <a:off x="7974199" y="4285000"/>
            <a:ext cx="1169801" cy="858500"/>
          </a:xfrm>
          <a:prstGeom prst="rect">
            <a:avLst/>
          </a:prstGeom>
          <a:noFill/>
          <a:ln>
            <a:noFill/>
          </a:ln>
        </p:spPr>
      </p:pic>
    </p:spTree>
    <p:extLst>
      <p:ext uri="{BB962C8B-B14F-4D97-AF65-F5344CB8AC3E}">
        <p14:creationId xmlns:p14="http://schemas.microsoft.com/office/powerpoint/2010/main" val="313897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6"/>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225" name="Google Shape;225;p26"/>
          <p:cNvPicPr preferRelativeResize="0"/>
          <p:nvPr/>
        </p:nvPicPr>
        <p:blipFill>
          <a:blip r:embed="rId3">
            <a:alphaModFix/>
          </a:blip>
          <a:stretch>
            <a:fillRect/>
          </a:stretch>
        </p:blipFill>
        <p:spPr>
          <a:xfrm>
            <a:off x="358975" y="331300"/>
            <a:ext cx="8426450" cy="448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D3F1D-9424-49DD-A81A-3A11683546D8}"/>
              </a:ext>
            </a:extLst>
          </p:cNvPr>
          <p:cNvSpPr>
            <a:spLocks noGrp="1"/>
          </p:cNvSpPr>
          <p:nvPr>
            <p:ph type="title"/>
          </p:nvPr>
        </p:nvSpPr>
        <p:spPr/>
        <p:txBody>
          <a:bodyPr>
            <a:noAutofit/>
          </a:bodyPr>
          <a:lstStyle/>
          <a:p>
            <a:pPr marL="285750" indent="-285750" algn="ctr"/>
            <a:r>
              <a:rPr lang="en-IN" sz="1400" b="1" dirty="0">
                <a:solidFill>
                  <a:schemeClr val="tx1"/>
                </a:solidFill>
                <a:latin typeface="Arial" pitchFamily="34" charset="0"/>
                <a:cs typeface="Arial" pitchFamily="34" charset="0"/>
              </a:rPr>
              <a:t>Started In - July 2008, Delhi NCR.</a:t>
            </a:r>
            <a:br>
              <a:rPr lang="en-IN" sz="1400" b="1" dirty="0">
                <a:solidFill>
                  <a:schemeClr val="tx1"/>
                </a:solidFill>
                <a:latin typeface="Arial" pitchFamily="34" charset="0"/>
                <a:cs typeface="Arial" pitchFamily="34" charset="0"/>
              </a:rPr>
            </a:br>
            <a:br>
              <a:rPr lang="en-IN" sz="1400" b="1" dirty="0">
                <a:solidFill>
                  <a:schemeClr val="tx1"/>
                </a:solidFill>
                <a:latin typeface="Arial" pitchFamily="34" charset="0"/>
                <a:cs typeface="Arial" pitchFamily="34" charset="0"/>
              </a:rPr>
            </a:br>
            <a:r>
              <a:rPr lang="en-IN" sz="1400" b="1" dirty="0">
                <a:solidFill>
                  <a:schemeClr val="tx1"/>
                </a:solidFill>
                <a:latin typeface="Arial" pitchFamily="34" charset="0"/>
                <a:cs typeface="Arial" pitchFamily="34" charset="0"/>
              </a:rPr>
              <a:t>Founded By: Deepinder Goyal, Pankaj Chadha</a:t>
            </a:r>
            <a:br>
              <a:rPr lang="en-IN" sz="1400" b="1" dirty="0">
                <a:solidFill>
                  <a:schemeClr val="tx1"/>
                </a:solidFill>
                <a:latin typeface="Arial" pitchFamily="34" charset="0"/>
                <a:cs typeface="Arial" pitchFamily="34" charset="0"/>
              </a:rPr>
            </a:br>
            <a:br>
              <a:rPr lang="en-IN" sz="1400" b="1" dirty="0">
                <a:solidFill>
                  <a:schemeClr val="tx1"/>
                </a:solidFill>
                <a:latin typeface="Arial" pitchFamily="34" charset="0"/>
                <a:cs typeface="Arial" pitchFamily="34" charset="0"/>
              </a:rPr>
            </a:br>
            <a:r>
              <a:rPr lang="en-IN" sz="1400" b="1" dirty="0">
                <a:solidFill>
                  <a:schemeClr val="tx1"/>
                </a:solidFill>
                <a:latin typeface="Arial" pitchFamily="34" charset="0"/>
                <a:cs typeface="Arial" pitchFamily="34" charset="0"/>
              </a:rPr>
              <a:t>Initially named- “Foodie Bay”</a:t>
            </a:r>
            <a:br>
              <a:rPr lang="en-IN" sz="1400" b="1" dirty="0">
                <a:solidFill>
                  <a:schemeClr val="tx1"/>
                </a:solidFill>
                <a:latin typeface="Arial" pitchFamily="34" charset="0"/>
                <a:cs typeface="Arial" pitchFamily="34" charset="0"/>
              </a:rPr>
            </a:br>
            <a:br>
              <a:rPr lang="en-IN" sz="1400" b="1" dirty="0">
                <a:solidFill>
                  <a:schemeClr val="tx1"/>
                </a:solidFill>
                <a:latin typeface="Arial" pitchFamily="34" charset="0"/>
                <a:cs typeface="Arial" pitchFamily="34" charset="0"/>
              </a:rPr>
            </a:br>
            <a:r>
              <a:rPr lang="en-IN" sz="1400" b="1" dirty="0">
                <a:solidFill>
                  <a:schemeClr val="tx1"/>
                </a:solidFill>
                <a:latin typeface="Arial" pitchFamily="34" charset="0"/>
                <a:cs typeface="Arial" pitchFamily="34" charset="0"/>
              </a:rPr>
              <a:t>In November 2010 it was renamed as “ZOMATO”</a:t>
            </a:r>
            <a:br>
              <a:rPr lang="en-IN" sz="1400" b="1" dirty="0">
                <a:solidFill>
                  <a:schemeClr val="tx1"/>
                </a:solidFill>
                <a:latin typeface="Arial" pitchFamily="34" charset="0"/>
                <a:cs typeface="Arial" pitchFamily="34" charset="0"/>
              </a:rPr>
            </a:br>
            <a:br>
              <a:rPr lang="en-IN" sz="1400" b="1" dirty="0">
                <a:solidFill>
                  <a:schemeClr val="tx1"/>
                </a:solidFill>
                <a:latin typeface="Arial" pitchFamily="34" charset="0"/>
                <a:cs typeface="Arial" pitchFamily="34" charset="0"/>
              </a:rPr>
            </a:br>
            <a:r>
              <a:rPr lang="en-IE" sz="1400" b="1" dirty="0">
                <a:solidFill>
                  <a:schemeClr val="tx1"/>
                </a:solidFill>
                <a:latin typeface="Arial" pitchFamily="34" charset="0"/>
                <a:ea typeface="Times New Roman"/>
                <a:cs typeface="Arial" pitchFamily="34" charset="0"/>
              </a:rPr>
              <a:t>Parent Company - Info edge</a:t>
            </a:r>
            <a:br>
              <a:rPr lang="en-IE" sz="1400" b="1" dirty="0">
                <a:solidFill>
                  <a:schemeClr val="tx1"/>
                </a:solidFill>
                <a:latin typeface="Arial" pitchFamily="34" charset="0"/>
                <a:ea typeface="Times New Roman"/>
                <a:cs typeface="Arial" pitchFamily="34" charset="0"/>
              </a:rPr>
            </a:br>
            <a:br>
              <a:rPr lang="en-IN" sz="1400" b="1" dirty="0">
                <a:solidFill>
                  <a:schemeClr val="tx1"/>
                </a:solidFill>
                <a:latin typeface="Arial" pitchFamily="34" charset="0"/>
                <a:ea typeface="Calibri"/>
                <a:cs typeface="Arial" pitchFamily="34" charset="0"/>
              </a:rPr>
            </a:br>
            <a:r>
              <a:rPr lang="en-IE" sz="1400" b="1" dirty="0">
                <a:solidFill>
                  <a:schemeClr val="tx1"/>
                </a:solidFill>
                <a:latin typeface="Arial" pitchFamily="34" charset="0"/>
                <a:ea typeface="Times New Roman"/>
                <a:cs typeface="Arial" pitchFamily="34" charset="0"/>
              </a:rPr>
              <a:t>Category - Mobile  Application Based</a:t>
            </a:r>
            <a:br>
              <a:rPr lang="en-IE" sz="1400" b="1" dirty="0">
                <a:solidFill>
                  <a:schemeClr val="tx1"/>
                </a:solidFill>
                <a:latin typeface="Arial" pitchFamily="34" charset="0"/>
                <a:ea typeface="Times New Roman"/>
                <a:cs typeface="Arial" pitchFamily="34" charset="0"/>
              </a:rPr>
            </a:br>
            <a:br>
              <a:rPr lang="en-IN" sz="1400" b="1" dirty="0">
                <a:solidFill>
                  <a:schemeClr val="tx1"/>
                </a:solidFill>
                <a:latin typeface="Arial" pitchFamily="34" charset="0"/>
                <a:ea typeface="Calibri"/>
                <a:cs typeface="Arial" pitchFamily="34" charset="0"/>
              </a:rPr>
            </a:br>
            <a:r>
              <a:rPr lang="en-IE" sz="1400" b="1" dirty="0">
                <a:solidFill>
                  <a:schemeClr val="tx1"/>
                </a:solidFill>
                <a:latin typeface="Arial" pitchFamily="34" charset="0"/>
                <a:ea typeface="Times New Roman"/>
                <a:cs typeface="Arial" pitchFamily="34" charset="0"/>
              </a:rPr>
              <a:t>Sector - Food &amp; Restaurant guide</a:t>
            </a:r>
            <a:br>
              <a:rPr lang="en-IN" sz="1400" b="1" dirty="0">
                <a:solidFill>
                  <a:schemeClr val="tx1"/>
                </a:solidFill>
                <a:latin typeface="Arial" pitchFamily="34" charset="0"/>
                <a:ea typeface="Calibri"/>
                <a:cs typeface="Arial" pitchFamily="34" charset="0"/>
              </a:rPr>
            </a:br>
            <a:endParaRPr lang="en-US" sz="1400" dirty="0">
              <a:solidFill>
                <a:schemeClr val="tx1"/>
              </a:solidFill>
            </a:endParaRPr>
          </a:p>
        </p:txBody>
      </p:sp>
      <p:pic>
        <p:nvPicPr>
          <p:cNvPr id="6" name="Picture 5" descr="Zomato Story: The Reason Behind Its Success - Brand Riddle">
            <a:extLst>
              <a:ext uri="{FF2B5EF4-FFF2-40B4-BE49-F238E27FC236}">
                <a16:creationId xmlns:a16="http://schemas.microsoft.com/office/drawing/2014/main" id="{2BACB3E2-1FA3-488F-9190-6F18BF5CF2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6692" y="382845"/>
            <a:ext cx="1997115" cy="718501"/>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D9E141A2-99CC-43A2-B52C-2A2578D33406}"/>
              </a:ext>
            </a:extLst>
          </p:cNvPr>
          <p:cNvGrpSpPr/>
          <p:nvPr/>
        </p:nvGrpSpPr>
        <p:grpSpPr>
          <a:xfrm>
            <a:off x="546538" y="3948295"/>
            <a:ext cx="4369855" cy="858500"/>
            <a:chOff x="6666580" y="5713214"/>
            <a:chExt cx="2393074" cy="1017791"/>
          </a:xfrm>
        </p:grpSpPr>
        <p:pic>
          <p:nvPicPr>
            <p:cNvPr id="8" name="Picture 7" descr="Menu Design PNG Images | Vector and PSD Files | Free Download on Pngtree">
              <a:extLst>
                <a:ext uri="{FF2B5EF4-FFF2-40B4-BE49-F238E27FC236}">
                  <a16:creationId xmlns:a16="http://schemas.microsoft.com/office/drawing/2014/main" id="{7294054F-61C7-49A6-9F3B-5CF298744D20}"/>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2192" t="6229" r="24173" b="6870"/>
            <a:stretch/>
          </p:blipFill>
          <p:spPr bwMode="auto">
            <a:xfrm>
              <a:off x="6666580" y="5743268"/>
              <a:ext cx="581145" cy="9415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Find Digital Food Menu Restaurant - jiMenu | Digital menu, Digital menu  boards, Menu restaurant">
              <a:extLst>
                <a:ext uri="{FF2B5EF4-FFF2-40B4-BE49-F238E27FC236}">
                  <a16:creationId xmlns:a16="http://schemas.microsoft.com/office/drawing/2014/main" id="{56F8C10C-5C04-4994-86FE-DC64514E7CE0}"/>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7500" t="2894" r="18366" b="15875"/>
            <a:stretch/>
          </p:blipFill>
          <p:spPr bwMode="auto">
            <a:xfrm>
              <a:off x="7767702" y="5713214"/>
              <a:ext cx="1291952" cy="1017791"/>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Down 9">
              <a:extLst>
                <a:ext uri="{FF2B5EF4-FFF2-40B4-BE49-F238E27FC236}">
                  <a16:creationId xmlns:a16="http://schemas.microsoft.com/office/drawing/2014/main" id="{ECB0E285-219E-439F-B302-B1A783DC32D0}"/>
                </a:ext>
              </a:extLst>
            </p:cNvPr>
            <p:cNvSpPr/>
            <p:nvPr/>
          </p:nvSpPr>
          <p:spPr>
            <a:xfrm rot="16200000">
              <a:off x="7344302" y="6046683"/>
              <a:ext cx="278034" cy="350853"/>
            </a:xfrm>
            <a:prstGeom prst="downArrow">
              <a:avLst/>
            </a:prstGeom>
            <a:solidFill>
              <a:srgbClr val="CB202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GB"/>
            </a:p>
          </p:txBody>
        </p:sp>
      </p:grpSp>
      <p:pic>
        <p:nvPicPr>
          <p:cNvPr id="12" name="Google Shape;138;p14">
            <a:extLst>
              <a:ext uri="{FF2B5EF4-FFF2-40B4-BE49-F238E27FC236}">
                <a16:creationId xmlns:a16="http://schemas.microsoft.com/office/drawing/2014/main" id="{0BB5131C-1A27-44F2-9CB1-07D215D54995}"/>
              </a:ext>
            </a:extLst>
          </p:cNvPr>
          <p:cNvPicPr preferRelativeResize="0"/>
          <p:nvPr/>
        </p:nvPicPr>
        <p:blipFill>
          <a:blip r:embed="rId5">
            <a:alphaModFix/>
          </a:blip>
          <a:stretch>
            <a:fillRect/>
          </a:stretch>
        </p:blipFill>
        <p:spPr>
          <a:xfrm>
            <a:off x="7974199" y="4297900"/>
            <a:ext cx="1169801" cy="858500"/>
          </a:xfrm>
          <a:prstGeom prst="rect">
            <a:avLst/>
          </a:prstGeom>
          <a:noFill/>
          <a:ln>
            <a:noFill/>
          </a:ln>
        </p:spPr>
      </p:pic>
    </p:spTree>
    <p:extLst>
      <p:ext uri="{BB962C8B-B14F-4D97-AF65-F5344CB8AC3E}">
        <p14:creationId xmlns:p14="http://schemas.microsoft.com/office/powerpoint/2010/main" val="294224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FC0B-E07E-4CD1-A041-623B9B0F2B58}"/>
              </a:ext>
            </a:extLst>
          </p:cNvPr>
          <p:cNvSpPr>
            <a:spLocks noGrp="1"/>
          </p:cNvSpPr>
          <p:nvPr>
            <p:ph type="title"/>
          </p:nvPr>
        </p:nvSpPr>
        <p:spPr>
          <a:xfrm>
            <a:off x="819150" y="105104"/>
            <a:ext cx="6086147" cy="1082566"/>
          </a:xfrm>
        </p:spPr>
        <p:txBody>
          <a:bodyPr>
            <a:normAutofit/>
          </a:bodyPr>
          <a:lstStyle/>
          <a:p>
            <a:r>
              <a:rPr lang="en-US" sz="4800" b="1" u="sng" spc="-420" dirty="0">
                <a:solidFill>
                  <a:schemeClr val="tx1"/>
                </a:solidFill>
              </a:rPr>
              <a:t>HO</a:t>
            </a:r>
            <a:r>
              <a:rPr lang="en-US" sz="4800" b="1" u="sng" spc="-930" dirty="0">
                <a:solidFill>
                  <a:schemeClr val="tx1"/>
                </a:solidFill>
              </a:rPr>
              <a:t>W</a:t>
            </a:r>
            <a:r>
              <a:rPr lang="en-US" sz="4800" b="1" u="sng" spc="-245" dirty="0">
                <a:solidFill>
                  <a:schemeClr val="tx1"/>
                </a:solidFill>
              </a:rPr>
              <a:t>  </a:t>
            </a:r>
            <a:r>
              <a:rPr lang="en-US" sz="4800" b="1" u="sng" spc="-385" dirty="0">
                <a:solidFill>
                  <a:schemeClr val="tx1"/>
                </a:solidFill>
              </a:rPr>
              <a:t>ZOM</a:t>
            </a:r>
            <a:r>
              <a:rPr lang="en-US" sz="4800" b="1" u="sng" spc="-490" dirty="0">
                <a:solidFill>
                  <a:schemeClr val="tx1"/>
                </a:solidFill>
              </a:rPr>
              <a:t>A</a:t>
            </a:r>
            <a:r>
              <a:rPr lang="en-US" sz="4800" b="1" u="sng" spc="-335" dirty="0">
                <a:solidFill>
                  <a:schemeClr val="tx1"/>
                </a:solidFill>
              </a:rPr>
              <a:t>T</a:t>
            </a:r>
            <a:r>
              <a:rPr lang="en-US" sz="4800" b="1" u="sng" spc="-459" dirty="0">
                <a:solidFill>
                  <a:schemeClr val="tx1"/>
                </a:solidFill>
              </a:rPr>
              <a:t>O</a:t>
            </a:r>
            <a:r>
              <a:rPr lang="en-US" sz="4800" b="1" u="sng" spc="-245" dirty="0">
                <a:solidFill>
                  <a:schemeClr val="tx1"/>
                </a:solidFill>
              </a:rPr>
              <a:t>  </a:t>
            </a:r>
            <a:r>
              <a:rPr lang="en-US" sz="4800" b="1" u="sng" spc="-480" dirty="0">
                <a:solidFill>
                  <a:schemeClr val="tx1"/>
                </a:solidFill>
              </a:rPr>
              <a:t>WOR</a:t>
            </a:r>
            <a:r>
              <a:rPr lang="en-US" sz="4800" b="1" u="sng" spc="-445" dirty="0">
                <a:solidFill>
                  <a:schemeClr val="tx1"/>
                </a:solidFill>
              </a:rPr>
              <a:t>K</a:t>
            </a:r>
            <a:r>
              <a:rPr lang="en-US" sz="4800" b="1" u="sng" spc="5" dirty="0">
                <a:solidFill>
                  <a:schemeClr val="tx1"/>
                </a:solidFill>
              </a:rPr>
              <a:t>S</a:t>
            </a:r>
            <a:endParaRPr lang="en-US" sz="4800" b="1" u="sng" dirty="0">
              <a:solidFill>
                <a:schemeClr val="tx1"/>
              </a:solidFill>
            </a:endParaRPr>
          </a:p>
        </p:txBody>
      </p:sp>
      <p:pic>
        <p:nvPicPr>
          <p:cNvPr id="4" name="object 3">
            <a:extLst>
              <a:ext uri="{FF2B5EF4-FFF2-40B4-BE49-F238E27FC236}">
                <a16:creationId xmlns:a16="http://schemas.microsoft.com/office/drawing/2014/main" id="{007C129C-9878-4765-8924-D395BD62FE47}"/>
              </a:ext>
            </a:extLst>
          </p:cNvPr>
          <p:cNvPicPr/>
          <p:nvPr/>
        </p:nvPicPr>
        <p:blipFill>
          <a:blip r:embed="rId2" cstate="print"/>
          <a:stretch>
            <a:fillRect/>
          </a:stretch>
        </p:blipFill>
        <p:spPr>
          <a:xfrm>
            <a:off x="819149" y="1257957"/>
            <a:ext cx="6002065" cy="3587311"/>
          </a:xfrm>
          <a:prstGeom prst="rect">
            <a:avLst/>
          </a:prstGeom>
        </p:spPr>
      </p:pic>
      <p:pic>
        <p:nvPicPr>
          <p:cNvPr id="5" name="Google Shape;138;p14">
            <a:extLst>
              <a:ext uri="{FF2B5EF4-FFF2-40B4-BE49-F238E27FC236}">
                <a16:creationId xmlns:a16="http://schemas.microsoft.com/office/drawing/2014/main" id="{0AF78EA8-6D16-4398-B84D-2B68837E81B3}"/>
              </a:ext>
            </a:extLst>
          </p:cNvPr>
          <p:cNvPicPr preferRelativeResize="0"/>
          <p:nvPr/>
        </p:nvPicPr>
        <p:blipFill>
          <a:blip r:embed="rId3">
            <a:alphaModFix/>
          </a:blip>
          <a:stretch>
            <a:fillRect/>
          </a:stretch>
        </p:blipFill>
        <p:spPr>
          <a:xfrm>
            <a:off x="7914290" y="4424854"/>
            <a:ext cx="1229710" cy="718645"/>
          </a:xfrm>
          <a:prstGeom prst="rect">
            <a:avLst/>
          </a:prstGeom>
          <a:noFill/>
          <a:ln>
            <a:noFill/>
          </a:ln>
        </p:spPr>
      </p:pic>
    </p:spTree>
    <p:extLst>
      <p:ext uri="{BB962C8B-B14F-4D97-AF65-F5344CB8AC3E}">
        <p14:creationId xmlns:p14="http://schemas.microsoft.com/office/powerpoint/2010/main" val="417709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50E2-348C-4199-A20C-ECCFBAA19097}"/>
              </a:ext>
            </a:extLst>
          </p:cNvPr>
          <p:cNvSpPr>
            <a:spLocks noGrp="1"/>
          </p:cNvSpPr>
          <p:nvPr>
            <p:ph type="title"/>
          </p:nvPr>
        </p:nvSpPr>
        <p:spPr>
          <a:xfrm>
            <a:off x="819150" y="241738"/>
            <a:ext cx="7505700" cy="735724"/>
          </a:xfrm>
        </p:spPr>
        <p:txBody>
          <a:bodyPr>
            <a:normAutofit/>
          </a:bodyPr>
          <a:lstStyle/>
          <a:p>
            <a:pPr algn="ctr"/>
            <a:r>
              <a:rPr lang="en-US" sz="3600" u="sng" dirty="0">
                <a:solidFill>
                  <a:schemeClr val="tx1"/>
                </a:solidFill>
              </a:rPr>
              <a:t>PROBLEM STATEMENT</a:t>
            </a:r>
          </a:p>
        </p:txBody>
      </p:sp>
      <p:sp>
        <p:nvSpPr>
          <p:cNvPr id="3" name="Text Placeholder 2">
            <a:extLst>
              <a:ext uri="{FF2B5EF4-FFF2-40B4-BE49-F238E27FC236}">
                <a16:creationId xmlns:a16="http://schemas.microsoft.com/office/drawing/2014/main" id="{E2584F75-5614-45D4-8381-B36B3AF08C7F}"/>
              </a:ext>
            </a:extLst>
          </p:cNvPr>
          <p:cNvSpPr>
            <a:spLocks noGrp="1"/>
          </p:cNvSpPr>
          <p:nvPr>
            <p:ph type="body" idx="1"/>
          </p:nvPr>
        </p:nvSpPr>
        <p:spPr>
          <a:xfrm>
            <a:off x="210207" y="1177160"/>
            <a:ext cx="7662041" cy="2984937"/>
          </a:xfrm>
        </p:spPr>
        <p:txBody>
          <a:bodyPr>
            <a:normAutofit/>
          </a:bodyPr>
          <a:lstStyle/>
          <a:p>
            <a:pPr marL="354965" marR="8255" indent="-342900">
              <a:lnSpc>
                <a:spcPct val="150000"/>
              </a:lnSpc>
              <a:spcBef>
                <a:spcPts val="100"/>
              </a:spcBef>
              <a:buFont typeface="Wingdings" panose="05000000000000000000" pitchFamily="2" charset="2"/>
              <a:buChar char="§"/>
            </a:pPr>
            <a:r>
              <a:rPr lang="en-US" sz="2000" dirty="0">
                <a:solidFill>
                  <a:srgbClr val="191919"/>
                </a:solidFill>
                <a:latin typeface="Arial" panose="020B0604020202020204" pitchFamily="34" charset="0"/>
                <a:cs typeface="Arial" panose="020B0604020202020204" pitchFamily="34" charset="0"/>
              </a:rPr>
              <a:t>You are hired as a consultant data analyst by Zomato where  the team is looking for expansion and opening restaurants.</a:t>
            </a:r>
            <a:endParaRPr lang="en-US" sz="2000" dirty="0">
              <a:latin typeface="Arial" panose="020B0604020202020204" pitchFamily="34" charset="0"/>
              <a:cs typeface="Arial" panose="020B0604020202020204" pitchFamily="34" charset="0"/>
            </a:endParaRPr>
          </a:p>
          <a:p>
            <a:pPr marL="392430" marR="5080" indent="-342900">
              <a:lnSpc>
                <a:spcPct val="150000"/>
              </a:lnSpc>
              <a:buClr>
                <a:schemeClr val="accent6">
                  <a:lumMod val="60000"/>
                  <a:lumOff val="40000"/>
                </a:schemeClr>
              </a:buClr>
              <a:buFont typeface="Wingdings" panose="05000000000000000000" pitchFamily="2" charset="2"/>
              <a:buChar char="§"/>
            </a:pPr>
            <a:r>
              <a:rPr lang="en-US" sz="2000" dirty="0">
                <a:solidFill>
                  <a:srgbClr val="191919"/>
                </a:solidFill>
                <a:latin typeface="Arial" panose="020B0604020202020204" pitchFamily="34" charset="0"/>
                <a:cs typeface="Arial" panose="020B0604020202020204" pitchFamily="34" charset="0"/>
              </a:rPr>
              <a:t>Your task is to come up with strategies/suggestions about  opening newer restaurants.</a:t>
            </a:r>
            <a:endParaRPr lang="en-US" sz="2000" dirty="0">
              <a:latin typeface="Arial" panose="020B0604020202020204" pitchFamily="34" charset="0"/>
              <a:cs typeface="Arial" panose="020B0604020202020204" pitchFamily="34" charset="0"/>
            </a:endParaRPr>
          </a:p>
          <a:p>
            <a:pPr marL="146050" indent="0">
              <a:buNone/>
            </a:pPr>
            <a:endParaRPr lang="en-US" sz="1600" dirty="0"/>
          </a:p>
        </p:txBody>
      </p:sp>
      <p:pic>
        <p:nvPicPr>
          <p:cNvPr id="4" name="Google Shape;138;p14">
            <a:extLst>
              <a:ext uri="{FF2B5EF4-FFF2-40B4-BE49-F238E27FC236}">
                <a16:creationId xmlns:a16="http://schemas.microsoft.com/office/drawing/2014/main" id="{4FD7B5AA-1B84-40EE-BDF9-D12E4B16CEA2}"/>
              </a:ext>
            </a:extLst>
          </p:cNvPr>
          <p:cNvPicPr preferRelativeResize="0"/>
          <p:nvPr/>
        </p:nvPicPr>
        <p:blipFill>
          <a:blip r:embed="rId2">
            <a:alphaModFix/>
          </a:blip>
          <a:stretch>
            <a:fillRect/>
          </a:stretch>
        </p:blipFill>
        <p:spPr>
          <a:xfrm>
            <a:off x="7826927" y="4285000"/>
            <a:ext cx="1317073" cy="858500"/>
          </a:xfrm>
          <a:prstGeom prst="rect">
            <a:avLst/>
          </a:prstGeom>
          <a:noFill/>
          <a:ln>
            <a:noFill/>
          </a:ln>
        </p:spPr>
      </p:pic>
    </p:spTree>
    <p:extLst>
      <p:ext uri="{BB962C8B-B14F-4D97-AF65-F5344CB8AC3E}">
        <p14:creationId xmlns:p14="http://schemas.microsoft.com/office/powerpoint/2010/main" val="3095921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82335-B390-4267-9EB0-24981C047B13}"/>
              </a:ext>
            </a:extLst>
          </p:cNvPr>
          <p:cNvSpPr>
            <a:spLocks noGrp="1"/>
          </p:cNvSpPr>
          <p:nvPr>
            <p:ph type="title"/>
          </p:nvPr>
        </p:nvSpPr>
        <p:spPr>
          <a:xfrm>
            <a:off x="819150" y="168167"/>
            <a:ext cx="6033595" cy="945931"/>
          </a:xfrm>
        </p:spPr>
        <p:txBody>
          <a:bodyPr>
            <a:normAutofit fontScale="90000"/>
          </a:bodyPr>
          <a:lstStyle/>
          <a:p>
            <a:pPr algn="ctr"/>
            <a:r>
              <a:rPr lang="en-US" sz="3600" b="1" u="sng" dirty="0">
                <a:solidFill>
                  <a:schemeClr val="tx1"/>
                </a:solidFill>
              </a:rPr>
              <a:t>Data Overview</a:t>
            </a:r>
            <a:br>
              <a:rPr lang="en-US" sz="2800" dirty="0"/>
            </a:br>
            <a:endParaRPr lang="en-US" dirty="0"/>
          </a:p>
        </p:txBody>
      </p:sp>
      <p:sp>
        <p:nvSpPr>
          <p:cNvPr id="5" name="TextBox 4">
            <a:extLst>
              <a:ext uri="{FF2B5EF4-FFF2-40B4-BE49-F238E27FC236}">
                <a16:creationId xmlns:a16="http://schemas.microsoft.com/office/drawing/2014/main" id="{10BED485-E4D7-4B81-91B7-8E78A293B441}"/>
              </a:ext>
            </a:extLst>
          </p:cNvPr>
          <p:cNvSpPr txBox="1"/>
          <p:nvPr/>
        </p:nvSpPr>
        <p:spPr>
          <a:xfrm>
            <a:off x="462456" y="1345324"/>
            <a:ext cx="7598978" cy="3385542"/>
          </a:xfrm>
          <a:prstGeom prst="rect">
            <a:avLst/>
          </a:prstGeom>
          <a:noFill/>
        </p:spPr>
        <p:txBody>
          <a:bodyPr wrap="square">
            <a:spAutoFit/>
          </a:bodyPr>
          <a:lstStyle/>
          <a:p>
            <a:pPr marL="342900" indent="-342900">
              <a:buFont typeface="+mj-lt"/>
              <a:buAutoNum type="alphaLcPeriod"/>
            </a:pPr>
            <a:r>
              <a:rPr lang="en-US" sz="1600" dirty="0">
                <a:latin typeface="Arial" panose="020B0604020202020204" pitchFamily="34" charset="0"/>
                <a:cs typeface="Arial" panose="020B0604020202020204" pitchFamily="34" charset="0"/>
              </a:rPr>
              <a:t>This project involves analysis of Zomato restaurant data using </a:t>
            </a:r>
          </a:p>
          <a:p>
            <a:pPr marL="342900" indent="-342900">
              <a:buFont typeface="+mj-lt"/>
              <a:buAutoNum type="alphaLcPeriod"/>
            </a:pPr>
            <a:r>
              <a:rPr lang="en-US" sz="1600" dirty="0">
                <a:latin typeface="Arial" panose="020B0604020202020204" pitchFamily="34" charset="0"/>
                <a:cs typeface="Arial" panose="020B0604020202020204" pitchFamily="34" charset="0"/>
              </a:rPr>
              <a:t>Excel function.</a:t>
            </a:r>
          </a:p>
          <a:p>
            <a:pPr marL="342900" indent="-342900">
              <a:buFont typeface="+mj-lt"/>
              <a:buAutoNum type="alphaLcPeriod"/>
            </a:pPr>
            <a:r>
              <a:rPr lang="en-US" sz="1600" dirty="0">
                <a:latin typeface="Arial" panose="020B0604020202020204" pitchFamily="34" charset="0"/>
                <a:cs typeface="Arial" panose="020B0604020202020204" pitchFamily="34" charset="0"/>
              </a:rPr>
              <a:t>The given Data set includes information about all the restaurant which are listed on the Zomato </a:t>
            </a:r>
          </a:p>
          <a:p>
            <a:pPr marL="342900" indent="-342900">
              <a:buFont typeface="+mj-lt"/>
              <a:buAutoNum type="alphaLcPeriod"/>
            </a:pPr>
            <a:r>
              <a:rPr lang="en-US" sz="1600" dirty="0">
                <a:latin typeface="Arial" panose="020B0604020202020204" pitchFamily="34" charset="0"/>
                <a:cs typeface="Arial" panose="020B0604020202020204" pitchFamily="34" charset="0"/>
              </a:rPr>
              <a:t>Restaurant name</a:t>
            </a:r>
          </a:p>
          <a:p>
            <a:pPr marL="342900" indent="-342900">
              <a:buFont typeface="+mj-lt"/>
              <a:buAutoNum type="alphaLcPeriod"/>
            </a:pPr>
            <a:r>
              <a:rPr lang="en-US" sz="1600" dirty="0">
                <a:latin typeface="Arial" panose="020B0604020202020204" pitchFamily="34" charset="0"/>
                <a:cs typeface="Arial" panose="020B0604020202020204" pitchFamily="34" charset="0"/>
              </a:rPr>
              <a:t>Country  &amp; city</a:t>
            </a:r>
          </a:p>
          <a:p>
            <a:pPr marL="342900" indent="-342900">
              <a:buFont typeface="+mj-lt"/>
              <a:buAutoNum type="alphaLcPeriod"/>
            </a:pPr>
            <a:r>
              <a:rPr lang="en-US" sz="1600" dirty="0">
                <a:latin typeface="Arial" panose="020B0604020202020204" pitchFamily="34" charset="0"/>
                <a:cs typeface="Arial" panose="020B0604020202020204" pitchFamily="34" charset="0"/>
              </a:rPr>
              <a:t>Cuisine</a:t>
            </a:r>
          </a:p>
          <a:p>
            <a:pPr marL="342900" indent="-342900">
              <a:buFont typeface="+mj-lt"/>
              <a:buAutoNum type="alphaLcPeriod"/>
            </a:pPr>
            <a:r>
              <a:rPr lang="en-US" sz="1600" dirty="0">
                <a:latin typeface="Arial" panose="020B0604020202020204" pitchFamily="34" charset="0"/>
                <a:cs typeface="Arial" panose="020B0604020202020204" pitchFamily="34" charset="0"/>
              </a:rPr>
              <a:t>Currency</a:t>
            </a:r>
          </a:p>
          <a:p>
            <a:pPr marL="342900" indent="-342900">
              <a:buFont typeface="+mj-lt"/>
              <a:buAutoNum type="alphaLcPeriod"/>
            </a:pPr>
            <a:r>
              <a:rPr lang="en-US" sz="1600" dirty="0">
                <a:latin typeface="Arial" panose="020B0604020202020204" pitchFamily="34" charset="0"/>
                <a:cs typeface="Arial" panose="020B0604020202020204" pitchFamily="34" charset="0"/>
              </a:rPr>
              <a:t>Table booking (yes/no)</a:t>
            </a:r>
          </a:p>
          <a:p>
            <a:pPr marL="342900" indent="-342900">
              <a:buFont typeface="+mj-lt"/>
              <a:buAutoNum type="alphaLcPeriod"/>
            </a:pPr>
            <a:r>
              <a:rPr lang="en-US" sz="1600" dirty="0">
                <a:latin typeface="Arial" panose="020B0604020202020204" pitchFamily="34" charset="0"/>
                <a:cs typeface="Arial" panose="020B0604020202020204" pitchFamily="34" charset="0"/>
              </a:rPr>
              <a:t>Online delivery (yes/no)</a:t>
            </a:r>
          </a:p>
          <a:p>
            <a:pPr marL="342900" indent="-342900">
              <a:buFont typeface="+mj-lt"/>
              <a:buAutoNum type="alphaLcPeriod"/>
            </a:pPr>
            <a:r>
              <a:rPr lang="en-US" sz="1600" dirty="0">
                <a:latin typeface="Arial" panose="020B0604020202020204" pitchFamily="34" charset="0"/>
                <a:cs typeface="Arial" panose="020B0604020202020204" pitchFamily="34" charset="0"/>
              </a:rPr>
              <a:t>Price range</a:t>
            </a:r>
          </a:p>
          <a:p>
            <a:pPr marL="342900" indent="-342900">
              <a:buFont typeface="+mj-lt"/>
              <a:buAutoNum type="alphaLcPeriod"/>
            </a:pPr>
            <a:r>
              <a:rPr lang="en-US" sz="1600" dirty="0">
                <a:latin typeface="Arial" panose="020B0604020202020204" pitchFamily="34" charset="0"/>
                <a:cs typeface="Arial" panose="020B0604020202020204" pitchFamily="34" charset="0"/>
              </a:rPr>
              <a:t>Average Cost for Two people</a:t>
            </a:r>
          </a:p>
          <a:p>
            <a:pPr marL="342900" indent="-342900">
              <a:buFont typeface="+mj-lt"/>
              <a:buAutoNum type="alphaLcPeriod"/>
            </a:pPr>
            <a:r>
              <a:rPr lang="en-US" sz="1600" dirty="0">
                <a:latin typeface="Arial" panose="020B0604020202020204" pitchFamily="34" charset="0"/>
                <a:cs typeface="Arial" panose="020B0604020202020204" pitchFamily="34" charset="0"/>
              </a:rPr>
              <a:t>Ratings (out of 5)</a:t>
            </a:r>
          </a:p>
        </p:txBody>
      </p:sp>
      <p:pic>
        <p:nvPicPr>
          <p:cNvPr id="8" name="Graphic 85">
            <a:extLst>
              <a:ext uri="{FF2B5EF4-FFF2-40B4-BE49-F238E27FC236}">
                <a16:creationId xmlns:a16="http://schemas.microsoft.com/office/drawing/2014/main" id="{523BF3FC-CB25-4FA0-9C37-9AF3AD7D4883}"/>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574679" y="168168"/>
            <a:ext cx="1243500" cy="945930"/>
          </a:xfrm>
          <a:prstGeom prst="rect">
            <a:avLst/>
          </a:prstGeom>
          <a:ln>
            <a:solidFill>
              <a:srgbClr val="CB202D"/>
            </a:solidFill>
          </a:ln>
        </p:spPr>
      </p:pic>
      <p:pic>
        <p:nvPicPr>
          <p:cNvPr id="9" name="Google Shape;138;p14">
            <a:extLst>
              <a:ext uri="{FF2B5EF4-FFF2-40B4-BE49-F238E27FC236}">
                <a16:creationId xmlns:a16="http://schemas.microsoft.com/office/drawing/2014/main" id="{0499FA78-7753-4929-A90B-359DC7F5E511}"/>
              </a:ext>
            </a:extLst>
          </p:cNvPr>
          <p:cNvPicPr preferRelativeResize="0"/>
          <p:nvPr/>
        </p:nvPicPr>
        <p:blipFill>
          <a:blip r:embed="rId4">
            <a:alphaModFix/>
          </a:blip>
          <a:stretch>
            <a:fillRect/>
          </a:stretch>
        </p:blipFill>
        <p:spPr>
          <a:xfrm>
            <a:off x="7826927" y="4285000"/>
            <a:ext cx="1317073" cy="858500"/>
          </a:xfrm>
          <a:prstGeom prst="rect">
            <a:avLst/>
          </a:prstGeom>
          <a:noFill/>
          <a:ln>
            <a:noFill/>
          </a:ln>
        </p:spPr>
      </p:pic>
      <p:cxnSp>
        <p:nvCxnSpPr>
          <p:cNvPr id="11" name="Straight Connector 10">
            <a:extLst>
              <a:ext uri="{FF2B5EF4-FFF2-40B4-BE49-F238E27FC236}">
                <a16:creationId xmlns:a16="http://schemas.microsoft.com/office/drawing/2014/main" id="{0A98EF14-1936-4E85-8C6F-E5DDC65C871F}"/>
              </a:ext>
            </a:extLst>
          </p:cNvPr>
          <p:cNvCxnSpPr>
            <a:cxnSpLocks/>
          </p:cNvCxnSpPr>
          <p:nvPr/>
        </p:nvCxnSpPr>
        <p:spPr>
          <a:xfrm>
            <a:off x="336331" y="1114097"/>
            <a:ext cx="7223760" cy="0"/>
          </a:xfrm>
          <a:prstGeom prst="line">
            <a:avLst/>
          </a:prstGeom>
          <a:ln>
            <a:solidFill>
              <a:schemeClr val="accent2">
                <a:lumMod val="75000"/>
              </a:schemeClr>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6316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E9C8-C2F3-4ECB-9EBD-C88FCBA55871}"/>
              </a:ext>
            </a:extLst>
          </p:cNvPr>
          <p:cNvSpPr>
            <a:spLocks noGrp="1"/>
          </p:cNvSpPr>
          <p:nvPr>
            <p:ph type="title"/>
          </p:nvPr>
        </p:nvSpPr>
        <p:spPr>
          <a:xfrm>
            <a:off x="744264" y="283780"/>
            <a:ext cx="6234605" cy="830317"/>
          </a:xfrm>
        </p:spPr>
        <p:txBody>
          <a:bodyPr>
            <a:noAutofit/>
          </a:bodyPr>
          <a:lstStyle/>
          <a:p>
            <a:pPr algn="ctr"/>
            <a:r>
              <a:rPr lang="en-US" sz="2400" b="1" u="sng" dirty="0">
                <a:solidFill>
                  <a:schemeClr val="tx1"/>
                </a:solidFill>
                <a:latin typeface="Arial" panose="020B0604020202020204" pitchFamily="34" charset="0"/>
                <a:cs typeface="Arial" panose="020B0604020202020204" pitchFamily="34" charset="0"/>
              </a:rPr>
              <a:t>ANALYTICAL APPROACH AND TOOL</a:t>
            </a:r>
            <a:br>
              <a:rPr lang="en-US" sz="2400" b="1" dirty="0">
                <a:solidFill>
                  <a:schemeClr val="tx1"/>
                </a:solidFill>
              </a:rPr>
            </a:br>
            <a:endParaRPr lang="en-US" sz="2000" dirty="0">
              <a:solidFill>
                <a:schemeClr val="tx1"/>
              </a:solidFill>
            </a:endParaRPr>
          </a:p>
        </p:txBody>
      </p:sp>
      <p:sp>
        <p:nvSpPr>
          <p:cNvPr id="3" name="Text Placeholder 2">
            <a:extLst>
              <a:ext uri="{FF2B5EF4-FFF2-40B4-BE49-F238E27FC236}">
                <a16:creationId xmlns:a16="http://schemas.microsoft.com/office/drawing/2014/main" id="{1714A0B3-5062-4153-BDD5-08656C526362}"/>
              </a:ext>
            </a:extLst>
          </p:cNvPr>
          <p:cNvSpPr>
            <a:spLocks noGrp="1"/>
          </p:cNvSpPr>
          <p:nvPr>
            <p:ph type="body" idx="1"/>
          </p:nvPr>
        </p:nvSpPr>
        <p:spPr>
          <a:xfrm>
            <a:off x="0" y="1124607"/>
            <a:ext cx="8184930" cy="3594538"/>
          </a:xfrm>
        </p:spPr>
        <p:txBody>
          <a:bodyPr>
            <a:normAutofit fontScale="92500" lnSpcReduction="20000"/>
          </a:bodyPr>
          <a:lstStyle/>
          <a:p>
            <a:pPr>
              <a:buFont typeface="Wingdings" panose="05000000000000000000" pitchFamily="2" charset="2"/>
              <a:buChar char="§"/>
            </a:pPr>
            <a:r>
              <a:rPr lang="en-US" sz="1600" b="1" dirty="0">
                <a:solidFill>
                  <a:schemeClr val="tx1"/>
                </a:solidFill>
                <a:latin typeface="Arial" panose="020B0604020202020204" pitchFamily="34" charset="0"/>
                <a:cs typeface="Arial" panose="020B0604020202020204" pitchFamily="34" charset="0"/>
              </a:rPr>
              <a:t>Cleaning process</a:t>
            </a:r>
            <a:r>
              <a:rPr lang="en-US" sz="1600" dirty="0">
                <a:solidFill>
                  <a:schemeClr val="tx1"/>
                </a:solidFill>
                <a:latin typeface="Arial" panose="020B0604020202020204" pitchFamily="34" charset="0"/>
                <a:cs typeface="Arial" panose="020B0604020202020204" pitchFamily="34" charset="0"/>
              </a:rPr>
              <a:t>:- The given data contains inconsistent data and values so it has to be cleaned.</a:t>
            </a:r>
          </a:p>
          <a:p>
            <a:pPr>
              <a:buFont typeface="Wingdings" panose="05000000000000000000" pitchFamily="2" charset="2"/>
              <a:buChar char="§"/>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tx1"/>
                </a:solidFill>
                <a:latin typeface="Arial" panose="020B0604020202020204" pitchFamily="34" charset="0"/>
                <a:cs typeface="Arial" panose="020B0604020202020204" pitchFamily="34" charset="0"/>
              </a:rPr>
              <a:t>Categorical and Continuous Data</a:t>
            </a:r>
            <a:r>
              <a:rPr lang="en-US" sz="1600" dirty="0">
                <a:solidFill>
                  <a:schemeClr val="tx1"/>
                </a:solidFill>
                <a:latin typeface="Arial" panose="020B0604020202020204" pitchFamily="34" charset="0"/>
                <a:cs typeface="Arial" panose="020B0604020202020204" pitchFamily="34" charset="0"/>
              </a:rPr>
              <a:t> :-Understanding the nature of your data is crucial for selecting the appropriate tools and techniques.</a:t>
            </a:r>
          </a:p>
          <a:p>
            <a:pPr>
              <a:buFont typeface="Wingdings" panose="05000000000000000000" pitchFamily="2" charset="2"/>
              <a:buChar char="§"/>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tx1"/>
                </a:solidFill>
                <a:latin typeface="Arial" panose="020B0604020202020204" pitchFamily="34" charset="0"/>
                <a:cs typeface="Arial" panose="020B0604020202020204" pitchFamily="34" charset="0"/>
              </a:rPr>
              <a:t>Visualization Techniques</a:t>
            </a:r>
            <a:r>
              <a:rPr lang="en-US" sz="1600" dirty="0">
                <a:solidFill>
                  <a:schemeClr val="tx1"/>
                </a:solidFill>
                <a:latin typeface="Arial" panose="020B0604020202020204" pitchFamily="34" charset="0"/>
                <a:cs typeface="Arial" panose="020B0604020202020204" pitchFamily="34" charset="0"/>
              </a:rPr>
              <a:t>:- It helps in giving insights and make data driven decisions. Excel provides variety of charting and formatting options to help you create compelling and informative visualization.</a:t>
            </a:r>
          </a:p>
          <a:p>
            <a:pPr>
              <a:buFont typeface="Wingdings" panose="05000000000000000000" pitchFamily="2" charset="2"/>
              <a:buChar char="§"/>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tx1"/>
                </a:solidFill>
                <a:latin typeface="Arial" panose="020B0604020202020204" pitchFamily="34" charset="0"/>
                <a:cs typeface="Arial" panose="020B0604020202020204" pitchFamily="34" charset="0"/>
              </a:rPr>
              <a:t>Look Up Functions</a:t>
            </a:r>
            <a:r>
              <a:rPr lang="en-US" sz="1600" dirty="0">
                <a:solidFill>
                  <a:schemeClr val="tx1"/>
                </a:solidFill>
                <a:latin typeface="Arial" panose="020B0604020202020204" pitchFamily="34" charset="0"/>
                <a:cs typeface="Arial" panose="020B0604020202020204" pitchFamily="34" charset="0"/>
              </a:rPr>
              <a:t>:- </a:t>
            </a:r>
            <a:r>
              <a:rPr lang="en-US" sz="1600" dirty="0" err="1">
                <a:solidFill>
                  <a:schemeClr val="tx1"/>
                </a:solidFill>
                <a:latin typeface="Arial" panose="020B0604020202020204" pitchFamily="34" charset="0"/>
                <a:cs typeface="Arial" panose="020B0604020202020204" pitchFamily="34" charset="0"/>
              </a:rPr>
              <a:t>VlookUp</a:t>
            </a:r>
            <a:r>
              <a:rPr lang="en-US" sz="1600" dirty="0">
                <a:solidFill>
                  <a:schemeClr val="tx1"/>
                </a:solidFill>
                <a:latin typeface="Arial" panose="020B0604020202020204" pitchFamily="34" charset="0"/>
                <a:cs typeface="Arial" panose="020B0604020202020204" pitchFamily="34" charset="0"/>
              </a:rPr>
              <a:t> function is used to combination with other data to achieve required information or table. It is considered in cleaning process.</a:t>
            </a:r>
          </a:p>
          <a:p>
            <a:pPr>
              <a:buFont typeface="Wingdings" panose="05000000000000000000" pitchFamily="2" charset="2"/>
              <a:buChar char="§"/>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
            </a:pPr>
            <a:r>
              <a:rPr lang="en-US" sz="1600" b="1" dirty="0">
                <a:solidFill>
                  <a:schemeClr val="tx1"/>
                </a:solidFill>
                <a:latin typeface="Arial" panose="020B0604020202020204" pitchFamily="34" charset="0"/>
                <a:cs typeface="Arial" panose="020B0604020202020204" pitchFamily="34" charset="0"/>
              </a:rPr>
              <a:t>Average Rating Calculation:- </a:t>
            </a:r>
            <a:r>
              <a:rPr lang="en-US" sz="1600" dirty="0">
                <a:solidFill>
                  <a:schemeClr val="tx1"/>
                </a:solidFill>
                <a:latin typeface="Arial" panose="020B0604020202020204" pitchFamily="34" charset="0"/>
                <a:cs typeface="Arial" panose="020B0604020202020204" pitchFamily="34" charset="0"/>
              </a:rPr>
              <a:t>Using this we can easily calculate average ratings of restaurants based on price range, rating and availability of other aspects like online delivery and . Methods like IF functions, logical operators, and aggregation functions are used</a:t>
            </a:r>
          </a:p>
        </p:txBody>
      </p:sp>
      <p:pic>
        <p:nvPicPr>
          <p:cNvPr id="4" name="Google Shape;147;p15">
            <a:extLst>
              <a:ext uri="{FF2B5EF4-FFF2-40B4-BE49-F238E27FC236}">
                <a16:creationId xmlns:a16="http://schemas.microsoft.com/office/drawing/2014/main" id="{9939EB63-E275-4CC3-92BF-311B2A168280}"/>
              </a:ext>
            </a:extLst>
          </p:cNvPr>
          <p:cNvPicPr preferRelativeResize="0"/>
          <p:nvPr/>
        </p:nvPicPr>
        <p:blipFill>
          <a:blip r:embed="rId2">
            <a:alphaModFix/>
          </a:blip>
          <a:stretch>
            <a:fillRect/>
          </a:stretch>
        </p:blipFill>
        <p:spPr>
          <a:xfrm>
            <a:off x="8184930" y="4407775"/>
            <a:ext cx="959070" cy="714704"/>
          </a:xfrm>
          <a:prstGeom prst="rect">
            <a:avLst/>
          </a:prstGeom>
          <a:noFill/>
          <a:ln>
            <a:noFill/>
          </a:ln>
        </p:spPr>
      </p:pic>
    </p:spTree>
    <p:extLst>
      <p:ext uri="{BB962C8B-B14F-4D97-AF65-F5344CB8AC3E}">
        <p14:creationId xmlns:p14="http://schemas.microsoft.com/office/powerpoint/2010/main" val="246858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75717-CB70-46F0-AC9C-9208B4DCC1AF}"/>
              </a:ext>
            </a:extLst>
          </p:cNvPr>
          <p:cNvSpPr>
            <a:spLocks noGrp="1"/>
          </p:cNvSpPr>
          <p:nvPr>
            <p:ph type="title"/>
          </p:nvPr>
        </p:nvSpPr>
        <p:spPr>
          <a:xfrm>
            <a:off x="819150" y="262759"/>
            <a:ext cx="5812878" cy="641131"/>
          </a:xfrm>
        </p:spPr>
        <p:txBody>
          <a:bodyPr>
            <a:noAutofit/>
          </a:bodyPr>
          <a:lstStyle/>
          <a:p>
            <a:pPr algn="ctr"/>
            <a:r>
              <a:rPr lang="en-US" sz="3200" b="1" u="sng" dirty="0">
                <a:solidFill>
                  <a:schemeClr val="tx1"/>
                </a:solidFill>
                <a:latin typeface="Arial" panose="020B0604020202020204" pitchFamily="34" charset="0"/>
                <a:cs typeface="Arial" panose="020B0604020202020204" pitchFamily="34" charset="0"/>
              </a:rPr>
              <a:t>TASKS ANALYSIS</a:t>
            </a:r>
            <a:br>
              <a:rPr lang="en-US" sz="3200" b="1" dirty="0">
                <a:solidFill>
                  <a:schemeClr val="accent6">
                    <a:lumMod val="75000"/>
                  </a:schemeClr>
                </a:solidFill>
                <a:latin typeface="Arial" panose="020B0604020202020204" pitchFamily="34" charset="0"/>
                <a:cs typeface="Arial" panose="020B0604020202020204" pitchFamily="34" charset="0"/>
              </a:rPr>
            </a:br>
            <a:endParaRPr lang="en-US" sz="2800" b="1" dirty="0">
              <a:solidFill>
                <a:schemeClr val="accent6">
                  <a:lumMod val="75000"/>
                </a:schemeClr>
              </a:solidFill>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818BE75B-5C9A-4E7E-A251-2C69508D6FDC}"/>
              </a:ext>
            </a:extLst>
          </p:cNvPr>
          <p:cNvSpPr>
            <a:spLocks noGrp="1"/>
          </p:cNvSpPr>
          <p:nvPr>
            <p:ph type="body" idx="1"/>
          </p:nvPr>
        </p:nvSpPr>
        <p:spPr>
          <a:xfrm>
            <a:off x="640475" y="1243801"/>
            <a:ext cx="6779827" cy="3636940"/>
          </a:xfrm>
        </p:spPr>
        <p:txBody>
          <a:bodyPr>
            <a:normAutofit/>
          </a:bodyPr>
          <a:lstStyle/>
          <a:p>
            <a:pPr>
              <a:buFont typeface="Wingdings" panose="05000000000000000000" pitchFamily="2" charset="2"/>
              <a:buChar char="ü"/>
            </a:pPr>
            <a:r>
              <a:rPr lang="en-US" sz="1400" dirty="0">
                <a:solidFill>
                  <a:schemeClr val="tx1"/>
                </a:solidFill>
                <a:latin typeface="Arial" panose="020B0604020202020204" pitchFamily="34" charset="0"/>
                <a:cs typeface="Arial" panose="020B0604020202020204" pitchFamily="34" charset="0"/>
              </a:rPr>
              <a:t>Number of restaurants opened in each country.</a:t>
            </a: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Numbers of restaurants opened each year.</a:t>
            </a: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Places to open newer restaurants with lesser competition.</a:t>
            </a: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Total number of restaurants in India in the price range of 4.</a:t>
            </a: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Average number of voters for the restaurants in each country.</a:t>
            </a:r>
          </a:p>
          <a:p>
            <a:pPr>
              <a:buFont typeface="Wingdings" panose="05000000000000000000" pitchFamily="2" charset="2"/>
              <a:buChar char="ü"/>
            </a:pPr>
            <a:endParaRPr lang="en-US" sz="1600" dirty="0">
              <a:solidFill>
                <a:schemeClr val="tx1"/>
              </a:solidFill>
              <a:latin typeface="Arial" panose="020B0604020202020204" pitchFamily="34" charset="0"/>
              <a:cs typeface="Arial" panose="020B0604020202020204" pitchFamily="34" charset="0"/>
            </a:endParaRPr>
          </a:p>
          <a:p>
            <a:pPr>
              <a:buFont typeface="Wingdings" panose="05000000000000000000" pitchFamily="2" charset="2"/>
              <a:buChar char="ü"/>
            </a:pPr>
            <a:r>
              <a:rPr lang="en-US" sz="1600" dirty="0">
                <a:solidFill>
                  <a:schemeClr val="tx1"/>
                </a:solidFill>
                <a:latin typeface="Arial" panose="020B0604020202020204" pitchFamily="34" charset="0"/>
                <a:cs typeface="Arial" panose="020B0604020202020204" pitchFamily="34" charset="0"/>
              </a:rPr>
              <a:t>Highlighting suggested places to open restaurants</a:t>
            </a:r>
            <a:r>
              <a:rPr lang="en-US" sz="1400" dirty="0">
                <a:solidFill>
                  <a:schemeClr val="tx1"/>
                </a:solidFill>
                <a:latin typeface="Arial" panose="020B0604020202020204" pitchFamily="34" charset="0"/>
                <a:cs typeface="Arial" panose="020B0604020202020204" pitchFamily="34" charset="0"/>
              </a:rPr>
              <a:t>.</a:t>
            </a:r>
          </a:p>
        </p:txBody>
      </p:sp>
      <p:pic>
        <p:nvPicPr>
          <p:cNvPr id="4" name="Google Shape;147;p15">
            <a:extLst>
              <a:ext uri="{FF2B5EF4-FFF2-40B4-BE49-F238E27FC236}">
                <a16:creationId xmlns:a16="http://schemas.microsoft.com/office/drawing/2014/main" id="{4B6EB6A3-58EC-4E68-BDE4-B8394044A50E}"/>
              </a:ext>
            </a:extLst>
          </p:cNvPr>
          <p:cNvPicPr preferRelativeResize="0"/>
          <p:nvPr/>
        </p:nvPicPr>
        <p:blipFill>
          <a:blip r:embed="rId2">
            <a:alphaModFix/>
          </a:blip>
          <a:stretch>
            <a:fillRect/>
          </a:stretch>
        </p:blipFill>
        <p:spPr>
          <a:xfrm>
            <a:off x="7739948" y="3948670"/>
            <a:ext cx="1169801" cy="858500"/>
          </a:xfrm>
          <a:prstGeom prst="rect">
            <a:avLst/>
          </a:prstGeom>
          <a:noFill/>
          <a:ln>
            <a:noFill/>
          </a:ln>
        </p:spPr>
      </p:pic>
    </p:spTree>
    <p:extLst>
      <p:ext uri="{BB962C8B-B14F-4D97-AF65-F5344CB8AC3E}">
        <p14:creationId xmlns:p14="http://schemas.microsoft.com/office/powerpoint/2010/main" val="4268130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89877D1-1E9D-4F8E-ACFC-4A98956D35AD}"/>
              </a:ext>
            </a:extLst>
          </p:cNvPr>
          <p:cNvSpPr>
            <a:spLocks noGrp="1"/>
          </p:cNvSpPr>
          <p:nvPr>
            <p:ph type="body" idx="1"/>
          </p:nvPr>
        </p:nvSpPr>
        <p:spPr>
          <a:xfrm>
            <a:off x="515007" y="430924"/>
            <a:ext cx="8071945" cy="4214648"/>
          </a:xfrm>
        </p:spPr>
        <p:txBody>
          <a:bodyPr>
            <a:normAutofit fontScale="85000" lnSpcReduction="20000"/>
          </a:bodyPr>
          <a:lstStyle/>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Countries for new restaurants</a:t>
            </a:r>
          </a:p>
          <a:p>
            <a:pPr>
              <a:lnSpc>
                <a:spcPct val="120000"/>
              </a:lnSpc>
              <a:buFont typeface="Wingdings" panose="05000000000000000000" pitchFamily="2" charset="2"/>
              <a:buChar char="ü"/>
            </a:pP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Suggested States and Cities</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Current Restaurants Ratings</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Expenditure on Food</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Competitor Analysis</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Cuisine Selection</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Online Delivery and Table Booking</a:t>
            </a:r>
          </a:p>
          <a:p>
            <a:pPr>
              <a:lnSpc>
                <a:spcPct val="120000"/>
              </a:lnSpc>
              <a:buFont typeface="Wingdings" panose="05000000000000000000" pitchFamily="2" charset="2"/>
              <a:buChar char="ü"/>
            </a:pP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Cuisine Rates and Feedback</a:t>
            </a:r>
            <a:br>
              <a:rPr lang="en-US" sz="1700" b="1" dirty="0">
                <a:solidFill>
                  <a:schemeClr val="tx1"/>
                </a:solidFill>
                <a:latin typeface="Arial" panose="020B0604020202020204" pitchFamily="34" charset="0"/>
                <a:cs typeface="Arial" panose="020B0604020202020204" pitchFamily="34" charset="0"/>
              </a:rPr>
            </a:br>
            <a:endParaRPr lang="en-US" sz="1700" b="1" dirty="0">
              <a:solidFill>
                <a:schemeClr val="tx1"/>
              </a:solidFill>
              <a:latin typeface="Arial" panose="020B0604020202020204" pitchFamily="34" charset="0"/>
              <a:cs typeface="Arial" panose="020B0604020202020204" pitchFamily="34" charset="0"/>
            </a:endParaRPr>
          </a:p>
          <a:p>
            <a:pPr>
              <a:lnSpc>
                <a:spcPct val="120000"/>
              </a:lnSpc>
              <a:buFont typeface="Wingdings" panose="05000000000000000000" pitchFamily="2" charset="2"/>
              <a:buChar char="ü"/>
            </a:pPr>
            <a:r>
              <a:rPr lang="en-US" sz="1700" b="1" dirty="0">
                <a:solidFill>
                  <a:schemeClr val="tx1"/>
                </a:solidFill>
                <a:latin typeface="Arial" panose="020B0604020202020204" pitchFamily="34" charset="0"/>
                <a:cs typeface="Arial" panose="020B0604020202020204" pitchFamily="34" charset="0"/>
              </a:rPr>
              <a:t>Price Range Distribution</a:t>
            </a:r>
            <a:br>
              <a:rPr lang="en-US" sz="1200" b="1" dirty="0">
                <a:solidFill>
                  <a:schemeClr val="tx1"/>
                </a:solidFill>
                <a:latin typeface="Arial" panose="020B0604020202020204" pitchFamily="34" charset="0"/>
                <a:cs typeface="Arial" panose="020B0604020202020204" pitchFamily="34" charset="0"/>
              </a:rPr>
            </a:br>
            <a:endParaRPr lang="en-US" sz="1400" dirty="0">
              <a:solidFill>
                <a:schemeClr val="tx1"/>
              </a:solidFill>
            </a:endParaRPr>
          </a:p>
        </p:txBody>
      </p:sp>
      <p:pic>
        <p:nvPicPr>
          <p:cNvPr id="4" name="Google Shape;147;p15">
            <a:extLst>
              <a:ext uri="{FF2B5EF4-FFF2-40B4-BE49-F238E27FC236}">
                <a16:creationId xmlns:a16="http://schemas.microsoft.com/office/drawing/2014/main" id="{9BD60A60-A0CA-4BF4-9562-4B6A407C0ABF}"/>
              </a:ext>
            </a:extLst>
          </p:cNvPr>
          <p:cNvPicPr preferRelativeResize="0"/>
          <p:nvPr/>
        </p:nvPicPr>
        <p:blipFill>
          <a:blip r:embed="rId2">
            <a:alphaModFix/>
          </a:blip>
          <a:stretch>
            <a:fillRect/>
          </a:stretch>
        </p:blipFill>
        <p:spPr>
          <a:xfrm>
            <a:off x="8016765" y="4481504"/>
            <a:ext cx="1127235" cy="661996"/>
          </a:xfrm>
          <a:prstGeom prst="rect">
            <a:avLst/>
          </a:prstGeom>
          <a:noFill/>
          <a:ln>
            <a:noFill/>
          </a:ln>
        </p:spPr>
      </p:pic>
    </p:spTree>
    <p:extLst>
      <p:ext uri="{BB962C8B-B14F-4D97-AF65-F5344CB8AC3E}">
        <p14:creationId xmlns:p14="http://schemas.microsoft.com/office/powerpoint/2010/main" val="3160434655"/>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280</TotalTime>
  <Words>1416</Words>
  <Application>Microsoft Office PowerPoint</Application>
  <PresentationFormat>On-screen Show (16:9)</PresentationFormat>
  <Paragraphs>159</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Wingdings</vt:lpstr>
      <vt:lpstr>Amasis MT Pro</vt:lpstr>
      <vt:lpstr>Arial MT</vt:lpstr>
      <vt:lpstr>Arial</vt:lpstr>
      <vt:lpstr>Trebuchet MS</vt:lpstr>
      <vt:lpstr>Wingdings 3</vt:lpstr>
      <vt:lpstr>Georgia</vt:lpstr>
      <vt:lpstr>Facet</vt:lpstr>
      <vt:lpstr>Zomato Restaurant Analysis </vt:lpstr>
      <vt:lpstr>PowerPoint Presentation</vt:lpstr>
      <vt:lpstr>Started In - July 2008, Delhi NCR.  Founded By: Deepinder Goyal, Pankaj Chadha  Initially named- “Foodie Bay”  In November 2010 it was renamed as “ZOMATO”  Parent Company - Info edge  Category - Mobile  Application Based  Sector - Food &amp; Restaurant guide </vt:lpstr>
      <vt:lpstr>HOW  ZOMATO  WORKS</vt:lpstr>
      <vt:lpstr>PROBLEM STATEMENT</vt:lpstr>
      <vt:lpstr>Data Overview </vt:lpstr>
      <vt:lpstr>ANALYTICAL APPROACH AND TOOL </vt:lpstr>
      <vt:lpstr>TASKS ANALYSIS </vt:lpstr>
      <vt:lpstr>PowerPoint Presentation</vt:lpstr>
      <vt:lpstr>Restaurant Count Vs Country</vt:lpstr>
      <vt:lpstr>Restaurant Count vs Year   As per research we can see that Highest number of restaurants opened in  2018 (1,102) and Lowest number of  restaurants opened in 2012 (1,022).   </vt:lpstr>
      <vt:lpstr>PowerPoint Presentation</vt:lpstr>
      <vt:lpstr>PowerPoint Presentation</vt:lpstr>
      <vt:lpstr>Top Five Cuisines by Votes</vt:lpstr>
      <vt:lpstr>Country Selection </vt:lpstr>
      <vt:lpstr>Country Vs Average Rating   </vt:lpstr>
      <vt:lpstr>Selected Country -Expenditure Analysis  </vt:lpstr>
      <vt:lpstr>ONLINE DELIVERY /TABLE BOOKING   As per data we can see we have 75%+ potential market available for serving through online delivery, and table booking.  That clearly shows high scope for entering into online delivery and table booking sector. Also, from average rating it  can be seen that restaurants offering online delivery and table booking have higher average ratings, so its a wise  choice to go for online delivery and table booking.  </vt:lpstr>
      <vt:lpstr>INSIGHTS FROM ZOMATO</vt:lpstr>
      <vt:lpstr>Recommendation</vt:lpstr>
      <vt:lpstr>Zomato Restaurant Analysis -Dashboard</vt:lpstr>
      <vt:lpstr>Contents of dashboard </vt:lpstr>
      <vt:lpstr>Strategies</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Krishan Sharma</dc:creator>
  <cp:lastModifiedBy>prashant tomar</cp:lastModifiedBy>
  <cp:revision>23</cp:revision>
  <dcterms:modified xsi:type="dcterms:W3CDTF">2024-10-17T19:50:01Z</dcterms:modified>
</cp:coreProperties>
</file>