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8"/>
  </p:notesMasterIdLst>
  <p:handoutMasterIdLst>
    <p:handoutMasterId r:id="rId29"/>
  </p:handoutMasterIdLst>
  <p:sldIdLst>
    <p:sldId id="256" r:id="rId2"/>
    <p:sldId id="257" r:id="rId3"/>
    <p:sldId id="340" r:id="rId4"/>
    <p:sldId id="339" r:id="rId5"/>
    <p:sldId id="341" r:id="rId6"/>
    <p:sldId id="369" r:id="rId7"/>
    <p:sldId id="364" r:id="rId8"/>
    <p:sldId id="345" r:id="rId9"/>
    <p:sldId id="363" r:id="rId10"/>
    <p:sldId id="366" r:id="rId11"/>
    <p:sldId id="361" r:id="rId12"/>
    <p:sldId id="371" r:id="rId13"/>
    <p:sldId id="347" r:id="rId14"/>
    <p:sldId id="348" r:id="rId15"/>
    <p:sldId id="349" r:id="rId16"/>
    <p:sldId id="368" r:id="rId17"/>
    <p:sldId id="358" r:id="rId18"/>
    <p:sldId id="365" r:id="rId19"/>
    <p:sldId id="367" r:id="rId20"/>
    <p:sldId id="372" r:id="rId21"/>
    <p:sldId id="362" r:id="rId22"/>
    <p:sldId id="359" r:id="rId23"/>
    <p:sldId id="357" r:id="rId24"/>
    <p:sldId id="370" r:id="rId25"/>
    <p:sldId id="356" r:id="rId26"/>
    <p:sldId id="325"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1" autoAdjust="0"/>
    <p:restoredTop sz="94718" autoAdjust="0"/>
  </p:normalViewPr>
  <p:slideViewPr>
    <p:cSldViewPr snapToGrid="0">
      <p:cViewPr varScale="1">
        <p:scale>
          <a:sx n="82" d="100"/>
          <a:sy n="82" d="100"/>
        </p:scale>
        <p:origin x="68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commentAuthors" Target="commen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F4B321-5831-AFDD-A2F3-767A50C4AC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ED4B5D6-EAC9-26CE-467B-5C44106A22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4CFB6E3-E75A-4E7F-A4AF-BE63EF133B10}" type="datetimeFigureOut">
              <a:rPr lang="en-US"/>
              <a:pPr>
                <a:defRPr/>
              </a:pPr>
              <a:t>1/20/2025</a:t>
            </a:fld>
            <a:endParaRPr lang="en-US"/>
          </a:p>
        </p:txBody>
      </p:sp>
      <p:sp>
        <p:nvSpPr>
          <p:cNvPr id="4" name="Footer Placeholder 3">
            <a:extLst>
              <a:ext uri="{FF2B5EF4-FFF2-40B4-BE49-F238E27FC236}">
                <a16:creationId xmlns:a16="http://schemas.microsoft.com/office/drawing/2014/main" id="{CFDDB631-C24D-4709-4273-BD3140D7A8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4FBD4B95-9FE5-15D6-C831-930203400011}"/>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AF295136-2B0B-407C-9D2F-08AF73B4762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C04165-E2C0-94F1-E47E-36A9E86A30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4C4AB25-7FE0-142A-B230-C2C0E91196B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1E41853-CB1F-4BBA-8710-646FC8476022}" type="datetimeFigureOut">
              <a:rPr lang="en-US"/>
              <a:pPr>
                <a:defRPr/>
              </a:pPr>
              <a:t>1/20/2025</a:t>
            </a:fld>
            <a:endParaRPr lang="en-US"/>
          </a:p>
        </p:txBody>
      </p:sp>
      <p:sp>
        <p:nvSpPr>
          <p:cNvPr id="4" name="Slide Image Placeholder 3">
            <a:extLst>
              <a:ext uri="{FF2B5EF4-FFF2-40B4-BE49-F238E27FC236}">
                <a16:creationId xmlns:a16="http://schemas.microsoft.com/office/drawing/2014/main" id="{59C5A189-AFEB-2FAD-9780-27F54C7D0CA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37C0F96-3164-5D86-4159-1C0D528CF1B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39D597E-89F8-0118-6F38-E9E3A85583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AFE20A8-21E6-5BB1-5FCD-A9C29413BFD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C5B75D6A-F462-4A6B-9F5F-655B9DDE1B8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4559E9F-2DA0-67A9-1256-C867FD529FB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A550B9E3-E1CC-8CE7-1E62-C59D748FFC1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FF85396E-A4B2-287C-4FA3-E218D99B52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C5E587ED-B9E3-4B55-BD08-404B8B46C19B}"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F6BF32D9-29B3-93CD-48BE-DD3D5C9E3459}"/>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C1325F38-5DA6-A460-0038-C5DB37D77255}"/>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AFD39DED-4379-086A-6D38-538BF2D26A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675DEEBB-E68A-4FD8-9B89-8652D5DD1B5C}"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B75D6A-F462-4A6B-9F5F-655B9DDE1B89}" type="slidenum">
              <a:rPr lang="en-US" altLang="zh-CN" smtClean="0"/>
              <a:pPr>
                <a:defRPr/>
              </a:pPr>
              <a:t>14</a:t>
            </a:fld>
            <a:endParaRPr lang="en-US" altLang="zh-CN"/>
          </a:p>
        </p:txBody>
      </p:sp>
    </p:spTree>
    <p:extLst>
      <p:ext uri="{BB962C8B-B14F-4D97-AF65-F5344CB8AC3E}">
        <p14:creationId xmlns:p14="http://schemas.microsoft.com/office/powerpoint/2010/main" val="221524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9937D1-0DA7-642A-BE75-3CB80401A0ED}"/>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D14D4652-3F54-FFCE-5684-1495C5A75D24}"/>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7C1DBDAB-0103-11E4-77DC-953009CBE8CB}"/>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480CEABC-7536-DFF1-65BB-0262735AAE58}"/>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1DD1DAC1-9CEF-8756-C8CB-828D85B69119}"/>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4ABE1BF6-464F-5ED6-F279-CBD842383AAD}"/>
              </a:ext>
            </a:extLst>
          </p:cNvPr>
          <p:cNvSpPr>
            <a:spLocks noGrp="1"/>
          </p:cNvSpPr>
          <p:nvPr>
            <p:ph type="dt" sz="half" idx="10"/>
          </p:nvPr>
        </p:nvSpPr>
        <p:spPr/>
        <p:txBody>
          <a:bodyPr/>
          <a:lstStyle>
            <a:lvl1pPr>
              <a:defRPr/>
            </a:lvl1pPr>
          </a:lstStyle>
          <a:p>
            <a:pPr>
              <a:defRPr/>
            </a:pPr>
            <a:fld id="{E17E5B91-5C08-4B2F-B71E-133176BA6A53}" type="datetime1">
              <a:rPr lang="en-US" smtClean="0"/>
              <a:t>1/20/2025</a:t>
            </a:fld>
            <a:endParaRPr lang="en-US"/>
          </a:p>
        </p:txBody>
      </p:sp>
      <p:sp>
        <p:nvSpPr>
          <p:cNvPr id="10" name="Footer Placeholder 16">
            <a:extLst>
              <a:ext uri="{FF2B5EF4-FFF2-40B4-BE49-F238E27FC236}">
                <a16:creationId xmlns:a16="http://schemas.microsoft.com/office/drawing/2014/main" id="{08B50703-7834-E57C-AB38-48CD2AB23F85}"/>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84247146-9246-47F7-6160-02350A5D3FF7}"/>
              </a:ext>
            </a:extLst>
          </p:cNvPr>
          <p:cNvSpPr>
            <a:spLocks noGrp="1"/>
          </p:cNvSpPr>
          <p:nvPr>
            <p:ph type="sldNum" sz="quarter" idx="12"/>
          </p:nvPr>
        </p:nvSpPr>
        <p:spPr/>
        <p:txBody>
          <a:bodyPr/>
          <a:lstStyle>
            <a:lvl1pPr>
              <a:defRPr sz="1400">
                <a:solidFill>
                  <a:srgbClr val="FFFFFF"/>
                </a:solidFill>
              </a:defRPr>
            </a:lvl1pPr>
          </a:lstStyle>
          <a:p>
            <a:pPr>
              <a:defRPr/>
            </a:pPr>
            <a:fld id="{9347193E-9162-4E1B-B718-49CEAE08CF2A}" type="slidenum">
              <a:rPr lang="en-US" altLang="zh-CN"/>
              <a:pPr>
                <a:defRPr/>
              </a:pPr>
              <a:t>‹#›</a:t>
            </a:fld>
            <a:endParaRPr lang="en-US" altLang="zh-CN"/>
          </a:p>
        </p:txBody>
      </p:sp>
    </p:spTree>
    <p:extLst>
      <p:ext uri="{BB962C8B-B14F-4D97-AF65-F5344CB8AC3E}">
        <p14:creationId xmlns:p14="http://schemas.microsoft.com/office/powerpoint/2010/main" val="153403468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9F3C51B-7C79-051F-2AB1-AA8741ECAA40}"/>
              </a:ext>
            </a:extLst>
          </p:cNvPr>
          <p:cNvSpPr>
            <a:spLocks noGrp="1"/>
          </p:cNvSpPr>
          <p:nvPr>
            <p:ph type="dt" sz="half" idx="10"/>
          </p:nvPr>
        </p:nvSpPr>
        <p:spPr/>
        <p:txBody>
          <a:bodyPr/>
          <a:lstStyle>
            <a:lvl1pPr>
              <a:defRPr/>
            </a:lvl1pPr>
          </a:lstStyle>
          <a:p>
            <a:pPr>
              <a:defRPr/>
            </a:pPr>
            <a:fld id="{35346FCB-F962-43B5-AD5D-D8DF3FC19388}" type="datetime1">
              <a:rPr lang="en-US" smtClean="0"/>
              <a:t>1/20/2025</a:t>
            </a:fld>
            <a:endParaRPr lang="en-US"/>
          </a:p>
        </p:txBody>
      </p:sp>
      <p:sp>
        <p:nvSpPr>
          <p:cNvPr id="5" name="Footer Placeholder 2">
            <a:extLst>
              <a:ext uri="{FF2B5EF4-FFF2-40B4-BE49-F238E27FC236}">
                <a16:creationId xmlns:a16="http://schemas.microsoft.com/office/drawing/2014/main" id="{F97EA39B-4F1C-482E-4965-FB230505805D}"/>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2C02541F-6E60-137C-BBDF-25D8FE4B89D2}"/>
              </a:ext>
            </a:extLst>
          </p:cNvPr>
          <p:cNvSpPr>
            <a:spLocks noGrp="1"/>
          </p:cNvSpPr>
          <p:nvPr>
            <p:ph type="sldNum" sz="quarter" idx="12"/>
          </p:nvPr>
        </p:nvSpPr>
        <p:spPr/>
        <p:txBody>
          <a:bodyPr/>
          <a:lstStyle>
            <a:lvl1pPr>
              <a:defRPr/>
            </a:lvl1pPr>
          </a:lstStyle>
          <a:p>
            <a:pPr>
              <a:defRPr/>
            </a:pPr>
            <a:fld id="{A35FD839-65EB-40AC-AAAC-3C3605582931}" type="slidenum">
              <a:rPr lang="en-US" altLang="zh-CN"/>
              <a:pPr>
                <a:defRPr/>
              </a:pPr>
              <a:t>‹#›</a:t>
            </a:fld>
            <a:endParaRPr lang="en-US" altLang="zh-CN"/>
          </a:p>
        </p:txBody>
      </p:sp>
    </p:spTree>
    <p:extLst>
      <p:ext uri="{BB962C8B-B14F-4D97-AF65-F5344CB8AC3E}">
        <p14:creationId xmlns:p14="http://schemas.microsoft.com/office/powerpoint/2010/main" val="135989288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FED1C10-2598-F9D9-8112-686CA912A3CA}"/>
              </a:ext>
            </a:extLst>
          </p:cNvPr>
          <p:cNvSpPr>
            <a:spLocks noGrp="1"/>
          </p:cNvSpPr>
          <p:nvPr>
            <p:ph type="dt" sz="half" idx="10"/>
          </p:nvPr>
        </p:nvSpPr>
        <p:spPr/>
        <p:txBody>
          <a:bodyPr/>
          <a:lstStyle>
            <a:lvl1pPr>
              <a:defRPr/>
            </a:lvl1pPr>
          </a:lstStyle>
          <a:p>
            <a:pPr>
              <a:defRPr/>
            </a:pPr>
            <a:fld id="{DB877E57-7CAA-4FD8-9547-D1AE15A74F50}" type="datetime1">
              <a:rPr lang="en-US" smtClean="0"/>
              <a:t>1/20/2025</a:t>
            </a:fld>
            <a:endParaRPr lang="en-US"/>
          </a:p>
        </p:txBody>
      </p:sp>
      <p:sp>
        <p:nvSpPr>
          <p:cNvPr id="5" name="Footer Placeholder 2">
            <a:extLst>
              <a:ext uri="{FF2B5EF4-FFF2-40B4-BE49-F238E27FC236}">
                <a16:creationId xmlns:a16="http://schemas.microsoft.com/office/drawing/2014/main" id="{965A2B7E-615D-08BF-E67C-09FFEE5DF88E}"/>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669F14DE-3E35-C921-53CC-6749CEAB9D82}"/>
              </a:ext>
            </a:extLst>
          </p:cNvPr>
          <p:cNvSpPr>
            <a:spLocks noGrp="1"/>
          </p:cNvSpPr>
          <p:nvPr>
            <p:ph type="sldNum" sz="quarter" idx="12"/>
          </p:nvPr>
        </p:nvSpPr>
        <p:spPr/>
        <p:txBody>
          <a:bodyPr/>
          <a:lstStyle>
            <a:lvl1pPr>
              <a:defRPr/>
            </a:lvl1pPr>
          </a:lstStyle>
          <a:p>
            <a:pPr>
              <a:defRPr/>
            </a:pPr>
            <a:fld id="{68CDD6BC-2E6A-4DE6-AA42-01F1FB42AA98}" type="slidenum">
              <a:rPr lang="en-US" altLang="zh-CN"/>
              <a:pPr>
                <a:defRPr/>
              </a:pPr>
              <a:t>‹#›</a:t>
            </a:fld>
            <a:endParaRPr lang="en-US" altLang="zh-CN"/>
          </a:p>
        </p:txBody>
      </p:sp>
    </p:spTree>
    <p:extLst>
      <p:ext uri="{BB962C8B-B14F-4D97-AF65-F5344CB8AC3E}">
        <p14:creationId xmlns:p14="http://schemas.microsoft.com/office/powerpoint/2010/main" val="244421562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EC0C1A90-B140-7E01-A864-64573312D662}"/>
              </a:ext>
            </a:extLst>
          </p:cNvPr>
          <p:cNvSpPr>
            <a:spLocks noGrp="1"/>
          </p:cNvSpPr>
          <p:nvPr>
            <p:ph type="dt" sz="half" idx="10"/>
          </p:nvPr>
        </p:nvSpPr>
        <p:spPr/>
        <p:txBody>
          <a:bodyPr/>
          <a:lstStyle>
            <a:lvl1pPr>
              <a:defRPr/>
            </a:lvl1pPr>
          </a:lstStyle>
          <a:p>
            <a:pPr>
              <a:defRPr/>
            </a:pPr>
            <a:fld id="{F7316278-6AFA-4C90-823D-7FAC83A6974A}" type="datetime1">
              <a:rPr lang="en-US" smtClean="0"/>
              <a:t>1/20/2025</a:t>
            </a:fld>
            <a:endParaRPr lang="en-US"/>
          </a:p>
        </p:txBody>
      </p:sp>
      <p:sp>
        <p:nvSpPr>
          <p:cNvPr id="4" name="Footer Placeholder 2">
            <a:extLst>
              <a:ext uri="{FF2B5EF4-FFF2-40B4-BE49-F238E27FC236}">
                <a16:creationId xmlns:a16="http://schemas.microsoft.com/office/drawing/2014/main" id="{B328DC79-7694-1E9E-AEB7-C85D1B2F3381}"/>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0AB57ED9-0C70-CEC0-7A5A-7594D32F974C}"/>
              </a:ext>
            </a:extLst>
          </p:cNvPr>
          <p:cNvSpPr>
            <a:spLocks noGrp="1"/>
          </p:cNvSpPr>
          <p:nvPr>
            <p:ph type="sldNum" sz="quarter" idx="12"/>
          </p:nvPr>
        </p:nvSpPr>
        <p:spPr/>
        <p:txBody>
          <a:bodyPr/>
          <a:lstStyle>
            <a:lvl1pPr>
              <a:defRPr/>
            </a:lvl1pPr>
          </a:lstStyle>
          <a:p>
            <a:pPr>
              <a:defRPr/>
            </a:pPr>
            <a:fld id="{AE9E0237-3130-4212-AEA9-2946740B5D07}" type="slidenum">
              <a:rPr lang="en-US" altLang="zh-CN"/>
              <a:pPr>
                <a:defRPr/>
              </a:pPr>
              <a:t>‹#›</a:t>
            </a:fld>
            <a:endParaRPr lang="en-US" altLang="zh-CN"/>
          </a:p>
        </p:txBody>
      </p:sp>
    </p:spTree>
    <p:extLst>
      <p:ext uri="{BB962C8B-B14F-4D97-AF65-F5344CB8AC3E}">
        <p14:creationId xmlns:p14="http://schemas.microsoft.com/office/powerpoint/2010/main" val="16918472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3DAD25-2EBF-FB4A-847C-BF37AF22CE01}"/>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BCA6BFFF-DF7F-77BE-844D-27893B5B2C12}"/>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3CE2FC3-C878-E730-50DF-5B26F6ECFE52}"/>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FB7E6668-A597-08F9-D8F6-D07A209CA8DC}"/>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F874D968-BE8C-AEAF-738F-2D152AF0A7A1}"/>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5361F316-9B87-B6BC-772A-7B55028C77BB}"/>
              </a:ext>
            </a:extLst>
          </p:cNvPr>
          <p:cNvSpPr>
            <a:spLocks noGrp="1"/>
          </p:cNvSpPr>
          <p:nvPr>
            <p:ph type="dt" sz="half" idx="10"/>
          </p:nvPr>
        </p:nvSpPr>
        <p:spPr/>
        <p:txBody>
          <a:bodyPr/>
          <a:lstStyle>
            <a:lvl1pPr>
              <a:defRPr/>
            </a:lvl1pPr>
          </a:lstStyle>
          <a:p>
            <a:pPr>
              <a:defRPr/>
            </a:pPr>
            <a:fld id="{EE365D1B-D133-4D6C-9BC8-AEBD09C7D138}" type="datetime1">
              <a:rPr lang="en-US" smtClean="0"/>
              <a:t>1/20/2025</a:t>
            </a:fld>
            <a:endParaRPr lang="en-US"/>
          </a:p>
        </p:txBody>
      </p:sp>
      <p:sp>
        <p:nvSpPr>
          <p:cNvPr id="10" name="Footer Placeholder 4">
            <a:extLst>
              <a:ext uri="{FF2B5EF4-FFF2-40B4-BE49-F238E27FC236}">
                <a16:creationId xmlns:a16="http://schemas.microsoft.com/office/drawing/2014/main" id="{14D4A93D-5112-7430-C295-FE2733D96562}"/>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8BC4C092-3B71-90ED-D8F0-0019C3A4DE90}"/>
              </a:ext>
            </a:extLst>
          </p:cNvPr>
          <p:cNvSpPr>
            <a:spLocks noGrp="1"/>
          </p:cNvSpPr>
          <p:nvPr>
            <p:ph type="sldNum" sz="quarter" idx="12"/>
          </p:nvPr>
        </p:nvSpPr>
        <p:spPr>
          <a:xfrm>
            <a:off x="195263" y="6208713"/>
            <a:ext cx="609600" cy="457200"/>
          </a:xfrm>
        </p:spPr>
        <p:txBody>
          <a:bodyPr/>
          <a:lstStyle>
            <a:lvl1pPr>
              <a:defRPr/>
            </a:lvl1pPr>
          </a:lstStyle>
          <a:p>
            <a:pPr>
              <a:defRPr/>
            </a:pPr>
            <a:fld id="{DCCFD1C6-E5B1-4D7B-8702-B31CE3D8776A}" type="slidenum">
              <a:rPr lang="en-US" altLang="zh-CN"/>
              <a:pPr>
                <a:defRPr/>
              </a:pPr>
              <a:t>‹#›</a:t>
            </a:fld>
            <a:endParaRPr lang="en-US" altLang="zh-CN"/>
          </a:p>
        </p:txBody>
      </p:sp>
    </p:spTree>
    <p:extLst>
      <p:ext uri="{BB962C8B-B14F-4D97-AF65-F5344CB8AC3E}">
        <p14:creationId xmlns:p14="http://schemas.microsoft.com/office/powerpoint/2010/main" val="28169169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06DBE87F-A932-7EBB-1AC3-CB904D643837}"/>
              </a:ext>
            </a:extLst>
          </p:cNvPr>
          <p:cNvSpPr>
            <a:spLocks noGrp="1"/>
          </p:cNvSpPr>
          <p:nvPr>
            <p:ph type="dt" sz="half" idx="10"/>
          </p:nvPr>
        </p:nvSpPr>
        <p:spPr/>
        <p:txBody>
          <a:bodyPr/>
          <a:lstStyle>
            <a:lvl1pPr>
              <a:defRPr/>
            </a:lvl1pPr>
          </a:lstStyle>
          <a:p>
            <a:pPr>
              <a:defRPr/>
            </a:pPr>
            <a:fld id="{C38BF1D7-C9D2-492D-A7D3-BE6CF2D3E2BE}" type="datetime1">
              <a:rPr lang="en-US" smtClean="0"/>
              <a:t>1/20/2025</a:t>
            </a:fld>
            <a:endParaRPr lang="en-US"/>
          </a:p>
        </p:txBody>
      </p:sp>
      <p:sp>
        <p:nvSpPr>
          <p:cNvPr id="4" name="Footer Placeholder 2">
            <a:extLst>
              <a:ext uri="{FF2B5EF4-FFF2-40B4-BE49-F238E27FC236}">
                <a16:creationId xmlns:a16="http://schemas.microsoft.com/office/drawing/2014/main" id="{4EC80885-1B96-4508-B139-EF0D87937103}"/>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3C6CB31D-9FD2-73BC-2DDB-980CB4A59068}"/>
              </a:ext>
            </a:extLst>
          </p:cNvPr>
          <p:cNvSpPr>
            <a:spLocks noGrp="1"/>
          </p:cNvSpPr>
          <p:nvPr>
            <p:ph type="sldNum" sz="quarter" idx="12"/>
          </p:nvPr>
        </p:nvSpPr>
        <p:spPr/>
        <p:txBody>
          <a:bodyPr/>
          <a:lstStyle>
            <a:lvl1pPr>
              <a:defRPr/>
            </a:lvl1pPr>
          </a:lstStyle>
          <a:p>
            <a:pPr>
              <a:defRPr/>
            </a:pPr>
            <a:fld id="{F5DEA9C7-4928-4CE8-B258-13C2CB8993D2}" type="slidenum">
              <a:rPr lang="en-US" altLang="zh-CN"/>
              <a:pPr>
                <a:defRPr/>
              </a:pPr>
              <a:t>‹#›</a:t>
            </a:fld>
            <a:endParaRPr lang="en-US" altLang="zh-CN"/>
          </a:p>
        </p:txBody>
      </p:sp>
    </p:spTree>
    <p:extLst>
      <p:ext uri="{BB962C8B-B14F-4D97-AF65-F5344CB8AC3E}">
        <p14:creationId xmlns:p14="http://schemas.microsoft.com/office/powerpoint/2010/main" val="391967058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2D62A1C4-B69B-C339-C64A-E505D21E16E1}"/>
              </a:ext>
            </a:extLst>
          </p:cNvPr>
          <p:cNvSpPr>
            <a:spLocks noGrp="1"/>
          </p:cNvSpPr>
          <p:nvPr>
            <p:ph type="dt" sz="half" idx="10"/>
          </p:nvPr>
        </p:nvSpPr>
        <p:spPr/>
        <p:txBody>
          <a:bodyPr/>
          <a:lstStyle>
            <a:lvl1pPr>
              <a:defRPr/>
            </a:lvl1pPr>
          </a:lstStyle>
          <a:p>
            <a:pPr>
              <a:defRPr/>
            </a:pPr>
            <a:fld id="{233E4FD6-8271-489A-A3D9-9896760D084B}" type="datetime1">
              <a:rPr lang="en-US" smtClean="0"/>
              <a:t>1/20/2025</a:t>
            </a:fld>
            <a:endParaRPr lang="en-US"/>
          </a:p>
        </p:txBody>
      </p:sp>
      <p:sp>
        <p:nvSpPr>
          <p:cNvPr id="6" name="Footer Placeholder 2">
            <a:extLst>
              <a:ext uri="{FF2B5EF4-FFF2-40B4-BE49-F238E27FC236}">
                <a16:creationId xmlns:a16="http://schemas.microsoft.com/office/drawing/2014/main" id="{21200A76-9B6F-CB3B-AB6F-9E8BB486A69A}"/>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84A300F6-DC4B-E1DF-81E2-D5DBF1F36568}"/>
              </a:ext>
            </a:extLst>
          </p:cNvPr>
          <p:cNvSpPr>
            <a:spLocks noGrp="1"/>
          </p:cNvSpPr>
          <p:nvPr>
            <p:ph type="sldNum" sz="quarter" idx="12"/>
          </p:nvPr>
        </p:nvSpPr>
        <p:spPr/>
        <p:txBody>
          <a:bodyPr/>
          <a:lstStyle>
            <a:lvl1pPr>
              <a:defRPr/>
            </a:lvl1pPr>
          </a:lstStyle>
          <a:p>
            <a:pPr>
              <a:defRPr/>
            </a:pPr>
            <a:fld id="{D9A509B2-D56F-4549-AF42-DCA14A848E18}" type="slidenum">
              <a:rPr lang="en-US" altLang="zh-CN"/>
              <a:pPr>
                <a:defRPr/>
              </a:pPr>
              <a:t>‹#›</a:t>
            </a:fld>
            <a:endParaRPr lang="en-US" altLang="zh-CN"/>
          </a:p>
        </p:txBody>
      </p:sp>
    </p:spTree>
    <p:extLst>
      <p:ext uri="{BB962C8B-B14F-4D97-AF65-F5344CB8AC3E}">
        <p14:creationId xmlns:p14="http://schemas.microsoft.com/office/powerpoint/2010/main" val="14921910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EA7C5DA1-3C46-2272-C088-59F0A476940D}"/>
              </a:ext>
            </a:extLst>
          </p:cNvPr>
          <p:cNvSpPr>
            <a:spLocks noGrp="1"/>
          </p:cNvSpPr>
          <p:nvPr>
            <p:ph type="dt" sz="half" idx="10"/>
          </p:nvPr>
        </p:nvSpPr>
        <p:spPr/>
        <p:txBody>
          <a:bodyPr/>
          <a:lstStyle>
            <a:lvl1pPr>
              <a:defRPr/>
            </a:lvl1pPr>
          </a:lstStyle>
          <a:p>
            <a:pPr>
              <a:defRPr/>
            </a:pPr>
            <a:fld id="{29F767CD-D1FB-45DC-9D8E-D8451C90AB6F}" type="datetime1">
              <a:rPr lang="en-US" smtClean="0"/>
              <a:t>1/20/2025</a:t>
            </a:fld>
            <a:endParaRPr lang="en-US"/>
          </a:p>
        </p:txBody>
      </p:sp>
      <p:sp>
        <p:nvSpPr>
          <p:cNvPr id="4" name="Footer Placeholder 2">
            <a:extLst>
              <a:ext uri="{FF2B5EF4-FFF2-40B4-BE49-F238E27FC236}">
                <a16:creationId xmlns:a16="http://schemas.microsoft.com/office/drawing/2014/main" id="{989DA293-89A4-D739-ABA3-D4923D25081E}"/>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D871CAAA-6497-0F7F-3E7C-23486449B065}"/>
              </a:ext>
            </a:extLst>
          </p:cNvPr>
          <p:cNvSpPr>
            <a:spLocks noGrp="1"/>
          </p:cNvSpPr>
          <p:nvPr>
            <p:ph type="sldNum" sz="quarter" idx="12"/>
          </p:nvPr>
        </p:nvSpPr>
        <p:spPr/>
        <p:txBody>
          <a:bodyPr/>
          <a:lstStyle>
            <a:lvl1pPr>
              <a:defRPr/>
            </a:lvl1pPr>
          </a:lstStyle>
          <a:p>
            <a:pPr>
              <a:defRPr/>
            </a:pPr>
            <a:fld id="{059F9F83-2FD7-45EC-8D51-ED39B2729EA0}" type="slidenum">
              <a:rPr lang="en-US" altLang="zh-CN"/>
              <a:pPr>
                <a:defRPr/>
              </a:pPr>
              <a:t>‹#›</a:t>
            </a:fld>
            <a:endParaRPr lang="en-US" altLang="zh-CN"/>
          </a:p>
        </p:txBody>
      </p:sp>
    </p:spTree>
    <p:extLst>
      <p:ext uri="{BB962C8B-B14F-4D97-AF65-F5344CB8AC3E}">
        <p14:creationId xmlns:p14="http://schemas.microsoft.com/office/powerpoint/2010/main" val="171221755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A00C9C2B-7915-EE6A-4DBE-7462228E0B9B}"/>
              </a:ext>
            </a:extLst>
          </p:cNvPr>
          <p:cNvSpPr>
            <a:spLocks noGrp="1"/>
          </p:cNvSpPr>
          <p:nvPr>
            <p:ph type="dt" sz="half" idx="10"/>
          </p:nvPr>
        </p:nvSpPr>
        <p:spPr/>
        <p:txBody>
          <a:bodyPr/>
          <a:lstStyle>
            <a:lvl1pPr>
              <a:defRPr/>
            </a:lvl1pPr>
          </a:lstStyle>
          <a:p>
            <a:pPr>
              <a:defRPr/>
            </a:pPr>
            <a:fld id="{F17BAE3B-A860-4883-B238-567B5F2121EE}" type="datetime1">
              <a:rPr lang="en-US" smtClean="0"/>
              <a:t>1/20/2025</a:t>
            </a:fld>
            <a:endParaRPr lang="en-US"/>
          </a:p>
        </p:txBody>
      </p:sp>
      <p:sp>
        <p:nvSpPr>
          <p:cNvPr id="3" name="Footer Placeholder 2">
            <a:extLst>
              <a:ext uri="{FF2B5EF4-FFF2-40B4-BE49-F238E27FC236}">
                <a16:creationId xmlns:a16="http://schemas.microsoft.com/office/drawing/2014/main" id="{F32AD0A2-A300-67B7-92EC-80C6D9785A1D}"/>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2FEF329D-3FA8-A44A-9129-0F318C32C702}"/>
              </a:ext>
            </a:extLst>
          </p:cNvPr>
          <p:cNvSpPr>
            <a:spLocks noGrp="1"/>
          </p:cNvSpPr>
          <p:nvPr>
            <p:ph type="sldNum" sz="quarter" idx="12"/>
          </p:nvPr>
        </p:nvSpPr>
        <p:spPr/>
        <p:txBody>
          <a:bodyPr/>
          <a:lstStyle>
            <a:lvl1pPr>
              <a:defRPr/>
            </a:lvl1pPr>
          </a:lstStyle>
          <a:p>
            <a:pPr>
              <a:defRPr/>
            </a:pPr>
            <a:fld id="{DF333A4D-CEE2-4560-A062-DB294E26EFE0}" type="slidenum">
              <a:rPr lang="en-US" altLang="zh-CN"/>
              <a:pPr>
                <a:defRPr/>
              </a:pPr>
              <a:t>‹#›</a:t>
            </a:fld>
            <a:endParaRPr lang="en-US" altLang="zh-CN"/>
          </a:p>
        </p:txBody>
      </p:sp>
    </p:spTree>
    <p:extLst>
      <p:ext uri="{BB962C8B-B14F-4D97-AF65-F5344CB8AC3E}">
        <p14:creationId xmlns:p14="http://schemas.microsoft.com/office/powerpoint/2010/main" val="369901083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285909-2913-5C82-9B9A-D1B7CCB814CD}"/>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B0450307-C515-0E6C-B1E9-C190CE13C833}"/>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077FD762-0B7A-C6FB-5FDB-50F63FBC82B5}"/>
              </a:ext>
            </a:extLst>
          </p:cNvPr>
          <p:cNvSpPr>
            <a:spLocks noGrp="1"/>
          </p:cNvSpPr>
          <p:nvPr>
            <p:ph type="dt" sz="half" idx="10"/>
          </p:nvPr>
        </p:nvSpPr>
        <p:spPr/>
        <p:txBody>
          <a:bodyPr/>
          <a:lstStyle>
            <a:lvl1pPr>
              <a:defRPr/>
            </a:lvl1pPr>
          </a:lstStyle>
          <a:p>
            <a:pPr>
              <a:defRPr/>
            </a:pPr>
            <a:fld id="{999FBF5F-E9C5-4F0A-819E-F1DCE62E1830}" type="datetime1">
              <a:rPr lang="en-US" smtClean="0"/>
              <a:t>1/20/2025</a:t>
            </a:fld>
            <a:endParaRPr lang="en-US"/>
          </a:p>
        </p:txBody>
      </p:sp>
      <p:sp>
        <p:nvSpPr>
          <p:cNvPr id="7" name="Footer Placeholder 5">
            <a:extLst>
              <a:ext uri="{FF2B5EF4-FFF2-40B4-BE49-F238E27FC236}">
                <a16:creationId xmlns:a16="http://schemas.microsoft.com/office/drawing/2014/main" id="{B2D52AB6-8819-9A3A-2B1E-D33F7E283BC6}"/>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6A7C00FC-238A-48CA-A249-40E562DA3A42}"/>
              </a:ext>
            </a:extLst>
          </p:cNvPr>
          <p:cNvSpPr>
            <a:spLocks noGrp="1"/>
          </p:cNvSpPr>
          <p:nvPr>
            <p:ph type="sldNum" sz="quarter" idx="12"/>
          </p:nvPr>
        </p:nvSpPr>
        <p:spPr/>
        <p:txBody>
          <a:bodyPr/>
          <a:lstStyle>
            <a:lvl1pPr>
              <a:defRPr/>
            </a:lvl1pPr>
          </a:lstStyle>
          <a:p>
            <a:pPr>
              <a:defRPr/>
            </a:pPr>
            <a:fld id="{988FCAE6-1FE5-42AE-BFE1-611AD9B6A10F}" type="slidenum">
              <a:rPr lang="en-US" altLang="zh-CN"/>
              <a:pPr>
                <a:defRPr/>
              </a:pPr>
              <a:t>‹#›</a:t>
            </a:fld>
            <a:endParaRPr lang="en-US" altLang="zh-CN"/>
          </a:p>
        </p:txBody>
      </p:sp>
    </p:spTree>
    <p:extLst>
      <p:ext uri="{BB962C8B-B14F-4D97-AF65-F5344CB8AC3E}">
        <p14:creationId xmlns:p14="http://schemas.microsoft.com/office/powerpoint/2010/main" val="233037695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15F759-10C4-1363-299E-57D39A7D3DB0}"/>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C380C4B-5D51-C73F-6003-A21A9A4ECABF}"/>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5953566A-AD55-0A48-3ADB-1280EB88F6A9}"/>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D1A873CD-3195-FBBE-3D79-1E179954607C}"/>
              </a:ext>
            </a:extLst>
          </p:cNvPr>
          <p:cNvSpPr>
            <a:spLocks noGrp="1"/>
          </p:cNvSpPr>
          <p:nvPr>
            <p:ph type="dt" sz="half" idx="10"/>
          </p:nvPr>
        </p:nvSpPr>
        <p:spPr/>
        <p:txBody>
          <a:bodyPr/>
          <a:lstStyle>
            <a:lvl1pPr>
              <a:defRPr/>
            </a:lvl1pPr>
          </a:lstStyle>
          <a:p>
            <a:pPr>
              <a:defRPr/>
            </a:pPr>
            <a:fld id="{07BE648A-4225-408F-96DB-51AF53EC534A}" type="datetime1">
              <a:rPr lang="en-US" smtClean="0"/>
              <a:t>1/20/2025</a:t>
            </a:fld>
            <a:endParaRPr lang="en-US"/>
          </a:p>
        </p:txBody>
      </p:sp>
      <p:sp>
        <p:nvSpPr>
          <p:cNvPr id="9" name="Footer Placeholder 5">
            <a:extLst>
              <a:ext uri="{FF2B5EF4-FFF2-40B4-BE49-F238E27FC236}">
                <a16:creationId xmlns:a16="http://schemas.microsoft.com/office/drawing/2014/main" id="{2F5EF692-D38C-63F9-36A4-C3E3474025A0}"/>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0745B67C-BC87-A1CB-B597-3EEC7D47F07F}"/>
              </a:ext>
            </a:extLst>
          </p:cNvPr>
          <p:cNvSpPr>
            <a:spLocks noGrp="1"/>
          </p:cNvSpPr>
          <p:nvPr>
            <p:ph type="sldNum" sz="quarter" idx="12"/>
          </p:nvPr>
        </p:nvSpPr>
        <p:spPr>
          <a:xfrm>
            <a:off x="195263" y="6208713"/>
            <a:ext cx="609600" cy="457200"/>
          </a:xfrm>
        </p:spPr>
        <p:txBody>
          <a:bodyPr/>
          <a:lstStyle>
            <a:lvl1pPr>
              <a:defRPr/>
            </a:lvl1pPr>
          </a:lstStyle>
          <a:p>
            <a:pPr>
              <a:defRPr/>
            </a:pPr>
            <a:fld id="{6EC89965-9D28-4E15-9078-B423021B5B10}" type="slidenum">
              <a:rPr lang="en-US" altLang="zh-CN"/>
              <a:pPr>
                <a:defRPr/>
              </a:pPr>
              <a:t>‹#›</a:t>
            </a:fld>
            <a:endParaRPr lang="en-US" altLang="zh-CN"/>
          </a:p>
        </p:txBody>
      </p:sp>
    </p:spTree>
    <p:extLst>
      <p:ext uri="{BB962C8B-B14F-4D97-AF65-F5344CB8AC3E}">
        <p14:creationId xmlns:p14="http://schemas.microsoft.com/office/powerpoint/2010/main" val="53204234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779C18-7F10-BB04-75CD-3DC8673F8F08}"/>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82765212-E760-BE3B-D49F-46458536D431}"/>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8A51D334-F870-A041-DFE4-BBCBD94072B7}"/>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6D64886A-6BE3-54BC-EF69-46D37FB126B3}"/>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091616B-101C-73B6-08BB-43341903878C}"/>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99681484-43DC-4B56-AED5-87D7AB48A1DC}" type="datetime1">
              <a:rPr lang="en-US" smtClean="0"/>
              <a:t>1/20/2025</a:t>
            </a:fld>
            <a:endParaRPr lang="en-US"/>
          </a:p>
        </p:txBody>
      </p:sp>
      <p:sp>
        <p:nvSpPr>
          <p:cNvPr id="3" name="Footer Placeholder 2">
            <a:extLst>
              <a:ext uri="{FF2B5EF4-FFF2-40B4-BE49-F238E27FC236}">
                <a16:creationId xmlns:a16="http://schemas.microsoft.com/office/drawing/2014/main" id="{4AF6FD3F-5BB9-1BC4-CD58-65952615304F}"/>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99AB1A94-522E-709D-49D2-4C3F70C28747}"/>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5A62FA30-8E38-402E-A841-F0C44E3390F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2" r:id="rId1"/>
    <p:sldLayoutId id="2147483715" r:id="rId2"/>
    <p:sldLayoutId id="2147483723" r:id="rId3"/>
    <p:sldLayoutId id="2147483716" r:id="rId4"/>
    <p:sldLayoutId id="2147483717" r:id="rId5"/>
    <p:sldLayoutId id="2147483718" r:id="rId6"/>
    <p:sldLayoutId id="2147483719" r:id="rId7"/>
    <p:sldLayoutId id="2147483724" r:id="rId8"/>
    <p:sldLayoutId id="2147483725" r:id="rId9"/>
    <p:sldLayoutId id="2147483720" r:id="rId10"/>
    <p:sldLayoutId id="2147483721"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gif" /></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3vwz5XfjT2HtJ9olyWraI0y-lfMLno2l/view?usp=drivesdk" TargetMode="External"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3fizNW9Vx6kEfXV_jxJuYJcJjs4h_JZ1/view?usp=drivesdk" TargetMode="External"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32088102-7A9A-92A1-EE26-38B4F3169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C0BB3528-F0BD-DD70-ACAF-86B58352EDC8}"/>
              </a:ext>
            </a:extLst>
          </p:cNvPr>
          <p:cNvSpPr>
            <a:spLocks noGrp="1"/>
          </p:cNvSpPr>
          <p:nvPr>
            <p:ph type="subTitle" idx="1"/>
          </p:nvPr>
        </p:nvSpPr>
        <p:spPr>
          <a:xfrm>
            <a:off x="171450" y="3354388"/>
            <a:ext cx="11857038" cy="3633787"/>
          </a:xfrm>
        </p:spPr>
        <p:txBody>
          <a:bodyPr>
            <a:normAutofit fontScale="62500" lnSpcReduction="20000"/>
          </a:bodyPr>
          <a:lstStyle/>
          <a:p>
            <a:pPr eaLnBrk="1" fontAlgn="auto" hangingPunct="1">
              <a:lnSpc>
                <a:spcPct val="90000"/>
              </a:lnSpc>
              <a:spcBef>
                <a:spcPts val="463"/>
              </a:spcBef>
              <a:spcAft>
                <a:spcPts val="0"/>
              </a:spcAft>
              <a:buFont typeface="Wingdings 2"/>
              <a:buNone/>
              <a:defRPr/>
            </a:pPr>
            <a:endParaRPr lang="en-US" altLang="zh-CN" sz="3100" b="1" dirty="0">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SARUMATHI S - 811722106095</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SHARMILA K - 811722106100</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MAMATHIKA M - 811722106049</a:t>
            </a: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Mrs.K.KARPOORA</a:t>
            </a: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 SUNDARI</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DEPARTMENT OF ECE</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DB5A7D4E-327F-6EC3-4647-438BED3E9669}"/>
              </a:ext>
            </a:extLst>
          </p:cNvPr>
          <p:cNvSpPr>
            <a:spLocks noGrp="1" noChangeArrowheads="1"/>
          </p:cNvSpPr>
          <p:nvPr>
            <p:ph type="ctrTitle"/>
          </p:nvPr>
        </p:nvSpPr>
        <p:spPr>
          <a:xfrm>
            <a:off x="609600" y="1371600"/>
            <a:ext cx="11294077" cy="1804216"/>
          </a:xfrm>
        </p:spPr>
        <p:txBody>
          <a:bodyPr/>
          <a:lstStyle/>
          <a:p>
            <a:pPr eaLnBrk="1" hangingPunct="1"/>
            <a:r>
              <a:rPr lang="en-GB" altLang="en-US" sz="2400" b="1" dirty="0">
                <a:latin typeface="Times New Roman"/>
                <a:cs typeface="Times New Roman"/>
              </a:rPr>
              <a:t>20EC5203  ELECTRONIC DESIGN PROJECT- I</a:t>
            </a:r>
            <a:br>
              <a:rPr lang="en-GB" altLang="en-US" sz="2400" b="1" dirty="0">
                <a:latin typeface="Times New Roman" panose="02020603050405020304" pitchFamily="18" charset="0"/>
                <a:cs typeface="Times New Roman" panose="02020603050405020304" pitchFamily="18" charset="0"/>
              </a:rPr>
            </a:br>
            <a:r>
              <a:rPr lang="en-GB" altLang="en-US" sz="2400" b="1" dirty="0">
                <a:latin typeface="Times New Roman"/>
                <a:cs typeface="Times New Roman"/>
              </a:rPr>
              <a:t>MODULE 1 – LETTER CARD COUNTER USING LDR</a:t>
            </a:r>
            <a:br>
              <a:rPr lang="en-GB" altLang="en-US" sz="2400" b="1" dirty="0">
                <a:latin typeface="Times New Roman" panose="02020603050405020304" pitchFamily="18" charset="0"/>
                <a:cs typeface="Times New Roman" panose="02020603050405020304" pitchFamily="18" charset="0"/>
              </a:rPr>
            </a:br>
            <a:r>
              <a:rPr lang="en-GB" altLang="en-US" sz="2400" b="1" dirty="0">
                <a:latin typeface="Times New Roman"/>
                <a:cs typeface="Times New Roman"/>
              </a:rPr>
              <a:t>MODULE 2 – ACCIDENT PREVENTION IN HILL STATION USING IR SENSOR </a:t>
            </a:r>
          </a:p>
        </p:txBody>
      </p:sp>
      <p:pic>
        <p:nvPicPr>
          <p:cNvPr id="8197" name="Picture 99">
            <a:extLst>
              <a:ext uri="{FF2B5EF4-FFF2-40B4-BE49-F238E27FC236}">
                <a16:creationId xmlns:a16="http://schemas.microsoft.com/office/drawing/2014/main" id="{5B56C69D-A728-D249-E376-5835111CDE4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CDFF8DFF-B390-5104-68F4-BE9092D72D3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56C59A4-8552-4B77-8679-FBD283B38AB5}" type="datetime1">
              <a:rPr lang="en-US" altLang="en-US" smtClean="0">
                <a:solidFill>
                  <a:schemeClr val="tx2"/>
                </a:solidFill>
                <a:latin typeface="Times New Roman" panose="02020603050405020304" pitchFamily="18" charset="0"/>
                <a:cs typeface="Times New Roman" panose="02020603050405020304" pitchFamily="18" charset="0"/>
              </a:rPr>
              <a:t>1/20/2025</a:t>
            </a:fld>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3A93236-0AEA-8D73-B2C7-96D6052D365E}"/>
              </a:ext>
            </a:extLst>
          </p:cNvPr>
          <p:cNvSpPr>
            <a:spLocks noGrp="1"/>
          </p:cNvSpPr>
          <p:nvPr>
            <p:ph type="sldNum" sz="quarter" idx="12"/>
          </p:nvPr>
        </p:nvSpPr>
        <p:spPr/>
        <p:txBody>
          <a:bodyPr/>
          <a:lstStyle/>
          <a:p>
            <a:pPr>
              <a:defRPr/>
            </a:pPr>
            <a:fld id="{9347193E-9162-4E1B-B718-49CEAE08CF2A}"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BAE5-28CC-5366-B367-F71E730DB32E}"/>
              </a:ext>
            </a:extLst>
          </p:cNvPr>
          <p:cNvSpPr>
            <a:spLocks noGrp="1"/>
          </p:cNvSpPr>
          <p:nvPr>
            <p:ph type="title"/>
          </p:nvPr>
        </p:nvSpPr>
        <p:spPr>
          <a:xfrm>
            <a:off x="1219200" y="266700"/>
            <a:ext cx="10363200" cy="1143000"/>
          </a:xfrm>
        </p:spPr>
        <p:txBody>
          <a:bodyPr/>
          <a:lstStyle/>
          <a:p>
            <a:r>
              <a:rPr lang="en-US" sz="3600" b="1" dirty="0"/>
              <a:t>                      </a:t>
            </a:r>
          </a:p>
        </p:txBody>
      </p:sp>
      <p:pic>
        <p:nvPicPr>
          <p:cNvPr id="5" name="Content Placeholder 4">
            <a:extLst>
              <a:ext uri="{FF2B5EF4-FFF2-40B4-BE49-F238E27FC236}">
                <a16:creationId xmlns:a16="http://schemas.microsoft.com/office/drawing/2014/main" id="{8F9B640B-D34D-ADD7-AF87-F8EEBE5D8EF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50764" y="1485900"/>
            <a:ext cx="6697638" cy="4027495"/>
          </a:xfrm>
        </p:spPr>
      </p:pic>
      <p:sp>
        <p:nvSpPr>
          <p:cNvPr id="4" name="Date Placeholder 3">
            <a:extLst>
              <a:ext uri="{FF2B5EF4-FFF2-40B4-BE49-F238E27FC236}">
                <a16:creationId xmlns:a16="http://schemas.microsoft.com/office/drawing/2014/main" id="{9BE880C1-D371-1CC7-F4CD-F421B597A568}"/>
              </a:ext>
            </a:extLst>
          </p:cNvPr>
          <p:cNvSpPr>
            <a:spLocks noGrp="1"/>
          </p:cNvSpPr>
          <p:nvPr>
            <p:ph type="dt" sz="half" idx="10"/>
          </p:nvPr>
        </p:nvSpPr>
        <p:spPr/>
        <p:txBody>
          <a:bodyPr/>
          <a:lstStyle/>
          <a:p>
            <a:pPr>
              <a:defRPr/>
            </a:pPr>
            <a:fld id="{84943CC6-E549-4A1C-AB3F-113A84C403B5}" type="datetime1">
              <a:rPr lang="en-US" smtClean="0"/>
              <a:t>1/20/2025</a:t>
            </a:fld>
            <a:endParaRPr lang="en-US" dirty="0"/>
          </a:p>
        </p:txBody>
      </p:sp>
      <p:sp>
        <p:nvSpPr>
          <p:cNvPr id="6" name="Title 1">
            <a:extLst>
              <a:ext uri="{FF2B5EF4-FFF2-40B4-BE49-F238E27FC236}">
                <a16:creationId xmlns:a16="http://schemas.microsoft.com/office/drawing/2014/main" id="{9A8C62BC-A3C7-1ADC-B913-4BEC6E360823}"/>
              </a:ext>
            </a:extLst>
          </p:cNvPr>
          <p:cNvSpPr txBox="1">
            <a:spLocks noChangeArrowheads="1"/>
          </p:cNvSpPr>
          <p:nvPr/>
        </p:nvSpPr>
        <p:spPr bwMode="auto">
          <a:xfrm>
            <a:off x="914400" y="1905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hangingPunct="1"/>
            <a:r>
              <a:rPr lang="en-US" altLang="en-US" sz="3600" b="1" dirty="0">
                <a:latin typeface="Times New Roman" panose="02020603050405020304" pitchFamily="18" charset="0"/>
                <a:cs typeface="Times New Roman" panose="02020603050405020304" pitchFamily="18" charset="0"/>
              </a:rPr>
              <a:t>HARDWARE MODULE </a:t>
            </a:r>
            <a:endParaRPr lang="en-IN" altLang="en-US"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083C3D5-8BD4-BE54-08BE-746263E3590C}"/>
              </a:ext>
            </a:extLst>
          </p:cNvPr>
          <p:cNvSpPr>
            <a:spLocks noGrp="1"/>
          </p:cNvSpPr>
          <p:nvPr>
            <p:ph type="sldNum" sz="quarter" idx="12"/>
          </p:nvPr>
        </p:nvSpPr>
        <p:spPr/>
        <p:txBody>
          <a:bodyPr/>
          <a:lstStyle/>
          <a:p>
            <a:pPr>
              <a:defRPr/>
            </a:pPr>
            <a:fld id="{AE9E0237-3130-4212-AEA9-2946740B5D07}" type="slidenum">
              <a:rPr lang="en-US" altLang="zh-CN" smtClean="0"/>
              <a:pPr>
                <a:defRPr/>
              </a:pPr>
              <a:t>10</a:t>
            </a:fld>
            <a:endParaRPr lang="en-US" altLang="zh-CN"/>
          </a:p>
        </p:txBody>
      </p:sp>
      <p:sp>
        <p:nvSpPr>
          <p:cNvPr id="7" name="TextBox 6">
            <a:extLst>
              <a:ext uri="{FF2B5EF4-FFF2-40B4-BE49-F238E27FC236}">
                <a16:creationId xmlns:a16="http://schemas.microsoft.com/office/drawing/2014/main" id="{1783D3F3-8FA1-9BC6-CF7F-F1CF426B3695}"/>
              </a:ext>
            </a:extLst>
          </p:cNvPr>
          <p:cNvSpPr txBox="1"/>
          <p:nvPr/>
        </p:nvSpPr>
        <p:spPr>
          <a:xfrm>
            <a:off x="1584649" y="5745718"/>
            <a:ext cx="9246636" cy="369332"/>
          </a:xfrm>
          <a:prstGeom prst="rect">
            <a:avLst/>
          </a:prstGeom>
          <a:noFill/>
        </p:spPr>
        <p:txBody>
          <a:bodyPr wrap="square" rtlCol="0">
            <a:spAutoFit/>
          </a:bodyPr>
          <a:lstStyle/>
          <a:p>
            <a:r>
              <a:rPr lang="en-IN" dirty="0">
                <a:hlinkClick r:id="rId3"/>
              </a:rPr>
              <a:t>https://drive.google.com/file/d/13vwz5XfjT2HtJ9olyWraI0y-lfMLno2l/view?usp=drivesdk</a:t>
            </a:r>
            <a:r>
              <a:rPr lang="en-IN" dirty="0"/>
              <a:t> </a:t>
            </a:r>
          </a:p>
        </p:txBody>
      </p:sp>
    </p:spTree>
    <p:extLst>
      <p:ext uri="{BB962C8B-B14F-4D97-AF65-F5344CB8AC3E}">
        <p14:creationId xmlns:p14="http://schemas.microsoft.com/office/powerpoint/2010/main" val="2849513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E71843B-49C5-7DEF-5C73-8E11F6007646}"/>
              </a:ext>
            </a:extLst>
          </p:cNvPr>
          <p:cNvSpPr>
            <a:spLocks noGrp="1" noChangeArrowheads="1"/>
          </p:cNvSpPr>
          <p:nvPr>
            <p:ph type="title"/>
          </p:nvPr>
        </p:nvSpPr>
        <p:spPr>
          <a:xfrm>
            <a:off x="1041918" y="190662"/>
            <a:ext cx="10363200" cy="1143000"/>
          </a:xfrm>
        </p:spPr>
        <p:txBody>
          <a:bodyPr/>
          <a:lstStyle/>
          <a:p>
            <a:pPr algn="ctr" eaLnBrk="1" hangingPunct="1"/>
            <a:br>
              <a:rPr lang="en-IN" altLang="en-US" sz="3600" b="1" dirty="0">
                <a:latin typeface="Times New Roman" panose="02020603050405020304" pitchFamily="18" charset="0"/>
                <a:cs typeface="Times New Roman" panose="02020603050405020304" pitchFamily="18" charset="0"/>
              </a:rPr>
            </a:br>
            <a:endParaRPr lang="en-IN" altLang="en-US" sz="20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2EFF0E6-3D36-4703-E1E1-CCD3C3BDDC5E}"/>
              </a:ext>
            </a:extLst>
          </p:cNvPr>
          <p:cNvSpPr>
            <a:spLocks noGrp="1"/>
          </p:cNvSpPr>
          <p:nvPr>
            <p:ph sz="quarter" idx="1"/>
          </p:nvPr>
        </p:nvSpPr>
        <p:spPr>
          <a:xfrm>
            <a:off x="1200539" y="880438"/>
            <a:ext cx="6151984" cy="4612640"/>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10" name="Content Placeholder 2">
            <a:extLst>
              <a:ext uri="{FF2B5EF4-FFF2-40B4-BE49-F238E27FC236}">
                <a16:creationId xmlns:a16="http://schemas.microsoft.com/office/drawing/2014/main" id="{6124DABB-2CF4-9924-4483-2FFB1727F96A}"/>
              </a:ext>
            </a:extLst>
          </p:cNvPr>
          <p:cNvSpPr txBox="1">
            <a:spLocks noChangeArrowheads="1"/>
          </p:cNvSpPr>
          <p:nvPr/>
        </p:nvSpPr>
        <p:spPr bwMode="auto">
          <a:xfrm>
            <a:off x="1543941" y="1264547"/>
            <a:ext cx="6368143" cy="4228531"/>
          </a:xfrm>
          <a:prstGeom prst="rect">
            <a:avLst/>
          </a:prstGeom>
          <a:noFill/>
          <a:ln>
            <a:noFill/>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eaLnBrk="1" hangingPunct="1">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BreadBoard</a:t>
            </a:r>
            <a:r>
              <a:rPr lang="en-US" altLang="en-US" sz="2400" dirty="0">
                <a:latin typeface="Times New Roman" panose="02020603050405020304" pitchFamily="18" charset="0"/>
                <a:cs typeface="Times New Roman" panose="02020603050405020304" pitchFamily="18" charset="0"/>
              </a:rPr>
              <a:t>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Connecting Wire</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9Volt Battery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HCF4033BE IC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 Seven Segment Display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10 Micro Farad Capacitor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LDR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50K Ohms Resistors x 2</a:t>
            </a:r>
          </a:p>
          <a:p>
            <a:pPr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0" indent="0" eaLnBrk="1" hangingPunct="1">
              <a:buFont typeface="Wingdings 2" panose="05020102010507070707" pitchFamily="18" charset="2"/>
              <a:buNone/>
            </a:pPr>
            <a:r>
              <a:rPr lang="en-IN" altLang="en-US" sz="2400" dirty="0">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1BB76536-772C-F023-A1C3-2F8FC75E6B2E}"/>
              </a:ext>
            </a:extLst>
          </p:cNvPr>
          <p:cNvSpPr>
            <a:spLocks noGrp="1"/>
          </p:cNvSpPr>
          <p:nvPr>
            <p:ph type="dt" sz="half" idx="10"/>
          </p:nvPr>
        </p:nvSpPr>
        <p:spPr/>
        <p:txBody>
          <a:bodyPr/>
          <a:lstStyle/>
          <a:p>
            <a:pPr>
              <a:defRPr/>
            </a:pPr>
            <a:fld id="{4B94C847-29ED-4005-A7C9-5531341C354B}" type="datetime1">
              <a:rPr lang="en-US" smtClean="0"/>
              <a:t>1/20/2025</a:t>
            </a:fld>
            <a:endParaRPr lang="en-US"/>
          </a:p>
        </p:txBody>
      </p:sp>
      <p:sp>
        <p:nvSpPr>
          <p:cNvPr id="3" name="Slide Number Placeholder 2">
            <a:extLst>
              <a:ext uri="{FF2B5EF4-FFF2-40B4-BE49-F238E27FC236}">
                <a16:creationId xmlns:a16="http://schemas.microsoft.com/office/drawing/2014/main" id="{73F4BFF7-19D8-8FFF-FD88-193FF367E3D5}"/>
              </a:ext>
            </a:extLst>
          </p:cNvPr>
          <p:cNvSpPr>
            <a:spLocks noGrp="1"/>
          </p:cNvSpPr>
          <p:nvPr>
            <p:ph type="sldNum" sz="quarter" idx="12"/>
          </p:nvPr>
        </p:nvSpPr>
        <p:spPr/>
        <p:txBody>
          <a:bodyPr/>
          <a:lstStyle/>
          <a:p>
            <a:pPr>
              <a:defRPr/>
            </a:pPr>
            <a:fld id="{AE9E0237-3130-4212-AEA9-2946740B5D07}" type="slidenum">
              <a:rPr lang="en-US" altLang="zh-CN" smtClean="0"/>
              <a:pPr>
                <a:defRPr/>
              </a:pPr>
              <a:t>11</a:t>
            </a:fld>
            <a:endParaRPr lang="en-US" altLang="zh-CN"/>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DC3E87-AF6D-1F47-B922-9D4C2925E751}"/>
              </a:ext>
            </a:extLst>
          </p:cNvPr>
          <p:cNvSpPr>
            <a:spLocks noGrp="1"/>
          </p:cNvSpPr>
          <p:nvPr>
            <p:ph type="dt" sz="half" idx="10"/>
          </p:nvPr>
        </p:nvSpPr>
        <p:spPr/>
        <p:txBody>
          <a:bodyPr/>
          <a:lstStyle/>
          <a:p>
            <a:pPr>
              <a:defRPr/>
            </a:pPr>
            <a:fld id="{762F1C0C-D1E6-43F8-85E8-1A9FC430232C}" type="datetime1">
              <a:rPr lang="en-US" smtClean="0"/>
              <a:t>1/20/2025</a:t>
            </a:fld>
            <a:endParaRPr lang="en-US"/>
          </a:p>
        </p:txBody>
      </p:sp>
      <p:sp>
        <p:nvSpPr>
          <p:cNvPr id="6" name="Title 1">
            <a:extLst>
              <a:ext uri="{FF2B5EF4-FFF2-40B4-BE49-F238E27FC236}">
                <a16:creationId xmlns:a16="http://schemas.microsoft.com/office/drawing/2014/main" id="{E340B1F7-D2FB-E6D8-6659-DB6D62612F95}"/>
              </a:ext>
            </a:extLst>
          </p:cNvPr>
          <p:cNvSpPr txBox="1">
            <a:spLocks noGrp="1" noChangeArrowheads="1"/>
          </p:cNvSpPr>
          <p:nvPr>
            <p:ph type="title"/>
          </p:nvPr>
        </p:nvSpPr>
        <p:spPr bwMode="auto">
          <a:xfrm>
            <a:off x="1585938" y="516732"/>
            <a:ext cx="10363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hangingPunct="1"/>
            <a:r>
              <a:rPr lang="en-US" altLang="en-US" sz="3600" b="1" dirty="0">
                <a:latin typeface="Times New Roman" panose="02020603050405020304" pitchFamily="18" charset="0"/>
                <a:cs typeface="Times New Roman" panose="02020603050405020304" pitchFamily="18" charset="0"/>
              </a:rPr>
              <a:t>ADVANTAGES AND APPLICATIONS</a:t>
            </a:r>
            <a:endParaRPr lang="en-IN" altLang="en-US" sz="3600" b="1" dirty="0">
              <a:latin typeface="Times New Roman" panose="02020603050405020304" pitchFamily="18" charset="0"/>
              <a:cs typeface="Times New Roman" panose="02020603050405020304" pitchFamily="18" charset="0"/>
            </a:endParaRPr>
          </a:p>
        </p:txBody>
      </p:sp>
      <p:sp>
        <p:nvSpPr>
          <p:cNvPr id="8" name="Content Placeholder 5">
            <a:extLst>
              <a:ext uri="{FF2B5EF4-FFF2-40B4-BE49-F238E27FC236}">
                <a16:creationId xmlns:a16="http://schemas.microsoft.com/office/drawing/2014/main" id="{9A3D7D42-D20C-0F1B-8B19-65E7BC08A551}"/>
              </a:ext>
            </a:extLst>
          </p:cNvPr>
          <p:cNvSpPr txBox="1">
            <a:spLocks noGrp="1" noChangeArrowheads="1"/>
          </p:cNvSpPr>
          <p:nvPr>
            <p:ph sz="quarter"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eaLnBrk="1" hangingPunct="1">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ADVANTAGES: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Cost-Effective</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Simplicity and Reliability</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Accurate and Efficient</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Scalable and Flexible</a:t>
            </a:r>
          </a:p>
          <a:p>
            <a:pPr marL="0" indent="0" algn="just" eaLnBrk="1" hangingPunct="1">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APPLICATIONS: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Postal and Courier Services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Offices and Workplaces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Warehouses and Distribution Centers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Libraries and Document Management Systems</a:t>
            </a:r>
            <a:endParaRPr lang="en-IN"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C66FE45-6166-501B-56FD-34DDED2CEF34}"/>
              </a:ext>
            </a:extLst>
          </p:cNvPr>
          <p:cNvSpPr>
            <a:spLocks noGrp="1"/>
          </p:cNvSpPr>
          <p:nvPr>
            <p:ph type="sldNum" sz="quarter" idx="12"/>
          </p:nvPr>
        </p:nvSpPr>
        <p:spPr/>
        <p:txBody>
          <a:bodyPr/>
          <a:lstStyle/>
          <a:p>
            <a:pPr>
              <a:defRPr/>
            </a:pPr>
            <a:fld id="{AE9E0237-3130-4212-AEA9-2946740B5D07}" type="slidenum">
              <a:rPr lang="en-US" altLang="zh-CN" smtClean="0"/>
              <a:pPr>
                <a:defRPr/>
              </a:pPr>
              <a:t>12</a:t>
            </a:fld>
            <a:endParaRPr lang="en-US" altLang="zh-CN"/>
          </a:p>
        </p:txBody>
      </p:sp>
    </p:spTree>
    <p:extLst>
      <p:ext uri="{BB962C8B-B14F-4D97-AF65-F5344CB8AC3E}">
        <p14:creationId xmlns:p14="http://schemas.microsoft.com/office/powerpoint/2010/main" val="16515064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4">
            <a:extLst>
              <a:ext uri="{FF2B5EF4-FFF2-40B4-BE49-F238E27FC236}">
                <a16:creationId xmlns:a16="http://schemas.microsoft.com/office/drawing/2014/main" id="{9E8410D7-DA72-EB5B-9205-383B52EDF5E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90F14BD-EC90-4EA0-9877-5AD465F2CAE2}" type="datetime1">
              <a:rPr lang="en-US" altLang="en-US" smtClean="0">
                <a:solidFill>
                  <a:schemeClr val="tx2"/>
                </a:solidFill>
              </a:rPr>
              <a:t>1/20/2025</a:t>
            </a:fld>
            <a:endParaRPr lang="en-US" altLang="en-US" dirty="0">
              <a:solidFill>
                <a:schemeClr val="tx2"/>
              </a:solidFill>
            </a:endParaRPr>
          </a:p>
        </p:txBody>
      </p:sp>
      <p:sp>
        <p:nvSpPr>
          <p:cNvPr id="18436" name="Title 7">
            <a:extLst>
              <a:ext uri="{FF2B5EF4-FFF2-40B4-BE49-F238E27FC236}">
                <a16:creationId xmlns:a16="http://schemas.microsoft.com/office/drawing/2014/main" id="{F9E87A12-1F86-9A28-58CF-E8486AE1FC9D}"/>
              </a:ext>
            </a:extLst>
          </p:cNvPr>
          <p:cNvSpPr>
            <a:spLocks noGrp="1" noChangeArrowheads="1"/>
          </p:cNvSpPr>
          <p:nvPr>
            <p:ph type="ctrTitle"/>
          </p:nvPr>
        </p:nvSpPr>
        <p:spPr>
          <a:xfrm>
            <a:off x="609600" y="2499930"/>
            <a:ext cx="10972800" cy="929070"/>
          </a:xfrm>
        </p:spPr>
        <p:txBody>
          <a:bodyPr/>
          <a:lstStyle/>
          <a:p>
            <a:pPr eaLnBrk="1" hangingPunct="1"/>
            <a:r>
              <a:rPr altLang="en-US" sz="3600" b="1" dirty="0">
                <a:latin typeface="Times New Roman" panose="02020603050405020304" pitchFamily="18" charset="0"/>
                <a:cs typeface="Times New Roman" panose="02020603050405020304" pitchFamily="18" charset="0"/>
              </a:rPr>
              <a:t>MODULE 2 </a:t>
            </a:r>
            <a:r>
              <a:rPr lang="en-IN" altLang="en-US" sz="3600" b="1" dirty="0">
                <a:latin typeface="Times New Roman" panose="02020603050405020304" pitchFamily="18" charset="0"/>
                <a:cs typeface="Times New Roman" panose="02020603050405020304" pitchFamily="18" charset="0"/>
              </a:rPr>
              <a:t>–</a:t>
            </a:r>
            <a:r>
              <a:rPr altLang="en-US" sz="3600" b="1"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ACCIDENT PREVENTION IN HILL STATION USING IR SENSOR</a:t>
            </a:r>
            <a:br>
              <a:rPr lang="en-US" altLang="en-US" sz="3600" b="1" dirty="0">
                <a:latin typeface="Times New Roman" panose="02020603050405020304" pitchFamily="18" charset="0"/>
                <a:cs typeface="Times New Roman" panose="02020603050405020304" pitchFamily="18" charset="0"/>
              </a:rPr>
            </a:br>
            <a:br>
              <a:rPr lang="en-US" altLang="en-US" sz="3600" b="1" dirty="0">
                <a:latin typeface="Times New Roman" panose="02020603050405020304" pitchFamily="18" charset="0"/>
                <a:cs typeface="Times New Roman" panose="02020603050405020304" pitchFamily="18" charset="0"/>
              </a:rPr>
            </a:br>
            <a:endParaRPr lang="en-IN" altLang="en-US"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B5ED321-9065-952B-FAD0-F92B8A8F03F5}"/>
              </a:ext>
            </a:extLst>
          </p:cNvPr>
          <p:cNvSpPr>
            <a:spLocks noGrp="1"/>
          </p:cNvSpPr>
          <p:nvPr>
            <p:ph type="sldNum" sz="quarter" idx="12"/>
          </p:nvPr>
        </p:nvSpPr>
        <p:spPr/>
        <p:txBody>
          <a:bodyPr/>
          <a:lstStyle/>
          <a:p>
            <a:pPr>
              <a:defRPr/>
            </a:pPr>
            <a:fld id="{9347193E-9162-4E1B-B718-49CEAE08CF2A}"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a:extLst>
              <a:ext uri="{FF2B5EF4-FFF2-40B4-BE49-F238E27FC236}">
                <a16:creationId xmlns:a16="http://schemas.microsoft.com/office/drawing/2014/main" id="{3DAFF0DB-BDE0-F585-BBB2-DBF95477724C}"/>
              </a:ext>
            </a:extLst>
          </p:cNvPr>
          <p:cNvSpPr>
            <a:spLocks noGrp="1" noChangeArrowheads="1"/>
          </p:cNvSpPr>
          <p:nvPr>
            <p:ph type="title"/>
          </p:nvPr>
        </p:nvSpPr>
        <p:spPr>
          <a:xfrm>
            <a:off x="611823" y="375444"/>
            <a:ext cx="103632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a:t>
            </a:r>
            <a:endParaRPr lang="en-IN" altLang="en-US" b="1" dirty="0">
              <a:latin typeface="Times New Roman" panose="02020603050405020304" pitchFamily="18" charset="0"/>
              <a:cs typeface="Times New Roman" panose="02020603050405020304" pitchFamily="18" charset="0"/>
            </a:endParaRPr>
          </a:p>
        </p:txBody>
      </p:sp>
      <p:sp>
        <p:nvSpPr>
          <p:cNvPr id="19459" name="Date Placeholder 4">
            <a:extLst>
              <a:ext uri="{FF2B5EF4-FFF2-40B4-BE49-F238E27FC236}">
                <a16:creationId xmlns:a16="http://schemas.microsoft.com/office/drawing/2014/main" id="{1983A068-D874-D43A-4E0D-6379C07C75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D9BBC4F-6851-4131-8496-4D4554DA67E5}" type="datetime1">
              <a:rPr lang="en-US" altLang="en-US" smtClean="0">
                <a:solidFill>
                  <a:schemeClr val="tx2"/>
                </a:solidFill>
              </a:rPr>
              <a:t>1/20/2025</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5623B1D4-D637-364B-B181-2F14452AF64B}"/>
              </a:ext>
            </a:extLst>
          </p:cNvPr>
          <p:cNvSpPr>
            <a:spLocks noGrp="1"/>
          </p:cNvSpPr>
          <p:nvPr>
            <p:ph sz="quarter" idx="1"/>
          </p:nvPr>
        </p:nvSpPr>
        <p:spPr>
          <a:xfrm>
            <a:off x="914400" y="1518444"/>
            <a:ext cx="10363200" cy="45720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accident prevention in hill station that addresses the growing need for effective solutions to reduce road accidents, particularly in challenging terrains like hill stations. These areas often face unique problems such as narrow roads, sharp curves, steep slopes, poor visibility due to fog or rain, and risks of landslides. Conventional safety measures often fail to provide real-time alerts, leading to delayed driver reactions and accidents. Despite its effectiveness, the system has limitations, such as a restricted detection range and reduced accuracy in adverse weather conditions, which may affect performance. However, its cost-effectiveness and portability make it a promising solution for improving road safety and minimizing accidents in critical environments.</a:t>
            </a:r>
          </a:p>
        </p:txBody>
      </p:sp>
      <p:sp>
        <p:nvSpPr>
          <p:cNvPr id="2" name="Slide Number Placeholder 1">
            <a:extLst>
              <a:ext uri="{FF2B5EF4-FFF2-40B4-BE49-F238E27FC236}">
                <a16:creationId xmlns:a16="http://schemas.microsoft.com/office/drawing/2014/main" id="{1C846EFB-BB24-7671-67A8-204CE172476D}"/>
              </a:ext>
            </a:extLst>
          </p:cNvPr>
          <p:cNvSpPr>
            <a:spLocks noGrp="1"/>
          </p:cNvSpPr>
          <p:nvPr>
            <p:ph type="sldNum" sz="quarter" idx="12"/>
          </p:nvPr>
        </p:nvSpPr>
        <p:spPr/>
        <p:txBody>
          <a:bodyPr/>
          <a:lstStyle/>
          <a:p>
            <a:pPr>
              <a:defRPr/>
            </a:pPr>
            <a:fld id="{AE9E0237-3130-4212-AEA9-2946740B5D07}"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D9717EB-203F-AC6F-1A86-CFC663F4DD7A}"/>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cs typeface="Times New Roman" panose="02020603050405020304" pitchFamily="18" charset="0"/>
            </a:endParaRPr>
          </a:p>
        </p:txBody>
      </p:sp>
      <p:sp>
        <p:nvSpPr>
          <p:cNvPr id="20483" name="Date Placeholder 2">
            <a:extLst>
              <a:ext uri="{FF2B5EF4-FFF2-40B4-BE49-F238E27FC236}">
                <a16:creationId xmlns:a16="http://schemas.microsoft.com/office/drawing/2014/main" id="{E73E45D6-5986-A6D7-DCBB-8DBA771ADF8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6DFF25A3-6D5C-47A5-94A4-AAEAEBFA313E}" type="datetime1">
              <a:rPr lang="en-US" altLang="en-US" smtClean="0">
                <a:solidFill>
                  <a:schemeClr val="tx2"/>
                </a:solidFill>
              </a:rPr>
              <a:t>1/20/2025</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F2E54B81-160C-F851-2CDF-80C4AC67D072}"/>
              </a:ext>
            </a:extLst>
          </p:cNvPr>
          <p:cNvSpPr>
            <a:spLocks noGrp="1"/>
          </p:cNvSpPr>
          <p:nvPr>
            <p:ph sz="quarter" idx="1"/>
          </p:nvPr>
        </p:nvSpPr>
        <p:spPr>
          <a:xfrm>
            <a:off x="1219200" y="1417638"/>
            <a:ext cx="9895405" cy="4430602"/>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Accident prevention is designed  to enhance safety on roads , particularly in high risk areas such as hill stations. These regions face unique challenges, including sharp curves, steep slopes, and poor visibility due to fog and rain, which contribute to a high rate of accidents. This project aims to provide a cost-effective, portable, and efficient solution for detecting obstacles and alerting drivers in real time, thus reducing accidents and ensuring smoother traffic flow. The objective is to develop a system that leverages IR sensors, LEDs, and buzzers to improve driver awareness and response time. The scope of this project extends to challenging terrains, school zones, construction sites, and other accident-prone areas, offering adaptable and reliable safety solutions for diverse environments.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1A7B059-4C77-410E-20C7-8AB8B8BF4B12}"/>
              </a:ext>
            </a:extLst>
          </p:cNvPr>
          <p:cNvSpPr>
            <a:spLocks noGrp="1"/>
          </p:cNvSpPr>
          <p:nvPr>
            <p:ph type="sldNum" sz="quarter" idx="12"/>
          </p:nvPr>
        </p:nvSpPr>
        <p:spPr/>
        <p:txBody>
          <a:bodyPr/>
          <a:lstStyle/>
          <a:p>
            <a:pPr>
              <a:defRPr/>
            </a:pPr>
            <a:fld id="{AE9E0237-3130-4212-AEA9-2946740B5D07}" type="slidenum">
              <a:rPr lang="en-US" altLang="zh-CN" smtClean="0"/>
              <a:pPr>
                <a:defRPr/>
              </a:pPr>
              <a:t>15</a:t>
            </a:fld>
            <a:endParaRPr lang="en-US" altLang="zh-CN"/>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52024-79F2-701B-3288-A3D2BA0C2BC7}"/>
              </a:ext>
            </a:extLst>
          </p:cNvPr>
          <p:cNvSpPr>
            <a:spLocks noGrp="1"/>
          </p:cNvSpPr>
          <p:nvPr>
            <p:ph sz="quarter" idx="1"/>
          </p:nvPr>
        </p:nvSpPr>
        <p:spPr>
          <a:xfrm>
            <a:off x="1219200" y="1417638"/>
            <a:ext cx="10363200" cy="4572000"/>
          </a:xfrm>
        </p:spPr>
        <p:txBody>
          <a:bodyPr/>
          <a:lstStyle/>
          <a:p>
            <a:pPr marL="0" indent="0">
              <a:buNone/>
            </a:pPr>
            <a:r>
              <a:rPr lang="en-US" sz="2400" b="1" dirty="0">
                <a:latin typeface="Times New Roman" panose="02020603050405020304" pitchFamily="18" charset="0"/>
                <a:cs typeface="Times New Roman" panose="02020603050405020304" pitchFamily="18" charset="0"/>
              </a:rPr>
              <a:t>Objectives:</a:t>
            </a:r>
          </a:p>
          <a:p>
            <a:pPr algn="just"/>
            <a:r>
              <a:rPr lang="en-US" sz="2400" dirty="0">
                <a:latin typeface="Times New Roman" panose="02020603050405020304" pitchFamily="18" charset="0"/>
                <a:cs typeface="Times New Roman" panose="02020603050405020304" pitchFamily="18" charset="0"/>
              </a:rPr>
              <a:t>To develop a real-time obstacle detection and alert system.
To minimize road accidents by improving driver response.
To create a cost-effective and portable safety model.</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this project:</a:t>
            </a:r>
          </a:p>
          <a:p>
            <a:pPr algn="just"/>
            <a:r>
              <a:rPr lang="en-US" sz="2400" dirty="0">
                <a:latin typeface="Times New Roman" panose="02020603050405020304" pitchFamily="18" charset="0"/>
                <a:cs typeface="Times New Roman" panose="02020603050405020304" pitchFamily="18" charset="0"/>
              </a:rPr>
              <a:t>Usable in hilly terrains and accident-prone areas.
Applicable in school zones and construction sites.
Adaptable for various road safety enhancements.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629362-7D12-7F55-102D-86D91D48DC1C}"/>
              </a:ext>
            </a:extLst>
          </p:cNvPr>
          <p:cNvSpPr>
            <a:spLocks noGrp="1"/>
          </p:cNvSpPr>
          <p:nvPr>
            <p:ph type="dt" sz="half" idx="10"/>
          </p:nvPr>
        </p:nvSpPr>
        <p:spPr/>
        <p:txBody>
          <a:bodyPr/>
          <a:lstStyle/>
          <a:p>
            <a:pPr>
              <a:defRPr/>
            </a:pPr>
            <a:fld id="{784780A4-622C-42EB-B939-1736F7110F33}" type="datetime1">
              <a:rPr lang="en-US" smtClean="0"/>
              <a:t>1/20/2025</a:t>
            </a:fld>
            <a:endParaRPr lang="en-US"/>
          </a:p>
        </p:txBody>
      </p:sp>
      <p:sp>
        <p:nvSpPr>
          <p:cNvPr id="2" name="Slide Number Placeholder 1">
            <a:extLst>
              <a:ext uri="{FF2B5EF4-FFF2-40B4-BE49-F238E27FC236}">
                <a16:creationId xmlns:a16="http://schemas.microsoft.com/office/drawing/2014/main" id="{5D4D71D5-180C-1755-B3AB-ED88925695E7}"/>
              </a:ext>
            </a:extLst>
          </p:cNvPr>
          <p:cNvSpPr>
            <a:spLocks noGrp="1"/>
          </p:cNvSpPr>
          <p:nvPr>
            <p:ph type="sldNum" sz="quarter" idx="12"/>
          </p:nvPr>
        </p:nvSpPr>
        <p:spPr/>
        <p:txBody>
          <a:bodyPr/>
          <a:lstStyle/>
          <a:p>
            <a:pPr>
              <a:defRPr/>
            </a:pPr>
            <a:fld id="{AE9E0237-3130-4212-AEA9-2946740B5D07}" type="slidenum">
              <a:rPr lang="en-US" altLang="zh-CN" smtClean="0"/>
              <a:pPr>
                <a:defRPr/>
              </a:pPr>
              <a:t>16</a:t>
            </a:fld>
            <a:endParaRPr lang="en-US" altLang="zh-CN"/>
          </a:p>
        </p:txBody>
      </p:sp>
    </p:spTree>
    <p:extLst>
      <p:ext uri="{BB962C8B-B14F-4D97-AF65-F5344CB8AC3E}">
        <p14:creationId xmlns:p14="http://schemas.microsoft.com/office/powerpoint/2010/main" val="429494326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83BDEC9-11A6-B25C-6463-63CC471A153A}"/>
              </a:ext>
            </a:extLst>
          </p:cNvPr>
          <p:cNvSpPr>
            <a:spLocks noGrp="1" noChangeArrowheads="1"/>
          </p:cNvSpPr>
          <p:nvPr>
            <p:ph type="title"/>
          </p:nvPr>
        </p:nvSpPr>
        <p:spPr>
          <a:xfrm>
            <a:off x="634482" y="366001"/>
            <a:ext cx="10363200" cy="1143000"/>
          </a:xfrm>
        </p:spPr>
        <p:txBody>
          <a:bodyPr/>
          <a:lstStyle/>
          <a:p>
            <a:pPr algn="ctr" eaLnBrk="1" hangingPunct="1"/>
            <a:r>
              <a:rPr lang="en-US" altLang="en-US" sz="36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sz="3600" dirty="0">
              <a:ea typeface="Microsoft Sans Serif" panose="020B0604020202020204" pitchFamily="34" charset="0"/>
              <a:cs typeface="Times New Roman" panose="02020603050405020304" pitchFamily="18" charset="0"/>
            </a:endParaRPr>
          </a:p>
        </p:txBody>
      </p:sp>
      <p:sp>
        <p:nvSpPr>
          <p:cNvPr id="21507" name="Date Placeholder 2">
            <a:extLst>
              <a:ext uri="{FF2B5EF4-FFF2-40B4-BE49-F238E27FC236}">
                <a16:creationId xmlns:a16="http://schemas.microsoft.com/office/drawing/2014/main" id="{C593173E-35C9-1BD8-C88E-F7C186C8F70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A870041-4E32-4CAC-9CC6-E5D0583D2BAC}" type="datetime1">
              <a:rPr lang="en-US" altLang="en-US" smtClean="0">
                <a:solidFill>
                  <a:schemeClr val="tx2"/>
                </a:solidFill>
              </a:rPr>
              <a:t>1/20/2025</a:t>
            </a:fld>
            <a:endParaRPr lang="en-US" altLang="en-US" dirty="0">
              <a:solidFill>
                <a:schemeClr val="tx2"/>
              </a:solidFill>
            </a:endParaRPr>
          </a:p>
        </p:txBody>
      </p:sp>
      <p:sp>
        <p:nvSpPr>
          <p:cNvPr id="2" name="Slide Number Placeholder 1">
            <a:extLst>
              <a:ext uri="{FF2B5EF4-FFF2-40B4-BE49-F238E27FC236}">
                <a16:creationId xmlns:a16="http://schemas.microsoft.com/office/drawing/2014/main" id="{758C059A-EA85-F98E-563A-F3A07B436E21}"/>
              </a:ext>
            </a:extLst>
          </p:cNvPr>
          <p:cNvSpPr>
            <a:spLocks noGrp="1"/>
          </p:cNvSpPr>
          <p:nvPr>
            <p:ph type="sldNum" sz="quarter" idx="12"/>
          </p:nvPr>
        </p:nvSpPr>
        <p:spPr/>
        <p:txBody>
          <a:bodyPr/>
          <a:lstStyle/>
          <a:p>
            <a:pPr>
              <a:defRPr/>
            </a:pPr>
            <a:fld id="{AE9E0237-3130-4212-AEA9-2946740B5D07}" type="slidenum">
              <a:rPr lang="en-US" altLang="zh-CN" smtClean="0"/>
              <a:pPr>
                <a:defRPr/>
              </a:pPr>
              <a:t>17</a:t>
            </a:fld>
            <a:endParaRPr lang="en-US" altLang="zh-CN"/>
          </a:p>
        </p:txBody>
      </p:sp>
      <p:pic>
        <p:nvPicPr>
          <p:cNvPr id="6" name="Picture 5">
            <a:extLst>
              <a:ext uri="{FF2B5EF4-FFF2-40B4-BE49-F238E27FC236}">
                <a16:creationId xmlns:a16="http://schemas.microsoft.com/office/drawing/2014/main" id="{7A9F5C9D-C040-64B7-F27E-6E32480EA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3" y="1369737"/>
            <a:ext cx="10322514" cy="4774163"/>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F0E7-FFDE-3621-FD90-B16A24B5AA2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CIRCUIT DIAGRAM </a:t>
            </a:r>
          </a:p>
        </p:txBody>
      </p:sp>
      <p:sp>
        <p:nvSpPr>
          <p:cNvPr id="4" name="Date Placeholder 3">
            <a:extLst>
              <a:ext uri="{FF2B5EF4-FFF2-40B4-BE49-F238E27FC236}">
                <a16:creationId xmlns:a16="http://schemas.microsoft.com/office/drawing/2014/main" id="{37AF7D4B-A6AC-0773-622A-ED9FFBD38A48}"/>
              </a:ext>
            </a:extLst>
          </p:cNvPr>
          <p:cNvSpPr>
            <a:spLocks noGrp="1"/>
          </p:cNvSpPr>
          <p:nvPr>
            <p:ph type="dt" sz="half" idx="10"/>
          </p:nvPr>
        </p:nvSpPr>
        <p:spPr/>
        <p:txBody>
          <a:bodyPr/>
          <a:lstStyle/>
          <a:p>
            <a:pPr>
              <a:defRPr/>
            </a:pPr>
            <a:fld id="{B4244D68-A0AB-4B3D-853D-F782ACD1F222}" type="datetime1">
              <a:rPr lang="en-US" smtClean="0"/>
              <a:t>1/20/2025</a:t>
            </a:fld>
            <a:endParaRPr lang="en-US" dirty="0"/>
          </a:p>
        </p:txBody>
      </p:sp>
      <p:sp>
        <p:nvSpPr>
          <p:cNvPr id="3" name="Slide Number Placeholder 2">
            <a:extLst>
              <a:ext uri="{FF2B5EF4-FFF2-40B4-BE49-F238E27FC236}">
                <a16:creationId xmlns:a16="http://schemas.microsoft.com/office/drawing/2014/main" id="{41A4A024-319A-F6F4-0D07-44CC58EC4BB2}"/>
              </a:ext>
            </a:extLst>
          </p:cNvPr>
          <p:cNvSpPr>
            <a:spLocks noGrp="1"/>
          </p:cNvSpPr>
          <p:nvPr>
            <p:ph type="sldNum" sz="quarter" idx="12"/>
          </p:nvPr>
        </p:nvSpPr>
        <p:spPr/>
        <p:txBody>
          <a:bodyPr/>
          <a:lstStyle/>
          <a:p>
            <a:pPr>
              <a:defRPr/>
            </a:pPr>
            <a:fld id="{AE9E0237-3130-4212-AEA9-2946740B5D07}" type="slidenum">
              <a:rPr lang="en-US" altLang="zh-CN" smtClean="0"/>
              <a:pPr>
                <a:defRPr/>
              </a:pPr>
              <a:t>18</a:t>
            </a:fld>
            <a:endParaRPr lang="en-US" altLang="zh-CN"/>
          </a:p>
        </p:txBody>
      </p:sp>
      <p:pic>
        <p:nvPicPr>
          <p:cNvPr id="10" name="Content Placeholder 9">
            <a:extLst>
              <a:ext uri="{FF2B5EF4-FFF2-40B4-BE49-F238E27FC236}">
                <a16:creationId xmlns:a16="http://schemas.microsoft.com/office/drawing/2014/main" id="{C75CB7C5-6AC7-0DB4-B108-EBB40298D3F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84400" y="1547812"/>
            <a:ext cx="7691120" cy="4761548"/>
          </a:xfrm>
        </p:spPr>
      </p:pic>
    </p:spTree>
    <p:extLst>
      <p:ext uri="{BB962C8B-B14F-4D97-AF65-F5344CB8AC3E}">
        <p14:creationId xmlns:p14="http://schemas.microsoft.com/office/powerpoint/2010/main" val="194205978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B5A528-F23C-6441-221B-2A8FB847F02B}"/>
              </a:ext>
            </a:extLst>
          </p:cNvPr>
          <p:cNvSpPr>
            <a:spLocks noGrp="1"/>
          </p:cNvSpPr>
          <p:nvPr>
            <p:ph type="dt" sz="half" idx="10"/>
          </p:nvPr>
        </p:nvSpPr>
        <p:spPr/>
        <p:txBody>
          <a:bodyPr/>
          <a:lstStyle/>
          <a:p>
            <a:pPr>
              <a:defRPr/>
            </a:pPr>
            <a:fld id="{4B53F2B0-0BA3-4D7F-8114-962956DF6C2D}" type="datetime1">
              <a:rPr lang="en-US" smtClean="0"/>
              <a:t>1/20/2025</a:t>
            </a:fld>
            <a:endParaRPr lang="en-US"/>
          </a:p>
        </p:txBody>
      </p:sp>
      <p:graphicFrame>
        <p:nvGraphicFramePr>
          <p:cNvPr id="6" name="Table 12">
            <a:extLst>
              <a:ext uri="{FF2B5EF4-FFF2-40B4-BE49-F238E27FC236}">
                <a16:creationId xmlns:a16="http://schemas.microsoft.com/office/drawing/2014/main" id="{12662E8D-8A4D-D5EE-FD0C-CCE3DED439ED}"/>
              </a:ext>
            </a:extLst>
          </p:cNvPr>
          <p:cNvGraphicFramePr>
            <a:graphicFrameLocks noGrp="1"/>
          </p:cNvGraphicFramePr>
          <p:nvPr>
            <p:ph sz="quarter" idx="1"/>
            <p:extLst>
              <p:ext uri="{D42A27DB-BD31-4B8C-83A1-F6EECF244321}">
                <p14:modId xmlns:p14="http://schemas.microsoft.com/office/powerpoint/2010/main" val="2926122028"/>
              </p:ext>
            </p:extLst>
          </p:nvPr>
        </p:nvGraphicFramePr>
        <p:xfrm>
          <a:off x="1129004" y="1100858"/>
          <a:ext cx="10337282" cy="5193158"/>
        </p:xfrm>
        <a:graphic>
          <a:graphicData uri="http://schemas.openxmlformats.org/drawingml/2006/table">
            <a:tbl>
              <a:tblPr firstRow="1" bandRow="1">
                <a:tableStyleId>{5C22544A-7EE6-4342-B048-85BDC9FD1C3A}</a:tableStyleId>
              </a:tblPr>
              <a:tblGrid>
                <a:gridCol w="632405">
                  <a:extLst>
                    <a:ext uri="{9D8B030D-6E8A-4147-A177-3AD203B41FA5}">
                      <a16:colId xmlns:a16="http://schemas.microsoft.com/office/drawing/2014/main" val="1391691430"/>
                    </a:ext>
                  </a:extLst>
                </a:gridCol>
                <a:gridCol w="2426220">
                  <a:extLst>
                    <a:ext uri="{9D8B030D-6E8A-4147-A177-3AD203B41FA5}">
                      <a16:colId xmlns:a16="http://schemas.microsoft.com/office/drawing/2014/main" val="1304869711"/>
                    </a:ext>
                  </a:extLst>
                </a:gridCol>
                <a:gridCol w="2466085">
                  <a:extLst>
                    <a:ext uri="{9D8B030D-6E8A-4147-A177-3AD203B41FA5}">
                      <a16:colId xmlns:a16="http://schemas.microsoft.com/office/drawing/2014/main" val="1331767717"/>
                    </a:ext>
                  </a:extLst>
                </a:gridCol>
                <a:gridCol w="2387650">
                  <a:extLst>
                    <a:ext uri="{9D8B030D-6E8A-4147-A177-3AD203B41FA5}">
                      <a16:colId xmlns:a16="http://schemas.microsoft.com/office/drawing/2014/main" val="2072788854"/>
                    </a:ext>
                  </a:extLst>
                </a:gridCol>
                <a:gridCol w="2424922">
                  <a:extLst>
                    <a:ext uri="{9D8B030D-6E8A-4147-A177-3AD203B41FA5}">
                      <a16:colId xmlns:a16="http://schemas.microsoft.com/office/drawing/2014/main" val="238070411"/>
                    </a:ext>
                  </a:extLst>
                </a:gridCol>
              </a:tblGrid>
              <a:tr h="482181">
                <a:tc>
                  <a:txBody>
                    <a:bodyPr/>
                    <a:lstStyle/>
                    <a:p>
                      <a:pPr algn="ctr"/>
                      <a:r>
                        <a:rPr lang="en-US" sz="1400" dirty="0">
                          <a:latin typeface="Times New Roman" panose="02020603050405020304" pitchFamily="18" charset="0"/>
                          <a:cs typeface="Times New Roman" panose="02020603050405020304" pitchFamily="18" charset="0"/>
                        </a:rPr>
                        <a:t>REF 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TITLE &amp; 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COMPONENTS USED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4993971"/>
                  </a:ext>
                </a:extLst>
              </a:tr>
              <a:tr h="89547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Obstacle Detection Using IR Sensors for Road Safety</a:t>
                      </a:r>
                    </a:p>
                    <a:p>
                      <a:r>
                        <a:rPr lang="en-US" sz="1400" dirty="0">
                          <a:latin typeface="Times New Roman" panose="02020603050405020304" pitchFamily="18" charset="0"/>
                          <a:cs typeface="Times New Roman" panose="02020603050405020304" pitchFamily="18" charset="0"/>
                        </a:rPr>
                        <a:t>Authors: A. Kumar, P. Sharma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transistors, LEDs, resistors, buzzers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Low cost, simple implementation, real-time obstacle detection.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Limited range, ineffective in adverse weather conditions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212929"/>
                  </a:ext>
                </a:extLst>
              </a:tr>
              <a:tr h="895478">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Road Accident Prevention System for Hilly Areas.
Authors: R. Singh, M. Gupta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voltage regulators, microcontroller, LEDs, buzzers.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Effective in detecting vehicles on sharp curves, improves driver awareness.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Requires regular maintenance, limited power efficiency.</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5656796"/>
                  </a:ext>
                </a:extLst>
              </a:tr>
              <a:tr h="895478">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IR Sensor-Based Accident Prevention System
Authors: S. Patel, K. Das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modules, 2N2222A transistors, 9V batteries, buzzers, LEDs.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Portable, reliable in detecting nearby obstacles.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Inaccurate in detecting fast-moving objects, limited sensor sensitivity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5781297"/>
                  </a:ext>
                </a:extLst>
              </a:tr>
              <a:tr h="895478">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Smart Road Safety Model Using Embedded Systems.
Authors: T. </a:t>
                      </a:r>
                      <a:r>
                        <a:rPr lang="en-US" sz="1400" dirty="0" err="1">
                          <a:latin typeface="Times New Roman" panose="02020603050405020304" pitchFamily="18" charset="0"/>
                          <a:cs typeface="Times New Roman" panose="02020603050405020304" pitchFamily="18" charset="0"/>
                        </a:rPr>
                        <a:t>Verma</a:t>
                      </a:r>
                      <a:r>
                        <a:rPr lang="en-US" sz="1400" dirty="0">
                          <a:latin typeface="Times New Roman" panose="02020603050405020304" pitchFamily="18" charset="0"/>
                          <a:cs typeface="Times New Roman" panose="02020603050405020304" pitchFamily="18" charset="0"/>
                        </a:rPr>
                        <a:t>, L. Rao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microcontroller, batteries, LED indicators, buzzers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Advanced embedded design, customizable for different terrains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Higher cost compared to simpler models, requires technical expertise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0471133"/>
                  </a:ext>
                </a:extLst>
              </a:tr>
              <a:tr h="688830">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Accident Prevention Using Infrared Technology
Authors: N. Prasad, V. Shetty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voltage regulator (LM7805), switches, resistors, LEDs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Easy to set up, suitable for small-scale deployment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Limited detection range, affected by environmental factors like fog and rain</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0591473"/>
                  </a:ext>
                </a:extLst>
              </a:tr>
            </a:tbl>
          </a:graphicData>
        </a:graphic>
      </p:graphicFrame>
      <p:sp>
        <p:nvSpPr>
          <p:cNvPr id="8" name="Title 1">
            <a:extLst>
              <a:ext uri="{FF2B5EF4-FFF2-40B4-BE49-F238E27FC236}">
                <a16:creationId xmlns:a16="http://schemas.microsoft.com/office/drawing/2014/main" id="{6483AEFC-7EA1-2E9C-40B1-5F5005CF9F36}"/>
              </a:ext>
            </a:extLst>
          </p:cNvPr>
          <p:cNvSpPr txBox="1">
            <a:spLocks noGrp="1"/>
          </p:cNvSpPr>
          <p:nvPr>
            <p:ph type="title"/>
          </p:nvPr>
        </p:nvSpPr>
        <p:spPr bwMode="auto">
          <a:xfrm>
            <a:off x="500063" y="-42142"/>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a:r>
              <a:rPr lang="en-US" dirty="0"/>
              <a:t>       </a:t>
            </a:r>
            <a:r>
              <a:rPr lang="en-US" sz="3600" b="1" dirty="0">
                <a:latin typeface="Times New Roman" panose="02020603050405020304" pitchFamily="18" charset="0"/>
                <a:cs typeface="Times New Roman" panose="02020603050405020304" pitchFamily="18" charset="0"/>
              </a:rPr>
              <a:t>LITERATURE</a:t>
            </a:r>
            <a:r>
              <a:rPr lang="en-US" dirty="0"/>
              <a:t> </a:t>
            </a:r>
            <a:r>
              <a:rPr lang="en-US" sz="3600" b="1" dirty="0">
                <a:latin typeface="Times New Roman" panose="02020603050405020304" pitchFamily="18" charset="0"/>
                <a:cs typeface="Times New Roman" panose="02020603050405020304" pitchFamily="18" charset="0"/>
              </a:rPr>
              <a:t>SURVEY</a:t>
            </a:r>
            <a:endParaRPr lang="en-IN"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C57C89C-642A-0566-CEEE-C7917B0CACBC}"/>
              </a:ext>
            </a:extLst>
          </p:cNvPr>
          <p:cNvSpPr>
            <a:spLocks noGrp="1"/>
          </p:cNvSpPr>
          <p:nvPr>
            <p:ph type="sldNum" sz="quarter" idx="12"/>
          </p:nvPr>
        </p:nvSpPr>
        <p:spPr/>
        <p:txBody>
          <a:bodyPr/>
          <a:lstStyle/>
          <a:p>
            <a:pPr>
              <a:defRPr/>
            </a:pPr>
            <a:fld id="{AE9E0237-3130-4212-AEA9-2946740B5D07}" type="slidenum">
              <a:rPr lang="en-US" altLang="zh-CN" smtClean="0"/>
              <a:pPr>
                <a:defRPr/>
              </a:pPr>
              <a:t>19</a:t>
            </a:fld>
            <a:endParaRPr lang="en-US" altLang="zh-CN"/>
          </a:p>
        </p:txBody>
      </p:sp>
    </p:spTree>
    <p:extLst>
      <p:ext uri="{BB962C8B-B14F-4D97-AF65-F5344CB8AC3E}">
        <p14:creationId xmlns:p14="http://schemas.microsoft.com/office/powerpoint/2010/main" val="26806514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FFC7-5FE0-71E6-AFC3-4F9278E5803B}"/>
              </a:ext>
            </a:extLst>
          </p:cNvPr>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C4636C55-D2FB-2E07-6F61-1781AB63B0B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9BA9A88-5454-4F26-9A32-B78B2A0B26A0}" type="datetime1">
              <a:rPr lang="en-US" altLang="en-US" smtClean="0">
                <a:solidFill>
                  <a:schemeClr val="tx2"/>
                </a:solidFill>
              </a:rPr>
              <a:t>1/20/2025</a:t>
            </a:fld>
            <a:endParaRPr lang="en-US" altLang="en-US" dirty="0">
              <a:solidFill>
                <a:schemeClr val="tx2"/>
              </a:solidFill>
            </a:endParaRPr>
          </a:p>
        </p:txBody>
      </p:sp>
      <p:pic>
        <p:nvPicPr>
          <p:cNvPr id="10244" name="Content Placeholder 99">
            <a:extLst>
              <a:ext uri="{FF2B5EF4-FFF2-40B4-BE49-F238E27FC236}">
                <a16:creationId xmlns:a16="http://schemas.microsoft.com/office/drawing/2014/main" id="{7C1FB824-1F35-4F57-EC80-7648C55BCD2C}"/>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A0A06908-C283-CE6A-88B3-CF5366BFA0CE}"/>
              </a:ext>
            </a:extLst>
          </p:cNvPr>
          <p:cNvSpPr>
            <a:spLocks noGrp="1"/>
          </p:cNvSpPr>
          <p:nvPr>
            <p:ph sz="quarter" idx="2"/>
          </p:nvPr>
        </p:nvSpPr>
        <p:spPr>
          <a:xfrm>
            <a:off x="974725" y="1012825"/>
            <a:ext cx="9410700" cy="5751512"/>
          </a:xfrm>
        </p:spPr>
        <p:txBody>
          <a:bodyPr>
            <a:noAutofit/>
          </a:bodyPr>
          <a:lstStyle/>
          <a:p>
            <a:pPr marL="0" indent="0" eaLnBrk="1" fontAlgn="auto" hangingPunct="1">
              <a:lnSpc>
                <a:spcPct val="120000"/>
              </a:lnSpc>
              <a:spcBef>
                <a:spcPts val="800"/>
              </a:spcBef>
              <a:spcAft>
                <a:spcPts val="800"/>
              </a:spcAft>
              <a:buNone/>
              <a:defRPr/>
            </a:pP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CIRCUIT DIAGRAM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a:extLst>
              <a:ext uri="{FF2B5EF4-FFF2-40B4-BE49-F238E27FC236}">
                <a16:creationId xmlns:a16="http://schemas.microsoft.com/office/drawing/2014/main" id="{F6D26842-B704-C2BC-69A1-F90C8029D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0E9CCE04-0D19-D76F-FB55-058CA8BCC33E}"/>
              </a:ext>
            </a:extLst>
          </p:cNvPr>
          <p:cNvSpPr>
            <a:spLocks noGrp="1"/>
          </p:cNvSpPr>
          <p:nvPr>
            <p:ph type="sldNum" sz="quarter" idx="12"/>
          </p:nvPr>
        </p:nvSpPr>
        <p:spPr/>
        <p:txBody>
          <a:bodyPr/>
          <a:lstStyle/>
          <a:p>
            <a:pPr>
              <a:defRPr/>
            </a:pPr>
            <a:fld id="{F5DEA9C7-4928-4CE8-B258-13C2CB8993D2}" type="slidenum">
              <a:rPr lang="en-US" altLang="zh-CN" smtClean="0"/>
              <a:pPr>
                <a:defRPr/>
              </a:pPr>
              <a:t>2</a:t>
            </a:fld>
            <a:endParaRPr lang="en-US" altLang="zh-CN"/>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0A7FD1-9408-760D-182E-34B262AD47F5}"/>
              </a:ext>
            </a:extLst>
          </p:cNvPr>
          <p:cNvSpPr>
            <a:spLocks noGrp="1"/>
          </p:cNvSpPr>
          <p:nvPr>
            <p:ph type="dt" sz="half" idx="10"/>
          </p:nvPr>
        </p:nvSpPr>
        <p:spPr/>
        <p:txBody>
          <a:bodyPr/>
          <a:lstStyle/>
          <a:p>
            <a:pPr>
              <a:defRPr/>
            </a:pPr>
            <a:fld id="{E530CB91-E776-446C-A590-8DBA5CAB4359}" type="datetime1">
              <a:rPr lang="en-US" smtClean="0"/>
              <a:t>1/20/2025</a:t>
            </a:fld>
            <a:endParaRPr lang="en-US"/>
          </a:p>
        </p:txBody>
      </p:sp>
      <p:sp>
        <p:nvSpPr>
          <p:cNvPr id="6" name="Title 1">
            <a:extLst>
              <a:ext uri="{FF2B5EF4-FFF2-40B4-BE49-F238E27FC236}">
                <a16:creationId xmlns:a16="http://schemas.microsoft.com/office/drawing/2014/main" id="{DFBB48C4-DFA3-1262-154F-1B6E68622C80}"/>
              </a:ext>
            </a:extLst>
          </p:cNvPr>
          <p:cNvSpPr txBox="1">
            <a:spLocks noGrp="1" noChangeArrowheads="1"/>
          </p:cNvSpPr>
          <p:nvPr>
            <p:ph type="title"/>
          </p:nvPr>
        </p:nvSpPr>
        <p:spPr bwMode="auto">
          <a:xfrm>
            <a:off x="804863" y="108081"/>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hangingPunct="1"/>
            <a:r>
              <a:rPr lang="en-IN" altLang="en-US" sz="3600" b="1" dirty="0">
                <a:latin typeface="Times New Roman" panose="02020603050405020304" pitchFamily="18" charset="0"/>
                <a:cs typeface="Times New Roman" panose="02020603050405020304" pitchFamily="18" charset="0"/>
              </a:rPr>
              <a:t>HARDWARE MODULE</a:t>
            </a:r>
          </a:p>
        </p:txBody>
      </p:sp>
      <p:sp>
        <p:nvSpPr>
          <p:cNvPr id="2" name="Slide Number Placeholder 1">
            <a:extLst>
              <a:ext uri="{FF2B5EF4-FFF2-40B4-BE49-F238E27FC236}">
                <a16:creationId xmlns:a16="http://schemas.microsoft.com/office/drawing/2014/main" id="{235119D3-AAC7-9C11-A348-FD02754A63AB}"/>
              </a:ext>
            </a:extLst>
          </p:cNvPr>
          <p:cNvSpPr>
            <a:spLocks noGrp="1"/>
          </p:cNvSpPr>
          <p:nvPr>
            <p:ph type="sldNum" sz="quarter" idx="12"/>
          </p:nvPr>
        </p:nvSpPr>
        <p:spPr/>
        <p:txBody>
          <a:bodyPr/>
          <a:lstStyle/>
          <a:p>
            <a:pPr>
              <a:defRPr/>
            </a:pPr>
            <a:fld id="{AE9E0237-3130-4212-AEA9-2946740B5D07}" type="slidenum">
              <a:rPr lang="en-US" altLang="zh-CN" smtClean="0"/>
              <a:pPr>
                <a:defRPr/>
              </a:pPr>
              <a:t>20</a:t>
            </a:fld>
            <a:endParaRPr lang="en-US" altLang="zh-CN"/>
          </a:p>
        </p:txBody>
      </p:sp>
      <p:pic>
        <p:nvPicPr>
          <p:cNvPr id="8" name="Content Placeholder 7">
            <a:extLst>
              <a:ext uri="{FF2B5EF4-FFF2-40B4-BE49-F238E27FC236}">
                <a16:creationId xmlns:a16="http://schemas.microsoft.com/office/drawing/2014/main" id="{C0A2B99F-91CA-0089-5CED-32B56614791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31153" y="1343123"/>
            <a:ext cx="5710620" cy="4572000"/>
          </a:xfrm>
        </p:spPr>
      </p:pic>
      <p:sp>
        <p:nvSpPr>
          <p:cNvPr id="3" name="TextBox 2">
            <a:extLst>
              <a:ext uri="{FF2B5EF4-FFF2-40B4-BE49-F238E27FC236}">
                <a16:creationId xmlns:a16="http://schemas.microsoft.com/office/drawing/2014/main" id="{347C9ED7-85EA-ACA5-80B8-0F4E8B162B9A}"/>
              </a:ext>
            </a:extLst>
          </p:cNvPr>
          <p:cNvSpPr txBox="1"/>
          <p:nvPr/>
        </p:nvSpPr>
        <p:spPr>
          <a:xfrm>
            <a:off x="1278293" y="6121664"/>
            <a:ext cx="9283960" cy="369332"/>
          </a:xfrm>
          <a:prstGeom prst="rect">
            <a:avLst/>
          </a:prstGeom>
          <a:noFill/>
        </p:spPr>
        <p:txBody>
          <a:bodyPr wrap="square" rtlCol="0">
            <a:spAutoFit/>
          </a:bodyPr>
          <a:lstStyle/>
          <a:p>
            <a:r>
              <a:rPr lang="en-IN" dirty="0">
                <a:hlinkClick r:id="rId3"/>
              </a:rPr>
              <a:t>https://drive.google.com/file/d/13fizNW9Vx6kEfXV_jxJuYJcJjs4h_JZ1/view?usp=drivesdk</a:t>
            </a:r>
            <a:r>
              <a:rPr lang="en-IN" dirty="0"/>
              <a:t> </a:t>
            </a:r>
          </a:p>
        </p:txBody>
      </p:sp>
    </p:spTree>
    <p:extLst>
      <p:ext uri="{BB962C8B-B14F-4D97-AF65-F5344CB8AC3E}">
        <p14:creationId xmlns:p14="http://schemas.microsoft.com/office/powerpoint/2010/main" val="371365689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62A6666-5C91-E6FD-A222-D1D11A0C5B5E}"/>
              </a:ext>
            </a:extLst>
          </p:cNvPr>
          <p:cNvSpPr>
            <a:spLocks noGrp="1" noChangeArrowheads="1"/>
          </p:cNvSpPr>
          <p:nvPr>
            <p:ph type="title"/>
          </p:nvPr>
        </p:nvSpPr>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 </a:t>
            </a:r>
            <a:endParaRPr lang="en-IN" altLang="en-US" sz="3600" b="1" dirty="0">
              <a:latin typeface="Times New Roman" panose="02020603050405020304" pitchFamily="18" charset="0"/>
              <a:cs typeface="Times New Roman" panose="02020603050405020304" pitchFamily="18" charset="0"/>
            </a:endParaRPr>
          </a:p>
        </p:txBody>
      </p:sp>
      <p:sp>
        <p:nvSpPr>
          <p:cNvPr id="22531" name="Content Placeholder 2">
            <a:extLst>
              <a:ext uri="{FF2B5EF4-FFF2-40B4-BE49-F238E27FC236}">
                <a16:creationId xmlns:a16="http://schemas.microsoft.com/office/drawing/2014/main" id="{3B1B4E46-4A63-B2EC-BFBC-F3A142F4821C}"/>
              </a:ext>
            </a:extLst>
          </p:cNvPr>
          <p:cNvSpPr>
            <a:spLocks noGrp="1" noChangeArrowheads="1"/>
          </p:cNvSpPr>
          <p:nvPr>
            <p:ph sz="quarter" idx="1"/>
          </p:nvPr>
        </p:nvSpPr>
        <p:spPr>
          <a:xfrm>
            <a:off x="1303176" y="1143000"/>
            <a:ext cx="5737704" cy="5349240"/>
          </a:xfrm>
        </p:spPr>
        <p:txBody>
          <a:bodyPr/>
          <a:lstStyle/>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Zero PCB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1-Meter belt wire</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9 Volt battery x 4</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Battery cap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IR module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5v Relay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Buzzer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7805 regulator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Red LED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Green LED x 2</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p:txBody>
      </p:sp>
      <p:sp>
        <p:nvSpPr>
          <p:cNvPr id="22532" name="Date Placeholder 3">
            <a:extLst>
              <a:ext uri="{FF2B5EF4-FFF2-40B4-BE49-F238E27FC236}">
                <a16:creationId xmlns:a16="http://schemas.microsoft.com/office/drawing/2014/main" id="{B2DCAC70-0618-6A05-A793-BFD71364340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3636177-7481-45F9-A53E-BAA5E6C24AAB}" type="datetime1">
              <a:rPr lang="en-US" altLang="en-US" smtClean="0">
                <a:solidFill>
                  <a:schemeClr val="tx2"/>
                </a:solidFill>
              </a:rPr>
              <a:t>1/20/2025</a:t>
            </a:fld>
            <a:endParaRPr lang="en-US" altLang="en-US" dirty="0">
              <a:solidFill>
                <a:schemeClr val="tx2"/>
              </a:solidFill>
            </a:endParaRPr>
          </a:p>
        </p:txBody>
      </p:sp>
      <p:sp>
        <p:nvSpPr>
          <p:cNvPr id="2" name="Slide Number Placeholder 1">
            <a:extLst>
              <a:ext uri="{FF2B5EF4-FFF2-40B4-BE49-F238E27FC236}">
                <a16:creationId xmlns:a16="http://schemas.microsoft.com/office/drawing/2014/main" id="{B83A4DC9-0E05-6D68-0D35-93173E3123AF}"/>
              </a:ext>
            </a:extLst>
          </p:cNvPr>
          <p:cNvSpPr>
            <a:spLocks noGrp="1"/>
          </p:cNvSpPr>
          <p:nvPr>
            <p:ph type="sldNum" sz="quarter" idx="12"/>
          </p:nvPr>
        </p:nvSpPr>
        <p:spPr/>
        <p:txBody>
          <a:bodyPr/>
          <a:lstStyle/>
          <a:p>
            <a:pPr>
              <a:defRPr/>
            </a:pPr>
            <a:fld id="{AE9E0237-3130-4212-AEA9-2946740B5D07}" type="slidenum">
              <a:rPr lang="en-US" altLang="zh-CN" smtClean="0"/>
              <a:pPr>
                <a:defRPr/>
              </a:pPr>
              <a:t>21</a:t>
            </a:fld>
            <a:endParaRPr lang="en-US" altLang="zh-CN"/>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B0ADD64-3D5A-6237-6987-10702C99E000}"/>
              </a:ext>
            </a:extLst>
          </p:cNvPr>
          <p:cNvSpPr>
            <a:spLocks noGrp="1" noChangeArrowheads="1"/>
          </p:cNvSpPr>
          <p:nvPr>
            <p:ph type="title"/>
          </p:nvPr>
        </p:nvSpPr>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ADVANTAGES AND APPLICATIONS</a:t>
            </a:r>
            <a:endParaRPr lang="en-IN" altLang="en-US" sz="3600" b="1" dirty="0">
              <a:latin typeface="Times New Roman" panose="02020603050405020304" pitchFamily="18" charset="0"/>
              <a:cs typeface="Times New Roman" panose="02020603050405020304" pitchFamily="18" charset="0"/>
            </a:endParaRPr>
          </a:p>
        </p:txBody>
      </p:sp>
      <p:sp>
        <p:nvSpPr>
          <p:cNvPr id="23555" name="Date Placeholder 2">
            <a:extLst>
              <a:ext uri="{FF2B5EF4-FFF2-40B4-BE49-F238E27FC236}">
                <a16:creationId xmlns:a16="http://schemas.microsoft.com/office/drawing/2014/main" id="{5F5479D1-D8D9-86F0-0E46-DDA55BC440B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70FB7B1-AC61-4F75-9DA9-52D18A26293B}" type="datetime1">
              <a:rPr lang="en-US" altLang="en-US" smtClean="0">
                <a:solidFill>
                  <a:schemeClr val="tx2"/>
                </a:solidFill>
              </a:rPr>
              <a:t>1/20/2025</a:t>
            </a:fld>
            <a:endParaRPr lang="en-US" altLang="en-US" dirty="0">
              <a:solidFill>
                <a:schemeClr val="tx2"/>
              </a:solidFill>
            </a:endParaRPr>
          </a:p>
        </p:txBody>
      </p:sp>
      <p:sp>
        <p:nvSpPr>
          <p:cNvPr id="23556" name="Content Placeholder 5">
            <a:extLst>
              <a:ext uri="{FF2B5EF4-FFF2-40B4-BE49-F238E27FC236}">
                <a16:creationId xmlns:a16="http://schemas.microsoft.com/office/drawing/2014/main" id="{213D1172-AD4A-E322-920B-B4C95BCA45DA}"/>
              </a:ext>
            </a:extLst>
          </p:cNvPr>
          <p:cNvSpPr>
            <a:spLocks noGrp="1" noChangeArrowheads="1"/>
          </p:cNvSpPr>
          <p:nvPr>
            <p:ph sz="quarter" idx="1"/>
          </p:nvPr>
        </p:nvSpPr>
        <p:spPr/>
        <p:txBody>
          <a:bodyPr/>
          <a:lstStyle/>
          <a:p>
            <a:pPr marL="0" indent="0" eaLnBrk="1" hangingPunct="1">
              <a:buNone/>
            </a:pPr>
            <a:r>
              <a:rPr lang="en-US" altLang="en-US" sz="2400" b="1" dirty="0">
                <a:latin typeface="Times New Roman" panose="02020603050405020304" pitchFamily="18" charset="0"/>
                <a:cs typeface="Times New Roman" panose="02020603050405020304" pitchFamily="18" charset="0"/>
              </a:rPr>
              <a:t>ADVANTAGES:</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Portable and easy to install.
Provides quick response to potential hazards.</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Energy-efficient design with minimal power consumption.
Simple and user-friendly alert system.</a:t>
            </a:r>
          </a:p>
          <a:p>
            <a:pPr marL="0" indent="0" eaLnBrk="1" hangingPunct="1">
              <a:buNone/>
            </a:pPr>
            <a:r>
              <a:rPr lang="en-US" altLang="en-US" sz="2400" b="1" dirty="0">
                <a:latin typeface="Times New Roman" panose="02020603050405020304" pitchFamily="18" charset="0"/>
                <a:cs typeface="Times New Roman" panose="02020603050405020304" pitchFamily="18" charset="0"/>
              </a:rPr>
              <a:t>APPLICATIONS:</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Smart pedestrian crossing alerts.
Traffic light automation and monitoring
Parking assistance systems.
Railway level crossing safety systems.</a:t>
            </a:r>
            <a:endParaRPr lang="en-IN"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68D6CF5-D156-8755-A5D4-DBFC69DA7165}"/>
              </a:ext>
            </a:extLst>
          </p:cNvPr>
          <p:cNvSpPr>
            <a:spLocks noGrp="1"/>
          </p:cNvSpPr>
          <p:nvPr>
            <p:ph type="sldNum" sz="quarter" idx="12"/>
          </p:nvPr>
        </p:nvSpPr>
        <p:spPr/>
        <p:txBody>
          <a:bodyPr/>
          <a:lstStyle/>
          <a:p>
            <a:pPr>
              <a:defRPr/>
            </a:pPr>
            <a:fld id="{AE9E0237-3130-4212-AEA9-2946740B5D07}"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0044A30-A808-328C-3565-C70B088341E8}"/>
              </a:ext>
            </a:extLst>
          </p:cNvPr>
          <p:cNvSpPr>
            <a:spLocks noGrp="1" noChangeArrowheads="1"/>
          </p:cNvSpPr>
          <p:nvPr>
            <p:ph type="title"/>
          </p:nvPr>
        </p:nvSpPr>
        <p:spPr>
          <a:xfrm>
            <a:off x="598989" y="166542"/>
            <a:ext cx="10363200" cy="1143000"/>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CONCLUSION</a:t>
            </a:r>
            <a:endParaRPr lang="en-IN" altLang="en-US" sz="3600" b="1" dirty="0">
              <a:latin typeface="Times New Roman" panose="02020603050405020304" pitchFamily="18"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E4F9B22C-A08F-8D2C-D5D9-733D771E391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E625635-545E-4C7D-9C85-1F870CB5826A}" type="datetime1">
              <a:rPr lang="en-US" altLang="en-US" smtClean="0">
                <a:solidFill>
                  <a:schemeClr val="tx2"/>
                </a:solidFill>
              </a:rPr>
              <a:t>1/20/2025</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D6DC01AC-792E-D548-1767-B6C8ACE2C24D}"/>
              </a:ext>
            </a:extLst>
          </p:cNvPr>
          <p:cNvSpPr>
            <a:spLocks noGrp="1"/>
          </p:cNvSpPr>
          <p:nvPr>
            <p:ph sz="quarter" idx="1"/>
          </p:nvPr>
        </p:nvSpPr>
        <p:spPr>
          <a:xfrm>
            <a:off x="1147499" y="1218102"/>
            <a:ext cx="10445512" cy="4572000"/>
          </a:xfrm>
        </p:spPr>
        <p:txBody>
          <a:bodyPr/>
          <a:lstStyle/>
          <a:p>
            <a:pPr marL="0" indent="0" algn="just">
              <a:buNone/>
            </a:pPr>
            <a:r>
              <a:rPr lang="en-US" dirty="0">
                <a:latin typeface="Times New Roman" panose="02020603050405020304" pitchFamily="18" charset="0"/>
                <a:cs typeface="Times New Roman" panose="02020603050405020304" pitchFamily="18" charset="0"/>
              </a:rPr>
              <a:t>The letter counter project demonstrates a practical implementation of basic electronic components, including an LDR, signal conditioning circuit, 4033 counter IC, and seven-segment display, to create a simple yet effective counting system. It highlights key principles of automation and electronics while offering real-world applications in areas such as document tracking, production lines, and education. </a:t>
            </a:r>
          </a:p>
          <a:p>
            <a:pPr marL="0" indent="0" algn="just">
              <a:buNone/>
            </a:pPr>
            <a:r>
              <a:rPr lang="en-US" dirty="0">
                <a:latin typeface="Times New Roman" panose="02020603050405020304" pitchFamily="18" charset="0"/>
                <a:cs typeface="Times New Roman" panose="02020603050405020304" pitchFamily="18" charset="0"/>
              </a:rPr>
              <a:t>Accident prevention in hill stations is a critical aspect of ensuring road safety and protecting lives in challenging terrains. Implementing technologies such as IR sensors, coupled with advanced monitoring systems, can significantly reduce the risks associated with steep slopes, sharp curves, and adverse weather conditions. These systems enable real-time detection of obstacles, alert drivers to potential hazards, and enhance visibility in low-light conditions.</a:t>
            </a:r>
          </a:p>
        </p:txBody>
      </p:sp>
      <p:sp>
        <p:nvSpPr>
          <p:cNvPr id="2" name="Slide Number Placeholder 1">
            <a:extLst>
              <a:ext uri="{FF2B5EF4-FFF2-40B4-BE49-F238E27FC236}">
                <a16:creationId xmlns:a16="http://schemas.microsoft.com/office/drawing/2014/main" id="{4F12464A-EBAE-5974-C16E-C319212E9054}"/>
              </a:ext>
            </a:extLst>
          </p:cNvPr>
          <p:cNvSpPr>
            <a:spLocks noGrp="1"/>
          </p:cNvSpPr>
          <p:nvPr>
            <p:ph type="sldNum" sz="quarter" idx="12"/>
          </p:nvPr>
        </p:nvSpPr>
        <p:spPr/>
        <p:txBody>
          <a:bodyPr/>
          <a:lstStyle/>
          <a:p>
            <a:pPr>
              <a:defRPr/>
            </a:pPr>
            <a:fld id="{AE9E0237-3130-4212-AEA9-2946740B5D07}" type="slidenum">
              <a:rPr lang="en-US" altLang="zh-CN" smtClean="0"/>
              <a:pPr>
                <a:defRPr/>
              </a:pPr>
              <a:t>23</a:t>
            </a:fld>
            <a:endParaRPr lang="en-US" altLang="zh-CN"/>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9AD851B-40DB-076B-6522-5C7ED0CA6187}"/>
              </a:ext>
            </a:extLst>
          </p:cNvPr>
          <p:cNvSpPr txBox="1">
            <a:spLocks noGrp="1"/>
          </p:cNvSpPr>
          <p:nvPr>
            <p:ph type="title"/>
          </p:nvPr>
        </p:nvSpPr>
        <p:spPr bwMode="auto">
          <a:xfrm>
            <a:off x="806824" y="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fontAlgn="auto" hangingPunct="1">
              <a:spcAft>
                <a:spcPts val="0"/>
              </a:spcAft>
              <a:defRPr/>
            </a:pPr>
            <a:r>
              <a:rPr lang="en-IN" sz="3600"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46AEAD9D-CCD6-09FE-AEA0-74AFDE843CC9}"/>
              </a:ext>
            </a:extLst>
          </p:cNvPr>
          <p:cNvSpPr>
            <a:spLocks noGrp="1"/>
          </p:cNvSpPr>
          <p:nvPr>
            <p:ph sz="quarter" idx="2"/>
          </p:nvPr>
        </p:nvSpPr>
        <p:spPr>
          <a:xfrm>
            <a:off x="804863" y="1146805"/>
            <a:ext cx="10562053" cy="5292095"/>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1.Sharma, P., &amp; Gupta, R. “Design and Implementation of a Letter Counter System Using LDR,” Journal of Electronics and Communication Engineering, vol. 11, no. 4, pp. 210-215, 2020.</a:t>
            </a:r>
          </a:p>
          <a:p>
            <a:pPr marL="0" indent="0" algn="just">
              <a:buNone/>
            </a:pPr>
            <a:r>
              <a:rPr lang="en-US" sz="2000" dirty="0">
                <a:latin typeface="Times New Roman" panose="02020603050405020304" pitchFamily="18" charset="0"/>
                <a:cs typeface="Times New Roman" panose="02020603050405020304" pitchFamily="18" charset="0"/>
              </a:rPr>
              <a:t>
2. Patel, R., &amp; Desai, V. “LDR-based Optical Counter for Character Recognition and Counting,” International Journal of Optical Sensors and Systems, vol. 13, no. 2, pp. 105-110, 2021.</a:t>
            </a:r>
          </a:p>
          <a:p>
            <a:pPr marL="0" indent="0" algn="just">
              <a:buNone/>
            </a:pPr>
            <a:r>
              <a:rPr lang="en-US" sz="2000" dirty="0">
                <a:latin typeface="Times New Roman" panose="02020603050405020304" pitchFamily="18" charset="0"/>
                <a:cs typeface="Times New Roman" panose="02020603050405020304" pitchFamily="18" charset="0"/>
              </a:rPr>
              <a:t>
3. Singh, J., &amp; Yadav, M. “Letter Counting System Using Light Dependent Resistors for Educational Applications,” Journal of Educational Technology and Electronics, vol. 9, no. 1, pp. 50-55, 2022.</a:t>
            </a:r>
          </a:p>
          <a:p>
            <a:pPr marL="0" indent="0" algn="just">
              <a:buNone/>
            </a:pPr>
            <a:r>
              <a:rPr lang="en-US" sz="2000" dirty="0">
                <a:latin typeface="Times New Roman" panose="02020603050405020304" pitchFamily="18" charset="0"/>
                <a:cs typeface="Times New Roman" panose="02020603050405020304" pitchFamily="18" charset="0"/>
              </a:rPr>
              <a:t>
4. Reddy, K., &amp; Kumar, S. “Automatic Letter Detection and Counting Using LDR for Data Entry Systems,” International Journal of Instrumentation and Control Engineering, vol. 7, no. 3, pp. 115-120, 2020.</a:t>
            </a:r>
          </a:p>
          <a:p>
            <a:pPr marL="0" indent="0" algn="just">
              <a:buNone/>
            </a:pPr>
            <a:r>
              <a:rPr lang="en-US" sz="2000" dirty="0">
                <a:latin typeface="Times New Roman" panose="02020603050405020304" pitchFamily="18" charset="0"/>
                <a:cs typeface="Times New Roman" panose="02020603050405020304" pitchFamily="18" charset="0"/>
              </a:rPr>
              <a:t>
5. Mehta, S., &amp; Sharma, D. “LDR-Based Character and Letter Counter for Document Processing,” Journal of Applied Electronics and Instrumentation, vol. 5, no. 2, pp. 80-85, 2021.</a:t>
            </a:r>
          </a:p>
        </p:txBody>
      </p:sp>
      <p:sp>
        <p:nvSpPr>
          <p:cNvPr id="2" name="Date Placeholder 1">
            <a:extLst>
              <a:ext uri="{FF2B5EF4-FFF2-40B4-BE49-F238E27FC236}">
                <a16:creationId xmlns:a16="http://schemas.microsoft.com/office/drawing/2014/main" id="{831EB3C2-B37C-0603-4FB7-2C00C84AC89E}"/>
              </a:ext>
            </a:extLst>
          </p:cNvPr>
          <p:cNvSpPr>
            <a:spLocks noGrp="1"/>
          </p:cNvSpPr>
          <p:nvPr>
            <p:ph type="dt" sz="half" idx="10"/>
          </p:nvPr>
        </p:nvSpPr>
        <p:spPr/>
        <p:txBody>
          <a:bodyPr/>
          <a:lstStyle/>
          <a:p>
            <a:pPr>
              <a:defRPr/>
            </a:pPr>
            <a:fld id="{AFDCF6B6-F226-488D-8206-D4E76A34190C}" type="datetime1">
              <a:rPr lang="en-US" smtClean="0"/>
              <a:t>1/20/2025</a:t>
            </a:fld>
            <a:endParaRPr lang="en-US"/>
          </a:p>
        </p:txBody>
      </p:sp>
      <p:sp>
        <p:nvSpPr>
          <p:cNvPr id="3" name="Slide Number Placeholder 2">
            <a:extLst>
              <a:ext uri="{FF2B5EF4-FFF2-40B4-BE49-F238E27FC236}">
                <a16:creationId xmlns:a16="http://schemas.microsoft.com/office/drawing/2014/main" id="{38D2B155-07F5-85C8-6452-49CE1AFCCDA1}"/>
              </a:ext>
            </a:extLst>
          </p:cNvPr>
          <p:cNvSpPr>
            <a:spLocks noGrp="1"/>
          </p:cNvSpPr>
          <p:nvPr>
            <p:ph type="sldNum" sz="quarter" idx="12"/>
          </p:nvPr>
        </p:nvSpPr>
        <p:spPr/>
        <p:txBody>
          <a:bodyPr/>
          <a:lstStyle/>
          <a:p>
            <a:pPr>
              <a:defRPr/>
            </a:pPr>
            <a:fld id="{F5DEA9C7-4928-4CE8-B258-13C2CB8993D2}" type="slidenum">
              <a:rPr lang="en-US" altLang="zh-CN" smtClean="0"/>
              <a:pPr>
                <a:defRPr/>
              </a:pPr>
              <a:t>24</a:t>
            </a:fld>
            <a:endParaRPr lang="en-US" altLang="zh-CN"/>
          </a:p>
        </p:txBody>
      </p:sp>
    </p:spTree>
    <p:extLst>
      <p:ext uri="{BB962C8B-B14F-4D97-AF65-F5344CB8AC3E}">
        <p14:creationId xmlns:p14="http://schemas.microsoft.com/office/powerpoint/2010/main" val="93464903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E0D731-FE54-0C37-B242-555F8A47053F}"/>
              </a:ext>
            </a:extLst>
          </p:cNvPr>
          <p:cNvSpPr>
            <a:spLocks noGrp="1"/>
          </p:cNvSpPr>
          <p:nvPr>
            <p:ph type="title"/>
          </p:nvPr>
        </p:nvSpPr>
        <p:spPr>
          <a:xfrm>
            <a:off x="1076508" y="-139958"/>
            <a:ext cx="10363200" cy="1143000"/>
          </a:xfrm>
        </p:spPr>
        <p:txBody>
          <a:bodyPr>
            <a:normAutofit/>
          </a:bodyPr>
          <a:lstStyle/>
          <a:p>
            <a:pPr algn="ctr" eaLnBrk="1" fontAlgn="auto" hangingPunct="1">
              <a:spcAft>
                <a:spcPts val="0"/>
              </a:spcAft>
              <a:defRPr/>
            </a:pPr>
            <a:r>
              <a:rPr lang="en-IN" sz="3600"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B95C1C8-9A85-6F9F-5AA6-AD34C295055E}"/>
              </a:ext>
            </a:extLst>
          </p:cNvPr>
          <p:cNvSpPr>
            <a:spLocks noGrp="1"/>
          </p:cNvSpPr>
          <p:nvPr>
            <p:ph sz="quarter" idx="2"/>
          </p:nvPr>
        </p:nvSpPr>
        <p:spPr>
          <a:xfrm>
            <a:off x="1214438" y="1447800"/>
            <a:ext cx="10363200"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dirty="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dirty="0"/>
          </a:p>
        </p:txBody>
      </p:sp>
      <p:sp>
        <p:nvSpPr>
          <p:cNvPr id="4" name="TextBox 3">
            <a:extLst>
              <a:ext uri="{FF2B5EF4-FFF2-40B4-BE49-F238E27FC236}">
                <a16:creationId xmlns:a16="http://schemas.microsoft.com/office/drawing/2014/main" id="{040C2210-BE71-5656-DBC8-264CAC693156}"/>
              </a:ext>
            </a:extLst>
          </p:cNvPr>
          <p:cNvSpPr txBox="1"/>
          <p:nvPr/>
        </p:nvSpPr>
        <p:spPr>
          <a:xfrm>
            <a:off x="1238263" y="1003042"/>
            <a:ext cx="10267776"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6.Singh, R., &amp; Kumar, V. “Accident Prevention and Detection System for Hill Stations Using Infrared Sensors,” International Journal of Safety Engineering, vol. 10, no. 2, pp. 50-55, 2022.
7.Patel, A., &amp; Sharma, P. “Development of an IR Sensor-based System for Road Safety in Hill Stations,” Journal of Traffic and Transportation Engineering, vol. 14, no. 1, pp. 115-120, 2021.
8.Nair, S., &amp; </a:t>
            </a:r>
            <a:r>
              <a:rPr lang="en-US" sz="2000" dirty="0" err="1">
                <a:latin typeface="Times New Roman" panose="02020603050405020304" pitchFamily="18" charset="0"/>
                <a:cs typeface="Times New Roman" panose="02020603050405020304" pitchFamily="18" charset="0"/>
              </a:rPr>
              <a:t>Raghavan</a:t>
            </a:r>
            <a:r>
              <a:rPr lang="en-US" sz="2000" dirty="0">
                <a:latin typeface="Times New Roman" panose="02020603050405020304" pitchFamily="18" charset="0"/>
                <a:cs typeface="Times New Roman" panose="02020603050405020304" pitchFamily="18" charset="0"/>
              </a:rPr>
              <a:t>, A. “Infrared Sensor Technology for Real-time Accident Prevention in Mountainous Regions,” International Journal of Sensors and Instrumentation, vol. 8, no. 3, pp. 70-75, 2020.
9.Verma, K., &amp; Joshi, M. “Intelligent Vehicle Safety System Using IR Sensors for Hill Roads,” Journal of Embedded Systems and Applications, vol. 9, no. 5, pp. 210-215, 2021.
10.Gupta, N., &amp; Rao, D. “Smart Accident Detection and Prevention Using IR Sensors for Mountainous Highways,” International Journal of Engineering and Technology Innovations, vol. 13, no. 6, pp. 300-305, 2023</a:t>
            </a:r>
          </a:p>
        </p:txBody>
      </p:sp>
      <p:sp>
        <p:nvSpPr>
          <p:cNvPr id="2" name="Date Placeholder 1">
            <a:extLst>
              <a:ext uri="{FF2B5EF4-FFF2-40B4-BE49-F238E27FC236}">
                <a16:creationId xmlns:a16="http://schemas.microsoft.com/office/drawing/2014/main" id="{D28F12EA-63D6-EC8A-5ADC-3CA29F3C2F02}"/>
              </a:ext>
            </a:extLst>
          </p:cNvPr>
          <p:cNvSpPr>
            <a:spLocks noGrp="1"/>
          </p:cNvSpPr>
          <p:nvPr>
            <p:ph type="dt" sz="half" idx="10"/>
          </p:nvPr>
        </p:nvSpPr>
        <p:spPr/>
        <p:txBody>
          <a:bodyPr/>
          <a:lstStyle/>
          <a:p>
            <a:pPr>
              <a:defRPr/>
            </a:pPr>
            <a:fld id="{10B62047-26C4-4BD0-BF79-193287664886}" type="datetime1">
              <a:rPr lang="en-US" smtClean="0"/>
              <a:t>1/20/2025</a:t>
            </a:fld>
            <a:endParaRPr lang="en-US"/>
          </a:p>
        </p:txBody>
      </p:sp>
      <p:sp>
        <p:nvSpPr>
          <p:cNvPr id="5" name="Slide Number Placeholder 4">
            <a:extLst>
              <a:ext uri="{FF2B5EF4-FFF2-40B4-BE49-F238E27FC236}">
                <a16:creationId xmlns:a16="http://schemas.microsoft.com/office/drawing/2014/main" id="{32BD3471-ABD5-A583-831B-33E8C01281AE}"/>
              </a:ext>
            </a:extLst>
          </p:cNvPr>
          <p:cNvSpPr>
            <a:spLocks noGrp="1"/>
          </p:cNvSpPr>
          <p:nvPr>
            <p:ph type="sldNum" sz="quarter" idx="12"/>
          </p:nvPr>
        </p:nvSpPr>
        <p:spPr/>
        <p:txBody>
          <a:bodyPr/>
          <a:lstStyle/>
          <a:p>
            <a:pPr>
              <a:defRPr/>
            </a:pPr>
            <a:fld id="{F5DEA9C7-4928-4CE8-B258-13C2CB8993D2}" type="slidenum">
              <a:rPr lang="en-US" altLang="zh-CN" smtClean="0"/>
              <a:pPr>
                <a:defRPr/>
              </a:pPr>
              <a:t>25</a:t>
            </a:fld>
            <a:endParaRPr lang="en-US" altLang="zh-CN"/>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0AB7-FC87-2166-EEE4-D23DEC787DCA}"/>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27651" name="Date Placeholder 5">
            <a:extLst>
              <a:ext uri="{FF2B5EF4-FFF2-40B4-BE49-F238E27FC236}">
                <a16:creationId xmlns:a16="http://schemas.microsoft.com/office/drawing/2014/main" id="{4323F552-19D3-2899-AE3C-3BEF542D715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8842661-32A9-4CA1-8635-F8FC1718D645}" type="datetime1">
              <a:rPr lang="en-US" altLang="en-US" smtClean="0">
                <a:solidFill>
                  <a:schemeClr val="tx2"/>
                </a:solidFill>
              </a:rPr>
              <a:t>1/20/2025</a:t>
            </a:fld>
            <a:endParaRPr lang="en-US" altLang="en-US" dirty="0">
              <a:solidFill>
                <a:schemeClr val="tx2"/>
              </a:solidFill>
            </a:endParaRPr>
          </a:p>
        </p:txBody>
      </p:sp>
      <p:pic>
        <p:nvPicPr>
          <p:cNvPr id="27652" name="Content Placeholder 99">
            <a:extLst>
              <a:ext uri="{FF2B5EF4-FFF2-40B4-BE49-F238E27FC236}">
                <a16:creationId xmlns:a16="http://schemas.microsoft.com/office/drawing/2014/main" id="{0AB538FD-05CE-2F64-3918-B56E749C28CA}"/>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27653" name="Picture 8">
            <a:extLst>
              <a:ext uri="{FF2B5EF4-FFF2-40B4-BE49-F238E27FC236}">
                <a16:creationId xmlns:a16="http://schemas.microsoft.com/office/drawing/2014/main" id="{2E9146E0-2772-099F-B93E-D2D7C19C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6A0EDFC-1F3F-8241-7E25-46E1C1DB929F}"/>
              </a:ext>
            </a:extLst>
          </p:cNvPr>
          <p:cNvSpPr>
            <a:spLocks noGrp="1"/>
          </p:cNvSpPr>
          <p:nvPr>
            <p:ph type="sldNum" sz="quarter" idx="12"/>
          </p:nvPr>
        </p:nvSpPr>
        <p:spPr/>
        <p:txBody>
          <a:bodyPr/>
          <a:lstStyle/>
          <a:p>
            <a:pPr>
              <a:defRPr/>
            </a:pPr>
            <a:fld id="{059F9F83-2FD7-45EC-8D51-ED39B2729EA0}" type="slidenum">
              <a:rPr lang="en-US" altLang="zh-CN" smtClean="0"/>
              <a:pPr>
                <a:defRPr/>
              </a:pPr>
              <a:t>26</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a:extLst>
              <a:ext uri="{FF2B5EF4-FFF2-40B4-BE49-F238E27FC236}">
                <a16:creationId xmlns:a16="http://schemas.microsoft.com/office/drawing/2014/main" id="{D4C52108-FEBC-8090-6C86-11F6A0409A6F}"/>
              </a:ext>
            </a:extLst>
          </p:cNvPr>
          <p:cNvSpPr>
            <a:spLocks noGrp="1" noChangeArrowheads="1"/>
          </p:cNvSpPr>
          <p:nvPr>
            <p:ph type="subTitle" idx="1"/>
          </p:nvPr>
        </p:nvSpPr>
        <p:spPr>
          <a:xfrm>
            <a:off x="957049" y="3114508"/>
            <a:ext cx="9054697" cy="3220977"/>
          </a:xfrm>
        </p:spPr>
        <p:txBody>
          <a:bodyPr/>
          <a:lstStyle/>
          <a:p>
            <a:pPr eaLnBrk="1" hangingPunct="1"/>
            <a:r>
              <a:rPr lang="en-US" altLang="en-US" dirty="0"/>
              <a:t> </a:t>
            </a:r>
            <a:endParaRPr lang="en-US" altLang="en-US" sz="20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eaLnBrk="1" hangingPunct="1"/>
            <a:endParaRPr lang="en-IN" altLang="en-US" dirty="0"/>
          </a:p>
        </p:txBody>
      </p:sp>
      <p:sp>
        <p:nvSpPr>
          <p:cNvPr id="12291" name="Date Placeholder 4">
            <a:extLst>
              <a:ext uri="{FF2B5EF4-FFF2-40B4-BE49-F238E27FC236}">
                <a16:creationId xmlns:a16="http://schemas.microsoft.com/office/drawing/2014/main" id="{788A2EB9-F1DD-2647-6A2C-DCA420AE62A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ED9D89AC-1C24-4819-B90F-4188C9BD82D1}" type="datetime1">
              <a:rPr lang="en-US" altLang="en-US" smtClean="0">
                <a:solidFill>
                  <a:schemeClr val="tx2"/>
                </a:solidFill>
              </a:rPr>
              <a:t>1/20/2025</a:t>
            </a:fld>
            <a:endParaRPr lang="en-US" altLang="en-US" dirty="0">
              <a:solidFill>
                <a:schemeClr val="tx2"/>
              </a:solidFill>
            </a:endParaRPr>
          </a:p>
        </p:txBody>
      </p:sp>
      <p:sp>
        <p:nvSpPr>
          <p:cNvPr id="12292" name="Title 7">
            <a:extLst>
              <a:ext uri="{FF2B5EF4-FFF2-40B4-BE49-F238E27FC236}">
                <a16:creationId xmlns:a16="http://schemas.microsoft.com/office/drawing/2014/main" id="{364BD63C-237E-2DE6-732B-55D04CA578B3}"/>
              </a:ext>
            </a:extLst>
          </p:cNvPr>
          <p:cNvSpPr>
            <a:spLocks noGrp="1" noChangeArrowheads="1"/>
          </p:cNvSpPr>
          <p:nvPr>
            <p:ph type="ctrTitle"/>
          </p:nvPr>
        </p:nvSpPr>
        <p:spPr>
          <a:xfrm>
            <a:off x="508000" y="1445415"/>
            <a:ext cx="10972800" cy="1470025"/>
          </a:xfrm>
        </p:spPr>
        <p:txBody>
          <a:bodyPr/>
          <a:lstStyle/>
          <a:p>
            <a:pPr eaLnBrk="1" hangingPunct="1"/>
            <a:r>
              <a:rPr altLang="en-US" sz="3600" b="1" dirty="0">
                <a:latin typeface="Times New Roman" panose="02020603050405020304" pitchFamily="18" charset="0"/>
                <a:cs typeface="Times New Roman" panose="02020603050405020304" pitchFamily="18" charset="0"/>
              </a:rPr>
              <a:t>MODULE 1 </a:t>
            </a:r>
            <a:r>
              <a:rPr lang="en-US" altLang="en-US" sz="3600" b="1" dirty="0">
                <a:latin typeface="Times New Roman" panose="02020603050405020304" pitchFamily="18" charset="0"/>
                <a:cs typeface="Times New Roman" panose="02020603050405020304" pitchFamily="18" charset="0"/>
              </a:rPr>
              <a:t>– LETTER CARD COUNTER USING LDR</a:t>
            </a:r>
            <a:endParaRPr lang="en-IN" altLang="en-US"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1731800-6C6B-7AE8-98EC-FD2EB9A6C997}"/>
              </a:ext>
            </a:extLst>
          </p:cNvPr>
          <p:cNvSpPr>
            <a:spLocks noGrp="1"/>
          </p:cNvSpPr>
          <p:nvPr>
            <p:ph type="sldNum" sz="quarter" idx="12"/>
          </p:nvPr>
        </p:nvSpPr>
        <p:spPr/>
        <p:txBody>
          <a:bodyPr/>
          <a:lstStyle/>
          <a:p>
            <a:pPr>
              <a:defRPr/>
            </a:pPr>
            <a:fld id="{9347193E-9162-4E1B-B718-49CEAE08CF2A}" type="slidenum">
              <a:rPr lang="en-US" altLang="zh-CN" smtClean="0"/>
              <a:pPr>
                <a:defRPr/>
              </a:pPr>
              <a:t>3</a:t>
            </a:fld>
            <a:endParaRPr lang="en-US" altLang="zh-CN"/>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a:extLst>
              <a:ext uri="{FF2B5EF4-FFF2-40B4-BE49-F238E27FC236}">
                <a16:creationId xmlns:a16="http://schemas.microsoft.com/office/drawing/2014/main" id="{AABA4AD9-7E6C-B4DB-A352-15E852C93952}"/>
              </a:ext>
            </a:extLst>
          </p:cNvPr>
          <p:cNvSpPr>
            <a:spLocks noGrp="1" noChangeArrowheads="1"/>
          </p:cNvSpPr>
          <p:nvPr>
            <p:ph type="title"/>
          </p:nvPr>
        </p:nvSpPr>
        <p:spPr>
          <a:xfrm>
            <a:off x="969868" y="-191932"/>
            <a:ext cx="9731599" cy="1362024"/>
          </a:xfrm>
        </p:spPr>
        <p:txBody>
          <a:bodyPr/>
          <a:lstStyle/>
          <a:p>
            <a:pPr algn="ctr" eaLnBrk="1" hangingPunct="1"/>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ABSTRACT</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AF07DE64-F5EF-AEA5-02A4-83A4C6A0156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D24CA8D-B34E-43F3-AA98-E61BBE42F830}" type="datetime1">
              <a:rPr lang="en-US" altLang="en-US" smtClean="0">
                <a:solidFill>
                  <a:schemeClr val="tx2"/>
                </a:solidFill>
              </a:rPr>
              <a:t>1/20/2025</a:t>
            </a:fld>
            <a:endParaRPr lang="en-US" altLang="en-US" dirty="0">
              <a:solidFill>
                <a:schemeClr val="tx2"/>
              </a:solidFill>
            </a:endParaRPr>
          </a:p>
        </p:txBody>
      </p:sp>
      <p:sp>
        <p:nvSpPr>
          <p:cNvPr id="4" name="Content Placeholder 3">
            <a:extLst>
              <a:ext uri="{FF2B5EF4-FFF2-40B4-BE49-F238E27FC236}">
                <a16:creationId xmlns:a16="http://schemas.microsoft.com/office/drawing/2014/main" id="{B08D1197-2B36-04B8-AAE8-C8CCA0BEC2F4}"/>
              </a:ext>
            </a:extLst>
          </p:cNvPr>
          <p:cNvSpPr>
            <a:spLocks noGrp="1"/>
          </p:cNvSpPr>
          <p:nvPr>
            <p:ph sz="quarter" idx="1"/>
          </p:nvPr>
        </p:nvSpPr>
        <p:spPr>
          <a:xfrm>
            <a:off x="969868" y="1450237"/>
            <a:ext cx="10459095" cy="5217263"/>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This project focuses on designing a letter counter system using a Light Dependent Resistor (LDR) and associated circuitry. The system detects letters or objects passing through a light path, converts the changes in light intensity into electrical signals, and counts these signals using a 4033 decade counter IC. The count is visually displayed on a seven-segment display. The setup includes essential components such as a signal conditioning circuit, which ensures reliable signal processing, and a reset button for resetting the count. A 9V power supply drives the entire circuit. This project is a practical and cost-effective solution for applications such as document sorting, assembly lines, or educational tools demonstrating electronics concepts. </a:t>
            </a:r>
          </a:p>
        </p:txBody>
      </p:sp>
      <p:sp>
        <p:nvSpPr>
          <p:cNvPr id="2" name="Slide Number Placeholder 1">
            <a:extLst>
              <a:ext uri="{FF2B5EF4-FFF2-40B4-BE49-F238E27FC236}">
                <a16:creationId xmlns:a16="http://schemas.microsoft.com/office/drawing/2014/main" id="{B7818CC5-F7CE-F51E-11A1-A8C42E2B4B94}"/>
              </a:ext>
            </a:extLst>
          </p:cNvPr>
          <p:cNvSpPr>
            <a:spLocks noGrp="1"/>
          </p:cNvSpPr>
          <p:nvPr>
            <p:ph type="sldNum" sz="quarter" idx="12"/>
          </p:nvPr>
        </p:nvSpPr>
        <p:spPr/>
        <p:txBody>
          <a:bodyPr/>
          <a:lstStyle/>
          <a:p>
            <a:pPr>
              <a:defRPr/>
            </a:pPr>
            <a:fld id="{AE9E0237-3130-4212-AEA9-2946740B5D07}" type="slidenum">
              <a:rPr lang="en-US" altLang="zh-CN" smtClean="0"/>
              <a:pPr>
                <a:defRPr/>
              </a:pPr>
              <a:t>4</a:t>
            </a:fld>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69FCAA-D922-0AEF-CA89-609318458FBA}"/>
              </a:ext>
            </a:extLst>
          </p:cNvPr>
          <p:cNvSpPr>
            <a:spLocks noGrp="1" noChangeArrowheads="1"/>
          </p:cNvSpPr>
          <p:nvPr>
            <p:ph type="title"/>
          </p:nvPr>
        </p:nvSpPr>
        <p:spPr>
          <a:xfrm>
            <a:off x="737118" y="339788"/>
            <a:ext cx="10363200" cy="895124"/>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INTRODUCTION</a:t>
            </a:r>
            <a:endParaRPr lang="en-IN" altLang="en-US" sz="3600" b="1" dirty="0">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8E5C2F54-BD9B-BB32-E28C-676C1D97A80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6B1E975-C2BD-4B4F-B778-CFA5951EA41A}" type="datetime1">
              <a:rPr lang="en-US" altLang="en-US" smtClean="0">
                <a:solidFill>
                  <a:schemeClr val="tx2"/>
                </a:solidFill>
              </a:rPr>
              <a:t>1/20/2025</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9535E30A-B467-FEC4-506C-B5B9C1BE60CC}"/>
              </a:ext>
            </a:extLst>
          </p:cNvPr>
          <p:cNvSpPr>
            <a:spLocks noGrp="1"/>
          </p:cNvSpPr>
          <p:nvPr>
            <p:ph sz="quarter" idx="1"/>
          </p:nvPr>
        </p:nvSpPr>
        <p:spPr>
          <a:xfrm>
            <a:off x="914400" y="1436606"/>
            <a:ext cx="10363200" cy="45720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letter counter project is an innovative application of basic electronic components to create a system that detects and counts objects or letters as they pass through a predefined path. The primary sensing element in this project is a Light Dependent Resistor (LDR), which changes its resistance based on the intensity of incident light. By strategically placing the LDR in a light path, any object or letter interrupting the light causes a measurable signal change. This signal is then processed and counted using a signal conditioning circuit and a 4033 decade counter IC.The output count is displayed on a seven-segment display, providing a clear and user-friendly visual representation. A reset button is incorporated to allow manual resetting of the count to zero, enhancing the usability of the system. The project is powered by a simple 9V battery, making it portable and easy to use.</a:t>
            </a:r>
          </a:p>
        </p:txBody>
      </p:sp>
      <p:sp>
        <p:nvSpPr>
          <p:cNvPr id="2" name="Slide Number Placeholder 1">
            <a:extLst>
              <a:ext uri="{FF2B5EF4-FFF2-40B4-BE49-F238E27FC236}">
                <a16:creationId xmlns:a16="http://schemas.microsoft.com/office/drawing/2014/main" id="{85E8348D-9B8E-73BE-B4BB-84493DB3FCFA}"/>
              </a:ext>
            </a:extLst>
          </p:cNvPr>
          <p:cNvSpPr>
            <a:spLocks noGrp="1"/>
          </p:cNvSpPr>
          <p:nvPr>
            <p:ph type="sldNum" sz="quarter" idx="12"/>
          </p:nvPr>
        </p:nvSpPr>
        <p:spPr/>
        <p:txBody>
          <a:bodyPr/>
          <a:lstStyle/>
          <a:p>
            <a:pPr>
              <a:defRPr/>
            </a:pPr>
            <a:fld id="{AE9E0237-3130-4212-AEA9-2946740B5D07}" type="slidenum">
              <a:rPr lang="en-US" altLang="zh-CN" smtClean="0"/>
              <a:pPr>
                <a:defRPr/>
              </a:pPr>
              <a:t>5</a:t>
            </a:fld>
            <a:endParaRPr lang="en-US" altLang="zh-CN"/>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92876E-FDC7-8789-0E91-D9F9ABBDD1F3}"/>
              </a:ext>
            </a:extLst>
          </p:cNvPr>
          <p:cNvSpPr>
            <a:spLocks noGrp="1"/>
          </p:cNvSpPr>
          <p:nvPr>
            <p:ph type="dt" sz="half" idx="10"/>
          </p:nvPr>
        </p:nvSpPr>
        <p:spPr/>
        <p:txBody>
          <a:bodyPr/>
          <a:lstStyle/>
          <a:p>
            <a:pPr>
              <a:defRPr/>
            </a:pPr>
            <a:fld id="{ADEDCD56-631E-4126-AB22-5C84DDD1FEA0}" type="datetime1">
              <a:rPr lang="en-US" smtClean="0"/>
              <a:t>1/20/2025</a:t>
            </a:fld>
            <a:endParaRPr lang="en-US"/>
          </a:p>
        </p:txBody>
      </p:sp>
      <p:sp>
        <p:nvSpPr>
          <p:cNvPr id="6" name="Rectangle 1">
            <a:extLst>
              <a:ext uri="{FF2B5EF4-FFF2-40B4-BE49-F238E27FC236}">
                <a16:creationId xmlns:a16="http://schemas.microsoft.com/office/drawing/2014/main" id="{B90848D9-0862-8677-5FC0-D2F876160408}"/>
              </a:ext>
            </a:extLst>
          </p:cNvPr>
          <p:cNvSpPr txBox="1">
            <a:spLocks noGrp="1" noChangeArrowheads="1"/>
          </p:cNvSpPr>
          <p:nvPr>
            <p:ph sz="quarter" idx="1"/>
          </p:nvPr>
        </p:nvSpPr>
        <p:spPr bwMode="auto">
          <a:xfrm>
            <a:off x="1268913" y="391987"/>
            <a:ext cx="10363200" cy="563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spcBef>
                <a:spcPct val="0"/>
              </a:spcBef>
              <a:buClrTx/>
              <a:buSzTx/>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Objectives:</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To notify user about urgent letters.</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To preserve the condition of the letters.</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To modify the existing letter box.</a:t>
            </a:r>
          </a:p>
          <a:p>
            <a:pPr marL="0" indent="0" algn="just">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lgn="just">
              <a:spcBef>
                <a:spcPct val="0"/>
              </a:spcBef>
              <a:buClrTx/>
              <a:buSzTx/>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Scope of this project:</a:t>
            </a:r>
          </a:p>
          <a:p>
            <a:pPr marL="0" indent="0" algn="just">
              <a:spcBef>
                <a:spcPct val="0"/>
              </a:spcBef>
              <a:buClrTx/>
              <a:buSzTx/>
              <a:buFont typeface="Wingdings 2" panose="05020102010507070707" pitchFamily="18" charset="2"/>
              <a:buNone/>
            </a:pPr>
            <a:endParaRPr lang="en-US" altLang="en-US" sz="2400" b="1" dirty="0">
              <a:latin typeface="Times New Roman" panose="02020603050405020304" pitchFamily="18" charset="0"/>
              <a:cs typeface="Times New Roman" panose="02020603050405020304" pitchFamily="18" charset="0"/>
            </a:endParaRPr>
          </a:p>
          <a:p>
            <a:pPr marL="0" indent="0" algn="just">
              <a:spcBef>
                <a:spcPct val="0"/>
              </a:spcBef>
              <a:buClrTx/>
              <a:buSzTx/>
              <a:buNone/>
            </a:pP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Making a real time monitoring and remote connected system using GSM. </a:t>
            </a:r>
          </a:p>
          <a:p>
            <a:pPr algn="just">
              <a:spcBef>
                <a:spcPct val="0"/>
              </a:spcBef>
              <a:buClrTx/>
              <a:buSzTx/>
            </a:pPr>
            <a:endParaRPr lang="en-US" altLang="en-US" sz="2400" dirty="0">
              <a:latin typeface="Times New Roman" panose="02020603050405020304" pitchFamily="18" charset="0"/>
              <a:cs typeface="Times New Roman" panose="02020603050405020304" pitchFamily="18" charset="0"/>
            </a:endParaRPr>
          </a:p>
          <a:p>
            <a:pPr marL="0" indent="0" algn="just">
              <a:spcBef>
                <a:spcPct val="0"/>
              </a:spcBef>
              <a:buClrTx/>
              <a:buSzTx/>
              <a:buNone/>
            </a:pPr>
            <a:r>
              <a:rPr lang="en-US" altLang="en-US" sz="2400" dirty="0">
                <a:latin typeface="Times New Roman" panose="02020603050405020304" pitchFamily="18" charset="0"/>
                <a:cs typeface="Times New Roman" panose="02020603050405020304" pitchFamily="18" charset="0"/>
              </a:rPr>
              <a:t>• The counter can be integrated into smart home systems, enabling users to receive notifications on their smartphones when a letter is detected.</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C78C977-5550-E297-77C9-2A20B767A8DE}"/>
              </a:ext>
            </a:extLst>
          </p:cNvPr>
          <p:cNvSpPr>
            <a:spLocks noGrp="1"/>
          </p:cNvSpPr>
          <p:nvPr>
            <p:ph type="sldNum" sz="quarter" idx="12"/>
          </p:nvPr>
        </p:nvSpPr>
        <p:spPr/>
        <p:txBody>
          <a:bodyPr/>
          <a:lstStyle/>
          <a:p>
            <a:pPr>
              <a:defRPr/>
            </a:pPr>
            <a:fld id="{AE9E0237-3130-4212-AEA9-2946740B5D07}" type="slidenum">
              <a:rPr lang="en-US" altLang="zh-CN" smtClean="0"/>
              <a:pPr>
                <a:defRPr/>
              </a:pPr>
              <a:t>6</a:t>
            </a:fld>
            <a:endParaRPr lang="en-US" altLang="zh-CN"/>
          </a:p>
        </p:txBody>
      </p:sp>
    </p:spTree>
    <p:extLst>
      <p:ext uri="{BB962C8B-B14F-4D97-AF65-F5344CB8AC3E}">
        <p14:creationId xmlns:p14="http://schemas.microsoft.com/office/powerpoint/2010/main" val="9243043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4BA0-250B-497C-8865-5005897970DD}"/>
              </a:ext>
            </a:extLst>
          </p:cNvPr>
          <p:cNvSpPr>
            <a:spLocks noGrp="1"/>
          </p:cNvSpPr>
          <p:nvPr>
            <p:ph type="title"/>
          </p:nvPr>
        </p:nvSpPr>
        <p:spPr>
          <a:xfrm>
            <a:off x="1219200" y="274638"/>
            <a:ext cx="10363200" cy="760786"/>
          </a:xfrm>
        </p:spPr>
        <p:txBody>
          <a:bodyPr/>
          <a:lstStyle/>
          <a:p>
            <a:r>
              <a:rPr lang="en-US" dirty="0"/>
              <a:t>                   </a:t>
            </a:r>
            <a:r>
              <a:rPr lang="en-US" sz="3600" b="1" dirty="0">
                <a:latin typeface="Times New Roman" panose="02020603050405020304" pitchFamily="18" charset="0"/>
                <a:cs typeface="Times New Roman" panose="02020603050405020304" pitchFamily="18" charset="0"/>
              </a:rPr>
              <a:t>LITERATURE</a:t>
            </a:r>
            <a:r>
              <a:rPr lang="en-US" dirty="0"/>
              <a:t> </a:t>
            </a:r>
            <a:r>
              <a:rPr lang="en-US" sz="3600" b="1" dirty="0">
                <a:latin typeface="Times New Roman" panose="02020603050405020304" pitchFamily="18" charset="0"/>
                <a:cs typeface="Times New Roman" panose="02020603050405020304" pitchFamily="18" charset="0"/>
              </a:rPr>
              <a:t>SURVEY</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13C7E99-846E-4279-8470-9D12E0725EE4}"/>
              </a:ext>
            </a:extLst>
          </p:cNvPr>
          <p:cNvSpPr>
            <a:spLocks noGrp="1"/>
          </p:cNvSpPr>
          <p:nvPr>
            <p:ph type="dt" sz="half" idx="10"/>
          </p:nvPr>
        </p:nvSpPr>
        <p:spPr/>
        <p:txBody>
          <a:bodyPr/>
          <a:lstStyle/>
          <a:p>
            <a:pPr>
              <a:defRPr/>
            </a:pPr>
            <a:fld id="{F2AF6A5C-1CCA-4646-8F4A-B4A630971F16}" type="datetime1">
              <a:rPr lang="en-US" smtClean="0"/>
              <a:t>1/20/2025</a:t>
            </a:fld>
            <a:endParaRPr lang="en-US" dirty="0"/>
          </a:p>
        </p:txBody>
      </p:sp>
      <p:graphicFrame>
        <p:nvGraphicFramePr>
          <p:cNvPr id="12" name="Table 12">
            <a:extLst>
              <a:ext uri="{FF2B5EF4-FFF2-40B4-BE49-F238E27FC236}">
                <a16:creationId xmlns:a16="http://schemas.microsoft.com/office/drawing/2014/main" id="{6CD731C7-1A28-4F1D-AC51-B160ED4F5744}"/>
              </a:ext>
            </a:extLst>
          </p:cNvPr>
          <p:cNvGraphicFramePr>
            <a:graphicFrameLocks noGrp="1"/>
          </p:cNvGraphicFramePr>
          <p:nvPr>
            <p:ph sz="quarter" idx="1"/>
            <p:extLst>
              <p:ext uri="{D42A27DB-BD31-4B8C-83A1-F6EECF244321}">
                <p14:modId xmlns:p14="http://schemas.microsoft.com/office/powerpoint/2010/main" val="232509583"/>
              </p:ext>
            </p:extLst>
          </p:nvPr>
        </p:nvGraphicFramePr>
        <p:xfrm>
          <a:off x="804863" y="1147429"/>
          <a:ext cx="10832624" cy="4788902"/>
        </p:xfrm>
        <a:graphic>
          <a:graphicData uri="http://schemas.openxmlformats.org/drawingml/2006/table">
            <a:tbl>
              <a:tblPr firstRow="1" bandRow="1">
                <a:tableStyleId>{5C22544A-7EE6-4342-B048-85BDC9FD1C3A}</a:tableStyleId>
              </a:tblPr>
              <a:tblGrid>
                <a:gridCol w="688142">
                  <a:extLst>
                    <a:ext uri="{9D8B030D-6E8A-4147-A177-3AD203B41FA5}">
                      <a16:colId xmlns:a16="http://schemas.microsoft.com/office/drawing/2014/main" val="1391691430"/>
                    </a:ext>
                  </a:extLst>
                </a:gridCol>
                <a:gridCol w="2536121">
                  <a:extLst>
                    <a:ext uri="{9D8B030D-6E8A-4147-A177-3AD203B41FA5}">
                      <a16:colId xmlns:a16="http://schemas.microsoft.com/office/drawing/2014/main" val="1304869711"/>
                    </a:ext>
                  </a:extLst>
                </a:gridCol>
                <a:gridCol w="2577792">
                  <a:extLst>
                    <a:ext uri="{9D8B030D-6E8A-4147-A177-3AD203B41FA5}">
                      <a16:colId xmlns:a16="http://schemas.microsoft.com/office/drawing/2014/main" val="1331767717"/>
                    </a:ext>
                  </a:extLst>
                </a:gridCol>
                <a:gridCol w="2494448">
                  <a:extLst>
                    <a:ext uri="{9D8B030D-6E8A-4147-A177-3AD203B41FA5}">
                      <a16:colId xmlns:a16="http://schemas.microsoft.com/office/drawing/2014/main" val="2072788854"/>
                    </a:ext>
                  </a:extLst>
                </a:gridCol>
                <a:gridCol w="2536121">
                  <a:extLst>
                    <a:ext uri="{9D8B030D-6E8A-4147-A177-3AD203B41FA5}">
                      <a16:colId xmlns:a16="http://schemas.microsoft.com/office/drawing/2014/main" val="238070411"/>
                    </a:ext>
                  </a:extLst>
                </a:gridCol>
              </a:tblGrid>
              <a:tr h="482181">
                <a:tc>
                  <a:txBody>
                    <a:bodyPr/>
                    <a:lstStyle/>
                    <a:p>
                      <a:pPr algn="ctr"/>
                      <a:r>
                        <a:rPr lang="en-US" sz="1400" dirty="0"/>
                        <a:t>REF NO</a:t>
                      </a:r>
                      <a:endParaRPr lang="en-IN" sz="1400" dirty="0"/>
                    </a:p>
                  </a:txBody>
                  <a:tcPr/>
                </a:tc>
                <a:tc>
                  <a:txBody>
                    <a:bodyPr/>
                    <a:lstStyle/>
                    <a:p>
                      <a:pPr algn="ctr"/>
                      <a:r>
                        <a:rPr lang="en-US" sz="1400" dirty="0"/>
                        <a:t>TITLE &amp; AUTHOR</a:t>
                      </a:r>
                      <a:endParaRPr lang="en-IN" sz="1400" dirty="0"/>
                    </a:p>
                  </a:txBody>
                  <a:tcPr/>
                </a:tc>
                <a:tc>
                  <a:txBody>
                    <a:bodyPr/>
                    <a:lstStyle/>
                    <a:p>
                      <a:pPr algn="ctr"/>
                      <a:r>
                        <a:rPr lang="en-US" sz="1400" dirty="0"/>
                        <a:t>COMPONENTS USED</a:t>
                      </a:r>
                      <a:endParaRPr lang="en-IN" sz="1400" dirty="0"/>
                    </a:p>
                  </a:txBody>
                  <a:tcPr/>
                </a:tc>
                <a:tc>
                  <a:txBody>
                    <a:bodyPr/>
                    <a:lstStyle/>
                    <a:p>
                      <a:pPr algn="ctr"/>
                      <a:r>
                        <a:rPr lang="en-US" sz="1400" dirty="0"/>
                        <a:t>PROS</a:t>
                      </a:r>
                      <a:endParaRPr lang="en-IN" sz="1400" dirty="0"/>
                    </a:p>
                  </a:txBody>
                  <a:tcPr/>
                </a:tc>
                <a:tc>
                  <a:txBody>
                    <a:bodyPr/>
                    <a:lstStyle/>
                    <a:p>
                      <a:pPr algn="ctr"/>
                      <a:r>
                        <a:rPr lang="en-US" sz="1400" dirty="0"/>
                        <a:t>CONS</a:t>
                      </a:r>
                      <a:endParaRPr lang="en-IN" sz="1400" dirty="0"/>
                    </a:p>
                  </a:txBody>
                  <a:tcPr/>
                </a:tc>
                <a:extLst>
                  <a:ext uri="{0D108BD9-81ED-4DB2-BD59-A6C34878D82A}">
                    <a16:rowId xmlns:a16="http://schemas.microsoft.com/office/drawing/2014/main" val="1724993971"/>
                  </a:ext>
                </a:extLst>
              </a:tr>
              <a:tr h="895478">
                <a:tc>
                  <a:txBody>
                    <a:bodyPr/>
                    <a:lstStyle/>
                    <a:p>
                      <a:r>
                        <a:rPr lang="en-US" sz="1400" dirty="0"/>
                        <a:t>1</a:t>
                      </a:r>
                      <a:endParaRPr lang="en-IN" sz="1400" dirty="0"/>
                    </a:p>
                  </a:txBody>
                  <a:tcPr/>
                </a:tc>
                <a:tc>
                  <a:txBody>
                    <a:bodyPr/>
                    <a:lstStyle/>
                    <a:p>
                      <a:r>
                        <a:rPr lang="en-US" sz="1400" dirty="0"/>
                        <a:t>Design and Construction of an Electronic Letter Box with Counters and Wireless Feedback</a:t>
                      </a:r>
                      <a:endParaRPr lang="en-IN" sz="1400" dirty="0"/>
                    </a:p>
                  </a:txBody>
                  <a:tcPr/>
                </a:tc>
                <a:tc>
                  <a:txBody>
                    <a:bodyPr/>
                    <a:lstStyle/>
                    <a:p>
                      <a:r>
                        <a:rPr lang="en-US" sz="1400" dirty="0"/>
                        <a:t>LDR, LED, GSM module, resistors.</a:t>
                      </a:r>
                      <a:endParaRPr lang="en-IN" sz="1400" dirty="0"/>
                    </a:p>
                  </a:txBody>
                  <a:tcPr/>
                </a:tc>
                <a:tc>
                  <a:txBody>
                    <a:bodyPr/>
                    <a:lstStyle/>
                    <a:p>
                      <a:r>
                        <a:rPr lang="en-US" sz="1400" dirty="0"/>
                        <a:t>Detects mail without opening the box, remote notification via GSM.</a:t>
                      </a:r>
                      <a:endParaRPr lang="en-IN" sz="1400" dirty="0"/>
                    </a:p>
                  </a:txBody>
                  <a:tcPr/>
                </a:tc>
                <a:tc>
                  <a:txBody>
                    <a:bodyPr/>
                    <a:lstStyle/>
                    <a:p>
                      <a:r>
                        <a:rPr lang="en-US" sz="1400" dirty="0"/>
                        <a:t>False triggers with opaque materials and dependency on a continuous power supply</a:t>
                      </a:r>
                      <a:endParaRPr lang="en-IN" sz="1400" dirty="0"/>
                    </a:p>
                  </a:txBody>
                  <a:tcPr/>
                </a:tc>
                <a:extLst>
                  <a:ext uri="{0D108BD9-81ED-4DB2-BD59-A6C34878D82A}">
                    <a16:rowId xmlns:a16="http://schemas.microsoft.com/office/drawing/2014/main" val="110212929"/>
                  </a:ext>
                </a:extLst>
              </a:tr>
              <a:tr h="895478">
                <a:tc>
                  <a:txBody>
                    <a:bodyPr/>
                    <a:lstStyle/>
                    <a:p>
                      <a:r>
                        <a:rPr lang="en-US" sz="1400" dirty="0"/>
                        <a:t>2</a:t>
                      </a:r>
                      <a:endParaRPr lang="en-IN" sz="1400" dirty="0"/>
                    </a:p>
                  </a:txBody>
                  <a:tcPr/>
                </a:tc>
                <a:tc>
                  <a:txBody>
                    <a:bodyPr/>
                    <a:lstStyle/>
                    <a:p>
                      <a:r>
                        <a:rPr lang="en-US" sz="1400" dirty="0"/>
                        <a:t>Design and Construction of an Electronic Letter Box Using Seven-Segment Display</a:t>
                      </a:r>
                      <a:endParaRPr lang="en-IN" sz="1400" dirty="0"/>
                    </a:p>
                  </a:txBody>
                  <a:tcPr/>
                </a:tc>
                <a:tc>
                  <a:txBody>
                    <a:bodyPr/>
                    <a:lstStyle/>
                    <a:p>
                      <a:r>
                        <a:rPr lang="en-US" sz="1400" dirty="0"/>
                        <a:t>LDR, LED, seven-segment display, resistors, counter IC.</a:t>
                      </a:r>
                      <a:endParaRPr lang="en-IN" sz="1400" dirty="0"/>
                    </a:p>
                  </a:txBody>
                  <a:tcPr/>
                </a:tc>
                <a:tc>
                  <a:txBody>
                    <a:bodyPr/>
                    <a:lstStyle/>
                    <a:p>
                      <a:r>
                        <a:rPr lang="en-US" sz="1400" dirty="0"/>
                        <a:t>Simple visual indication of letter count.</a:t>
                      </a:r>
                      <a:endParaRPr lang="en-IN" sz="1400" dirty="0"/>
                    </a:p>
                  </a:txBody>
                  <a:tcPr/>
                </a:tc>
                <a:tc>
                  <a:txBody>
                    <a:bodyPr/>
                    <a:lstStyle/>
                    <a:p>
                      <a:r>
                        <a:rPr lang="en-US" sz="1400" dirty="0"/>
                        <a:t>Simple visual indication of letter count.</a:t>
                      </a:r>
                      <a:endParaRPr lang="en-IN" sz="1400" dirty="0"/>
                    </a:p>
                  </a:txBody>
                  <a:tcPr/>
                </a:tc>
                <a:extLst>
                  <a:ext uri="{0D108BD9-81ED-4DB2-BD59-A6C34878D82A}">
                    <a16:rowId xmlns:a16="http://schemas.microsoft.com/office/drawing/2014/main" val="2365656796"/>
                  </a:ext>
                </a:extLst>
              </a:tr>
              <a:tr h="895478">
                <a:tc>
                  <a:txBody>
                    <a:bodyPr/>
                    <a:lstStyle/>
                    <a:p>
                      <a:r>
                        <a:rPr lang="en-US" sz="1400" dirty="0"/>
                        <a:t>3</a:t>
                      </a:r>
                      <a:endParaRPr lang="en-IN" sz="1400" dirty="0"/>
                    </a:p>
                  </a:txBody>
                  <a:tcPr/>
                </a:tc>
                <a:tc>
                  <a:txBody>
                    <a:bodyPr/>
                    <a:lstStyle/>
                    <a:p>
                      <a:r>
                        <a:rPr lang="en-IN" sz="1400" dirty="0"/>
                        <a:t>Letterbox with Letter-Counting Facility</a:t>
                      </a:r>
                    </a:p>
                  </a:txBody>
                  <a:tcPr/>
                </a:tc>
                <a:tc>
                  <a:txBody>
                    <a:bodyPr/>
                    <a:lstStyle/>
                    <a:p>
                      <a:r>
                        <a:rPr lang="en-IN" sz="1400" dirty="0"/>
                        <a:t>LDR, LED, NE555 timer, seven-segment driver, seven-segment display.</a:t>
                      </a:r>
                    </a:p>
                  </a:txBody>
                  <a:tcPr/>
                </a:tc>
                <a:tc>
                  <a:txBody>
                    <a:bodyPr/>
                    <a:lstStyle/>
                    <a:p>
                      <a:r>
                        <a:rPr lang="en-US" sz="1400" dirty="0"/>
                        <a:t>Detects mail without opening the box, remote notification via GSM.</a:t>
                      </a:r>
                      <a:endParaRPr lang="en-IN" sz="1400" dirty="0"/>
                    </a:p>
                  </a:txBody>
                  <a:tcPr/>
                </a:tc>
                <a:tc>
                  <a:txBody>
                    <a:bodyPr/>
                    <a:lstStyle/>
                    <a:p>
                      <a:r>
                        <a:rPr lang="en-US" sz="1400" dirty="0"/>
                        <a:t>False triggers with opaque materials and dependency on a continuous power supply</a:t>
                      </a:r>
                      <a:endParaRPr lang="en-IN" sz="1400" dirty="0"/>
                    </a:p>
                  </a:txBody>
                  <a:tcPr/>
                </a:tc>
                <a:extLst>
                  <a:ext uri="{0D108BD9-81ED-4DB2-BD59-A6C34878D82A}">
                    <a16:rowId xmlns:a16="http://schemas.microsoft.com/office/drawing/2014/main" val="3885781297"/>
                  </a:ext>
                </a:extLst>
              </a:tr>
              <a:tr h="895478">
                <a:tc>
                  <a:txBody>
                    <a:bodyPr/>
                    <a:lstStyle/>
                    <a:p>
                      <a:r>
                        <a:rPr lang="en-US" sz="1400" dirty="0"/>
                        <a:t>4</a:t>
                      </a:r>
                      <a:endParaRPr lang="en-IN" sz="1400" dirty="0"/>
                    </a:p>
                  </a:txBody>
                  <a:tcPr/>
                </a:tc>
                <a:tc>
                  <a:txBody>
                    <a:bodyPr/>
                    <a:lstStyle/>
                    <a:p>
                      <a:r>
                        <a:rPr lang="en-US" sz="1400" dirty="0"/>
                        <a:t>Design of a Microcontroller-Based Letterbox Counter</a:t>
                      </a:r>
                      <a:endParaRPr lang="en-IN" sz="1400" dirty="0"/>
                    </a:p>
                  </a:txBody>
                  <a:tcPr/>
                </a:tc>
                <a:tc>
                  <a:txBody>
                    <a:bodyPr/>
                    <a:lstStyle/>
                    <a:p>
                      <a:r>
                        <a:rPr lang="en-US" sz="1400" dirty="0"/>
                        <a:t>Microcontroller, LCD display, sensors, switches.</a:t>
                      </a:r>
                      <a:endParaRPr lang="en-IN" sz="1400" dirty="0"/>
                    </a:p>
                  </a:txBody>
                  <a:tcPr/>
                </a:tc>
                <a:tc>
                  <a:txBody>
                    <a:bodyPr/>
                    <a:lstStyle/>
                    <a:p>
                      <a:r>
                        <a:rPr lang="en-US" sz="1400" dirty="0"/>
                        <a:t>Accurate counting with microcontroller integration and better interface options.</a:t>
                      </a:r>
                      <a:endParaRPr lang="en-IN" sz="1400" dirty="0"/>
                    </a:p>
                  </a:txBody>
                  <a:tcPr/>
                </a:tc>
                <a:tc>
                  <a:txBody>
                    <a:bodyPr/>
                    <a:lstStyle/>
                    <a:p>
                      <a:r>
                        <a:rPr lang="en-US" sz="1400" dirty="0"/>
                        <a:t>More complex and costly due to microcontroller usage.</a:t>
                      </a:r>
                      <a:endParaRPr lang="en-IN" sz="1400" dirty="0"/>
                    </a:p>
                  </a:txBody>
                  <a:tcPr/>
                </a:tc>
                <a:extLst>
                  <a:ext uri="{0D108BD9-81ED-4DB2-BD59-A6C34878D82A}">
                    <a16:rowId xmlns:a16="http://schemas.microsoft.com/office/drawing/2014/main" val="2890471133"/>
                  </a:ext>
                </a:extLst>
              </a:tr>
              <a:tr h="688830">
                <a:tc>
                  <a:txBody>
                    <a:bodyPr/>
                    <a:lstStyle/>
                    <a:p>
                      <a:r>
                        <a:rPr lang="en-US" sz="1400" dirty="0"/>
                        <a:t>5</a:t>
                      </a:r>
                      <a:endParaRPr lang="en-IN" sz="1400" dirty="0"/>
                    </a:p>
                  </a:txBody>
                  <a:tcPr/>
                </a:tc>
                <a:tc>
                  <a:txBody>
                    <a:bodyPr/>
                    <a:lstStyle/>
                    <a:p>
                      <a:r>
                        <a:rPr lang="en-US" sz="1400" dirty="0"/>
                        <a:t>An Efficient Electronic Letterbox with Wireless Feedback System</a:t>
                      </a:r>
                      <a:endParaRPr lang="en-IN" sz="1400" dirty="0"/>
                    </a:p>
                  </a:txBody>
                  <a:tcPr/>
                </a:tc>
                <a:tc>
                  <a:txBody>
                    <a:bodyPr/>
                    <a:lstStyle/>
                    <a:p>
                      <a:r>
                        <a:rPr lang="en-US" sz="1400" dirty="0"/>
                        <a:t>Proximity sensors, wireless module, resistors, LED indicators.</a:t>
                      </a:r>
                      <a:endParaRPr lang="en-IN" sz="1400" dirty="0"/>
                    </a:p>
                  </a:txBody>
                  <a:tcPr/>
                </a:tc>
                <a:tc>
                  <a:txBody>
                    <a:bodyPr/>
                    <a:lstStyle/>
                    <a:p>
                      <a:r>
                        <a:rPr lang="en-US" sz="1400" dirty="0"/>
                        <a:t>No need for physical checking of the mailbox, with wireless feedback</a:t>
                      </a:r>
                      <a:endParaRPr lang="en-IN" sz="1400" dirty="0"/>
                    </a:p>
                  </a:txBody>
                  <a:tcPr/>
                </a:tc>
                <a:tc>
                  <a:txBody>
                    <a:bodyPr/>
                    <a:lstStyle/>
                    <a:p>
                      <a:r>
                        <a:rPr lang="en-US" sz="1400" dirty="0"/>
                        <a:t>Higher energy consumption and possible signal interference.</a:t>
                      </a:r>
                      <a:endParaRPr lang="en-IN" sz="1400" dirty="0"/>
                    </a:p>
                  </a:txBody>
                  <a:tcPr/>
                </a:tc>
                <a:extLst>
                  <a:ext uri="{0D108BD9-81ED-4DB2-BD59-A6C34878D82A}">
                    <a16:rowId xmlns:a16="http://schemas.microsoft.com/office/drawing/2014/main" val="3040591473"/>
                  </a:ext>
                </a:extLst>
              </a:tr>
            </a:tbl>
          </a:graphicData>
        </a:graphic>
      </p:graphicFrame>
      <p:sp>
        <p:nvSpPr>
          <p:cNvPr id="3" name="Slide Number Placeholder 2">
            <a:extLst>
              <a:ext uri="{FF2B5EF4-FFF2-40B4-BE49-F238E27FC236}">
                <a16:creationId xmlns:a16="http://schemas.microsoft.com/office/drawing/2014/main" id="{5EBFE2A8-CE4A-EFAA-D627-C978BFA3EE77}"/>
              </a:ext>
            </a:extLst>
          </p:cNvPr>
          <p:cNvSpPr>
            <a:spLocks noGrp="1"/>
          </p:cNvSpPr>
          <p:nvPr>
            <p:ph type="sldNum" sz="quarter" idx="12"/>
          </p:nvPr>
        </p:nvSpPr>
        <p:spPr/>
        <p:txBody>
          <a:bodyPr/>
          <a:lstStyle/>
          <a:p>
            <a:pPr>
              <a:defRPr/>
            </a:pPr>
            <a:fld id="{AE9E0237-3130-4212-AEA9-2946740B5D07}" type="slidenum">
              <a:rPr lang="en-US" altLang="zh-CN" smtClean="0"/>
              <a:pPr>
                <a:defRPr/>
              </a:pPr>
              <a:t>7</a:t>
            </a:fld>
            <a:endParaRPr lang="en-US" altLang="zh-CN"/>
          </a:p>
        </p:txBody>
      </p:sp>
    </p:spTree>
    <p:extLst>
      <p:ext uri="{BB962C8B-B14F-4D97-AF65-F5344CB8AC3E}">
        <p14:creationId xmlns:p14="http://schemas.microsoft.com/office/powerpoint/2010/main" val="230420600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A9C7A98-054E-BF6E-CC76-995449896863}"/>
              </a:ext>
            </a:extLst>
          </p:cNvPr>
          <p:cNvSpPr>
            <a:spLocks noGrp="1" noChangeArrowheads="1"/>
          </p:cNvSpPr>
          <p:nvPr>
            <p:ph type="title"/>
          </p:nvPr>
        </p:nvSpPr>
        <p:spPr>
          <a:xfrm>
            <a:off x="3857432" y="265307"/>
            <a:ext cx="10363200" cy="1143000"/>
          </a:xfrm>
        </p:spPr>
        <p:txBody>
          <a:bodyPr/>
          <a:lstStyle/>
          <a:p>
            <a:pPr eaLnBrk="1" hangingPunct="1"/>
            <a:r>
              <a:rPr lang="en-US" altLang="en-US" sz="36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sz="3600" dirty="0">
              <a:ea typeface="Microsoft Sans Serif" panose="020B0604020202020204" pitchFamily="34" charset="0"/>
              <a:cs typeface="Times New Roman" panose="02020603050405020304" pitchFamily="18" charset="0"/>
            </a:endParaRPr>
          </a:p>
        </p:txBody>
      </p:sp>
      <p:sp>
        <p:nvSpPr>
          <p:cNvPr id="15363" name="Date Placeholder 2">
            <a:extLst>
              <a:ext uri="{FF2B5EF4-FFF2-40B4-BE49-F238E27FC236}">
                <a16:creationId xmlns:a16="http://schemas.microsoft.com/office/drawing/2014/main" id="{FF1D199C-A643-535E-4D95-49892C2DCAC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D5EE05F-0954-496A-8121-92F415170EA2}" type="datetime1">
              <a:rPr lang="en-US" altLang="en-US" smtClean="0">
                <a:solidFill>
                  <a:schemeClr val="tx2"/>
                </a:solidFill>
              </a:rPr>
              <a:t>1/20/2025</a:t>
            </a:fld>
            <a:endParaRPr lang="en-US" altLang="en-US" dirty="0">
              <a:solidFill>
                <a:schemeClr val="tx2"/>
              </a:solidFill>
            </a:endParaRPr>
          </a:p>
        </p:txBody>
      </p:sp>
      <p:sp>
        <p:nvSpPr>
          <p:cNvPr id="3" name="Slide Number Placeholder 2">
            <a:extLst>
              <a:ext uri="{FF2B5EF4-FFF2-40B4-BE49-F238E27FC236}">
                <a16:creationId xmlns:a16="http://schemas.microsoft.com/office/drawing/2014/main" id="{37251BA9-CF33-A12B-12A6-800A3A2D602E}"/>
              </a:ext>
            </a:extLst>
          </p:cNvPr>
          <p:cNvSpPr>
            <a:spLocks noGrp="1"/>
          </p:cNvSpPr>
          <p:nvPr>
            <p:ph type="sldNum" sz="quarter" idx="12"/>
          </p:nvPr>
        </p:nvSpPr>
        <p:spPr/>
        <p:txBody>
          <a:bodyPr/>
          <a:lstStyle/>
          <a:p>
            <a:pPr>
              <a:defRPr/>
            </a:pPr>
            <a:fld id="{AE9E0237-3130-4212-AEA9-2946740B5D07}" type="slidenum">
              <a:rPr lang="en-US" altLang="zh-CN" smtClean="0"/>
              <a:pPr>
                <a:defRPr/>
              </a:pPr>
              <a:t>8</a:t>
            </a:fld>
            <a:endParaRPr lang="en-US" altLang="zh-CN"/>
          </a:p>
        </p:txBody>
      </p:sp>
      <p:pic>
        <p:nvPicPr>
          <p:cNvPr id="5" name="Picture 4">
            <a:extLst>
              <a:ext uri="{FF2B5EF4-FFF2-40B4-BE49-F238E27FC236}">
                <a16:creationId xmlns:a16="http://schemas.microsoft.com/office/drawing/2014/main" id="{DD11170A-841B-4F94-8976-6B211E34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198" y="1595119"/>
            <a:ext cx="9249721" cy="4539809"/>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4AA4-5981-4FCC-8C8D-2A8C8CE1E39C}"/>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CIRCUIT DIAGRAM</a:t>
            </a:r>
            <a:endParaRPr lang="en-IN" b="1" dirty="0"/>
          </a:p>
        </p:txBody>
      </p:sp>
      <p:sp>
        <p:nvSpPr>
          <p:cNvPr id="4" name="Date Placeholder 3">
            <a:extLst>
              <a:ext uri="{FF2B5EF4-FFF2-40B4-BE49-F238E27FC236}">
                <a16:creationId xmlns:a16="http://schemas.microsoft.com/office/drawing/2014/main" id="{864238AB-D9EC-4DBF-AE6F-45F0BC4251DB}"/>
              </a:ext>
            </a:extLst>
          </p:cNvPr>
          <p:cNvSpPr>
            <a:spLocks noGrp="1"/>
          </p:cNvSpPr>
          <p:nvPr>
            <p:ph type="dt" sz="half" idx="10"/>
          </p:nvPr>
        </p:nvSpPr>
        <p:spPr/>
        <p:txBody>
          <a:bodyPr/>
          <a:lstStyle/>
          <a:p>
            <a:pPr>
              <a:defRPr/>
            </a:pPr>
            <a:fld id="{CEF89A6E-6C8D-454E-A18C-990BA4752DEC}" type="datetime1">
              <a:rPr lang="en-US" smtClean="0"/>
              <a:t>1/20/2025</a:t>
            </a:fld>
            <a:endParaRPr lang="en-US" dirty="0"/>
          </a:p>
        </p:txBody>
      </p:sp>
      <p:sp>
        <p:nvSpPr>
          <p:cNvPr id="3" name="Slide Number Placeholder 2">
            <a:extLst>
              <a:ext uri="{FF2B5EF4-FFF2-40B4-BE49-F238E27FC236}">
                <a16:creationId xmlns:a16="http://schemas.microsoft.com/office/drawing/2014/main" id="{106D7F5E-C8FB-7182-E7B7-0972DBFB4BEE}"/>
              </a:ext>
            </a:extLst>
          </p:cNvPr>
          <p:cNvSpPr>
            <a:spLocks noGrp="1"/>
          </p:cNvSpPr>
          <p:nvPr>
            <p:ph type="sldNum" sz="quarter" idx="12"/>
          </p:nvPr>
        </p:nvSpPr>
        <p:spPr/>
        <p:txBody>
          <a:bodyPr/>
          <a:lstStyle/>
          <a:p>
            <a:pPr>
              <a:defRPr/>
            </a:pPr>
            <a:fld id="{AE9E0237-3130-4212-AEA9-2946740B5D07}" type="slidenum">
              <a:rPr lang="en-US" altLang="zh-CN" smtClean="0"/>
              <a:pPr>
                <a:defRPr/>
              </a:pPr>
              <a:t>9</a:t>
            </a:fld>
            <a:endParaRPr lang="en-US" altLang="zh-CN"/>
          </a:p>
        </p:txBody>
      </p:sp>
      <p:pic>
        <p:nvPicPr>
          <p:cNvPr id="6" name="Picture 5">
            <a:extLst>
              <a:ext uri="{FF2B5EF4-FFF2-40B4-BE49-F238E27FC236}">
                <a16:creationId xmlns:a16="http://schemas.microsoft.com/office/drawing/2014/main" id="{2C98ABF1-A422-2A4C-F5B2-8B5056107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88" y="1417638"/>
            <a:ext cx="9533083" cy="4878257"/>
          </a:xfrm>
          <a:prstGeom prst="rect">
            <a:avLst/>
          </a:prstGeom>
        </p:spPr>
      </p:pic>
    </p:spTree>
    <p:extLst>
      <p:ext uri="{BB962C8B-B14F-4D97-AF65-F5344CB8AC3E}">
        <p14:creationId xmlns:p14="http://schemas.microsoft.com/office/powerpoint/2010/main" val="3368772134"/>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1078</TotalTime>
  <Words>2135</Words>
  <Application>Microsoft Office PowerPoint</Application>
  <PresentationFormat>Widescreen</PresentationFormat>
  <Paragraphs>240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20EC5203  ELECTRONIC DESIGN PROJECT- I MODULE 1 – LETTER CARD COUNTER USING LDR MODULE 2 – ACCIDENT PREVENTION IN HILL STATION USING IR SENSOR </vt:lpstr>
      <vt:lpstr>OUTLINE</vt:lpstr>
      <vt:lpstr>MODULE 1 – LETTER CARD COUNTER USING LDR</vt:lpstr>
      <vt:lpstr> ABSTRACT</vt:lpstr>
      <vt:lpstr>INTRODUCTION</vt:lpstr>
      <vt:lpstr>PowerPoint Presentation</vt:lpstr>
      <vt:lpstr>                   LITERATURE SURVEY</vt:lpstr>
      <vt:lpstr>BLOCK DIAGRAM</vt:lpstr>
      <vt:lpstr>                      CIRCUIT DIAGRAM</vt:lpstr>
      <vt:lpstr>                      </vt:lpstr>
      <vt:lpstr> </vt:lpstr>
      <vt:lpstr>ADVANTAGES AND APPLICATIONS</vt:lpstr>
      <vt:lpstr>MODULE 2 – ACCIDENT PREVENTION IN HILL STATION USING IR SENSOR  </vt:lpstr>
      <vt:lpstr>ABSTRACT </vt:lpstr>
      <vt:lpstr>INTRODUCTION</vt:lpstr>
      <vt:lpstr>PowerPoint Presentation</vt:lpstr>
      <vt:lpstr>BLOCK DIAGRAM</vt:lpstr>
      <vt:lpstr>                      CIRCUIT DIAGRAM </vt:lpstr>
      <vt:lpstr>       LITERATURE SURVEY</vt:lpstr>
      <vt:lpstr>HARDWARE MODULE</vt:lpstr>
      <vt:lpstr> </vt:lpstr>
      <vt:lpstr>ADVANTAGES AND APPLICATIONS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Sharmila K</cp:lastModifiedBy>
  <cp:revision>66</cp:revision>
  <dcterms:created xsi:type="dcterms:W3CDTF">2017-04-13T11:52:33Z</dcterms:created>
  <dcterms:modified xsi:type="dcterms:W3CDTF">2025-01-20T10:49:00Z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