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325" r:id="rId2"/>
    <p:sldId id="256" r:id="rId3"/>
    <p:sldId id="327" r:id="rId4"/>
    <p:sldId id="329" r:id="rId5"/>
    <p:sldId id="264" r:id="rId6"/>
    <p:sldId id="326" r:id="rId7"/>
  </p:sldIdLst>
  <p:sldSz cx="9144000" cy="5143500" type="screen16x9"/>
  <p:notesSz cx="6858000" cy="9144000"/>
  <p:embeddedFontLst>
    <p:embeddedFont>
      <p:font typeface="Albert Sans" panose="020B0604020202020204" charset="0"/>
      <p:regular r:id="rId9"/>
      <p:bold r:id="rId10"/>
      <p:italic r:id="rId11"/>
      <p:boldItalic r:id="rId12"/>
    </p:embeddedFont>
    <p:embeddedFont>
      <p:font typeface="Albert Sans Medium" panose="020B0604020202020204" charset="0"/>
      <p:regular r:id="rId13"/>
      <p:bold r:id="rId14"/>
      <p:italic r:id="rId15"/>
      <p:boldItalic r:id="rId16"/>
    </p:embeddedFont>
    <p:embeddedFont>
      <p:font typeface="Rajdhani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F0366C-B1F9-42E6-B340-3E5BE9916A3A}">
  <a:tblStyle styleId="{B9F0366C-B1F9-42E6-B340-3E5BE9916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>
          <a:extLst>
            <a:ext uri="{FF2B5EF4-FFF2-40B4-BE49-F238E27FC236}">
              <a16:creationId xmlns:a16="http://schemas.microsoft.com/office/drawing/2014/main" id="{301B87AE-C079-F967-4C31-01DF71AF2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:notes">
            <a:extLst>
              <a:ext uri="{FF2B5EF4-FFF2-40B4-BE49-F238E27FC236}">
                <a16:creationId xmlns:a16="http://schemas.microsoft.com/office/drawing/2014/main" id="{4DCDE3AB-D286-0630-D105-C2A12EE53F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p:notes">
            <a:extLst>
              <a:ext uri="{FF2B5EF4-FFF2-40B4-BE49-F238E27FC236}">
                <a16:creationId xmlns:a16="http://schemas.microsoft.com/office/drawing/2014/main" id="{2CE146DD-AA6C-13C8-430E-EFDFA4E94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5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db0f9523d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db0f9523d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22175" y="967825"/>
            <a:ext cx="5899800" cy="2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47400" y="3471725"/>
            <a:ext cx="4849200" cy="397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72325" y="-64950"/>
            <a:ext cx="7124450" cy="668900"/>
            <a:chOff x="-372325" y="-64950"/>
            <a:chExt cx="7124450" cy="668900"/>
          </a:xfrm>
        </p:grpSpPr>
        <p:sp>
          <p:nvSpPr>
            <p:cNvPr id="12" name="Google Shape;12;p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8855075" y="1482838"/>
            <a:ext cx="2907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8654375" y="3140500"/>
            <a:ext cx="489600" cy="558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855075" y="1186500"/>
            <a:ext cx="296400" cy="29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-675" y="3335400"/>
            <a:ext cx="1857300" cy="180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-675" y="3803000"/>
            <a:ext cx="1377000" cy="134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263200" y="4095225"/>
            <a:ext cx="849300" cy="84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58" name="Google Shape;58;p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"/>
          <p:cNvSpPr txBox="1">
            <a:spLocks noGrp="1"/>
          </p:cNvSpPr>
          <p:nvPr>
            <p:ph type="title"/>
          </p:nvPr>
        </p:nvSpPr>
        <p:spPr>
          <a:xfrm>
            <a:off x="2113625" y="1381425"/>
            <a:ext cx="4916700" cy="23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4" name="Google Shape;324;p8"/>
          <p:cNvGrpSpPr/>
          <p:nvPr/>
        </p:nvGrpSpPr>
        <p:grpSpPr>
          <a:xfrm>
            <a:off x="2009050" y="-64950"/>
            <a:ext cx="7124450" cy="668900"/>
            <a:chOff x="-372325" y="-64950"/>
            <a:chExt cx="7124450" cy="668900"/>
          </a:xfrm>
        </p:grpSpPr>
        <p:sp>
          <p:nvSpPr>
            <p:cNvPr id="325" name="Google Shape;325;p8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8"/>
          <p:cNvSpPr/>
          <p:nvPr/>
        </p:nvSpPr>
        <p:spPr>
          <a:xfrm>
            <a:off x="567875" y="-12"/>
            <a:ext cx="2907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8"/>
          <p:cNvSpPr/>
          <p:nvPr/>
        </p:nvSpPr>
        <p:spPr>
          <a:xfrm rot="-5400000">
            <a:off x="8327700" y="3110200"/>
            <a:ext cx="322500" cy="12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8"/>
          <p:cNvSpPr/>
          <p:nvPr/>
        </p:nvSpPr>
        <p:spPr>
          <a:xfrm>
            <a:off x="-675" y="3335400"/>
            <a:ext cx="1857300" cy="1808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8"/>
          <p:cNvSpPr/>
          <p:nvPr/>
        </p:nvSpPr>
        <p:spPr>
          <a:xfrm>
            <a:off x="-675" y="3803000"/>
            <a:ext cx="1377000" cy="134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8"/>
          <p:cNvGrpSpPr/>
          <p:nvPr/>
        </p:nvGrpSpPr>
        <p:grpSpPr>
          <a:xfrm>
            <a:off x="5346325" y="4608275"/>
            <a:ext cx="2026200" cy="78000"/>
            <a:chOff x="6727425" y="4608275"/>
            <a:chExt cx="2026200" cy="78000"/>
          </a:xfrm>
        </p:grpSpPr>
        <p:sp>
          <p:nvSpPr>
            <p:cNvPr id="369" name="Google Shape;369;p8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-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●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Font typeface="Albert Sans"/>
              <a:buChar char="○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Font typeface="Albert Sans"/>
              <a:buChar char="■"/>
              <a:defRPr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378" name="Google Shape;378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9"/>
          <p:cNvGrpSpPr/>
          <p:nvPr/>
        </p:nvGrpSpPr>
        <p:grpSpPr>
          <a:xfrm rot="5400000">
            <a:off x="6903475" y="3004063"/>
            <a:ext cx="3991375" cy="668900"/>
            <a:chOff x="2760750" y="-64950"/>
            <a:chExt cx="3991375" cy="668900"/>
          </a:xfrm>
        </p:grpSpPr>
        <p:sp>
          <p:nvSpPr>
            <p:cNvPr id="380" name="Google Shape;380;p9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9"/>
          <p:cNvSpPr/>
          <p:nvPr/>
        </p:nvSpPr>
        <p:spPr>
          <a:xfrm>
            <a:off x="0" y="4681700"/>
            <a:ext cx="2661900" cy="24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9"/>
          <p:cNvGrpSpPr/>
          <p:nvPr/>
        </p:nvGrpSpPr>
        <p:grpSpPr>
          <a:xfrm>
            <a:off x="1511025" y="4763900"/>
            <a:ext cx="2026200" cy="78000"/>
            <a:chOff x="6727425" y="4608275"/>
            <a:chExt cx="2026200" cy="78000"/>
          </a:xfrm>
        </p:grpSpPr>
        <p:sp>
          <p:nvSpPr>
            <p:cNvPr id="403" name="Google Shape;403;p9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0"/>
          <p:cNvSpPr>
            <a:spLocks noGrp="1"/>
          </p:cNvSpPr>
          <p:nvPr>
            <p:ph type="pic" idx="2"/>
          </p:nvPr>
        </p:nvSpPr>
        <p:spPr>
          <a:xfrm>
            <a:off x="-6750" y="33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10"/>
          <p:cNvSpPr txBox="1">
            <a:spLocks noGrp="1"/>
          </p:cNvSpPr>
          <p:nvPr>
            <p:ph type="body" idx="1"/>
          </p:nvPr>
        </p:nvSpPr>
        <p:spPr>
          <a:xfrm>
            <a:off x="720000" y="4003475"/>
            <a:ext cx="7704000" cy="6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1"/>
          <p:cNvGrpSpPr/>
          <p:nvPr/>
        </p:nvGrpSpPr>
        <p:grpSpPr>
          <a:xfrm>
            <a:off x="-372325" y="-64950"/>
            <a:ext cx="7124450" cy="668900"/>
            <a:chOff x="-372325" y="-64950"/>
            <a:chExt cx="7124450" cy="668900"/>
          </a:xfrm>
        </p:grpSpPr>
        <p:sp>
          <p:nvSpPr>
            <p:cNvPr id="716" name="Google Shape;716;p21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21"/>
          <p:cNvSpPr/>
          <p:nvPr/>
        </p:nvSpPr>
        <p:spPr>
          <a:xfrm>
            <a:off x="8512950" y="9"/>
            <a:ext cx="290700" cy="3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1"/>
          <p:cNvSpPr/>
          <p:nvPr/>
        </p:nvSpPr>
        <p:spPr>
          <a:xfrm>
            <a:off x="-675" y="3335400"/>
            <a:ext cx="1857300" cy="1808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1"/>
          <p:cNvSpPr/>
          <p:nvPr/>
        </p:nvSpPr>
        <p:spPr>
          <a:xfrm>
            <a:off x="-675" y="3803000"/>
            <a:ext cx="1377000" cy="1340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1"/>
          <p:cNvSpPr/>
          <p:nvPr/>
        </p:nvSpPr>
        <p:spPr>
          <a:xfrm>
            <a:off x="568550" y="4365775"/>
            <a:ext cx="375300" cy="37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21"/>
          <p:cNvGrpSpPr/>
          <p:nvPr/>
        </p:nvGrpSpPr>
        <p:grpSpPr>
          <a:xfrm rot="5400000">
            <a:off x="7645200" y="3593975"/>
            <a:ext cx="2026200" cy="78000"/>
            <a:chOff x="6727425" y="4608275"/>
            <a:chExt cx="2026200" cy="78000"/>
          </a:xfrm>
        </p:grpSpPr>
        <p:sp>
          <p:nvSpPr>
            <p:cNvPr id="760" name="Google Shape;760;p21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2"/>
          <p:cNvSpPr/>
          <p:nvPr/>
        </p:nvSpPr>
        <p:spPr>
          <a:xfrm>
            <a:off x="8598225" y="0"/>
            <a:ext cx="322500" cy="284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2"/>
          <p:cNvSpPr/>
          <p:nvPr/>
        </p:nvSpPr>
        <p:spPr>
          <a:xfrm rot="-5400000">
            <a:off x="7432125" y="-875412"/>
            <a:ext cx="290700" cy="20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-26750" y="0"/>
            <a:ext cx="1857300" cy="1808100"/>
            <a:chOff x="-675" y="51150"/>
            <a:chExt cx="1857300" cy="1808100"/>
          </a:xfrm>
        </p:grpSpPr>
        <p:sp>
          <p:nvSpPr>
            <p:cNvPr id="771" name="Google Shape;771;p22"/>
            <p:cNvSpPr/>
            <p:nvPr/>
          </p:nvSpPr>
          <p:spPr>
            <a:xfrm rot="10800000" flipH="1">
              <a:off x="-675" y="51150"/>
              <a:ext cx="1857300" cy="18081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 rot="10800000" flipH="1">
              <a:off x="-675" y="51250"/>
              <a:ext cx="1377000" cy="13404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454650" y="488400"/>
              <a:ext cx="466200" cy="46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22"/>
          <p:cNvGrpSpPr/>
          <p:nvPr/>
        </p:nvGrpSpPr>
        <p:grpSpPr>
          <a:xfrm>
            <a:off x="5346325" y="106350"/>
            <a:ext cx="2026200" cy="78000"/>
            <a:chOff x="6727425" y="4608275"/>
            <a:chExt cx="2026200" cy="78000"/>
          </a:xfrm>
        </p:grpSpPr>
        <p:sp>
          <p:nvSpPr>
            <p:cNvPr id="775" name="Google Shape;775;p22"/>
            <p:cNvSpPr/>
            <p:nvPr/>
          </p:nvSpPr>
          <p:spPr>
            <a:xfrm>
              <a:off x="67274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70521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73768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77015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80262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83509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8675625" y="4608275"/>
              <a:ext cx="78000" cy="7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2"/>
          <p:cNvGrpSpPr/>
          <p:nvPr/>
        </p:nvGrpSpPr>
        <p:grpSpPr>
          <a:xfrm>
            <a:off x="-372325" y="4501925"/>
            <a:ext cx="7124450" cy="668900"/>
            <a:chOff x="-372325" y="-64950"/>
            <a:chExt cx="7124450" cy="668900"/>
          </a:xfrm>
        </p:grpSpPr>
        <p:sp>
          <p:nvSpPr>
            <p:cNvPr id="783" name="Google Shape;783;p22"/>
            <p:cNvSpPr/>
            <p:nvPr/>
          </p:nvSpPr>
          <p:spPr>
            <a:xfrm>
              <a:off x="-37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-1971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-223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1524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02425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7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8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0276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120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37767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15524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7272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8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206072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223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24107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25859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27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293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31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32855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346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3635500" y="-64950"/>
              <a:ext cx="508800" cy="668900"/>
            </a:xfrm>
            <a:custGeom>
              <a:avLst/>
              <a:gdLst/>
              <a:ahLst/>
              <a:cxnLst/>
              <a:rect l="l" t="t" r="r" b="b"/>
              <a:pathLst>
                <a:path w="2035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8107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7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39855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14427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6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431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49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5" y="0"/>
                  </a:moveTo>
                  <a:lnTo>
                    <a:pt x="0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4669025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843800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0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19380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36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543800" y="-64950"/>
              <a:ext cx="508325" cy="668900"/>
            </a:xfrm>
            <a:custGeom>
              <a:avLst/>
              <a:gdLst/>
              <a:ahLst/>
              <a:cxnLst/>
              <a:rect l="l" t="t" r="r" b="b"/>
              <a:pathLst>
                <a:path w="20333" h="26756" extrusionOk="0">
                  <a:moveTo>
                    <a:pt x="19277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719050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37" y="26756"/>
                  </a:lnTo>
                  <a:lnTo>
                    <a:pt x="20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89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6068575" y="-64950"/>
              <a:ext cx="508775" cy="668900"/>
            </a:xfrm>
            <a:custGeom>
              <a:avLst/>
              <a:gdLst/>
              <a:ahLst/>
              <a:cxnLst/>
              <a:rect l="l" t="t" r="r" b="b"/>
              <a:pathLst>
                <a:path w="20351" h="26756" extrusionOk="0">
                  <a:moveTo>
                    <a:pt x="19296" y="0"/>
                  </a:moveTo>
                  <a:lnTo>
                    <a:pt x="1" y="26756"/>
                  </a:lnTo>
                  <a:lnTo>
                    <a:pt x="1056" y="26756"/>
                  </a:lnTo>
                  <a:lnTo>
                    <a:pt x="20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6243825" y="-64950"/>
              <a:ext cx="508300" cy="668900"/>
            </a:xfrm>
            <a:custGeom>
              <a:avLst/>
              <a:gdLst/>
              <a:ahLst/>
              <a:cxnLst/>
              <a:rect l="l" t="t" r="r" b="b"/>
              <a:pathLst>
                <a:path w="20332" h="26756" extrusionOk="0">
                  <a:moveTo>
                    <a:pt x="19276" y="0"/>
                  </a:moveTo>
                  <a:lnTo>
                    <a:pt x="0" y="26756"/>
                  </a:lnTo>
                  <a:lnTo>
                    <a:pt x="1055" y="26756"/>
                  </a:lnTo>
                  <a:lnTo>
                    <a:pt x="2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525"/>
            <a:ext cx="9144000" cy="5143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6301016" y="7089"/>
            <a:ext cx="1714500" cy="8596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8015514" y="7089"/>
            <a:ext cx="1128487" cy="85968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128485" y="4298986"/>
            <a:ext cx="1714500" cy="8540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2" y="4298985"/>
            <a:ext cx="1128487" cy="8540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7859268" cy="418338"/>
          </a:xfrm>
        </p:spPr>
        <p:txBody>
          <a:bodyPr anchor="t"/>
          <a:lstStyle>
            <a:lvl1pPr>
              <a:defRPr sz="1500" b="1" cap="all" spc="225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936" y="1152144"/>
            <a:ext cx="7859411" cy="336042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0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jdhani"/>
              <a:buNone/>
              <a:defRPr sz="3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921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●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○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 Medium"/>
              <a:buChar char="■"/>
              <a:defRPr sz="12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67" r:id="rId6"/>
    <p:sldLayoutId id="2147483668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7F2CB252-AF8B-A8F5-13B6-DBA7A38F2A9A}"/>
              </a:ext>
            </a:extLst>
          </p:cNvPr>
          <p:cNvSpPr txBox="1"/>
          <p:nvPr/>
        </p:nvSpPr>
        <p:spPr>
          <a:xfrm>
            <a:off x="4905794" y="554675"/>
            <a:ext cx="458997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cap="all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brain</a:t>
            </a:r>
            <a:r>
              <a:rPr lang="en-US" sz="4400" b="1" cap="all" dirty="0" err="1">
                <a:solidFill>
                  <a:srgbClr val="92D050"/>
                </a:solidFill>
                <a:latin typeface="Arial"/>
                <a:cs typeface="Arial"/>
              </a:rPr>
              <a:t>Sphere</a:t>
            </a:r>
            <a:endParaRPr lang="en-US" sz="4400" b="1" cap="all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387AE323-5AF0-8FBD-31A3-F38EE7D0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5" y="233467"/>
            <a:ext cx="1559279" cy="14118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BCA16-C01C-A93D-4DFE-390AD0BF9CF6}"/>
              </a:ext>
            </a:extLst>
          </p:cNvPr>
          <p:cNvSpPr txBox="1"/>
          <p:nvPr/>
        </p:nvSpPr>
        <p:spPr>
          <a:xfrm>
            <a:off x="401444" y="2443459"/>
            <a:ext cx="65569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bert Sans Medium" panose="020B0604020202020204" charset="0"/>
              </a:rPr>
              <a:t>Human Resources </a:t>
            </a:r>
          </a:p>
          <a:p>
            <a:r>
              <a:rPr lang="en-US" sz="6000" dirty="0">
                <a:latin typeface="Albert Sans Medium" panose="020B0604020202020204" charset="0"/>
              </a:rPr>
              <a:t>Data Analysis</a:t>
            </a:r>
            <a:endParaRPr lang="en-IN" sz="6000" dirty="0">
              <a:latin typeface="Albert Sans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6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6"/>
          <p:cNvSpPr/>
          <p:nvPr/>
        </p:nvSpPr>
        <p:spPr>
          <a:xfrm>
            <a:off x="7521900" y="3593500"/>
            <a:ext cx="322500" cy="15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EEDC5-AEDC-6551-BB98-8669EBA00C56}"/>
              </a:ext>
            </a:extLst>
          </p:cNvPr>
          <p:cNvSpPr txBox="1"/>
          <p:nvPr/>
        </p:nvSpPr>
        <p:spPr>
          <a:xfrm>
            <a:off x="639337" y="847492"/>
            <a:ext cx="47652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Total Number of Rows and Columns – 1470, 35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Total number of : </a:t>
            </a:r>
          </a:p>
          <a:p>
            <a:r>
              <a:rPr lang="en-IN" sz="2000" dirty="0"/>
              <a:t>             Female employees - 588</a:t>
            </a:r>
          </a:p>
          <a:p>
            <a:r>
              <a:rPr lang="en-IN" sz="2000" dirty="0"/>
              <a:t>             Male employees – 882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 Martial Status of employees:</a:t>
            </a:r>
          </a:p>
          <a:p>
            <a:r>
              <a:rPr lang="en-IN" sz="2000" dirty="0"/>
              <a:t>       Married – 45.8%</a:t>
            </a:r>
          </a:p>
          <a:p>
            <a:r>
              <a:rPr lang="en-IN" sz="2000" dirty="0"/>
              <a:t>       Single - 32%</a:t>
            </a:r>
          </a:p>
          <a:p>
            <a:r>
              <a:rPr lang="en-IN" sz="2000" dirty="0"/>
              <a:t>       Divorced- 22.2%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E86D65-B2DA-9C87-9E44-E85A3971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42" y="582682"/>
            <a:ext cx="2225233" cy="701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0F038A-D482-2DF3-8145-66A188099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12" y="1468015"/>
            <a:ext cx="3133325" cy="21254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0F646B-9445-A054-17BE-C966150F2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919" y="3284042"/>
            <a:ext cx="3182688" cy="18979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FC3C3-6361-A195-B525-B866D63B9C7F}"/>
              </a:ext>
            </a:extLst>
          </p:cNvPr>
          <p:cNvSpPr txBox="1"/>
          <p:nvPr/>
        </p:nvSpPr>
        <p:spPr>
          <a:xfrm>
            <a:off x="631902" y="944136"/>
            <a:ext cx="57242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Attrition:</a:t>
            </a:r>
          </a:p>
          <a:p>
            <a:r>
              <a:rPr lang="en-IN" sz="2400" dirty="0"/>
              <a:t>      Yes-16.1%</a:t>
            </a:r>
          </a:p>
          <a:p>
            <a:r>
              <a:rPr lang="en-IN" sz="2400" dirty="0"/>
              <a:t>      No- 83.9%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1F1F1F"/>
                </a:solidFill>
                <a:latin typeface="+mn-lt"/>
              </a:rPr>
              <a:t>Business Travel </a:t>
            </a:r>
          </a:p>
          <a:p>
            <a:r>
              <a:rPr lang="en-US" sz="2400" dirty="0">
                <a:solidFill>
                  <a:srgbClr val="1F1F1F"/>
                </a:solidFill>
                <a:latin typeface="+mn-lt"/>
              </a:rPr>
              <a:t>       Travel Rarely-71%</a:t>
            </a:r>
          </a:p>
          <a:p>
            <a:r>
              <a:rPr lang="en-US" sz="2400" dirty="0">
                <a:solidFill>
                  <a:srgbClr val="1F1F1F"/>
                </a:solidFill>
                <a:latin typeface="+mn-lt"/>
              </a:rPr>
              <a:t>       Travel Frequently-18.8%</a:t>
            </a:r>
          </a:p>
          <a:p>
            <a:r>
              <a:rPr lang="en-US" sz="2400" dirty="0">
                <a:solidFill>
                  <a:srgbClr val="1F1F1F"/>
                </a:solidFill>
                <a:latin typeface="+mn-lt"/>
              </a:rPr>
              <a:t>       Non-Travel- 10.2% </a:t>
            </a:r>
            <a:endParaRPr lang="en-IN" sz="2400" dirty="0">
              <a:latin typeface="+mn-lt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0A6BC-A769-8728-3931-D2DBEE58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369" y="490653"/>
            <a:ext cx="3768055" cy="198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B0B026-6586-3903-584F-9409C2500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683" y="2477662"/>
            <a:ext cx="4323616" cy="20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>
          <a:extLst>
            <a:ext uri="{FF2B5EF4-FFF2-40B4-BE49-F238E27FC236}">
              <a16:creationId xmlns:a16="http://schemas.microsoft.com/office/drawing/2014/main" id="{E046987B-7185-7846-5C97-B9FF11CF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6">
            <a:extLst>
              <a:ext uri="{FF2B5EF4-FFF2-40B4-BE49-F238E27FC236}">
                <a16:creationId xmlns:a16="http://schemas.microsoft.com/office/drawing/2014/main" id="{7D681B8A-7912-9F49-AF62-C7CF715C8741}"/>
              </a:ext>
            </a:extLst>
          </p:cNvPr>
          <p:cNvSpPr/>
          <p:nvPr/>
        </p:nvSpPr>
        <p:spPr>
          <a:xfrm>
            <a:off x="7521900" y="3593500"/>
            <a:ext cx="322500" cy="15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C6E1E-D703-0BCC-E471-7706E697F6AA}"/>
              </a:ext>
            </a:extLst>
          </p:cNvPr>
          <p:cNvSpPr txBox="1"/>
          <p:nvPr/>
        </p:nvSpPr>
        <p:spPr>
          <a:xfrm>
            <a:off x="157976" y="671815"/>
            <a:ext cx="476157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There are around 13.4% of employees for which this is the first company and 3.5% of employees for which this is the 9 company.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Overtime done by employees: </a:t>
            </a:r>
          </a:p>
          <a:p>
            <a:r>
              <a:rPr lang="en-US" sz="2000" dirty="0"/>
              <a:t>          Yes- 28.3%</a:t>
            </a:r>
          </a:p>
          <a:p>
            <a:r>
              <a:rPr lang="en-US" sz="2000" dirty="0"/>
              <a:t>          No- 71.7%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CC910-1289-F580-618B-742C63B0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59" y="3054623"/>
            <a:ext cx="3710500" cy="2128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66C73-0029-C554-FBC6-90BE502C5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259" y="611716"/>
            <a:ext cx="4132946" cy="24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2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4"/>
          <p:cNvSpPr/>
          <p:nvPr/>
        </p:nvSpPr>
        <p:spPr>
          <a:xfrm>
            <a:off x="542375" y="4344575"/>
            <a:ext cx="341700" cy="34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4"/>
          <p:cNvSpPr/>
          <p:nvPr/>
        </p:nvSpPr>
        <p:spPr>
          <a:xfrm>
            <a:off x="7521900" y="3593500"/>
            <a:ext cx="322500" cy="154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A6947-5A8F-697A-198C-E492DE2B11F1}"/>
              </a:ext>
            </a:extLst>
          </p:cNvPr>
          <p:cNvSpPr txBox="1"/>
          <p:nvPr/>
        </p:nvSpPr>
        <p:spPr>
          <a:xfrm>
            <a:off x="713225" y="820173"/>
            <a:ext cx="85344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Job Satisfaction is more in the Role of Sales Executive and least in the Human Resources.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Performance Ratings are highest in the Research and Development Department and least in the Human Resources.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Percent Salary Hike in the employees are bit uneven for the years they spent in the company.</a:t>
            </a:r>
          </a:p>
          <a:p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/>
              <a:t>Work Life Balance with the age is decent.</a:t>
            </a:r>
          </a:p>
          <a:p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65F32-7A97-1485-8BE4-5EF031F08854}"/>
              </a:ext>
            </a:extLst>
          </p:cNvPr>
          <p:cNvSpPr txBox="1"/>
          <p:nvPr/>
        </p:nvSpPr>
        <p:spPr>
          <a:xfrm>
            <a:off x="743414" y="1055649"/>
            <a:ext cx="4289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51506-260D-8BFB-F174-F706310D2169}"/>
              </a:ext>
            </a:extLst>
          </p:cNvPr>
          <p:cNvSpPr txBox="1"/>
          <p:nvPr/>
        </p:nvSpPr>
        <p:spPr>
          <a:xfrm>
            <a:off x="743414" y="2654431"/>
            <a:ext cx="6356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Team Name: BrainSphere</a:t>
            </a:r>
          </a:p>
          <a:p>
            <a:endParaRPr lang="en-US" sz="2800" dirty="0"/>
          </a:p>
          <a:p>
            <a:r>
              <a:rPr lang="en-US" sz="2800" dirty="0"/>
              <a:t>Yash Kumar</a:t>
            </a:r>
          </a:p>
          <a:p>
            <a:r>
              <a:rPr lang="en-US" sz="2800" dirty="0"/>
              <a:t>Kanishka Shashi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8107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ssibility Consulting by Slidesgo">
  <a:themeElements>
    <a:clrScheme name="Simple Light">
      <a:dk1>
        <a:srgbClr val="2C4358"/>
      </a:dk1>
      <a:lt1>
        <a:srgbClr val="FFFDFA"/>
      </a:lt1>
      <a:dk2>
        <a:srgbClr val="ECE8D4"/>
      </a:dk2>
      <a:lt2>
        <a:srgbClr val="C7D6D1"/>
      </a:lt2>
      <a:accent1>
        <a:srgbClr val="A89C6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43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183</Words>
  <Application>Microsoft Office PowerPoint</Application>
  <PresentationFormat>On-screen Show (16:9)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Wingdings</vt:lpstr>
      <vt:lpstr>Albert Sans</vt:lpstr>
      <vt:lpstr>Arial</vt:lpstr>
      <vt:lpstr>Albert Sans Medium</vt:lpstr>
      <vt:lpstr>Rajdhani</vt:lpstr>
      <vt:lpstr>Accessibility Consulting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Kanishka Shashi</dc:creator>
  <cp:lastModifiedBy>Kanishka Shashi</cp:lastModifiedBy>
  <cp:revision>2</cp:revision>
  <dcterms:modified xsi:type="dcterms:W3CDTF">2025-01-15T14:37:10Z</dcterms:modified>
</cp:coreProperties>
</file>