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Kshatri-Sahil/Vehicle-cut-in-detection.git"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9" name="TextBox 8">
            <a:extLst>
              <a:ext uri="{FF2B5EF4-FFF2-40B4-BE49-F238E27FC236}">
                <a16:creationId xmlns:a16="http://schemas.microsoft.com/office/drawing/2014/main" id="{37533267-0AB4-CEF3-CD49-E33215FA15AD}"/>
              </a:ext>
            </a:extLst>
          </p:cNvPr>
          <p:cNvSpPr txBox="1"/>
          <p:nvPr/>
        </p:nvSpPr>
        <p:spPr>
          <a:xfrm>
            <a:off x="2895600" y="895350"/>
            <a:ext cx="3048000" cy="400110"/>
          </a:xfrm>
          <a:prstGeom prst="rect">
            <a:avLst/>
          </a:prstGeom>
          <a:noFill/>
        </p:spPr>
        <p:txBody>
          <a:bodyPr wrap="square">
            <a:spAutoFit/>
          </a:bodyPr>
          <a:lstStyle/>
          <a:p>
            <a:r>
              <a:rPr lang="en-IN" sz="2000" dirty="0"/>
              <a:t>Vehicle Cut-in Detection</a:t>
            </a:r>
          </a:p>
        </p:txBody>
      </p:sp>
      <p:sp>
        <p:nvSpPr>
          <p:cNvPr id="10" name="TextBox 9">
            <a:extLst>
              <a:ext uri="{FF2B5EF4-FFF2-40B4-BE49-F238E27FC236}">
                <a16:creationId xmlns:a16="http://schemas.microsoft.com/office/drawing/2014/main" id="{507C58C3-B347-7AE6-33B1-32C6E97F1E1F}"/>
              </a:ext>
            </a:extLst>
          </p:cNvPr>
          <p:cNvSpPr txBox="1"/>
          <p:nvPr/>
        </p:nvSpPr>
        <p:spPr>
          <a:xfrm>
            <a:off x="439571" y="1705510"/>
            <a:ext cx="4800600" cy="2246769"/>
          </a:xfrm>
          <a:prstGeom prst="rect">
            <a:avLst/>
          </a:prstGeom>
          <a:noFill/>
        </p:spPr>
        <p:txBody>
          <a:bodyPr wrap="square" rtlCol="0">
            <a:spAutoFit/>
          </a:bodyPr>
          <a:lstStyle/>
          <a:p>
            <a:pPr algn="just"/>
            <a:r>
              <a:rPr lang="en-US" sz="1400" dirty="0"/>
              <a:t>Vehicle cut-in detection is a critical component in advanced driver-assistance systems (ADAS) and autonomous driving technology. This system identifies when another vehicle cuts into the lane in front of the host vehicle, which is essential for maintaining safe following distances and preventing collisions. Combines data from multiple sensors to create a comprehensive understanding of the vehicle's environment . Machine Learning Algorithms: Analyze sensor data to detect patterns and identify potential cut-in scenarios.</a:t>
            </a:r>
            <a:endParaRPr lang="en-IN" sz="1400" dirty="0"/>
          </a:p>
        </p:txBody>
      </p:sp>
      <p:pic>
        <p:nvPicPr>
          <p:cNvPr id="1026" name="Picture 2" descr="Vehicle Detection Loops">
            <a:extLst>
              <a:ext uri="{FF2B5EF4-FFF2-40B4-BE49-F238E27FC236}">
                <a16:creationId xmlns:a16="http://schemas.microsoft.com/office/drawing/2014/main" id="{2C3AD87E-C8B5-0D86-D7BD-0193D4AF7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881" y="1581150"/>
            <a:ext cx="3415285" cy="24954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a:extLst>
              <a:ext uri="{FF2B5EF4-FFF2-40B4-BE49-F238E27FC236}">
                <a16:creationId xmlns:a16="http://schemas.microsoft.com/office/drawing/2014/main" id="{E440877C-386A-61DB-2829-4BF19010A8F3}"/>
              </a:ext>
            </a:extLst>
          </p:cNvPr>
          <p:cNvSpPr txBox="1"/>
          <p:nvPr/>
        </p:nvSpPr>
        <p:spPr>
          <a:xfrm>
            <a:off x="914400" y="1047750"/>
            <a:ext cx="7620000" cy="415498"/>
          </a:xfrm>
          <a:prstGeom prst="rect">
            <a:avLst/>
          </a:prstGeom>
          <a:noFill/>
        </p:spPr>
        <p:txBody>
          <a:bodyPr wrap="square" rtlCol="0">
            <a:spAutoFit/>
          </a:bodyPr>
          <a:lstStyle/>
          <a:p>
            <a:r>
              <a:rPr lang="en-US" sz="2100" dirty="0" err="1"/>
              <a:t>Mob</a:t>
            </a:r>
            <a:r>
              <a:rPr lang="en-US" sz="2000" dirty="0" err="1"/>
              <a:t>ile</a:t>
            </a:r>
            <a:r>
              <a:rPr lang="en-US" sz="2100" dirty="0" err="1"/>
              <a:t>Net</a:t>
            </a:r>
            <a:r>
              <a:rPr lang="en-US" sz="2100" dirty="0"/>
              <a:t>-SSD (Single Shot Detector) Deep Learning Model</a:t>
            </a:r>
            <a:endParaRPr lang="en-IN" sz="2100" dirty="0"/>
          </a:p>
        </p:txBody>
      </p:sp>
      <p:sp>
        <p:nvSpPr>
          <p:cNvPr id="4" name="TextBox 3">
            <a:extLst>
              <a:ext uri="{FF2B5EF4-FFF2-40B4-BE49-F238E27FC236}">
                <a16:creationId xmlns:a16="http://schemas.microsoft.com/office/drawing/2014/main" id="{7A0A8441-564A-686B-4A22-100929217443}"/>
              </a:ext>
            </a:extLst>
          </p:cNvPr>
          <p:cNvSpPr txBox="1"/>
          <p:nvPr/>
        </p:nvSpPr>
        <p:spPr>
          <a:xfrm>
            <a:off x="971550" y="1581150"/>
            <a:ext cx="7315200" cy="1600438"/>
          </a:xfrm>
          <a:prstGeom prst="rect">
            <a:avLst/>
          </a:prstGeom>
          <a:noFill/>
        </p:spPr>
        <p:txBody>
          <a:bodyPr wrap="square" rtlCol="0">
            <a:spAutoFit/>
          </a:bodyPr>
          <a:lstStyle/>
          <a:p>
            <a:pPr algn="just"/>
            <a:r>
              <a:rPr lang="en-US" sz="1400" dirty="0"/>
              <a:t>The </a:t>
            </a:r>
            <a:r>
              <a:rPr lang="en-US" sz="1400" dirty="0" err="1"/>
              <a:t>MobileNet</a:t>
            </a:r>
            <a:r>
              <a:rPr lang="en-US" sz="1400" dirty="0"/>
              <a:t>-SSD model is an efficient and lightweight deep learning architecture designed for object detection. It combines the </a:t>
            </a:r>
            <a:r>
              <a:rPr lang="en-US" sz="1400" dirty="0" err="1"/>
              <a:t>MobileNet</a:t>
            </a:r>
            <a:r>
              <a:rPr lang="en-US" sz="1400" dirty="0"/>
              <a:t> architecture, which is optimized for mobile and embedded vision applications, with the Single Shot </a:t>
            </a:r>
            <a:r>
              <a:rPr lang="en-US" sz="1400" dirty="0" err="1"/>
              <a:t>Multibox</a:t>
            </a:r>
            <a:r>
              <a:rPr lang="en-US" sz="1400" dirty="0"/>
              <a:t> Detector (SSD) framework, which allows for real-time object detection. Detects objects in a single forward pass through the network, enabling fast inference </a:t>
            </a:r>
            <a:r>
              <a:rPr lang="en-US" sz="1400" dirty="0" err="1"/>
              <a:t>speeds.It</a:t>
            </a:r>
            <a:r>
              <a:rPr lang="en-US" sz="1400" dirty="0"/>
              <a:t> is designed to be computationally efficient, making it suitable for real-time applications on devices with limited processing power.</a:t>
            </a:r>
            <a:endParaRPr lang="en-IN" sz="1400" dirty="0"/>
          </a:p>
        </p:txBody>
      </p:sp>
      <p:sp>
        <p:nvSpPr>
          <p:cNvPr id="5" name="TextBox 4">
            <a:extLst>
              <a:ext uri="{FF2B5EF4-FFF2-40B4-BE49-F238E27FC236}">
                <a16:creationId xmlns:a16="http://schemas.microsoft.com/office/drawing/2014/main" id="{0E5A5F68-C9FB-A721-76F2-5D339C83CE21}"/>
              </a:ext>
            </a:extLst>
          </p:cNvPr>
          <p:cNvSpPr txBox="1"/>
          <p:nvPr/>
        </p:nvSpPr>
        <p:spPr>
          <a:xfrm>
            <a:off x="971550" y="3409950"/>
            <a:ext cx="7258050" cy="1169551"/>
          </a:xfrm>
          <a:prstGeom prst="rect">
            <a:avLst/>
          </a:prstGeom>
          <a:noFill/>
        </p:spPr>
        <p:txBody>
          <a:bodyPr wrap="square" rtlCol="0">
            <a:spAutoFit/>
          </a:bodyPr>
          <a:lstStyle/>
          <a:p>
            <a:pPr algn="just"/>
            <a:r>
              <a:rPr lang="en-US" sz="1400" dirty="0"/>
              <a:t>Distance Calculation: Computes the distance to the detected object using the bounding box width. Despite its lightweight nature, </a:t>
            </a:r>
            <a:r>
              <a:rPr lang="en-US" sz="1400" dirty="0" err="1"/>
              <a:t>MobileNet</a:t>
            </a:r>
            <a:r>
              <a:rPr lang="en-US" sz="1400" dirty="0"/>
              <a:t>-SSD maintains good detection accuracy, especially for applications requiring real-time performance . The combination of </a:t>
            </a:r>
            <a:r>
              <a:rPr lang="en-US" sz="1400" dirty="0" err="1"/>
              <a:t>MobileNet's</a:t>
            </a:r>
            <a:r>
              <a:rPr lang="en-US" sz="1400" dirty="0"/>
              <a:t> efficiency and SSD's single-shot detection capability allows for real-time object detection on mobile and embedded devices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Box 2">
            <a:extLst>
              <a:ext uri="{FF2B5EF4-FFF2-40B4-BE49-F238E27FC236}">
                <a16:creationId xmlns:a16="http://schemas.microsoft.com/office/drawing/2014/main" id="{ED0137F1-A218-52C5-4094-D68F99B69590}"/>
              </a:ext>
            </a:extLst>
          </p:cNvPr>
          <p:cNvSpPr txBox="1"/>
          <p:nvPr/>
        </p:nvSpPr>
        <p:spPr>
          <a:xfrm>
            <a:off x="685800" y="971550"/>
            <a:ext cx="8077200" cy="3754874"/>
          </a:xfrm>
          <a:prstGeom prst="rect">
            <a:avLst/>
          </a:prstGeom>
          <a:noFill/>
        </p:spPr>
        <p:txBody>
          <a:bodyPr wrap="square" rtlCol="0">
            <a:spAutoFit/>
          </a:bodyPr>
          <a:lstStyle/>
          <a:p>
            <a:pPr algn="just"/>
            <a:r>
              <a:rPr lang="en-US" sz="1400" dirty="0"/>
              <a:t>The </a:t>
            </a:r>
            <a:r>
              <a:rPr lang="en-US" sz="1400" dirty="0" err="1"/>
              <a:t>MobileNet</a:t>
            </a:r>
            <a:r>
              <a:rPr lang="en-US" sz="1400" dirty="0"/>
              <a:t>-SSD (Single Shot Detector) deep learning model is well-suited for vehicle cut-in detection due to its balance of efficiency, speed, and accuracy. </a:t>
            </a:r>
          </a:p>
          <a:p>
            <a:pPr algn="just"/>
            <a:endParaRPr lang="en-US" sz="1400" dirty="0"/>
          </a:p>
          <a:p>
            <a:pPr algn="just"/>
            <a:r>
              <a:rPr lang="en-US" sz="1400" dirty="0"/>
              <a:t>Single Shot Detection: Processes the entire image in a single forward pass, enabling real-time detection of vehicles.</a:t>
            </a:r>
          </a:p>
          <a:p>
            <a:pPr algn="just"/>
            <a:r>
              <a:rPr lang="en-US" sz="1400" dirty="0"/>
              <a:t>Low Latency: Optimized for quick inference, which is crucial for detecting and reacting to cut-ins promptly.</a:t>
            </a:r>
          </a:p>
          <a:p>
            <a:pPr algn="just"/>
            <a:r>
              <a:rPr lang="en-IN" sz="1400" dirty="0"/>
              <a:t>Multiscale Feature Maps: Detects objects at different scales, which helps in identifying vehicles at varying distances and sizes in the frame.</a:t>
            </a:r>
          </a:p>
          <a:p>
            <a:pPr algn="just"/>
            <a:r>
              <a:rPr lang="en-IN" sz="1400" dirty="0"/>
              <a:t>Default Boxes: Predefined anchor boxes of different shapes and sizes to handle various vehicle dimensions and orientations.</a:t>
            </a:r>
          </a:p>
          <a:p>
            <a:pPr algn="just"/>
            <a:r>
              <a:rPr lang="en-US" sz="1400" dirty="0"/>
              <a:t>Predictive Modeling: When integrated with predictive algorithms, the model can help foresee potential cut-in maneuvers by other vehicles .</a:t>
            </a:r>
          </a:p>
          <a:p>
            <a:pPr algn="just"/>
            <a:r>
              <a:rPr lang="en-US" sz="1400" dirty="0"/>
              <a:t>Real-Time Alerts: Generates real-time alerts for the driver or autonomous system to take preventive actions against potential cut-ins .</a:t>
            </a:r>
          </a:p>
          <a:p>
            <a:pPr algn="just"/>
            <a:r>
              <a:rPr lang="en-US" sz="1400" dirty="0"/>
              <a:t>Fusion with Other Sensors: Can be combined with data from other sensors like radar, lidar, and V2X communication systems to enhance the overall detection and prediction accuracy.</a:t>
            </a:r>
            <a:endParaRPr lang="en-IN"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Box 2">
            <a:extLst>
              <a:ext uri="{FF2B5EF4-FFF2-40B4-BE49-F238E27FC236}">
                <a16:creationId xmlns:a16="http://schemas.microsoft.com/office/drawing/2014/main" id="{78C57E91-1C0D-4361-29C8-A394BD70562B}"/>
              </a:ext>
            </a:extLst>
          </p:cNvPr>
          <p:cNvSpPr txBox="1"/>
          <p:nvPr/>
        </p:nvSpPr>
        <p:spPr>
          <a:xfrm>
            <a:off x="304800" y="895350"/>
            <a:ext cx="8305800" cy="3539430"/>
          </a:xfrm>
          <a:prstGeom prst="rect">
            <a:avLst/>
          </a:prstGeom>
          <a:noFill/>
        </p:spPr>
        <p:txBody>
          <a:bodyPr wrap="square" rtlCol="0">
            <a:spAutoFit/>
          </a:bodyPr>
          <a:lstStyle/>
          <a:p>
            <a:pPr marL="342900" indent="-342900">
              <a:buFont typeface="+mj-lt"/>
              <a:buAutoNum type="arabicPeriod"/>
            </a:pPr>
            <a:r>
              <a:rPr lang="en-US" sz="1400" dirty="0"/>
              <a:t>Image Acquisition (Capturing a frame from a webcam or reading an image from disk.)</a:t>
            </a:r>
          </a:p>
          <a:p>
            <a:pPr marL="342900" indent="-342900">
              <a:buFont typeface="+mj-lt"/>
              <a:buAutoNum type="arabicPeriod"/>
            </a:pPr>
            <a:endParaRPr lang="en-US" sz="1400" dirty="0"/>
          </a:p>
          <a:p>
            <a:pPr marL="342900" indent="-342900">
              <a:buFont typeface="+mj-lt"/>
              <a:buAutoNum type="arabicPeriod"/>
            </a:pPr>
            <a:r>
              <a:rPr lang="en-US" sz="1400" dirty="0"/>
              <a:t>Image Preprocessing(Pixel values are scaled (usually divided by 255) and mean-subtracted to normalize the input data.)</a:t>
            </a:r>
          </a:p>
          <a:p>
            <a:pPr marL="342900" indent="-342900">
              <a:buFont typeface="+mj-lt"/>
              <a:buAutoNum type="arabicPeriod"/>
            </a:pPr>
            <a:endParaRPr lang="en-US" sz="1400" dirty="0"/>
          </a:p>
          <a:p>
            <a:pPr marL="342900" indent="-342900">
              <a:buFont typeface="+mj-lt"/>
              <a:buAutoNum type="arabicPeriod"/>
            </a:pPr>
            <a:r>
              <a:rPr lang="en-US" sz="1400" dirty="0"/>
              <a:t>Model Inference(The pre-trained </a:t>
            </a:r>
            <a:r>
              <a:rPr lang="en-US" sz="1400" dirty="0" err="1"/>
              <a:t>MobileNet</a:t>
            </a:r>
            <a:r>
              <a:rPr lang="en-US" sz="1400" dirty="0"/>
              <a:t>-SSD model and its corresponding configuration (</a:t>
            </a:r>
            <a:r>
              <a:rPr lang="en-US" sz="1400" dirty="0" err="1"/>
              <a:t>prototxt</a:t>
            </a:r>
            <a:r>
              <a:rPr lang="en-US" sz="1400" dirty="0"/>
              <a:t>) file are loaded.)</a:t>
            </a:r>
          </a:p>
          <a:p>
            <a:pPr marL="342900" indent="-342900">
              <a:buFont typeface="+mj-lt"/>
              <a:buAutoNum type="arabicPeriod"/>
            </a:pPr>
            <a:endParaRPr lang="en-US" sz="1400" dirty="0"/>
          </a:p>
          <a:p>
            <a:pPr marL="342900" indent="-342900">
              <a:buFont typeface="+mj-lt"/>
              <a:buAutoNum type="arabicPeriod"/>
            </a:pPr>
            <a:r>
              <a:rPr lang="en-US" sz="1400" dirty="0"/>
              <a:t>Detection Processing(Extract the bounding boxes, confidence scores, and class IDs for detected objects from the detection results.)</a:t>
            </a:r>
          </a:p>
          <a:p>
            <a:pPr marL="342900" indent="-342900">
              <a:buFont typeface="+mj-lt"/>
              <a:buAutoNum type="arabicPeriod"/>
            </a:pPr>
            <a:endParaRPr lang="en-US" sz="1400" dirty="0"/>
          </a:p>
          <a:p>
            <a:pPr marL="342900" indent="-342900">
              <a:buFont typeface="+mj-lt"/>
              <a:buAutoNum type="arabicPeriod"/>
            </a:pPr>
            <a:r>
              <a:rPr lang="en-US" sz="1400" dirty="0"/>
              <a:t> Distance Estimation(Use the known width of the object (e.g., average car width) and the focal length of the camera to estimate the distance from the camera to the object.)</a:t>
            </a:r>
          </a:p>
          <a:p>
            <a:pPr marL="342900" indent="-342900">
              <a:buFont typeface="+mj-lt"/>
              <a:buAutoNum type="arabicPeriod"/>
            </a:pPr>
            <a:endParaRPr lang="en-US" sz="1400" dirty="0"/>
          </a:p>
          <a:p>
            <a:pPr marL="342900" indent="-342900">
              <a:buFont typeface="+mj-lt"/>
              <a:buAutoNum type="arabicPeriod"/>
            </a:pPr>
            <a:r>
              <a:rPr lang="en-US" sz="1400" dirty="0"/>
              <a:t>Visualization and Alert Mechanism(Add text overlays to display the class label and confidence score for each detected object.)</a:t>
            </a:r>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sp>
        <p:nvSpPr>
          <p:cNvPr id="3" name="AutoShape 4" descr="The single shot multi-box detector mobile net (SSD-mobile net) model structure.">
            <a:extLst>
              <a:ext uri="{FF2B5EF4-FFF2-40B4-BE49-F238E27FC236}">
                <a16:creationId xmlns:a16="http://schemas.microsoft.com/office/drawing/2014/main" id="{7496D53B-8D85-9DA7-6650-5B03AA99936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BC720744-3F8B-1C26-C8B6-3C8D55256FB8}"/>
              </a:ext>
            </a:extLst>
          </p:cNvPr>
          <p:cNvPicPr>
            <a:picLocks noChangeAspect="1"/>
          </p:cNvPicPr>
          <p:nvPr/>
        </p:nvPicPr>
        <p:blipFill>
          <a:blip r:embed="rId2"/>
          <a:stretch>
            <a:fillRect/>
          </a:stretch>
        </p:blipFill>
        <p:spPr>
          <a:xfrm>
            <a:off x="251809" y="753110"/>
            <a:ext cx="8640381" cy="3114040"/>
          </a:xfrm>
          <a:prstGeom prst="rect">
            <a:avLst/>
          </a:prstGeom>
        </p:spPr>
      </p:pic>
      <p:sp>
        <p:nvSpPr>
          <p:cNvPr id="8" name="TextBox 7">
            <a:extLst>
              <a:ext uri="{FF2B5EF4-FFF2-40B4-BE49-F238E27FC236}">
                <a16:creationId xmlns:a16="http://schemas.microsoft.com/office/drawing/2014/main" id="{85A8BF40-900C-2FC4-61CE-079BA08FB160}"/>
              </a:ext>
            </a:extLst>
          </p:cNvPr>
          <p:cNvSpPr txBox="1"/>
          <p:nvPr/>
        </p:nvSpPr>
        <p:spPr>
          <a:xfrm>
            <a:off x="381000" y="3867150"/>
            <a:ext cx="7924800" cy="738664"/>
          </a:xfrm>
          <a:prstGeom prst="rect">
            <a:avLst/>
          </a:prstGeom>
          <a:noFill/>
        </p:spPr>
        <p:txBody>
          <a:bodyPr wrap="square" rtlCol="0">
            <a:spAutoFit/>
          </a:bodyPr>
          <a:lstStyle/>
          <a:p>
            <a:r>
              <a:rPr lang="en-IN" sz="1400" dirty="0" err="1"/>
              <a:t>Github</a:t>
            </a:r>
            <a:r>
              <a:rPr lang="en-IN" sz="1400" dirty="0"/>
              <a:t> link : </a:t>
            </a:r>
            <a:r>
              <a:rPr lang="en-IN" sz="1400" dirty="0">
                <a:hlinkClick r:id="rId3"/>
              </a:rPr>
              <a:t>https://github.com/Kshatri-Sahil/Vehicle-cut-in-detection.git</a:t>
            </a:r>
            <a:endParaRPr lang="en-IN" sz="1400" dirty="0"/>
          </a:p>
          <a:p>
            <a:r>
              <a:rPr lang="en-IN" sz="1400" dirty="0"/>
              <a:t>Video link : https://drive.google.com/file/d/142hk_mhjr8ZGMV1d6lsG2pJ_u51yE_k/view?usp=drive_link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Box 2">
            <a:extLst>
              <a:ext uri="{FF2B5EF4-FFF2-40B4-BE49-F238E27FC236}">
                <a16:creationId xmlns:a16="http://schemas.microsoft.com/office/drawing/2014/main" id="{59B6E99C-C540-901D-1D48-30D2567AAD3B}"/>
              </a:ext>
            </a:extLst>
          </p:cNvPr>
          <p:cNvSpPr txBox="1"/>
          <p:nvPr/>
        </p:nvSpPr>
        <p:spPr>
          <a:xfrm>
            <a:off x="228600" y="741203"/>
            <a:ext cx="5715000" cy="3754874"/>
          </a:xfrm>
          <a:prstGeom prst="rect">
            <a:avLst/>
          </a:prstGeom>
          <a:noFill/>
        </p:spPr>
        <p:txBody>
          <a:bodyPr wrap="square" rtlCol="0">
            <a:spAutoFit/>
          </a:bodyPr>
          <a:lstStyle/>
          <a:p>
            <a:pPr algn="just"/>
            <a:r>
              <a:rPr lang="en-US" sz="1400" dirty="0"/>
              <a:t>The </a:t>
            </a:r>
            <a:r>
              <a:rPr lang="en-US" sz="1400" dirty="0" err="1"/>
              <a:t>MobileNet</a:t>
            </a:r>
            <a:r>
              <a:rPr lang="en-US" sz="1400" dirty="0"/>
              <a:t>-SSD (Single Shot Detector) model integrates several advanced technologies to enable efficient and accurate vehicle cut-in detection.</a:t>
            </a:r>
          </a:p>
          <a:p>
            <a:pPr algn="just"/>
            <a:r>
              <a:rPr lang="en-US" sz="1400" dirty="0"/>
              <a:t>Deep Learning Frameworks: Implemented using frameworks like TensorFlow, </a:t>
            </a:r>
            <a:r>
              <a:rPr lang="en-US" sz="1400" dirty="0" err="1"/>
              <a:t>PyTorch</a:t>
            </a:r>
            <a:r>
              <a:rPr lang="en-US" sz="1400" dirty="0"/>
              <a:t>, or Caffe, which provide tools for building and training neural networks.</a:t>
            </a:r>
          </a:p>
          <a:p>
            <a:pPr algn="just"/>
            <a:r>
              <a:rPr lang="en-US" sz="1400" dirty="0" err="1"/>
              <a:t>BlobFromImage</a:t>
            </a:r>
            <a:r>
              <a:rPr lang="en-US" sz="1400" dirty="0"/>
              <a:t>: Converts input images into a format suitable for input to the neural network, including resizing, scaling pixel values, and mean subtraction.</a:t>
            </a:r>
          </a:p>
          <a:p>
            <a:pPr algn="just"/>
            <a:r>
              <a:rPr lang="en-US" sz="1400" dirty="0"/>
              <a:t>Post-processing Step: Filters overlapping bounding boxes to retain the most confident predictions, ensuring accurate detection of individual vehicles.</a:t>
            </a:r>
          </a:p>
          <a:p>
            <a:pPr algn="just"/>
            <a:r>
              <a:rPr lang="en-US" sz="1400" dirty="0"/>
              <a:t>OpenCV: A powerful computer vision library used for image and video processing, including reading and displaying images and videos, and performing image transformations.</a:t>
            </a:r>
          </a:p>
          <a:p>
            <a:pPr algn="just"/>
            <a:r>
              <a:rPr lang="en-US" sz="1400" dirty="0"/>
              <a:t>Caffe Model Zoo: Repository of pre-trained models and related files, such as the </a:t>
            </a:r>
            <a:r>
              <a:rPr lang="en-US" sz="1400" dirty="0" err="1"/>
              <a:t>MobileNet</a:t>
            </a:r>
            <a:r>
              <a:rPr lang="en-US" sz="1400" dirty="0"/>
              <a:t>-SSD's </a:t>
            </a:r>
            <a:r>
              <a:rPr lang="en-US" sz="1400" dirty="0" err="1"/>
              <a:t>prototxt</a:t>
            </a:r>
            <a:r>
              <a:rPr lang="en-US" sz="1400" dirty="0"/>
              <a:t> and </a:t>
            </a:r>
            <a:r>
              <a:rPr lang="en-US" sz="1400" dirty="0" err="1"/>
              <a:t>caffemodel</a:t>
            </a:r>
            <a:r>
              <a:rPr lang="en-US" sz="1400" dirty="0"/>
              <a:t> files.</a:t>
            </a:r>
            <a:endParaRPr lang="en-IN" sz="1400" dirty="0"/>
          </a:p>
        </p:txBody>
      </p:sp>
      <p:pic>
        <p:nvPicPr>
          <p:cNvPr id="1026" name="Picture 2" descr="Deep Learning Models Generalize Better">
            <a:extLst>
              <a:ext uri="{FF2B5EF4-FFF2-40B4-BE49-F238E27FC236}">
                <a16:creationId xmlns:a16="http://schemas.microsoft.com/office/drawing/2014/main" id="{EBB3C5AC-CC9E-35BB-67EA-7A24B1209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9241" y="1123950"/>
            <a:ext cx="3014133" cy="2286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5C146EE4-E070-3A6A-05A6-5271774E3C40}"/>
              </a:ext>
            </a:extLst>
          </p:cNvPr>
          <p:cNvSpPr txBox="1"/>
          <p:nvPr/>
        </p:nvSpPr>
        <p:spPr>
          <a:xfrm>
            <a:off x="609600" y="852963"/>
            <a:ext cx="7696200" cy="954107"/>
          </a:xfrm>
          <a:prstGeom prst="rect">
            <a:avLst/>
          </a:prstGeom>
          <a:noFill/>
        </p:spPr>
        <p:txBody>
          <a:bodyPr wrap="square" rtlCol="0">
            <a:spAutoFit/>
          </a:bodyPr>
          <a:lstStyle/>
          <a:p>
            <a:r>
              <a:rPr lang="en-IN" sz="1400" dirty="0" err="1"/>
              <a:t>Kshatri</a:t>
            </a:r>
            <a:r>
              <a:rPr lang="en-IN" sz="1400" dirty="0"/>
              <a:t> </a:t>
            </a:r>
            <a:r>
              <a:rPr lang="en-IN" sz="1400" dirty="0" err="1"/>
              <a:t>Syam</a:t>
            </a:r>
            <a:r>
              <a:rPr lang="en-IN" sz="1400" dirty="0"/>
              <a:t> </a:t>
            </a:r>
            <a:r>
              <a:rPr lang="en-IN" sz="1400" dirty="0" err="1"/>
              <a:t>sahil</a:t>
            </a:r>
            <a:r>
              <a:rPr lang="en-IN" sz="1400" dirty="0"/>
              <a:t> </a:t>
            </a:r>
            <a:r>
              <a:rPr lang="en-IN" sz="1400" dirty="0" err="1"/>
              <a:t>singh</a:t>
            </a:r>
            <a:r>
              <a:rPr lang="en-IN" sz="1400" dirty="0"/>
              <a:t> – Coding , software , report</a:t>
            </a:r>
          </a:p>
          <a:p>
            <a:r>
              <a:rPr lang="en-IN" sz="1400" dirty="0"/>
              <a:t>Chukka Chaitanya – Coding , Software</a:t>
            </a:r>
          </a:p>
          <a:p>
            <a:r>
              <a:rPr lang="en-IN" sz="1400" dirty="0"/>
              <a:t>Varshini S – Coding , Report </a:t>
            </a:r>
          </a:p>
          <a:p>
            <a:r>
              <a:rPr lang="en-IN" sz="1400" dirty="0"/>
              <a:t>Chava </a:t>
            </a:r>
            <a:r>
              <a:rPr lang="en-IN" sz="1400" dirty="0" err="1"/>
              <a:t>Likhith</a:t>
            </a:r>
            <a:r>
              <a:rPr lang="en-IN" sz="1400" dirty="0"/>
              <a:t> – Coding , Software </a:t>
            </a:r>
          </a:p>
        </p:txBody>
      </p:sp>
      <p:sp>
        <p:nvSpPr>
          <p:cNvPr id="4" name="TextBox 3">
            <a:extLst>
              <a:ext uri="{FF2B5EF4-FFF2-40B4-BE49-F238E27FC236}">
                <a16:creationId xmlns:a16="http://schemas.microsoft.com/office/drawing/2014/main" id="{CCCB0D3C-0BCA-E998-1B8A-01AAB610FAAF}"/>
              </a:ext>
            </a:extLst>
          </p:cNvPr>
          <p:cNvSpPr txBox="1"/>
          <p:nvPr/>
        </p:nvSpPr>
        <p:spPr>
          <a:xfrm>
            <a:off x="304800" y="2578894"/>
            <a:ext cx="8305800" cy="1723549"/>
          </a:xfrm>
          <a:prstGeom prst="rect">
            <a:avLst/>
          </a:prstGeom>
          <a:noFill/>
        </p:spPr>
        <p:txBody>
          <a:bodyPr wrap="square" rtlCol="0">
            <a:spAutoFit/>
          </a:bodyPr>
          <a:lstStyle/>
          <a:p>
            <a:r>
              <a:rPr lang="en-US" b="1" dirty="0"/>
              <a:t>Scope of Improvement in Vehicle Cut-In Detection :</a:t>
            </a:r>
          </a:p>
          <a:p>
            <a:pPr algn="just"/>
            <a:r>
              <a:rPr lang="en-US" dirty="0"/>
              <a:t>                           </a:t>
            </a:r>
            <a:r>
              <a:rPr lang="en-US" sz="1400" dirty="0"/>
              <a:t>Combining </a:t>
            </a:r>
            <a:r>
              <a:rPr lang="en-US" sz="1400" dirty="0" err="1"/>
              <a:t>MobileNet</a:t>
            </a:r>
            <a:r>
              <a:rPr lang="en-US" sz="1400" dirty="0"/>
              <a:t>-SSD with other models, such as recurrent neural networks (RNNs) or long short-term memory (LSTM) networks, to better understand temporal sequences and improve predictions of vehicle movements.</a:t>
            </a:r>
          </a:p>
          <a:p>
            <a:pPr algn="just"/>
            <a:endParaRPr lang="en-US" sz="1400" dirty="0"/>
          </a:p>
          <a:p>
            <a:pPr algn="just"/>
            <a:r>
              <a:rPr lang="en-US" sz="1400" dirty="0"/>
              <a:t>High-Quality Datasets: Training the model on larger and more diverse datasets to improve its ability to generalize across different environments, weather conditions, and lighting scenarios.</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TextBox 2">
            <a:extLst>
              <a:ext uri="{FF2B5EF4-FFF2-40B4-BE49-F238E27FC236}">
                <a16:creationId xmlns:a16="http://schemas.microsoft.com/office/drawing/2014/main" id="{CAF692B2-ACF6-8032-DA02-B84E19366974}"/>
              </a:ext>
            </a:extLst>
          </p:cNvPr>
          <p:cNvSpPr txBox="1"/>
          <p:nvPr/>
        </p:nvSpPr>
        <p:spPr>
          <a:xfrm>
            <a:off x="990600" y="1047750"/>
            <a:ext cx="7315200" cy="2031325"/>
          </a:xfrm>
          <a:prstGeom prst="rect">
            <a:avLst/>
          </a:prstGeom>
          <a:noFill/>
        </p:spPr>
        <p:txBody>
          <a:bodyPr wrap="square" rtlCol="0">
            <a:spAutoFit/>
          </a:bodyPr>
          <a:lstStyle/>
          <a:p>
            <a:pPr algn="just"/>
            <a:r>
              <a:rPr lang="en-US" sz="1400" dirty="0"/>
              <a:t>Vehicle cut-in detection is a vital technology in modern vehicles, enhancing safety and driving experience. By combining advanced sensors, machine learning algorithms, and real-time processing, these systems can effectively detect and respond to cut-ins, making our roads safer for everyone. The implementation of vehicle cut-in detection using the </a:t>
            </a:r>
            <a:r>
              <a:rPr lang="en-US" sz="1400" dirty="0" err="1"/>
              <a:t>MobileNet</a:t>
            </a:r>
            <a:r>
              <a:rPr lang="en-US" sz="1400" dirty="0"/>
              <a:t>-SSD deep learning model provides a powerful, efficient, and practical solution for real-time object detection in automotive applications. the use of </a:t>
            </a:r>
            <a:r>
              <a:rPr lang="en-US" sz="1400" dirty="0" err="1"/>
              <a:t>MobileNet</a:t>
            </a:r>
            <a:r>
              <a:rPr lang="en-US" sz="1400" dirty="0"/>
              <a:t>-SSD for vehicle cut-in detection represents a significant advancement in automotive safety technology, offering a balance of efficiency, accuracy, and practicality that is well-suited to the demands of real-world driving environments.</a:t>
            </a: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TotalTime>
  <Words>973</Words>
  <Application>Microsoft Office PowerPoint</Application>
  <PresentationFormat>On-screen Show (16:9)</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Varshini S</cp:lastModifiedBy>
  <cp:revision>4</cp:revision>
  <dcterms:created xsi:type="dcterms:W3CDTF">2024-07-14T15:06:50Z</dcterms:created>
  <dcterms:modified xsi:type="dcterms:W3CDTF">2024-07-15T17:03:30Z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y fmtid="{D5CDD505-2E9C-101B-9397-08002B2CF9AE}" pid="5" name="Producer">
    <vt:lpwstr>Microsoft® PowerPoint® 2021</vt:lpwstr>
  </property>
</Properties>
</file>