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Shreyansi Kumar"/>
  <p:cmAuthor clrIdx="1" id="1" initials="" lastIdx="4" name="Imre Nagi"/>
  <p:cmAuthor clrIdx="2" id="2" initials="" lastIdx="1" name="Sheersha Kandw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05T02:19:04.638">
    <p:pos x="6000" y="0"/>
    <p:text>smtp server 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7-12-02T06:18:57.510">
    <p:pos x="6000" y="0"/>
    <p:text>Update this image. Change the db with neo4j</p:text>
  </p:cm>
  <p:cm authorId="0" idx="2" dt="2017-12-05T02:21:15.706">
    <p:pos x="327" y="921"/>
    <p:text>remove docker environment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12-05T02:28:52.626">
    <p:pos x="240" y="362"/>
    <p:text>Format the image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7-12-02T05:42:25.123">
    <p:pos x="6000" y="0"/>
    <p:text>Put the video here</p:text>
  </p:cm>
  <p:cm authorId="1" idx="3" dt="2017-12-02T05:42:25.123">
    <p:pos x="6000" y="100"/>
    <p:text>Run it with 2x speed during the presentation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1" dt="2017-12-05T10:47:43.404">
    <p:pos x="6000" y="0"/>
    <p:text>We still want to talk about crawling?</p:text>
  </p:cm>
  <p:cm authorId="1" idx="4" dt="2017-12-05T10:47:43.404">
    <p:pos x="6000" y="100"/>
    <p:text>Good idea. I can add that to the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previous team implemented few features and fixed bugs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Loaded data from google scholar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Coming slide i am going to talk</a:t>
            </a:r>
          </a:p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en"/>
              <a:t>1 paper refers other paper direct relationship, 2nd paper cites 3rd then multilevel n/w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Here papers by a single author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Multilevel couthor relationship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The geographical info of Author and number whose paper published in given journal in given time frame, </a:t>
            </a:r>
          </a:p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en"/>
              <a:t>we crawled to get country information for authors to get their country of origin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en"/>
              <a:t>All the papers published in the journal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2016 SOC Project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Improved Macro Architecture design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SOA-fication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/>
              <a:t>Refactoring with design patterns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Predicted growth in Humans as a Service or Crowdwork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Platform to increase collaborative research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" sz="1200"/>
              <a:t>Connect experts to interested users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Talk about separation of backend and frontend for system implementation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82138" y="69400"/>
            <a:ext cx="8079238" cy="37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82137" y="575338"/>
            <a:ext cx="8447964" cy="4039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6" name="Shape 26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4.xml"/><Relationship Id="rId4" Type="http://schemas.openxmlformats.org/officeDocument/2006/relationships/hyperlink" Target="https://youtu.be/4qwV_vF314w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2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324745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 sz="3000"/>
              <a:t>Knowledge Graph of SOSE Research Community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11050" y="2969100"/>
            <a:ext cx="84594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- Jia Zhang</a:t>
            </a: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- </a:t>
            </a:r>
            <a:r>
              <a:rPr lang="en" sz="1800">
                <a:solidFill>
                  <a:srgbClr val="000000"/>
                </a:solidFill>
              </a:rPr>
              <a:t>5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800">
                <a:solidFill>
                  <a:srgbClr val="000000"/>
                </a:solidFill>
              </a:rPr>
              <a:t>Sheersha, Shreyansi, Siva, Imre)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800"/>
              <a:t>Data Intensive Workflow Development for Software Engineers (18-656) Fall 2017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2113" y="201550"/>
            <a:ext cx="8079300" cy="37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Development Routine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2137" y="575338"/>
            <a:ext cx="8448000" cy="403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Scrum Routine: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Weekly Meeting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Frequent Discussion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Trello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Determine/Identify APIs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Divide Workload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Github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Version Control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/>
              <a:t>Code Co-operation</a:t>
            </a:r>
          </a:p>
          <a:p>
            <a:pPr indent="0" lvl="0" marL="0" rtl="0">
              <a:spcBef>
                <a:spcPts val="48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325" y="2639024"/>
            <a:ext cx="4320674" cy="19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65650" y="466075"/>
            <a:ext cx="8563200" cy="609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Project Development Routine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00150"/>
            <a:ext cx="3835501" cy="378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100" y="3366300"/>
            <a:ext cx="4804275" cy="13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999175" y="2952575"/>
            <a:ext cx="241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Github Dependency Graph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374400" y="1393600"/>
            <a:ext cx="241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Trello 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2113" y="201550"/>
            <a:ext cx="8079300" cy="37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Code Structure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2137" y="575338"/>
            <a:ext cx="8448000" cy="403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50" y="575350"/>
            <a:ext cx="3587099" cy="41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625" y="575350"/>
            <a:ext cx="2960500" cy="41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System Techniques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25" y="1207213"/>
            <a:ext cx="5205424" cy="28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50" y="3894925"/>
            <a:ext cx="2652525" cy="11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8025" y="4090462"/>
            <a:ext cx="1001025" cy="7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4375" y="4056475"/>
            <a:ext cx="1267350" cy="9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" type="body"/>
          </p:nvPr>
        </p:nvSpPr>
        <p:spPr>
          <a:xfrm>
            <a:off x="5551575" y="1466075"/>
            <a:ext cx="3296700" cy="317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Frontend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Basic- </a:t>
            </a:r>
            <a:r>
              <a:rPr lang="en" sz="1600"/>
              <a:t>AngularJS, HTML,Bootstrap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Workflow- </a:t>
            </a:r>
            <a:r>
              <a:rPr lang="en" sz="1600"/>
              <a:t>Vistrails, Python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Visualization- </a:t>
            </a:r>
            <a:r>
              <a:rPr lang="en" sz="1600"/>
              <a:t>Angular-nvd3, Tableau, Geochart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Backend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Database</a:t>
            </a:r>
          </a:p>
          <a:p>
            <a:pPr indent="-330200" lvl="1" marL="914400" rtl="0">
              <a:spcBef>
                <a:spcPts val="0"/>
              </a:spcBef>
              <a:buSzPts val="1600"/>
              <a:buChar char="○"/>
            </a:pPr>
            <a:r>
              <a:rPr lang="en" sz="1600"/>
              <a:t>Neo4j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Paper-paper network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510225" y="1746625"/>
            <a:ext cx="3176400" cy="317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>
              <a:spcBef>
                <a:spcPts val="0"/>
              </a:spcBef>
              <a:buSzPts val="2200"/>
              <a:buChar char="●"/>
            </a:pPr>
            <a:r>
              <a:rPr lang="en" sz="2200"/>
              <a:t>Paper relationship is captured from citation information.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8594" r="4855" t="0"/>
          <a:stretch/>
        </p:blipFill>
        <p:spPr>
          <a:xfrm>
            <a:off x="215750" y="1473425"/>
            <a:ext cx="5197425" cy="31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Paper-Person Network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5402375" y="3079375"/>
            <a:ext cx="3284700" cy="18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74650" lvl="0" marL="457200">
              <a:spcBef>
                <a:spcPts val="0"/>
              </a:spcBef>
              <a:buSzPts val="2300"/>
              <a:buChar char="●"/>
            </a:pPr>
            <a:r>
              <a:rPr lang="en" sz="2300"/>
              <a:t>Informations are taken from authors and the papers they've published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25" y="1175341"/>
            <a:ext cx="4754994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Person-Person Network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515850"/>
            <a:ext cx="4395300" cy="341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This network is constructed based on author and co-author relationships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21984" r="0" t="0"/>
          <a:stretch/>
        </p:blipFill>
        <p:spPr>
          <a:xfrm>
            <a:off x="4960275" y="1239625"/>
            <a:ext cx="3837225" cy="36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Visualization For Basic Req.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8425" y="1200150"/>
            <a:ext cx="39681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[REQ] </a:t>
            </a:r>
            <a:r>
              <a:rPr lang="en" sz="2000"/>
              <a:t>Given a time period of years for an author, generate a histogram showing her publications per year in the field.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00" y="1175350"/>
            <a:ext cx="4091200" cy="37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Geographical Informations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135625" y="2626500"/>
            <a:ext cx="2879100" cy="22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ts val="2300"/>
              <a:buChar char="●"/>
            </a:pPr>
            <a:r>
              <a:rPr lang="en" sz="2300"/>
              <a:t>Feature</a:t>
            </a:r>
            <a:r>
              <a:rPr lang="en" sz="2300"/>
              <a:t> to see information about the origin country of the papers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0" y="1488328"/>
            <a:ext cx="5830826" cy="314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3892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Workflow based oriented requirements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50" y="1246678"/>
            <a:ext cx="4503663" cy="359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" type="body"/>
          </p:nvPr>
        </p:nvSpPr>
        <p:spPr>
          <a:xfrm>
            <a:off x="5171150" y="1322650"/>
            <a:ext cx="3186000" cy="344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[REQ] </a:t>
            </a:r>
            <a:r>
              <a:rPr lang="en" sz="2000"/>
              <a:t>Show the evolution of focused topics of a journal, in a given year frame.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Implementation: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 Rest API 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Transform data to Json using python</a:t>
            </a: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ts val="2800"/>
              <a:buChar char="•"/>
            </a:pPr>
            <a:r>
              <a:rPr lang="en" sz="2800"/>
              <a:t>Introduction</a:t>
            </a:r>
          </a:p>
          <a:p>
            <a:pPr indent="-457200" lvl="0" marL="457200" rtl="0">
              <a:spcBef>
                <a:spcPts val="0"/>
              </a:spcBef>
              <a:buSzPts val="2800"/>
              <a:buChar char="•"/>
            </a:pPr>
            <a:r>
              <a:rPr lang="en" sz="2800"/>
              <a:t>Motivation</a:t>
            </a:r>
          </a:p>
          <a:p>
            <a:pPr indent="-457200" lvl="0" marL="457200" rtl="0">
              <a:spcBef>
                <a:spcPts val="0"/>
              </a:spcBef>
              <a:buSzPts val="2800"/>
              <a:buChar char="•"/>
            </a:pPr>
            <a:r>
              <a:rPr lang="en" sz="2800"/>
              <a:t>Related work</a:t>
            </a:r>
          </a:p>
          <a:p>
            <a:pPr indent="-457200" lvl="0" marL="457200" rtl="0">
              <a:spcBef>
                <a:spcPts val="0"/>
              </a:spcBef>
              <a:buSzPts val="2800"/>
              <a:buChar char="•"/>
            </a:pPr>
            <a:r>
              <a:rPr lang="en" sz="2800"/>
              <a:t>System design</a:t>
            </a:r>
          </a:p>
          <a:p>
            <a:pPr indent="-457200" lvl="0" marL="457200" rtl="0">
              <a:spcBef>
                <a:spcPts val="0"/>
              </a:spcBef>
              <a:buSzPts val="2800"/>
              <a:buChar char="•"/>
            </a:pPr>
            <a:r>
              <a:rPr lang="en" sz="2800"/>
              <a:t>System implementation</a:t>
            </a:r>
          </a:p>
          <a:p>
            <a:pPr indent="-457200" lvl="0" marL="457200" rtl="0">
              <a:spcBef>
                <a:spcPts val="0"/>
              </a:spcBef>
              <a:buSzPts val="2800"/>
              <a:buChar char="•"/>
            </a:pPr>
            <a:r>
              <a:rPr lang="en" sz="2800"/>
              <a:t>Demo</a:t>
            </a:r>
          </a:p>
          <a:p>
            <a:pPr indent="-457200" lvl="0" marL="457200" rtl="0">
              <a:spcBef>
                <a:spcPts val="0"/>
              </a:spcBef>
              <a:buSzPts val="2800"/>
              <a:buChar char="•"/>
            </a:pPr>
            <a:r>
              <a:rPr lang="en" sz="2800"/>
              <a:t>Experiments/analysis</a:t>
            </a:r>
          </a:p>
          <a:p>
            <a:pPr indent="-457200" lvl="0" marL="457200" rtl="0">
              <a:spcBef>
                <a:spcPts val="0"/>
              </a:spcBef>
              <a:buSzPts val="2800"/>
              <a:buChar char="•"/>
            </a:pPr>
            <a:r>
              <a:rPr lang="en" sz="2800"/>
              <a:t>Conclusions and 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Visualization For Advanced Req.-I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9525"/>
            <a:ext cx="8839200" cy="312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57200" y="1063375"/>
            <a:ext cx="82995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[REQ] </a:t>
            </a:r>
            <a:r>
              <a:rPr lang="en"/>
              <a:t>Show the evolution of focused topics of a journal, in a given year frame.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3892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Workflow based oriented requirements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228125" y="1448075"/>
            <a:ext cx="2219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5" y="1323853"/>
            <a:ext cx="4243636" cy="359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idx="1" type="body"/>
          </p:nvPr>
        </p:nvSpPr>
        <p:spPr>
          <a:xfrm>
            <a:off x="4709675" y="1281413"/>
            <a:ext cx="3900600" cy="359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[REQ]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Categorize all research papers (given a time period)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Implementation: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 Rest API 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Transform data to Json using python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 For Advanced Req.-II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718425" y="1200150"/>
            <a:ext cx="39681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[REQ] </a:t>
            </a:r>
            <a:r>
              <a:rPr lang="en" sz="2000"/>
              <a:t>Categorize all research papers (given a time period).</a:t>
            </a:r>
            <a:r>
              <a:rPr lang="en" sz="20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0" y="1200150"/>
            <a:ext cx="4344973" cy="37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Mashup Service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806500" y="1200150"/>
            <a:ext cx="48804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[REQ] Given a topic keywords, retrieve all informations about the experts of that topics and their co-authors.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APIs used: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Given some keywords, search for researchers who are experts in the field (i.e., published significantly in the fields).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Given an author name, show a knowledge card with his/her metadata 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Given the name of a researcher, generate a graph* showing the direct collaboration network of the author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5341"/>
            <a:ext cx="3219890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016000" y="2129700"/>
            <a:ext cx="65844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     </a:t>
            </a:r>
            <a:r>
              <a:rPr lang="en" sz="3000">
                <a:solidFill>
                  <a:srgbClr val="167AC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https://youtu.be/4qwV_vF314w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Experiments and Analysis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82125" y="193250"/>
            <a:ext cx="8079300" cy="51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Google Scholar Crawler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82125" y="712850"/>
            <a:ext cx="8448000" cy="408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develop a crawler application to pull authors metadata from google </a:t>
            </a:r>
            <a:r>
              <a:rPr lang="en" sz="2400"/>
              <a:t>scholar's</a:t>
            </a:r>
            <a:r>
              <a:rPr lang="en" sz="2400"/>
              <a:t> page to get these informations: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Author's affiliation, homepage, research interest, and image url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However, our crawler was detected by google as the robot and it ended up by being redirected to google robot's verification part.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Result: We were able to pull 130 author's metadata from google scholars.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Known Issues of Previous Project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API responses are not consistent. Sometimes it uses JSON, and sometimes it uses text.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is no standard in how to return graph data in JSON.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 to maintained because there is no chosen codestyle and understanding of the overall projects.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Bug in refreshing the page after user login.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Neo4j OGM Driver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38454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Improve code maintainability by introducing the domain concept (e.g. Author, Paper, etc) to the code.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00" y="1420653"/>
            <a:ext cx="4536599" cy="278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2" y="2546296"/>
            <a:ext cx="4722875" cy="24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Fix the Graph data in JSON Format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675" y="1237328"/>
            <a:ext cx="2382618" cy="377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5" y="1237328"/>
            <a:ext cx="2931000" cy="37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3327374" y="1569750"/>
            <a:ext cx="2931000" cy="2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3278125" y="2001075"/>
            <a:ext cx="2980200" cy="24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1. We make the JSON more generic and reusable by removing the entity type from the JSON key name.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2. We define the relationship in better way using source and target terms.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In this project, we aim to design and develop a software system focusing on collecting, aggregating, classifying, analyzing, reporting, and visualizing data related to Service Oriented Software Engineering (SOSE) research community.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Technologies used: Angular JS, Java Play, Neo4j and Vistrails.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Refactoring with a simple implementation with Domain Driven Design.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Datasource: DBLP datasets &amp; Google Scholar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5"/>
            <a:ext cx="8563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Conclusion and Future Works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Application consists of a backend and frontend application, supported with Neo4J database.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All basics and advanced features have been implemented and work as expected.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Future works: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Improving the system performance by adding a cache (Redis)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Using MySQL database to store some transactional data such as login credentials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825" y="1759712"/>
            <a:ext cx="5213125" cy="26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</a:rPr>
              <a:t>Dblp provides information on major computer science journals and proceedings, but the information is scattered and has ambiguous relationships.</a:t>
            </a: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Create One stop source for information about authors and their work.  </a:t>
            </a: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Connect Subject Experts to fellow Authors.</a:t>
            </a: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Stay updated about papers published by researchers.</a:t>
            </a:r>
          </a:p>
          <a:p>
            <a:pPr indent="-374650" lvl="0" marL="457200" rtl="0">
              <a:spcBef>
                <a:spcPts val="0"/>
              </a:spcBef>
              <a:buSzPts val="2300"/>
              <a:buChar char="●"/>
            </a:pPr>
            <a:r>
              <a:rPr lang="en" sz="2300"/>
              <a:t>Increase collaborative research amongst Authors.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54627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Existing Knowledge Graph Tech in Research Community: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Google Scholars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○"/>
            </a:pPr>
            <a:r>
              <a:rPr lang="en" sz="2000"/>
              <a:t>Research Gate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However</a:t>
            </a:r>
            <a:r>
              <a:rPr lang="en" sz="2000"/>
              <a:t>, these sites do not have any features to show the graph network of paper/authors collaborations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725" y="1839491"/>
            <a:ext cx="28098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525" y="3021346"/>
            <a:ext cx="2876275" cy="9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82113" y="201550"/>
            <a:ext cx="8079300" cy="37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82137" y="575338"/>
            <a:ext cx="8448000" cy="403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75" y="521098"/>
            <a:ext cx="9144000" cy="414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System Design - Logical View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7876"/>
          <a:stretch/>
        </p:blipFill>
        <p:spPr>
          <a:xfrm>
            <a:off x="779300" y="1671100"/>
            <a:ext cx="7585400" cy="27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4333925" y="3614625"/>
            <a:ext cx="706200" cy="5862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lt1">
                <a:alpha val="79000"/>
              </a:scheme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Neo4j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0" lang="en">
                <a:solidFill>
                  <a:srgbClr val="FF0000"/>
                </a:solidFill>
              </a:rPr>
              <a:t>MVC &amp; Deployment Diagram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IC690874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00" y="1462525"/>
            <a:ext cx="39766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225" y="1173875"/>
            <a:ext cx="3620224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14488" y="2384850"/>
            <a:ext cx="8079300" cy="37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System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