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57" r:id="rId5"/>
    <p:sldId id="266" r:id="rId6"/>
    <p:sldId id="268" r:id="rId7"/>
    <p:sldId id="269" r:id="rId8"/>
    <p:sldId id="259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%20Projects\Airline%20Analysis\Airline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%20Projects\Airline%20Analysis\Airline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%20Projects\Airline%20Analysis\Airline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%20Projects\Airline%20Analysis\Airline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%20Projects\Airline%20Analysis\Airline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[Airline Analysis.xlsx]Analysis!PivotTable1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rgbClr val="72A24E"/>
          </a:solidFill>
          <a:ln w="19050">
            <a:noFill/>
          </a:ln>
          <a:effectLst/>
        </c:spPr>
      </c:pivotFmt>
      <c:pivotFmt>
        <c:idx val="6"/>
        <c:spPr>
          <a:solidFill>
            <a:srgbClr val="37395F"/>
          </a:solidFill>
          <a:ln w="19050">
            <a:noFill/>
          </a:ln>
          <a:effectLst/>
        </c:spPr>
      </c:pivotFmt>
      <c:pivotFmt>
        <c:idx val="7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72A24E"/>
          </a:solidFill>
          <a:ln w="19050">
            <a:noFill/>
          </a:ln>
          <a:effectLst/>
        </c:spPr>
      </c:pivotFmt>
      <c:pivotFmt>
        <c:idx val="9"/>
        <c:spPr>
          <a:solidFill>
            <a:srgbClr val="37395F"/>
          </a:solidFill>
          <a:ln w="19050">
            <a:noFill/>
          </a:ln>
          <a:effectLst/>
        </c:spPr>
      </c:pivotFmt>
      <c:pivotFmt>
        <c:idx val="1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72A24E"/>
          </a:solidFill>
          <a:ln w="19050">
            <a:noFill/>
          </a:ln>
          <a:effectLst/>
        </c:spPr>
      </c:pivotFmt>
      <c:pivotFmt>
        <c:idx val="12"/>
        <c:spPr>
          <a:solidFill>
            <a:srgbClr val="37395F"/>
          </a:solidFill>
          <a:ln w="19050"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Analysis!$B$5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2A24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01-4A07-A622-82FFC111765E}"/>
              </c:ext>
            </c:extLst>
          </c:dPt>
          <c:dPt>
            <c:idx val="1"/>
            <c:bubble3D val="0"/>
            <c:spPr>
              <a:solidFill>
                <a:srgbClr val="3739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01-4A07-A622-82FFC111765E}"/>
              </c:ext>
            </c:extLst>
          </c:dPt>
          <c:cat>
            <c:strRef>
              <c:f>Analysis!$A$6:$A$7</c:f>
              <c:strCache>
                <c:ptCount val="2"/>
                <c:pt idx="0">
                  <c:v>First-time</c:v>
                </c:pt>
                <c:pt idx="1">
                  <c:v>Returning</c:v>
                </c:pt>
              </c:strCache>
            </c:strRef>
          </c:cat>
          <c:val>
            <c:numRef>
              <c:f>Analysis!$B$6:$B$7</c:f>
              <c:numCache>
                <c:formatCode>#,##0</c:formatCode>
                <c:ptCount val="2"/>
                <c:pt idx="0">
                  <c:v>23780</c:v>
                </c:pt>
                <c:pt idx="1">
                  <c:v>106100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01-4A07-A622-82FFC1117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539631434302879E-2"/>
          <c:y val="6.9369276693288573E-2"/>
          <c:w val="0.94092073713139412"/>
          <c:h val="0.849699900497874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2A24E"/>
            </a:solidFill>
            <a:ln>
              <a:noFill/>
            </a:ln>
            <a:effectLst/>
          </c:spPr>
          <c:invertIfNegative val="0"/>
          <c:cat>
            <c:strRef>
              <c:f>Analysis!$H$65</c:f>
              <c:strCache>
                <c:ptCount val="1"/>
                <c:pt idx="0">
                  <c:v>First-time</c:v>
                </c:pt>
              </c:strCache>
            </c:strRef>
          </c:cat>
          <c:val>
            <c:numRef>
              <c:f>Analysis!$I$65</c:f>
              <c:numCache>
                <c:formatCode>0.0%</c:formatCode>
                <c:ptCount val="1"/>
                <c:pt idx="0">
                  <c:v>5.0791753809381534E-3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C3-435A-89DA-811BBEDE1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9043376"/>
        <c:axId val="439041936"/>
      </c:barChart>
      <c:catAx>
        <c:axId val="439043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9041936"/>
        <c:crosses val="autoZero"/>
        <c:auto val="1"/>
        <c:lblAlgn val="ctr"/>
        <c:lblOffset val="100"/>
        <c:noMultiLvlLbl val="0"/>
      </c:catAx>
      <c:valAx>
        <c:axId val="439041936"/>
        <c:scaling>
          <c:orientation val="minMax"/>
          <c:max val="1"/>
          <c:min val="0"/>
        </c:scaling>
        <c:delete val="1"/>
        <c:axPos val="b"/>
        <c:numFmt formatCode="0.0%" sourceLinked="1"/>
        <c:majorTickMark val="none"/>
        <c:minorTickMark val="none"/>
        <c:tickLblPos val="nextTo"/>
        <c:crossAx val="43904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539631434302879E-2"/>
          <c:y val="6.9369276693288573E-2"/>
          <c:w val="0.94092073713139412"/>
          <c:h val="0.849699900497874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2A24E"/>
            </a:solidFill>
            <a:ln>
              <a:noFill/>
            </a:ln>
            <a:effectLst/>
          </c:spPr>
          <c:invertIfNegative val="0"/>
          <c:cat>
            <c:strRef>
              <c:f>Analysis!$H$71</c:f>
              <c:strCache>
                <c:ptCount val="1"/>
                <c:pt idx="0">
                  <c:v>First-time</c:v>
                </c:pt>
              </c:strCache>
            </c:strRef>
          </c:cat>
          <c:val>
            <c:numRef>
              <c:f>Analysis!$I$71</c:f>
              <c:numCache>
                <c:formatCode>0.0%</c:formatCode>
                <c:ptCount val="1"/>
                <c:pt idx="0">
                  <c:v>0.2782897322793379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26-4AEF-A8F2-1726FF0073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9043376"/>
        <c:axId val="439041936"/>
      </c:barChart>
      <c:catAx>
        <c:axId val="439043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9041936"/>
        <c:crosses val="autoZero"/>
        <c:auto val="1"/>
        <c:lblAlgn val="ctr"/>
        <c:lblOffset val="100"/>
        <c:noMultiLvlLbl val="0"/>
      </c:catAx>
      <c:valAx>
        <c:axId val="439041936"/>
        <c:scaling>
          <c:orientation val="minMax"/>
          <c:max val="1"/>
          <c:min val="0"/>
        </c:scaling>
        <c:delete val="1"/>
        <c:axPos val="b"/>
        <c:numFmt formatCode="0.0%" sourceLinked="1"/>
        <c:majorTickMark val="none"/>
        <c:minorTickMark val="none"/>
        <c:tickLblPos val="nextTo"/>
        <c:crossAx val="43904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539631434302879E-2"/>
          <c:y val="6.9369276693288573E-2"/>
          <c:w val="0.94092073713139412"/>
          <c:h val="0.849699900497874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2A24E"/>
            </a:solidFill>
            <a:ln>
              <a:noFill/>
            </a:ln>
            <a:effectLst/>
          </c:spPr>
          <c:invertIfNegative val="0"/>
          <c:cat>
            <c:strRef>
              <c:f>Analysis!$H$67</c:f>
              <c:strCache>
                <c:ptCount val="1"/>
                <c:pt idx="0">
                  <c:v>First-time</c:v>
                </c:pt>
              </c:strCache>
            </c:strRef>
          </c:cat>
          <c:val>
            <c:numRef>
              <c:f>Analysis!$I$67</c:f>
              <c:numCache>
                <c:formatCode>0.0%</c:formatCode>
                <c:ptCount val="1"/>
                <c:pt idx="0">
                  <c:v>0.2468165561857901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2A-4301-8801-4EE2057CD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9043376"/>
        <c:axId val="439041936"/>
      </c:barChart>
      <c:catAx>
        <c:axId val="439043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9041936"/>
        <c:crosses val="autoZero"/>
        <c:auto val="1"/>
        <c:lblAlgn val="ctr"/>
        <c:lblOffset val="100"/>
        <c:noMultiLvlLbl val="0"/>
      </c:catAx>
      <c:valAx>
        <c:axId val="439041936"/>
        <c:scaling>
          <c:orientation val="minMax"/>
          <c:max val="1"/>
          <c:min val="0"/>
        </c:scaling>
        <c:delete val="1"/>
        <c:axPos val="b"/>
        <c:numFmt formatCode="0.0%" sourceLinked="1"/>
        <c:majorTickMark val="none"/>
        <c:minorTickMark val="none"/>
        <c:tickLblPos val="nextTo"/>
        <c:crossAx val="43904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539631434302879E-2"/>
          <c:y val="6.9369276693288573E-2"/>
          <c:w val="0.94092073713139412"/>
          <c:h val="0.849699900497874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2A24E"/>
            </a:solidFill>
            <a:ln>
              <a:noFill/>
            </a:ln>
            <a:effectLst/>
          </c:spPr>
          <c:invertIfNegative val="0"/>
          <c:cat>
            <c:strRef>
              <c:f>Analysis!$H$69</c:f>
              <c:strCache>
                <c:ptCount val="1"/>
                <c:pt idx="0">
                  <c:v>First-time</c:v>
                </c:pt>
              </c:strCache>
            </c:strRef>
          </c:cat>
          <c:val>
            <c:numRef>
              <c:f>Analysis!$I$69</c:f>
              <c:numCache>
                <c:formatCode>0.0%</c:formatCode>
                <c:ptCount val="1"/>
                <c:pt idx="0">
                  <c:v>4.924148221835364E-3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E-4F28-A921-CB174EFF2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9043376"/>
        <c:axId val="439041936"/>
      </c:barChart>
      <c:catAx>
        <c:axId val="439043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9041936"/>
        <c:crosses val="autoZero"/>
        <c:auto val="1"/>
        <c:lblAlgn val="ctr"/>
        <c:lblOffset val="100"/>
        <c:noMultiLvlLbl val="0"/>
      </c:catAx>
      <c:valAx>
        <c:axId val="439041936"/>
        <c:scaling>
          <c:orientation val="minMax"/>
          <c:max val="1"/>
          <c:min val="0"/>
        </c:scaling>
        <c:delete val="1"/>
        <c:axPos val="b"/>
        <c:numFmt formatCode="0.0%" sourceLinked="1"/>
        <c:majorTickMark val="none"/>
        <c:minorTickMark val="none"/>
        <c:tickLblPos val="nextTo"/>
        <c:crossAx val="43904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0.1729</cdr:x>
      <cdr:y>0.17824</cdr:y>
    </cdr:from>
    <cdr:to>
      <cdr:x>0.8271</cdr:x>
      <cdr:y>0.82176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FE7D630D-67C0-8101-0479-5B46A0BC1306}"/>
            </a:ext>
          </a:extLst>
        </cdr:cNvPr>
        <cdr:cNvSpPr/>
      </cdr:nvSpPr>
      <cdr:spPr>
        <a:xfrm xmlns:a="http://schemas.openxmlformats.org/drawingml/2006/main">
          <a:off x="366154" y="381000"/>
          <a:ext cx="1385456" cy="1375558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t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IN" sz="1100" kern="1200"/>
        </a:p>
      </cdr:txBody>
    </cdr:sp>
  </cdr:relSizeAnchor>
  <cdr:relSizeAnchor xmlns:cdr="http://schemas.openxmlformats.org/drawingml/2006/chartDrawing">
    <cdr:from>
      <cdr:x>0.2516</cdr:x>
      <cdr:y>0.19121</cdr:y>
    </cdr:from>
    <cdr:to>
      <cdr:x>0.81008</cdr:x>
      <cdr:y>0.77304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86F468B1-1C8E-B21B-8CE5-0576E3467FC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32832" y="408722"/>
          <a:ext cx="1182727" cy="1243692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ustomerComplaintDashboard_17123979330410/Dashbo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9C79CDE-9B60-4E12-8C9E-F185E92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AIRLINE PASSENGER SATISFACTION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AF6EF22-A009-42FD-AE9F-8C9342085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b="1" dirty="0"/>
              <a:t>TUSHAR KSHIRSAGAR</a:t>
            </a:r>
          </a:p>
          <a:p>
            <a:r>
              <a:rPr lang="en-US" sz="2000" b="1" dirty="0"/>
              <a:t>M.Sc.(Statistics)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07ED-400F-D6E7-5FC1-7DFE6BF8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1819"/>
            <a:ext cx="10515600" cy="3275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002060"/>
                </a:solidFill>
                <a:latin typeface="Bahnschrift" panose="020B0502040204020203" pitchFamily="34" charset="0"/>
              </a:rPr>
              <a:t>THANK YOU!</a:t>
            </a:r>
            <a:endParaRPr lang="en-IN" sz="4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20109C-A26C-8E2E-5421-C80AEC2B86C2}"/>
              </a:ext>
            </a:extLst>
          </p:cNvPr>
          <p:cNvSpPr txBox="1"/>
          <p:nvPr/>
        </p:nvSpPr>
        <p:spPr>
          <a:xfrm>
            <a:off x="3069771" y="139959"/>
            <a:ext cx="631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CUSTOMER TYPE DISTRIBUTION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AC1D7-9FCB-29E4-C6E2-9E01B500AC74}"/>
              </a:ext>
            </a:extLst>
          </p:cNvPr>
          <p:cNvSpPr txBox="1"/>
          <p:nvPr/>
        </p:nvSpPr>
        <p:spPr>
          <a:xfrm>
            <a:off x="895738" y="4519249"/>
            <a:ext cx="10400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18%</a:t>
            </a:r>
            <a:r>
              <a:rPr lang="en-US" sz="2000" dirty="0"/>
              <a:t> of passengers are first-time travelers.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82%</a:t>
            </a:r>
            <a:r>
              <a:rPr lang="en-US" sz="2000" dirty="0"/>
              <a:t> are returning customers, highlighting a strong trend of customer loyalty and a major target segment for retention strategies.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3BAD7F-7801-4F9F-8CBB-83B9D551FC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976938"/>
              </p:ext>
            </p:extLst>
          </p:nvPr>
        </p:nvGraphicFramePr>
        <p:xfrm>
          <a:off x="4747861" y="1341756"/>
          <a:ext cx="2819262" cy="269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21FF8E-7BB4-4B75-AB3E-732B86AFB39C}"/>
              </a:ext>
            </a:extLst>
          </p:cNvPr>
          <p:cNvSpPr txBox="1"/>
          <p:nvPr/>
        </p:nvSpPr>
        <p:spPr>
          <a:xfrm>
            <a:off x="7697753" y="1066553"/>
            <a:ext cx="124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First-time</a:t>
            </a:r>
          </a:p>
          <a:p>
            <a:pPr algn="ctr"/>
            <a:r>
              <a:rPr lang="en-US" dirty="0"/>
              <a:t>18%</a:t>
            </a:r>
            <a:endParaRPr lang="en-IN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49C4B94-5AC0-8E9D-D70E-42125876A0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35278" y="1259640"/>
            <a:ext cx="653146" cy="382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9379B0-AABC-5F62-A757-EEF1AB7FD003}"/>
              </a:ext>
            </a:extLst>
          </p:cNvPr>
          <p:cNvSpPr txBox="1"/>
          <p:nvPr/>
        </p:nvSpPr>
        <p:spPr>
          <a:xfrm>
            <a:off x="2886266" y="2656352"/>
            <a:ext cx="124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Returning</a:t>
            </a:r>
          </a:p>
          <a:p>
            <a:pPr algn="ctr"/>
            <a:r>
              <a:rPr lang="en-US" dirty="0"/>
              <a:t>82%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6B53AD1-4357-FADB-F053-63ADDA0633CB}"/>
              </a:ext>
            </a:extLst>
          </p:cNvPr>
          <p:cNvCxnSpPr>
            <a:cxnSpLocks/>
          </p:cNvCxnSpPr>
          <p:nvPr/>
        </p:nvCxnSpPr>
        <p:spPr>
          <a:xfrm flipV="1">
            <a:off x="4136568" y="2463410"/>
            <a:ext cx="707707" cy="385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8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444143-2623-A2FC-CB21-7511CB6C2477}"/>
              </a:ext>
            </a:extLst>
          </p:cNvPr>
          <p:cNvSpPr txBox="1"/>
          <p:nvPr/>
        </p:nvSpPr>
        <p:spPr>
          <a:xfrm>
            <a:off x="979714" y="139959"/>
            <a:ext cx="1044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CLASS PREFERENCE OF FIRST-TIME TRAVELERS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7F80E4-2C20-C8BD-2CCC-E2445BE77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09" y="1216112"/>
            <a:ext cx="4154928" cy="282403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E392ADF-FC9D-4961-DC85-C3C05C66E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4" y="4385573"/>
            <a:ext cx="108959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 Class: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38.8%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Economy Class: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57.3%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Economy Plus: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3.8%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Economy class dominates for first-time travelers, but Business Class holds a significant share. </a:t>
            </a:r>
          </a:p>
        </p:txBody>
      </p:sp>
    </p:spTree>
    <p:extLst>
      <p:ext uri="{BB962C8B-B14F-4D97-AF65-F5344CB8AC3E}">
        <p14:creationId xmlns:p14="http://schemas.microsoft.com/office/powerpoint/2010/main" val="324396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E31109-B0D6-9DB3-27E3-938AB81D209C}"/>
              </a:ext>
            </a:extLst>
          </p:cNvPr>
          <p:cNvSpPr txBox="1"/>
          <p:nvPr/>
        </p:nvSpPr>
        <p:spPr>
          <a:xfrm>
            <a:off x="1334278" y="139959"/>
            <a:ext cx="959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CLASS PREFERENCE OF RETURNING TRAVELERS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ED43D-16B5-B745-2F8F-6BAFB534A623}"/>
              </a:ext>
            </a:extLst>
          </p:cNvPr>
          <p:cNvSpPr txBox="1"/>
          <p:nvPr/>
        </p:nvSpPr>
        <p:spPr>
          <a:xfrm>
            <a:off x="1020146" y="4292079"/>
            <a:ext cx="103756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Business Class:</a:t>
            </a:r>
            <a:r>
              <a:rPr lang="en-US" sz="2000" dirty="0"/>
              <a:t> 49.9%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Economy Class:</a:t>
            </a:r>
            <a:r>
              <a:rPr lang="en-US" sz="2000" dirty="0"/>
              <a:t> 42.1%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Economy Plus:</a:t>
            </a:r>
            <a:r>
              <a:rPr lang="en-US" sz="2000" dirty="0"/>
              <a:t> 8.0%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Insight:</a:t>
            </a:r>
            <a:r>
              <a:rPr lang="en-US" sz="2000" dirty="0"/>
              <a:t> Returning customers prefer Business Class, suggesting a higher likelihood of premium service loyalty.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198D4-726C-5665-79D9-46C15D409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478" y="1245354"/>
            <a:ext cx="4252073" cy="27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5F68F1-D5E0-EACB-BEED-8E21768C6303}"/>
              </a:ext>
            </a:extLst>
          </p:cNvPr>
          <p:cNvSpPr txBox="1"/>
          <p:nvPr/>
        </p:nvSpPr>
        <p:spPr>
          <a:xfrm>
            <a:off x="2071404" y="139959"/>
            <a:ext cx="7996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TRAVELER DISTRIBUTION BY AGE GROUPS (VOLUME)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7CEE47-102E-3415-0C7C-CCACF0D782B5}"/>
              </a:ext>
            </a:extLst>
          </p:cNvPr>
          <p:cNvSpPr txBox="1"/>
          <p:nvPr/>
        </p:nvSpPr>
        <p:spPr>
          <a:xfrm>
            <a:off x="737118" y="4380925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/>
              <a:t>Insight: </a:t>
            </a:r>
            <a:r>
              <a:rPr lang="en-US" sz="2000" dirty="0"/>
              <a:t>Travel frequency peaks for the 37-51 age group and declines with older age.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6C998-F978-B474-2F6E-ADD91A8F8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318" y="1371607"/>
            <a:ext cx="4823192" cy="26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6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5A6410-4E69-5D11-FDFA-5DF1B18862C7}"/>
              </a:ext>
            </a:extLst>
          </p:cNvPr>
          <p:cNvSpPr txBox="1"/>
          <p:nvPr/>
        </p:nvSpPr>
        <p:spPr>
          <a:xfrm>
            <a:off x="2127383" y="139959"/>
            <a:ext cx="7856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TRAVELER DISTRIBUTION BY AGE GROUPS (PERCENTAGE)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233E2-9F49-8411-34D5-ED6E1F143183}"/>
              </a:ext>
            </a:extLst>
          </p:cNvPr>
          <p:cNvSpPr txBox="1"/>
          <p:nvPr/>
        </p:nvSpPr>
        <p:spPr>
          <a:xfrm>
            <a:off x="830424" y="4310744"/>
            <a:ext cx="10384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/>
              <a:t>Insight:</a:t>
            </a:r>
            <a:r>
              <a:rPr lang="en-US" sz="2000" dirty="0"/>
              <a:t> The highest percentage of travelers falls within the 22-51 age bracket.</a:t>
            </a:r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D96B28-F4BE-944F-F657-983B700A9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93" y="1324950"/>
            <a:ext cx="4982546" cy="27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5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FD21C5-4649-8564-9E9C-00B012ADADD1}"/>
              </a:ext>
            </a:extLst>
          </p:cNvPr>
          <p:cNvSpPr txBox="1"/>
          <p:nvPr/>
        </p:nvSpPr>
        <p:spPr>
          <a:xfrm>
            <a:off x="1940759" y="139959"/>
            <a:ext cx="8556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GENDER AND TRAVEL PURPOSE BREAKDOWN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4C17C1-B242-0CE3-0FBB-BB4CB5D9E975}"/>
              </a:ext>
            </a:extLst>
          </p:cNvPr>
          <p:cNvGrpSpPr/>
          <p:nvPr/>
        </p:nvGrpSpPr>
        <p:grpSpPr>
          <a:xfrm>
            <a:off x="4325239" y="1176216"/>
            <a:ext cx="4512623" cy="1098469"/>
            <a:chOff x="972786" y="0"/>
            <a:chExt cx="3876998" cy="10984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DA1052-3B68-AF7E-31D2-648B0A352727}"/>
                </a:ext>
              </a:extLst>
            </p:cNvPr>
            <p:cNvSpPr/>
            <p:nvPr/>
          </p:nvSpPr>
          <p:spPr>
            <a:xfrm>
              <a:off x="1089263" y="376056"/>
              <a:ext cx="3631871" cy="324000"/>
            </a:xfrm>
            <a:prstGeom prst="rect">
              <a:avLst/>
            </a:prstGeom>
            <a:solidFill>
              <a:srgbClr val="3739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 kern="1200"/>
            </a:p>
          </p:txBody>
        </p:sp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A87CC1FC-9918-443E-B1D7-DA4481BE6F0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72786" y="0"/>
            <a:ext cx="3876998" cy="10984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7C50D68-7280-46F7-99CE-023D01D8D8CC}"/>
              </a:ext>
            </a:extLst>
          </p:cNvPr>
          <p:cNvGrpSpPr/>
          <p:nvPr/>
        </p:nvGrpSpPr>
        <p:grpSpPr>
          <a:xfrm>
            <a:off x="4325239" y="2474581"/>
            <a:ext cx="4514308" cy="1098469"/>
            <a:chOff x="972786" y="1298365"/>
            <a:chExt cx="3876998" cy="10984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311502-B317-3052-8B57-97DF6FC5DACE}"/>
                </a:ext>
              </a:extLst>
            </p:cNvPr>
            <p:cNvSpPr/>
            <p:nvPr/>
          </p:nvSpPr>
          <p:spPr>
            <a:xfrm>
              <a:off x="1089263" y="1674421"/>
              <a:ext cx="3631871" cy="324000"/>
            </a:xfrm>
            <a:prstGeom prst="rect">
              <a:avLst/>
            </a:prstGeom>
            <a:solidFill>
              <a:srgbClr val="3739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 kern="1200"/>
            </a:p>
          </p:txBody>
        </p:sp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E8329A47-E6E1-6931-EBEC-9D4DAE56C6B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72786" y="1298365"/>
            <a:ext cx="3876998" cy="10984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7" name="TextBox 155">
            <a:extLst>
              <a:ext uri="{FF2B5EF4-FFF2-40B4-BE49-F238E27FC236}">
                <a16:creationId xmlns:a16="http://schemas.microsoft.com/office/drawing/2014/main" id="{9410E11B-3741-425C-860C-AF556F861329}"/>
              </a:ext>
            </a:extLst>
          </p:cNvPr>
          <p:cNvSpPr txBox="1"/>
          <p:nvPr/>
        </p:nvSpPr>
        <p:spPr>
          <a:xfrm>
            <a:off x="3644062" y="2000235"/>
            <a:ext cx="900546" cy="3067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50D77E1-793B-4788-8A0F-C57BF7013315}" type="TxLink">
              <a:rPr lang="en-US" sz="1200" b="0" i="0" u="none" strike="noStrike" kern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pPr algn="l"/>
              <a:t>Business</a:t>
            </a:fld>
            <a:endParaRPr lang="en-IN" sz="1400" b="1" kern="1200">
              <a:solidFill>
                <a:srgbClr val="37395F"/>
              </a:solidFill>
            </a:endParaRPr>
          </a:p>
        </p:txBody>
      </p:sp>
      <p:sp>
        <p:nvSpPr>
          <p:cNvPr id="8" name="TextBox 156">
            <a:extLst>
              <a:ext uri="{FF2B5EF4-FFF2-40B4-BE49-F238E27FC236}">
                <a16:creationId xmlns:a16="http://schemas.microsoft.com/office/drawing/2014/main" id="{183824B7-0EE8-437F-913B-32269F72F8D7}"/>
              </a:ext>
            </a:extLst>
          </p:cNvPr>
          <p:cNvSpPr txBox="1"/>
          <p:nvPr/>
        </p:nvSpPr>
        <p:spPr>
          <a:xfrm>
            <a:off x="3632994" y="2844702"/>
            <a:ext cx="900546" cy="3067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50D77E1-793B-4788-8A0F-C57BF7013315}" type="TxLink">
              <a:rPr lang="en-US" sz="1200" b="0" i="0" u="none" strike="noStrike" kern="12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pPr algn="l"/>
              <a:t>Business</a:t>
            </a:fld>
            <a:endParaRPr lang="en-IN" sz="1400" b="1" kern="1200">
              <a:solidFill>
                <a:schemeClr val="tx1"/>
              </a:solidFill>
            </a:endParaRPr>
          </a:p>
        </p:txBody>
      </p:sp>
      <p:sp>
        <p:nvSpPr>
          <p:cNvPr id="9" name="TextBox 157">
            <a:extLst>
              <a:ext uri="{FF2B5EF4-FFF2-40B4-BE49-F238E27FC236}">
                <a16:creationId xmlns:a16="http://schemas.microsoft.com/office/drawing/2014/main" id="{20F76F4D-34A8-44F3-A770-3F658F33702B}"/>
              </a:ext>
            </a:extLst>
          </p:cNvPr>
          <p:cNvSpPr txBox="1"/>
          <p:nvPr/>
        </p:nvSpPr>
        <p:spPr>
          <a:xfrm>
            <a:off x="3653958" y="1578001"/>
            <a:ext cx="900546" cy="3067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200" b="0" kern="1200">
                <a:solidFill>
                  <a:schemeClr val="tx1"/>
                </a:solidFill>
              </a:rPr>
              <a:t>Personal</a:t>
            </a:r>
          </a:p>
        </p:txBody>
      </p:sp>
      <p:sp>
        <p:nvSpPr>
          <p:cNvPr id="10" name="TextBox 158">
            <a:extLst>
              <a:ext uri="{FF2B5EF4-FFF2-40B4-BE49-F238E27FC236}">
                <a16:creationId xmlns:a16="http://schemas.microsoft.com/office/drawing/2014/main" id="{EBFC5070-3EFA-40E0-A881-002FA8A816C1}"/>
              </a:ext>
            </a:extLst>
          </p:cNvPr>
          <p:cNvSpPr txBox="1"/>
          <p:nvPr/>
        </p:nvSpPr>
        <p:spPr>
          <a:xfrm>
            <a:off x="3639080" y="2422469"/>
            <a:ext cx="908166" cy="3067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200" b="0" kern="1200">
                <a:solidFill>
                  <a:schemeClr val="tx1"/>
                </a:solidFill>
              </a:rPr>
              <a:t>Personal</a:t>
            </a:r>
          </a:p>
        </p:txBody>
      </p:sp>
      <p:sp>
        <p:nvSpPr>
          <p:cNvPr id="11" name="TextBox 160">
            <a:extLst>
              <a:ext uri="{FF2B5EF4-FFF2-40B4-BE49-F238E27FC236}">
                <a16:creationId xmlns:a16="http://schemas.microsoft.com/office/drawing/2014/main" id="{17ED5E01-D945-43A9-97C3-16447FA4C2ED}"/>
              </a:ext>
            </a:extLst>
          </p:cNvPr>
          <p:cNvSpPr txBox="1"/>
          <p:nvPr/>
        </p:nvSpPr>
        <p:spPr>
          <a:xfrm rot="16200000">
            <a:off x="3055570" y="1601751"/>
            <a:ext cx="900546" cy="3067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200" b="1" kern="1200">
                <a:solidFill>
                  <a:srgbClr val="406B58"/>
                </a:solidFill>
              </a:rPr>
              <a:t>Male</a:t>
            </a:r>
          </a:p>
        </p:txBody>
      </p:sp>
      <p:sp>
        <p:nvSpPr>
          <p:cNvPr id="12" name="TextBox 161">
            <a:extLst>
              <a:ext uri="{FF2B5EF4-FFF2-40B4-BE49-F238E27FC236}">
                <a16:creationId xmlns:a16="http://schemas.microsoft.com/office/drawing/2014/main" id="{457BC519-0D7C-4085-9274-7B5E539985DD}"/>
              </a:ext>
            </a:extLst>
          </p:cNvPr>
          <p:cNvSpPr txBox="1"/>
          <p:nvPr/>
        </p:nvSpPr>
        <p:spPr>
          <a:xfrm rot="16200000">
            <a:off x="3055570" y="2526047"/>
            <a:ext cx="900546" cy="3067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200" b="1" kern="1200">
                <a:solidFill>
                  <a:srgbClr val="406B58"/>
                </a:solidFill>
              </a:rPr>
              <a:t>Female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FCD76-F14F-4FBA-8513-5265B626D779}"/>
              </a:ext>
            </a:extLst>
          </p:cNvPr>
          <p:cNvGrpSpPr/>
          <p:nvPr/>
        </p:nvGrpSpPr>
        <p:grpSpPr>
          <a:xfrm>
            <a:off x="4319301" y="1601745"/>
            <a:ext cx="4518561" cy="1098001"/>
            <a:chOff x="966848" y="425529"/>
            <a:chExt cx="3876998" cy="109846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5C7EDA-4E7B-29F8-7268-5ADA2B80F3A2}"/>
                </a:ext>
              </a:extLst>
            </p:cNvPr>
            <p:cNvSpPr/>
            <p:nvPr/>
          </p:nvSpPr>
          <p:spPr>
            <a:xfrm>
              <a:off x="1083325" y="801585"/>
              <a:ext cx="3631871" cy="324000"/>
            </a:xfrm>
            <a:prstGeom prst="rect">
              <a:avLst/>
            </a:prstGeom>
            <a:solidFill>
              <a:srgbClr val="3739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 kern="1200"/>
            </a:p>
          </p:txBody>
        </p:sp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4F92A020-931F-7252-B6CB-46EBC763A05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66848" y="425529"/>
            <a:ext cx="3876998" cy="10984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4" name="TextBox 165">
            <a:extLst>
              <a:ext uri="{FF2B5EF4-FFF2-40B4-BE49-F238E27FC236}">
                <a16:creationId xmlns:a16="http://schemas.microsoft.com/office/drawing/2014/main" id="{B23C544B-DE8F-4A9D-875E-90AE11CC42FB}"/>
              </a:ext>
            </a:extLst>
          </p:cNvPr>
          <p:cNvSpPr txBox="1"/>
          <p:nvPr/>
        </p:nvSpPr>
        <p:spPr>
          <a:xfrm>
            <a:off x="3794805" y="1221741"/>
            <a:ext cx="900546" cy="3067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b="1" kern="1200">
                <a:solidFill>
                  <a:srgbClr val="37395F"/>
                </a:solidFill>
              </a:rPr>
              <a:t>First-time</a:t>
            </a:r>
          </a:p>
        </p:txBody>
      </p:sp>
      <p:sp>
        <p:nvSpPr>
          <p:cNvPr id="15" name="TextBox 167">
            <a:extLst>
              <a:ext uri="{FF2B5EF4-FFF2-40B4-BE49-F238E27FC236}">
                <a16:creationId xmlns:a16="http://schemas.microsoft.com/office/drawing/2014/main" id="{DC04B0AC-A853-4C30-908C-E6EB9DBC1729}"/>
              </a:ext>
            </a:extLst>
          </p:cNvPr>
          <p:cNvSpPr txBox="1"/>
          <p:nvPr/>
        </p:nvSpPr>
        <p:spPr>
          <a:xfrm>
            <a:off x="7866066" y="1221741"/>
            <a:ext cx="900546" cy="3067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b="1" kern="1200">
                <a:solidFill>
                  <a:srgbClr val="37395F"/>
                </a:solidFill>
              </a:rPr>
              <a:t>Returning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2AE2EE9-BBB6-2EBF-C26A-7614EC021B98}"/>
              </a:ext>
            </a:extLst>
          </p:cNvPr>
          <p:cNvSpPr/>
          <p:nvPr/>
        </p:nvSpPr>
        <p:spPr>
          <a:xfrm>
            <a:off x="3503862" y="1235590"/>
            <a:ext cx="286986" cy="264225"/>
          </a:xfrm>
          <a:prstGeom prst="flowChartConnector">
            <a:avLst/>
          </a:prstGeom>
          <a:solidFill>
            <a:srgbClr val="72A2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 kern="120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90B4458-D737-4227-8608-73E653D16DA2}"/>
              </a:ext>
            </a:extLst>
          </p:cNvPr>
          <p:cNvSpPr/>
          <p:nvPr/>
        </p:nvSpPr>
        <p:spPr>
          <a:xfrm>
            <a:off x="7565224" y="1222671"/>
            <a:ext cx="288000" cy="262800"/>
          </a:xfrm>
          <a:prstGeom prst="flowChartConnector">
            <a:avLst/>
          </a:prstGeom>
          <a:solidFill>
            <a:srgbClr val="3739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 kern="12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99B74D-4743-6F21-3949-0CFFA2F2CB60}"/>
              </a:ext>
            </a:extLst>
          </p:cNvPr>
          <p:cNvCxnSpPr/>
          <p:nvPr/>
        </p:nvCxnSpPr>
        <p:spPr>
          <a:xfrm flipV="1">
            <a:off x="4750771" y="1364240"/>
            <a:ext cx="2721429" cy="98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B5D3A4-3744-470D-B1F5-1D39CE8E1997}"/>
              </a:ext>
            </a:extLst>
          </p:cNvPr>
          <p:cNvGrpSpPr/>
          <p:nvPr/>
        </p:nvGrpSpPr>
        <p:grpSpPr>
          <a:xfrm>
            <a:off x="4314288" y="2023159"/>
            <a:ext cx="4514400" cy="1098469"/>
            <a:chOff x="0" y="0"/>
            <a:chExt cx="3876998" cy="109846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0A28947-E856-B954-FA9E-CCB8D2E89841}"/>
                </a:ext>
              </a:extLst>
            </p:cNvPr>
            <p:cNvSpPr/>
            <p:nvPr/>
          </p:nvSpPr>
          <p:spPr>
            <a:xfrm>
              <a:off x="116477" y="376056"/>
              <a:ext cx="3631871" cy="324000"/>
            </a:xfrm>
            <a:prstGeom prst="rect">
              <a:avLst/>
            </a:prstGeom>
            <a:solidFill>
              <a:srgbClr val="3739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 kern="1200"/>
            </a:p>
          </p:txBody>
        </p:sp>
        <p:graphicFrame>
          <p:nvGraphicFramePr>
            <p:cNvPr id="30" name="Chart 29">
              <a:extLst>
                <a:ext uri="{FF2B5EF4-FFF2-40B4-BE49-F238E27FC236}">
                  <a16:creationId xmlns:a16="http://schemas.microsoft.com/office/drawing/2014/main" id="{C91B116E-D504-B0EA-C8DC-5A55EF9FE0D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3876998" cy="10984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37" name="TextBox 154">
            <a:extLst>
              <a:ext uri="{FF2B5EF4-FFF2-40B4-BE49-F238E27FC236}">
                <a16:creationId xmlns:a16="http://schemas.microsoft.com/office/drawing/2014/main" id="{5C0D26DA-02D2-4D9C-B21B-1F18FFF11EE7}"/>
              </a:ext>
            </a:extLst>
          </p:cNvPr>
          <p:cNvSpPr txBox="1"/>
          <p:nvPr/>
        </p:nvSpPr>
        <p:spPr>
          <a:xfrm>
            <a:off x="4494671" y="2878761"/>
            <a:ext cx="635331" cy="2691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BF77652F-F18A-4063-8F38-8113018C8B5D}" type="TxLink">
              <a:rPr lang="en-US" sz="1200" b="1" i="0" u="none" strike="noStrike" kern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pPr marL="0" indent="0"/>
              <a:t>12,744</a:t>
            </a:fld>
            <a:endParaRPr lang="en-IN" sz="1200" b="1" i="0" u="none" strike="noStrike" kern="1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8" name="TextBox 152">
            <a:extLst>
              <a:ext uri="{FF2B5EF4-FFF2-40B4-BE49-F238E27FC236}">
                <a16:creationId xmlns:a16="http://schemas.microsoft.com/office/drawing/2014/main" id="{2B33F679-8266-4F9C-8CE6-5AA8AF86D89E}"/>
              </a:ext>
            </a:extLst>
          </p:cNvPr>
          <p:cNvSpPr txBox="1"/>
          <p:nvPr/>
        </p:nvSpPr>
        <p:spPr>
          <a:xfrm>
            <a:off x="4486747" y="2011869"/>
            <a:ext cx="635331" cy="2691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30890944-8B2E-4449-95BC-051204B5EF37}" type="TxLink">
              <a:rPr lang="en-US" sz="1200" b="1" i="0" u="none" strike="noStrike" kern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pPr marL="0" indent="0"/>
              <a:t>10,835</a:t>
            </a:fld>
            <a:endParaRPr lang="en-IN" sz="1200" b="1" i="0" u="none" strike="noStrike" kern="12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9" name="TextBox 147">
            <a:extLst>
              <a:ext uri="{FF2B5EF4-FFF2-40B4-BE49-F238E27FC236}">
                <a16:creationId xmlns:a16="http://schemas.microsoft.com/office/drawing/2014/main" id="{F4D38007-FA27-4DA8-BA33-F45229A32BCC}"/>
              </a:ext>
            </a:extLst>
          </p:cNvPr>
          <p:cNvSpPr txBox="1"/>
          <p:nvPr/>
        </p:nvSpPr>
        <p:spPr>
          <a:xfrm>
            <a:off x="4500033" y="1577573"/>
            <a:ext cx="635331" cy="2691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1BE074F9-8A52-4D14-9BDC-CAB1BA153154}" type="TxLink">
              <a:rPr lang="en-US" sz="1200" b="1" i="0" u="none" strike="noStrike" kern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pPr marL="0" indent="0"/>
              <a:t>102</a:t>
            </a:fld>
            <a:endParaRPr lang="en-IN" sz="1400" b="1" i="0" u="none" strike="noStrike" kern="12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0" name="TextBox 153">
            <a:extLst>
              <a:ext uri="{FF2B5EF4-FFF2-40B4-BE49-F238E27FC236}">
                <a16:creationId xmlns:a16="http://schemas.microsoft.com/office/drawing/2014/main" id="{508A11C9-A37B-42A4-B729-E5BCBC1B9CC7}"/>
              </a:ext>
            </a:extLst>
          </p:cNvPr>
          <p:cNvSpPr txBox="1"/>
          <p:nvPr/>
        </p:nvSpPr>
        <p:spPr>
          <a:xfrm>
            <a:off x="4500034" y="2426657"/>
            <a:ext cx="635331" cy="2691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13C4528A-3901-456C-A1D2-7090975DCC02}" type="TxLink">
              <a:rPr lang="en-US" sz="1200" b="1" i="0" u="none" strike="noStrike" kern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pPr marL="0" indent="0"/>
              <a:t>99</a:t>
            </a:fld>
            <a:endParaRPr lang="en-IN" sz="1200" b="1" i="0" u="none" strike="noStrike" kern="1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1" name="TextBox 150">
            <a:extLst>
              <a:ext uri="{FF2B5EF4-FFF2-40B4-BE49-F238E27FC236}">
                <a16:creationId xmlns:a16="http://schemas.microsoft.com/office/drawing/2014/main" id="{CB161EB3-8991-4143-89E2-A0EFB7A9B339}"/>
              </a:ext>
            </a:extLst>
          </p:cNvPr>
          <p:cNvSpPr txBox="1"/>
          <p:nvPr/>
        </p:nvSpPr>
        <p:spPr>
          <a:xfrm>
            <a:off x="8039373" y="2426631"/>
            <a:ext cx="635331" cy="2691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50A9D4AB-8EAC-4016-9575-5F301A373471}" type="TxLink">
              <a:rPr lang="en-US" sz="1200" b="1" i="0" u="none" strike="noStrike" kern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pPr marL="0" indent="0"/>
              <a:t>20,006</a:t>
            </a:fld>
            <a:endParaRPr lang="en-IN" sz="1200" b="1" i="0" u="none" strike="noStrike" kern="1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2" name="TextBox 148">
            <a:extLst>
              <a:ext uri="{FF2B5EF4-FFF2-40B4-BE49-F238E27FC236}">
                <a16:creationId xmlns:a16="http://schemas.microsoft.com/office/drawing/2014/main" id="{126F47C5-FAA4-4D0C-82D1-C000BAEC5D6A}"/>
              </a:ext>
            </a:extLst>
          </p:cNvPr>
          <p:cNvSpPr txBox="1"/>
          <p:nvPr/>
        </p:nvSpPr>
        <p:spPr>
          <a:xfrm>
            <a:off x="8042285" y="1585072"/>
            <a:ext cx="635331" cy="2691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8013FB78-E793-4E1F-B6F1-4FE586589BD9}" type="TxLink">
              <a:rPr lang="en-US" sz="1200" b="1" i="0" u="none" strike="noStrike" kern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pPr marL="0" indent="0"/>
              <a:t>19,980</a:t>
            </a:fld>
            <a:endParaRPr lang="en-IN" sz="1200" b="1" i="0" u="none" strike="noStrike" kern="1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3" name="TextBox 151">
            <a:extLst>
              <a:ext uri="{FF2B5EF4-FFF2-40B4-BE49-F238E27FC236}">
                <a16:creationId xmlns:a16="http://schemas.microsoft.com/office/drawing/2014/main" id="{AE838D8F-9DEE-4936-83AD-5E63B0B5DBC6}"/>
              </a:ext>
            </a:extLst>
          </p:cNvPr>
          <p:cNvSpPr txBox="1"/>
          <p:nvPr/>
        </p:nvSpPr>
        <p:spPr>
          <a:xfrm>
            <a:off x="8030414" y="2857702"/>
            <a:ext cx="635331" cy="2691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7E3C117A-13C2-4386-9C24-35675B725EEB}" type="TxLink">
              <a:rPr lang="en-US" sz="1200" b="1" i="0" u="none" strike="noStrike" kern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pPr marL="0" indent="0"/>
              <a:t>33,050</a:t>
            </a:fld>
            <a:endParaRPr lang="en-IN" sz="1200" b="1" i="0" u="none" strike="noStrike" kern="1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4" name="TextBox 149">
            <a:extLst>
              <a:ext uri="{FF2B5EF4-FFF2-40B4-BE49-F238E27FC236}">
                <a16:creationId xmlns:a16="http://schemas.microsoft.com/office/drawing/2014/main" id="{4DEA09AD-9A42-48B4-8127-93508A844053}"/>
              </a:ext>
            </a:extLst>
          </p:cNvPr>
          <p:cNvSpPr txBox="1"/>
          <p:nvPr/>
        </p:nvSpPr>
        <p:spPr>
          <a:xfrm>
            <a:off x="8036346" y="1994771"/>
            <a:ext cx="635331" cy="2691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fld id="{309B6249-0905-4BA2-BFB0-21BB014F26FE}" type="TxLink">
              <a:rPr lang="en-US" sz="1200" b="1" i="0" u="none" strike="noStrike" kern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pPr marL="0" indent="0"/>
              <a:t>33,064</a:t>
            </a:fld>
            <a:endParaRPr lang="en-IN" sz="1200" b="1" i="0" u="none" strike="noStrike" kern="1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DF7CC5-2B4D-B621-9621-3ED44FB3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00" y="3628788"/>
            <a:ext cx="1172141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Male Travelers: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First-time = 102, Returning = 19,980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First-time = 10,835, Returning = 33,064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Female Travelers: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First-time = 99, Returning = 20,006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First-time = 12,744, Returning = 33,050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Key Insight:</a:t>
            </a:r>
            <a:r>
              <a:rPr lang="en-US" sz="1800" dirty="0"/>
              <a:t> Male and Female passengers show similar travel patterns with a strong dominance in the business category.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6793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0FBFEA-ACD9-53B0-1DF9-C0B08B53334D}"/>
              </a:ext>
            </a:extLst>
          </p:cNvPr>
          <p:cNvSpPr txBox="1"/>
          <p:nvPr/>
        </p:nvSpPr>
        <p:spPr>
          <a:xfrm>
            <a:off x="951725" y="139959"/>
            <a:ext cx="10608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CUSTOMER SATISFACTION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AD5A6-DA6A-4B26-B7C9-02FC58817044}"/>
              </a:ext>
            </a:extLst>
          </p:cNvPr>
          <p:cNvSpPr txBox="1"/>
          <p:nvPr/>
        </p:nvSpPr>
        <p:spPr>
          <a:xfrm>
            <a:off x="989044" y="3778895"/>
            <a:ext cx="1007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FEAC835-D3D8-67E9-337D-6D3368BCD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44" y="1418354"/>
            <a:ext cx="6892896" cy="179603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D41A8CC-CEFA-2130-40F0-42CDFAC9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260" y="3597358"/>
            <a:ext cx="52943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/>
              <a:t>56.6%</a:t>
            </a:r>
            <a:r>
              <a:rPr lang="en-US" sz="2000" dirty="0"/>
              <a:t> of customers are Neutral or Dissatisfied.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43.4%</a:t>
            </a:r>
            <a:r>
              <a:rPr lang="en-US" sz="2000" dirty="0"/>
              <a:t> of customers are Satisfied.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7ED65-6140-D4FA-76AB-98AC35F45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73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294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Office Theme</vt:lpstr>
      <vt:lpstr>AIRLINE PASSENGER SATISFACTION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</dc:creator>
  <cp:lastModifiedBy>Tushar Kshirsagar</cp:lastModifiedBy>
  <cp:revision>105</cp:revision>
  <dcterms:created xsi:type="dcterms:W3CDTF">2024-12-10T07:38:32Z</dcterms:created>
  <dcterms:modified xsi:type="dcterms:W3CDTF">2025-02-07T15:12:15Z</dcterms:modified>
</cp:coreProperties>
</file>