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57" r:id="rId5"/>
    <p:sldId id="266" r:id="rId6"/>
    <p:sldId id="268" r:id="rId7"/>
    <p:sldId id="269" r:id="rId8"/>
    <p:sldId id="259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%20Projects\Blinkit%20Analysis\Blinkit%20Analysis\BlinkIT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xcel%20Projects\Blinkit%20Analysis\Blinkit%20Analysis\BlinkIT%20Sales%20Analysis.xlsm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%20Projects\Blinkit%20Analysis\Blinkit%20Analysis\BlinkIT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%20Projects\Blinkit%20Analysis\Blinkit%20Analysis\BlinkIT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%20Projects\Blinkit%20Analysis\Blinkit%20Analysis\BlinkIT%20Sales%20Analysis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%20Projects\Blinkit%20Analysis\Blinkit%20Analysis\BlinkIT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%20Projects\Blinkit%20Analysis\Blinkit%20Analysis\BlinkIT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%20Projects\Blinkit%20Analysis\Blinkit%20Analysis\BlinkIT%20Analysi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D:\Excel%20Projects\Blinkit%20Analysis\Blinkit%20Analysis\BlinkIT%20Sales%20Analysis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[BlinkIT Analysis.xlsx]KPI &amp; CHARTS!PivotTable2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D09E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473133680555545"/>
              <c:y val="0.16768230753605526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3002213541666666"/>
                  <c:h val="0.18664330692667072"/>
                </c:manualLayout>
              </c15:layout>
            </c:ext>
          </c:extLst>
        </c:dLbl>
      </c:pivotFmt>
      <c:pivotFmt>
        <c:idx val="6"/>
        <c:spPr>
          <a:solidFill>
            <a:schemeClr val="accent6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6462673611111105E-2"/>
              <c:y val="-0.12253732480195004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6844184027777779"/>
                  <c:h val="0.21244058500914073"/>
                </c:manualLayout>
              </c15:layout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D09E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473133680555545"/>
              <c:y val="0.16768230753605526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3002213541666666"/>
                  <c:h val="0.18664330692667072"/>
                </c:manualLayout>
              </c15:layout>
            </c:ext>
          </c:extLst>
        </c:dLbl>
      </c:pivotFmt>
      <c:pivotFmt>
        <c:idx val="9"/>
        <c:spPr>
          <a:solidFill>
            <a:schemeClr val="accent6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6462673611111105E-2"/>
              <c:y val="-0.12253732480195004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6844184027777779"/>
                  <c:h val="0.21244058500914073"/>
                </c:manualLayout>
              </c15:layout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D09E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0473133680555545"/>
              <c:y val="0.16768230753605526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3002213541666666"/>
                  <c:h val="0.18664330692667072"/>
                </c:manualLayout>
              </c15:layout>
            </c:ext>
          </c:extLst>
        </c:dLbl>
      </c:pivotFmt>
      <c:pivotFmt>
        <c:idx val="12"/>
        <c:spPr>
          <a:solidFill>
            <a:schemeClr val="accent6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6462673611111105E-2"/>
              <c:y val="-0.12253732480195004"/>
            </c:manualLayout>
          </c:layout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6844184027777779"/>
                  <c:h val="0.21244058500914073"/>
                </c:manualLayout>
              </c15:layout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5919010416666668"/>
          <c:y val="0.13631474710542352"/>
          <c:w val="0.69264409722222231"/>
          <c:h val="0.81040625634775554"/>
        </c:manualLayout>
      </c:layout>
      <c:doughnutChart>
        <c:varyColors val="1"/>
        <c:ser>
          <c:idx val="0"/>
          <c:order val="0"/>
          <c:tx>
            <c:strRef>
              <c:f>'KPI &amp; CHARTS'!$B$14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D09E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5C-4499-A6EC-C862D38D5D72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5C-4499-A6EC-C862D38D5D72}"/>
              </c:ext>
            </c:extLst>
          </c:dPt>
          <c:dLbls>
            <c:dLbl>
              <c:idx val="0"/>
              <c:layout>
                <c:manualLayout>
                  <c:x val="0.10473133680555545"/>
                  <c:y val="0.16768230753605526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02213541666666"/>
                      <c:h val="0.186643306926670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E5C-4499-A6EC-C862D38D5D72}"/>
                </c:ext>
              </c:extLst>
            </c:dLbl>
            <c:dLbl>
              <c:idx val="1"/>
              <c:layout>
                <c:manualLayout>
                  <c:x val="-9.6462673611111105E-2"/>
                  <c:y val="-0.12253732480195004"/>
                </c:manualLayout>
              </c:layout>
              <c:numFmt formatCode="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844184027777779"/>
                      <c:h val="0.21244058500914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2E5C-4499-A6EC-C862D38D5D72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'KPI &amp; CHARTS'!$A$15:$A$16</c:f>
              <c:strCache>
                <c:ptCount val="2"/>
                <c:pt idx="0">
                  <c:v>Low Fat</c:v>
                </c:pt>
                <c:pt idx="1">
                  <c:v>Regular</c:v>
                </c:pt>
              </c:strCache>
            </c:strRef>
          </c:cat>
          <c:val>
            <c:numRef>
              <c:f>'KPI &amp; CHARTS'!$B$15:$B$16</c:f>
              <c:numCache>
                <c:formatCode>"₹"0.0,"K"</c:formatCode>
                <c:ptCount val="2"/>
                <c:pt idx="0">
                  <c:v>776319.68840000057</c:v>
                </c:pt>
                <c:pt idx="1">
                  <c:v>425361.8043999995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E5C-4499-A6EC-C862D38D5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049696180555556"/>
          <c:y val="6.4493195206175094E-3"/>
          <c:w val="0.55900607638888888"/>
          <c:h val="0.1151218769043266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[BlinkIT Sales Analysis.xlsm]KPI &amp; CHARTS!PivotTable3</c:name>
    <c:fmtId val="2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D09E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900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900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</c:pivotFmt>
      <c:pivotFmt>
        <c:idx val="14"/>
        <c:spPr>
          <a:solidFill>
            <a:srgbClr val="D09E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900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900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D09E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900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 sz="900">
                  <a:latin typeface="Segoe UI Semibold" panose="020B0702040204020203" pitchFamily="34" charset="0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453613618229096"/>
          <c:y val="0.12262690743736609"/>
          <c:w val="0.821204604281221"/>
          <c:h val="0.803334645038112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'KPI &amp; CHARTS'!$B$26:$B$27</c:f>
              <c:strCache>
                <c:ptCount val="1"/>
                <c:pt idx="0">
                  <c:v>Low Fat</c:v>
                </c:pt>
              </c:strCache>
            </c:strRef>
          </c:tx>
          <c:spPr>
            <a:solidFill>
              <a:srgbClr val="D09E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'KPI &amp; CHARTS'!$A$28:$A$30</c:f>
              <c:strCache>
                <c:ptCount val="3"/>
                <c:pt idx="0">
                  <c:v>Tier 1</c:v>
                </c:pt>
                <c:pt idx="1">
                  <c:v>Tier 2</c:v>
                </c:pt>
                <c:pt idx="2">
                  <c:v>Tier 3</c:v>
                </c:pt>
              </c:strCache>
            </c:strRef>
          </c:cat>
          <c:val>
            <c:numRef>
              <c:f>'KPI &amp; CHARTS'!$B$28:$B$30</c:f>
              <c:numCache>
                <c:formatCode>"₹"0.0,"K"</c:formatCode>
                <c:ptCount val="3"/>
                <c:pt idx="0">
                  <c:v>306806.99640000012</c:v>
                </c:pt>
                <c:pt idx="1">
                  <c:v>254464.77940000014</c:v>
                </c:pt>
                <c:pt idx="2">
                  <c:v>215047.9126000001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5-49DE-A399-D55FD79235A9}"/>
            </c:ext>
          </c:extLst>
        </c:ser>
        <c:ser>
          <c:idx val="1"/>
          <c:order val="1"/>
          <c:tx>
            <c:strRef>
              <c:f>'KPI &amp; CHARTS'!$C$26:$C$27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>
                    <a:latin typeface="Segoe UI Semibold" panose="020B0702040204020203" pitchFamily="34" charset="0"/>
                    <a:cs typeface="Segoe UI Semibold" panose="020B07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'KPI &amp; CHARTS'!$A$28:$A$30</c:f>
              <c:strCache>
                <c:ptCount val="3"/>
                <c:pt idx="0">
                  <c:v>Tier 1</c:v>
                </c:pt>
                <c:pt idx="1">
                  <c:v>Tier 2</c:v>
                </c:pt>
                <c:pt idx="2">
                  <c:v>Tier 3</c:v>
                </c:pt>
              </c:strCache>
            </c:strRef>
          </c:cat>
          <c:val>
            <c:numRef>
              <c:f>'KPI &amp; CHARTS'!$C$28:$C$30</c:f>
              <c:numCache>
                <c:formatCode>"₹"0.0,"K"</c:formatCode>
                <c:ptCount val="3"/>
                <c:pt idx="0">
                  <c:v>165326.0368</c:v>
                </c:pt>
                <c:pt idx="1">
                  <c:v>138685.86819999994</c:v>
                </c:pt>
                <c:pt idx="2">
                  <c:v>121349.89940000001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35-49DE-A399-D55FD79235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1823198144"/>
        <c:axId val="1823196224"/>
      </c:barChart>
      <c:catAx>
        <c:axId val="18231981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pPr>
            <a:endParaRPr lang="en-US"/>
          </a:p>
        </c:txPr>
        <c:crossAx val="1823196224"/>
        <c:crosses val="autoZero"/>
        <c:auto val="1"/>
        <c:lblAlgn val="ctr"/>
        <c:lblOffset val="100"/>
        <c:noMultiLvlLbl val="0"/>
      </c:catAx>
      <c:valAx>
        <c:axId val="1823196224"/>
        <c:scaling>
          <c:orientation val="minMax"/>
        </c:scaling>
        <c:delete val="1"/>
        <c:axPos val="t"/>
        <c:numFmt formatCode="&quot;₹&quot;0.0,&quot;K&quot;" sourceLinked="1"/>
        <c:majorTickMark val="none"/>
        <c:minorTickMark val="none"/>
        <c:tickLblPos val="nextTo"/>
        <c:crossAx val="1823198144"/>
        <c:crosses val="autoZero"/>
        <c:crossBetween val="between"/>
      </c:valAx>
      <c:spPr>
        <a:noFill/>
        <a:ln>
          <a:noFill/>
        </a:ln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[BlinkIT Analysis.xlsx]KPI &amp; CHARTS!PivotTable4</c:name>
    <c:fmtId val="1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D0AC2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D0AC2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D0AC2C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470453529853659"/>
          <c:y val="3.1300804993072147E-2"/>
          <c:w val="0.69162006759469785"/>
          <c:h val="0.945458179256595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'KPI &amp; CHARTS'!$B$36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D0AC2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 &amp; CHARTS'!$A$37:$A$52</c:f>
              <c:strCache>
                <c:ptCount val="16"/>
                <c:pt idx="0">
                  <c:v>Seafood</c:v>
                </c:pt>
                <c:pt idx="1">
                  <c:v>Breakfast</c:v>
                </c:pt>
                <c:pt idx="2">
                  <c:v>Starchy Foods</c:v>
                </c:pt>
                <c:pt idx="3">
                  <c:v>Others</c:v>
                </c:pt>
                <c:pt idx="4">
                  <c:v>Hard Drinks</c:v>
                </c:pt>
                <c:pt idx="5">
                  <c:v>Breads</c:v>
                </c:pt>
                <c:pt idx="6">
                  <c:v>Soft Drinks</c:v>
                </c:pt>
                <c:pt idx="7">
                  <c:v>Meat</c:v>
                </c:pt>
                <c:pt idx="8">
                  <c:v>Health and Hygiene</c:v>
                </c:pt>
                <c:pt idx="9">
                  <c:v>Baking Goods</c:v>
                </c:pt>
                <c:pt idx="10">
                  <c:v>Canned</c:v>
                </c:pt>
                <c:pt idx="11">
                  <c:v>Dairy</c:v>
                </c:pt>
                <c:pt idx="12">
                  <c:v>Frozen Foods</c:v>
                </c:pt>
                <c:pt idx="13">
                  <c:v>Household</c:v>
                </c:pt>
                <c:pt idx="14">
                  <c:v>Snack Foods</c:v>
                </c:pt>
                <c:pt idx="15">
                  <c:v>Fruits and Vegetables</c:v>
                </c:pt>
              </c:strCache>
            </c:strRef>
          </c:cat>
          <c:val>
            <c:numRef>
              <c:f>'KPI &amp; CHARTS'!$B$37:$B$52</c:f>
              <c:numCache>
                <c:formatCode>"₹"0.0,"K"</c:formatCode>
                <c:ptCount val="16"/>
                <c:pt idx="0">
                  <c:v>9077.869999999999</c:v>
                </c:pt>
                <c:pt idx="1">
                  <c:v>15596.696600000001</c:v>
                </c:pt>
                <c:pt idx="2">
                  <c:v>21880.027399999992</c:v>
                </c:pt>
                <c:pt idx="3">
                  <c:v>22451.891599999999</c:v>
                </c:pt>
                <c:pt idx="4">
                  <c:v>29334.680599999996</c:v>
                </c:pt>
                <c:pt idx="5">
                  <c:v>35379.119800000015</c:v>
                </c:pt>
                <c:pt idx="6">
                  <c:v>58514.166999999987</c:v>
                </c:pt>
                <c:pt idx="7">
                  <c:v>59449.863799999992</c:v>
                </c:pt>
                <c:pt idx="8">
                  <c:v>68025.838800000012</c:v>
                </c:pt>
                <c:pt idx="9">
                  <c:v>81894.736400000009</c:v>
                </c:pt>
                <c:pt idx="10">
                  <c:v>90706.728999999992</c:v>
                </c:pt>
                <c:pt idx="11">
                  <c:v>101276.46159999995</c:v>
                </c:pt>
                <c:pt idx="12">
                  <c:v>118558.88140000009</c:v>
                </c:pt>
                <c:pt idx="13">
                  <c:v>135976.52539999998</c:v>
                </c:pt>
                <c:pt idx="14">
                  <c:v>175433.92240000021</c:v>
                </c:pt>
                <c:pt idx="15">
                  <c:v>178124.08099999995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D3-42A5-9438-A4166CE81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823180384"/>
        <c:axId val="1823189504"/>
      </c:barChart>
      <c:catAx>
        <c:axId val="1823180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pPr>
            <a:endParaRPr lang="en-US"/>
          </a:p>
        </c:txPr>
        <c:crossAx val="1823189504"/>
        <c:crosses val="autoZero"/>
        <c:auto val="1"/>
        <c:lblAlgn val="ctr"/>
        <c:lblOffset val="100"/>
        <c:noMultiLvlLbl val="0"/>
      </c:catAx>
      <c:valAx>
        <c:axId val="1823189504"/>
        <c:scaling>
          <c:orientation val="minMax"/>
        </c:scaling>
        <c:delete val="1"/>
        <c:axPos val="b"/>
        <c:numFmt formatCode="&quot;₹&quot;0.0,&quot;K&quot;" sourceLinked="1"/>
        <c:majorTickMark val="none"/>
        <c:minorTickMark val="none"/>
        <c:tickLblPos val="nextTo"/>
        <c:crossAx val="18231803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[BlinkIT Analysis.xlsx]KPI &amp; CHARTS!PivotTable5</c:name>
    <c:fmtId val="19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1.2833329740450117E-2"/>
              <c:y val="-0.1932318599228719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1.9606249499287063E-17"/>
              <c:y val="-0.2622418879056047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2747295968534907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3.9212498998574127E-17"/>
              <c:y val="-0.2747295968534906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2.1388882900750194E-3"/>
              <c:y val="-0.2747295968534906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3184365781710914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38087512291052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6.4166648702250586E-3"/>
              <c:y val="-0.2997050147492625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4.2777765801500387E-3"/>
              <c:y val="-0.2934611602753195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1.2833329740450117E-2"/>
              <c:y val="-0.1932318599228719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1.9606249499287063E-17"/>
              <c:y val="-0.2622418879056047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2747295968534907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3.9212498998574127E-17"/>
              <c:y val="-0.2747295968534906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2.1388882900750194E-3"/>
              <c:y val="-0.2747295968534906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3184365781710914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38087512291052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6.4166648702250586E-3"/>
              <c:y val="-0.2997050147492625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4.2777765801500387E-3"/>
              <c:y val="-0.2934611602753195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1.2833329740450117E-2"/>
              <c:y val="-0.1932318599228719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1.9606249499287063E-17"/>
              <c:y val="-0.2622418879056047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2747295968534907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3.9212498998574127E-17"/>
              <c:y val="-0.2747295968534906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2.1388882900750194E-3"/>
              <c:y val="-0.2747295968534906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3184365781710914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0"/>
              <c:y val="-0.38087512291052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6.4166648702250586E-3"/>
              <c:y val="-0.2997050147492625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D200">
              <a:alpha val="80000"/>
            </a:srgbClr>
          </a:solidFill>
          <a:ln w="25400">
            <a:solidFill>
              <a:schemeClr val="tx1"/>
            </a:solidFill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dLbl>
          <c:idx val="0"/>
          <c:layout>
            <c:manualLayout>
              <c:x val="-4.2777765801500387E-3"/>
              <c:y val="-0.2934611602753195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7347178957920148E-2"/>
          <c:y val="6.8682399213372658E-2"/>
          <c:w val="0.92976463471156345"/>
          <c:h val="0.78647099311701085"/>
        </c:manualLayout>
      </c:layout>
      <c:areaChart>
        <c:grouping val="standard"/>
        <c:varyColors val="0"/>
        <c:ser>
          <c:idx val="0"/>
          <c:order val="0"/>
          <c:tx>
            <c:strRef>
              <c:f>'KPI &amp; CHARTS'!$B$56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D200">
                <a:alpha val="80000"/>
              </a:srgbClr>
            </a:solidFill>
            <a:ln w="25400">
              <a:solidFill>
                <a:schemeClr val="tx1"/>
              </a:solidFill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B792-4D8F-A31D-B556C3302386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B792-4D8F-A31D-B556C330238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B792-4D8F-A31D-B556C330238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B792-4D8F-A31D-B556C3302386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B792-4D8F-A31D-B556C3302386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B792-4D8F-A31D-B556C3302386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B792-4D8F-A31D-B556C3302386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7-B792-4D8F-A31D-B556C3302386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8-B792-4D8F-A31D-B556C3302386}"/>
              </c:ext>
            </c:extLst>
          </c:dPt>
          <c:dLbls>
            <c:dLbl>
              <c:idx val="0"/>
              <c:layout>
                <c:manualLayout>
                  <c:x val="1.2833329740450117E-2"/>
                  <c:y val="-0.1932318599228719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792-4D8F-A31D-B556C3302386}"/>
                </c:ext>
              </c:extLst>
            </c:dLbl>
            <c:dLbl>
              <c:idx val="1"/>
              <c:layout>
                <c:manualLayout>
                  <c:x val="-1.9606249499287063E-17"/>
                  <c:y val="-0.2622418879056047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792-4D8F-A31D-B556C3302386}"/>
                </c:ext>
              </c:extLst>
            </c:dLbl>
            <c:dLbl>
              <c:idx val="2"/>
              <c:layout>
                <c:manualLayout>
                  <c:x val="0"/>
                  <c:y val="-0.274729596853490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792-4D8F-A31D-B556C3302386}"/>
                </c:ext>
              </c:extLst>
            </c:dLbl>
            <c:dLbl>
              <c:idx val="3"/>
              <c:layout>
                <c:manualLayout>
                  <c:x val="3.9212498998574127E-17"/>
                  <c:y val="-0.274729596853490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792-4D8F-A31D-B556C3302386}"/>
                </c:ext>
              </c:extLst>
            </c:dLbl>
            <c:dLbl>
              <c:idx val="4"/>
              <c:layout>
                <c:manualLayout>
                  <c:x val="2.1388882900750194E-3"/>
                  <c:y val="-0.274729596853490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792-4D8F-A31D-B556C3302386}"/>
                </c:ext>
              </c:extLst>
            </c:dLbl>
            <c:dLbl>
              <c:idx val="5"/>
              <c:layout>
                <c:manualLayout>
                  <c:x val="0"/>
                  <c:y val="-0.318436578171091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792-4D8F-A31D-B556C3302386}"/>
                </c:ext>
              </c:extLst>
            </c:dLbl>
            <c:dLbl>
              <c:idx val="6"/>
              <c:layout>
                <c:manualLayout>
                  <c:x val="0"/>
                  <c:y val="-0.380875122910521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792-4D8F-A31D-B556C3302386}"/>
                </c:ext>
              </c:extLst>
            </c:dLbl>
            <c:dLbl>
              <c:idx val="7"/>
              <c:layout>
                <c:manualLayout>
                  <c:x val="6.4166648702250586E-3"/>
                  <c:y val="-0.2997050147492625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792-4D8F-A31D-B556C3302386}"/>
                </c:ext>
              </c:extLst>
            </c:dLbl>
            <c:dLbl>
              <c:idx val="8"/>
              <c:layout>
                <c:manualLayout>
                  <c:x val="-4.2777765801500387E-3"/>
                  <c:y val="-0.2934611602753195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792-4D8F-A31D-B556C33023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'KPI &amp; CHARTS'!$A$57:$A$65</c:f>
              <c:strCache>
                <c:ptCount val="9"/>
                <c:pt idx="0">
                  <c:v>2011</c:v>
                </c:pt>
                <c:pt idx="1">
                  <c:v>2012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2020</c:v>
                </c:pt>
                <c:pt idx="8">
                  <c:v>2022</c:v>
                </c:pt>
              </c:strCache>
            </c:strRef>
          </c:cat>
          <c:val>
            <c:numRef>
              <c:f>'KPI &amp; CHARTS'!$B$57:$B$65</c:f>
              <c:numCache>
                <c:formatCode>"₹"0.0,"K"</c:formatCode>
                <c:ptCount val="9"/>
                <c:pt idx="0">
                  <c:v>78131.566599999976</c:v>
                </c:pt>
                <c:pt idx="1">
                  <c:v>130476.85979999998</c:v>
                </c:pt>
                <c:pt idx="2">
                  <c:v>131809.01560000007</c:v>
                </c:pt>
                <c:pt idx="3">
                  <c:v>130942.78019999999</c:v>
                </c:pt>
                <c:pt idx="4">
                  <c:v>132113.36980000007</c:v>
                </c:pt>
                <c:pt idx="5">
                  <c:v>133103.90699999989</c:v>
                </c:pt>
                <c:pt idx="6">
                  <c:v>204522.25700000025</c:v>
                </c:pt>
                <c:pt idx="7">
                  <c:v>129103.96039999987</c:v>
                </c:pt>
                <c:pt idx="8">
                  <c:v>131477.77639999994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792-4D8F-A31D-B556C33023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bg1">
                  <a:lumMod val="75000"/>
                  <a:alpha val="40000"/>
                </a:schemeClr>
              </a:solidFill>
              <a:round/>
            </a:ln>
            <a:effectLst/>
          </c:spPr>
        </c:dropLines>
        <c:axId val="1823202944"/>
        <c:axId val="1823204384"/>
      </c:areaChart>
      <c:catAx>
        <c:axId val="18232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204384"/>
        <c:crosses val="autoZero"/>
        <c:auto val="1"/>
        <c:lblAlgn val="ctr"/>
        <c:lblOffset val="100"/>
        <c:noMultiLvlLbl val="0"/>
      </c:catAx>
      <c:valAx>
        <c:axId val="1823204384"/>
        <c:scaling>
          <c:orientation val="minMax"/>
        </c:scaling>
        <c:delete val="0"/>
        <c:axPos val="l"/>
        <c:numFmt formatCode="&quot;₹&quot;0,&quot;K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202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[BlinkIT Sales Analysis.xlsm]KPI &amp; CHARTS!PivotTable6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450980392156855"/>
              <c:y val="-4.515555555555558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9368191721132896"/>
              <c:y val="1.693333333333323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D0AC2C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6840958605664482E-2"/>
              <c:y val="-9.03111111111111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D09E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5907514517384176E-2"/>
              <c:y val="-9.16666838520217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330966152235101"/>
              <c:y val="-4.583334192601085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9181502903476835"/>
              <c:y val="-1.2003831835141729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330966152235101"/>
              <c:y val="-4.583334192601085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9181502903476835"/>
              <c:y val="-1.2003831835141729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D09E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5907514517384176E-2"/>
              <c:y val="-9.16666838520217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2330966152235101"/>
              <c:y val="-4.583334192601085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9181502903476835"/>
              <c:y val="-1.2003831835141729E-1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D09E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9.5907514517384176E-2"/>
              <c:y val="-9.166668385202174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415068990559187"/>
          <c:y val="0.14110121692936201"/>
          <c:w val="0.60492047930283221"/>
          <c:h val="0.85889878307063805"/>
        </c:manualLayout>
      </c:layout>
      <c:doughnutChart>
        <c:varyColors val="1"/>
        <c:ser>
          <c:idx val="0"/>
          <c:order val="0"/>
          <c:tx>
            <c:strRef>
              <c:f>'KPI &amp; CHARTS'!$B$69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48-49AA-A4FE-193975BD396A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48-49AA-A4FE-193975BD396A}"/>
              </c:ext>
            </c:extLst>
          </c:dPt>
          <c:dPt>
            <c:idx val="2"/>
            <c:bubble3D val="0"/>
            <c:spPr>
              <a:solidFill>
                <a:srgbClr val="D09E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48-49AA-A4FE-193975BD396A}"/>
              </c:ext>
            </c:extLst>
          </c:dPt>
          <c:dLbls>
            <c:dLbl>
              <c:idx val="0"/>
              <c:layout>
                <c:manualLayout>
                  <c:x val="0.12330966152235101"/>
                  <c:y val="-4.5833341926010858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48-49AA-A4FE-193975BD396A}"/>
                </c:ext>
              </c:extLst>
            </c:dLbl>
            <c:dLbl>
              <c:idx val="1"/>
              <c:layout>
                <c:manualLayout>
                  <c:x val="0.19181502903476835"/>
                  <c:y val="-1.2003831835141729E-16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148-49AA-A4FE-193975BD396A}"/>
                </c:ext>
              </c:extLst>
            </c:dLbl>
            <c:dLbl>
              <c:idx val="2"/>
              <c:layout>
                <c:manualLayout>
                  <c:x val="-9.5907514517384176E-2"/>
                  <c:y val="-9.1666683852021744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48-49AA-A4FE-193975BD39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'KPI &amp; CHARTS'!$A$70:$A$72</c:f>
              <c:strCache>
                <c:ptCount val="3"/>
                <c:pt idx="0">
                  <c:v>Large</c:v>
                </c:pt>
                <c:pt idx="1">
                  <c:v>Medium</c:v>
                </c:pt>
                <c:pt idx="2">
                  <c:v>Small</c:v>
                </c:pt>
              </c:strCache>
            </c:strRef>
          </c:cat>
          <c:val>
            <c:numRef>
              <c:f>'KPI &amp; CHARTS'!$B$70:$B$72</c:f>
              <c:numCache>
                <c:formatCode>"₹"0.0,"K"</c:formatCode>
                <c:ptCount val="3"/>
                <c:pt idx="0">
                  <c:v>248991.58600000024</c:v>
                </c:pt>
                <c:pt idx="1">
                  <c:v>507895.7363999993</c:v>
                </c:pt>
                <c:pt idx="2">
                  <c:v>444794.17039999936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48-49AA-A4FE-193975BD396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8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0029375453885256"/>
          <c:y val="6.3847425767312831E-3"/>
          <c:w val="0.59941249092229487"/>
          <c:h val="0.1168765685932824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[BlinkIT Analysis.xlsx]KPI &amp; CHARTS!PivotTable8</c:name>
    <c:fmtId val="2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83C36BA1-6851-4081-BD9A-DF3C7A08E094}" type="VALUE">
                  <a:rPr lang="en-US" sz="900"/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FAFFDE2B-7944-4755-86FE-9AD27A444652}" type="VALUE">
                  <a:rPr lang="en-US" sz="900"/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A8EA2108-D56B-484A-AADA-36630CF8E959}" type="VALUE">
                  <a:rPr lang="en-US" sz="900"/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15E30716-702C-4EE7-85D5-2635FA09DA2B}" type="VALUE">
                  <a:rPr lang="en-US" sz="900"/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15E30716-702C-4EE7-85D5-2635FA09DA2B}" type="VALUE">
                  <a:rPr lang="en-US" sz="900"/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9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A8EA2108-D56B-484A-AADA-36630CF8E959}" type="VALUE">
                  <a:rPr lang="en-US" sz="900"/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FAFFDE2B-7944-4755-86FE-9AD27A444652}" type="VALUE">
                  <a:rPr lang="en-US" sz="900"/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83C36BA1-6851-4081-BD9A-DF3C7A08E094}" type="VALUE">
                  <a:rPr lang="en-US" sz="900"/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15E30716-702C-4EE7-85D5-2635FA09DA2B}" type="VALUE">
                  <a:rPr lang="en-US" sz="900"/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A8EA2108-D56B-484A-AADA-36630CF8E959}" type="VALUE">
                  <a:rPr lang="en-US" sz="900"/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FAFFDE2B-7944-4755-86FE-9AD27A444652}" type="VALUE">
                  <a:rPr lang="en-US" sz="900"/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83C36BA1-6851-4081-BD9A-DF3C7A08E094}" type="VALUE">
                  <a:rPr lang="en-US" sz="900"/>
                  <a:pPr>
                    <a:defRPr sz="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45116197993604024"/>
          <c:y val="5.4937578798263074E-2"/>
          <c:w val="0.49680462035731338"/>
          <c:h val="0.9001134930940671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'KPI &amp; CHARTS'!$B$94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3EB-4FB9-9338-7E642B3FC16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3EB-4FB9-9338-7E642B3FC16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EB-4FB9-9338-7E642B3FC16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3EB-4FB9-9338-7E642B3FC16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5E30716-702C-4EE7-85D5-2635FA09DA2B}" type="VALUE">
                      <a:rPr lang="en-US" sz="90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83EB-4FB9-9338-7E642B3FC16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8EA2108-D56B-484A-AADA-36630CF8E959}" type="VALUE">
                      <a:rPr lang="en-US" sz="90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83EB-4FB9-9338-7E642B3FC16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AFFDE2B-7944-4755-86FE-9AD27A444652}" type="VALUE">
                      <a:rPr lang="en-US" sz="90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83EB-4FB9-9338-7E642B3FC16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3C36BA1-6851-4081-BD9A-DF3C7A08E094}" type="VALUE">
                      <a:rPr lang="en-US" sz="90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3EB-4FB9-9338-7E642B3FC1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 &amp; CHARTS'!$A$95:$A$98</c:f>
              <c:strCache>
                <c:ptCount val="4"/>
                <c:pt idx="0">
                  <c:v>Grocery Store</c:v>
                </c:pt>
                <c:pt idx="1">
                  <c:v>Supermarket Type3</c:v>
                </c:pt>
                <c:pt idx="2">
                  <c:v>Supermarket Type2</c:v>
                </c:pt>
                <c:pt idx="3">
                  <c:v>Supermarket Type1</c:v>
                </c:pt>
              </c:strCache>
            </c:strRef>
          </c:cat>
          <c:val>
            <c:numRef>
              <c:f>'KPI &amp; CHARTS'!$B$95:$B$98</c:f>
              <c:numCache>
                <c:formatCode>"₹"0,"K"</c:formatCode>
                <c:ptCount val="4"/>
                <c:pt idx="0">
                  <c:v>151939.149</c:v>
                </c:pt>
                <c:pt idx="1">
                  <c:v>130714.67460000006</c:v>
                </c:pt>
                <c:pt idx="2">
                  <c:v>131477.77639999994</c:v>
                </c:pt>
                <c:pt idx="3">
                  <c:v>787549.89280000131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3EB-4FB9-9338-7E642B3FC1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801596640"/>
        <c:axId val="1801568320"/>
      </c:barChart>
      <c:catAx>
        <c:axId val="1801596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pPr>
            <a:endParaRPr lang="en-US"/>
          </a:p>
        </c:txPr>
        <c:crossAx val="1801568320"/>
        <c:crosses val="autoZero"/>
        <c:auto val="1"/>
        <c:lblAlgn val="ctr"/>
        <c:lblOffset val="100"/>
        <c:noMultiLvlLbl val="0"/>
      </c:catAx>
      <c:valAx>
        <c:axId val="1801568320"/>
        <c:scaling>
          <c:orientation val="minMax"/>
        </c:scaling>
        <c:delete val="1"/>
        <c:axPos val="b"/>
        <c:numFmt formatCode="&quot;₹&quot;0,&quot;K&quot;" sourceLinked="1"/>
        <c:majorTickMark val="none"/>
        <c:minorTickMark val="none"/>
        <c:tickLblPos val="nextTo"/>
        <c:crossAx val="18015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[BlinkIT Analysis.xlsx]KPI &amp; CHARTS!PivotTable9</c:name>
    <c:fmtId val="2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0.19635701415857762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ED392317-B973-493A-A16A-AAE488897B8C}" type="VALUE">
                  <a:rPr lang="en-US" sz="900"/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0.16830601213592367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91EC0B45-F075-42C1-BF8E-23A44C5C9DFD}" type="VALUE">
                  <a:rPr lang="en-US" sz="900"/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0.20336976466424114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959ACFD5-0E62-4E04-9BA1-A460FDA38D2E}" type="VALUE">
                  <a:rPr lang="en-US" sz="900"/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0.20336976466424111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D54B2F55-0A3F-4CE0-9CCE-B70081108478}" type="VALUE">
                  <a:rPr lang="en-US" sz="900"/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0.20336976466424111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D54B2F55-0A3F-4CE0-9CCE-B70081108478}" type="VALUE">
                  <a:rPr lang="en-US" sz="900"/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0.20336976466424114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959ACFD5-0E62-4E04-9BA1-A460FDA38D2E}" type="VALUE">
                  <a:rPr lang="en-US" sz="900"/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0.16830601213592367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91EC0B45-F075-42C1-BF8E-23A44C5C9DFD}" type="VALUE">
                  <a:rPr lang="en-US" sz="900"/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0.19635701415857762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ED392317-B973-493A-A16A-AAE488897B8C}" type="VALUE">
                  <a:rPr lang="en-US" sz="900"/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0.20336976466424111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D54B2F55-0A3F-4CE0-9CCE-B70081108478}" type="VALUE">
                  <a:rPr lang="en-US" sz="900"/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0.20336976466424114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959ACFD5-0E62-4E04-9BA1-A460FDA38D2E}" type="VALUE">
                  <a:rPr lang="en-US" sz="900"/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0.16830601213592367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91EC0B45-F075-42C1-BF8E-23A44C5C9DFD}" type="VALUE">
                  <a:rPr lang="en-US" sz="900"/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0.19635701415857762"/>
              <c:y val="0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ED392317-B973-493A-A16A-AAE488897B8C}" type="VALUE">
                  <a:rPr lang="en-US" sz="900"/>
                  <a:pPr>
                    <a:defRPr sz="800" b="0" i="0" u="none" strike="noStrike" kern="1200" baseline="0">
                      <a:solidFill>
                        <a:schemeClr val="bg1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bg1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7.7992668577496357E-2"/>
          <c:y val="4.5113719715280623E-2"/>
          <c:w val="0.87946587583477842"/>
          <c:h val="0.904670984218038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'KPI &amp; CHARTS'!$B$101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CB4-4BB9-B316-0B310FDFABA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CB4-4BB9-B316-0B310FDFABA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CB4-4BB9-B316-0B310FDFABA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CB4-4BB9-B316-0B310FDFABA5}"/>
              </c:ext>
            </c:extLst>
          </c:dPt>
          <c:dLbls>
            <c:dLbl>
              <c:idx val="0"/>
              <c:layout>
                <c:manualLayout>
                  <c:x val="-0.20336976466424111"/>
                  <c:y val="0"/>
                </c:manualLayout>
              </c:layout>
              <c:tx>
                <c:rich>
                  <a:bodyPr/>
                  <a:lstStyle/>
                  <a:p>
                    <a:fld id="{D54B2F55-0A3F-4CE0-9CCE-B70081108478}" type="VALUE">
                      <a:rPr lang="en-US" sz="90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CB4-4BB9-B316-0B310FDFABA5}"/>
                </c:ext>
              </c:extLst>
            </c:dLbl>
            <c:dLbl>
              <c:idx val="1"/>
              <c:layout>
                <c:manualLayout>
                  <c:x val="-0.20336976466424114"/>
                  <c:y val="0"/>
                </c:manualLayout>
              </c:layout>
              <c:tx>
                <c:rich>
                  <a:bodyPr/>
                  <a:lstStyle/>
                  <a:p>
                    <a:fld id="{959ACFD5-0E62-4E04-9BA1-A460FDA38D2E}" type="VALUE">
                      <a:rPr lang="en-US" sz="90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CB4-4BB9-B316-0B310FDFABA5}"/>
                </c:ext>
              </c:extLst>
            </c:dLbl>
            <c:dLbl>
              <c:idx val="2"/>
              <c:layout>
                <c:manualLayout>
                  <c:x val="-0.16830601213592367"/>
                  <c:y val="0"/>
                </c:manualLayout>
              </c:layout>
              <c:tx>
                <c:rich>
                  <a:bodyPr/>
                  <a:lstStyle/>
                  <a:p>
                    <a:fld id="{91EC0B45-F075-42C1-BF8E-23A44C5C9DFD}" type="VALUE">
                      <a:rPr lang="en-US" sz="90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CB4-4BB9-B316-0B310FDFABA5}"/>
                </c:ext>
              </c:extLst>
            </c:dLbl>
            <c:dLbl>
              <c:idx val="3"/>
              <c:layout>
                <c:manualLayout>
                  <c:x val="-0.19635701415857762"/>
                  <c:y val="0"/>
                </c:manualLayout>
              </c:layout>
              <c:tx>
                <c:rich>
                  <a:bodyPr/>
                  <a:lstStyle/>
                  <a:p>
                    <a:fld id="{ED392317-B973-493A-A16A-AAE488897B8C}" type="VALUE">
                      <a:rPr lang="en-US" sz="90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3CB4-4BB9-B316-0B310FDFABA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 &amp; CHARTS'!$A$102:$A$105</c:f>
              <c:strCache>
                <c:ptCount val="4"/>
                <c:pt idx="0">
                  <c:v>Grocery Store</c:v>
                </c:pt>
                <c:pt idx="1">
                  <c:v>Supermarket Type3</c:v>
                </c:pt>
                <c:pt idx="2">
                  <c:v>Supermarket Type2</c:v>
                </c:pt>
                <c:pt idx="3">
                  <c:v>Supermarket Type1</c:v>
                </c:pt>
              </c:strCache>
            </c:strRef>
          </c:cat>
          <c:val>
            <c:numRef>
              <c:f>'KPI &amp; CHARTS'!$B$102:$B$105</c:f>
              <c:numCache>
                <c:formatCode>"₹"0</c:formatCode>
                <c:ptCount val="4"/>
                <c:pt idx="0">
                  <c:v>140.29468975069253</c:v>
                </c:pt>
                <c:pt idx="1">
                  <c:v>139.80179101604284</c:v>
                </c:pt>
                <c:pt idx="2">
                  <c:v>141.67863836206891</c:v>
                </c:pt>
                <c:pt idx="3">
                  <c:v>141.21389506903375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B4-4BB9-B316-0B310FDFABA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2010817856"/>
        <c:axId val="2010815936"/>
      </c:barChart>
      <c:catAx>
        <c:axId val="20108178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10815936"/>
        <c:crosses val="autoZero"/>
        <c:auto val="1"/>
        <c:lblAlgn val="ctr"/>
        <c:lblOffset val="100"/>
        <c:noMultiLvlLbl val="0"/>
      </c:catAx>
      <c:valAx>
        <c:axId val="2010815936"/>
        <c:scaling>
          <c:orientation val="minMax"/>
        </c:scaling>
        <c:delete val="1"/>
        <c:axPos val="b"/>
        <c:numFmt formatCode="&quot;₹&quot;0" sourceLinked="1"/>
        <c:majorTickMark val="none"/>
        <c:minorTickMark val="none"/>
        <c:tickLblPos val="nextTo"/>
        <c:crossAx val="2010817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[BlinkIT Analysis.xlsx]KPI &amp; CHARTS!PivotTable10</c:name>
    <c:fmtId val="2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94BF4D5C-9BDC-46BA-8142-7AE8CC047178}" type="VALUE">
                  <a:rPr lang="en-US" sz="900"/>
                  <a:pPr>
                    <a:defRPr sz="800" b="0" i="0" u="none" strike="noStrike" kern="1200" baseline="0">
                      <a:solidFill>
                        <a:sysClr val="windowText" lastClr="000000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D7005BBB-7DE4-4260-9348-607F3CB1F9A4}" type="VALUE">
                  <a:rPr lang="en-US" sz="900"/>
                  <a:pPr>
                    <a:defRPr sz="800" b="0" i="0" u="none" strike="noStrike" kern="1200" baseline="0">
                      <a:solidFill>
                        <a:sysClr val="windowText" lastClr="000000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A873F493-CF57-4A51-8946-FA49CEBDBFBD}" type="VALUE">
                  <a:rPr lang="en-US" sz="900"/>
                  <a:pPr>
                    <a:defRPr sz="800" b="0" i="0" u="none" strike="noStrike" kern="1200" baseline="0">
                      <a:solidFill>
                        <a:sysClr val="windowText" lastClr="000000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94324FFF-8292-4A0C-BA66-189CCF8088FA}" type="VALUE">
                  <a:rPr lang="en-US" sz="900"/>
                  <a:pPr>
                    <a:defRPr sz="800" b="0" i="0" u="none" strike="noStrike" kern="1200" baseline="0">
                      <a:solidFill>
                        <a:sysClr val="windowText" lastClr="000000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94324FFF-8292-4A0C-BA66-189CCF8088FA}" type="VALUE">
                  <a:rPr lang="en-US" sz="900"/>
                  <a:pPr>
                    <a:defRPr sz="800" b="0" i="0" u="none" strike="noStrike" kern="1200" baseline="0">
                      <a:solidFill>
                        <a:sysClr val="windowText" lastClr="000000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9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D7005BBB-7DE4-4260-9348-607F3CB1F9A4}" type="VALUE">
                  <a:rPr lang="en-US" sz="900"/>
                  <a:pPr>
                    <a:defRPr sz="800" b="0" i="0" u="none" strike="noStrike" kern="1200" baseline="0">
                      <a:solidFill>
                        <a:sysClr val="windowText" lastClr="000000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94BF4D5C-9BDC-46BA-8142-7AE8CC047178}" type="VALUE">
                  <a:rPr lang="en-US" sz="900"/>
                  <a:pPr>
                    <a:defRPr sz="800" b="0" i="0" u="none" strike="noStrike" kern="1200" baseline="0">
                      <a:solidFill>
                        <a:sysClr val="windowText" lastClr="000000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A873F493-CF57-4A51-8946-FA49CEBDBFBD}" type="VALUE">
                  <a:rPr lang="en-US" sz="900"/>
                  <a:pPr>
                    <a:defRPr sz="800" b="0" i="0" u="none" strike="noStrike" kern="1200" baseline="0">
                      <a:solidFill>
                        <a:sysClr val="windowText" lastClr="000000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94324FFF-8292-4A0C-BA66-189CCF8088FA}" type="VALUE">
                  <a:rPr lang="en-US" sz="900"/>
                  <a:pPr>
                    <a:defRPr sz="800" b="0" i="0" u="none" strike="noStrike" kern="1200" baseline="0">
                      <a:solidFill>
                        <a:sysClr val="windowText" lastClr="000000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D7005BBB-7DE4-4260-9348-607F3CB1F9A4}" type="VALUE">
                  <a:rPr lang="en-US" sz="900"/>
                  <a:pPr>
                    <a:defRPr sz="800" b="0" i="0" u="none" strike="noStrike" kern="1200" baseline="0">
                      <a:solidFill>
                        <a:sysClr val="windowText" lastClr="000000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94BF4D5C-9BDC-46BA-8142-7AE8CC047178}" type="VALUE">
                  <a:rPr lang="en-US" sz="900"/>
                  <a:pPr>
                    <a:defRPr sz="800" b="0" i="0" u="none" strike="noStrike" kern="1200" baseline="0">
                      <a:solidFill>
                        <a:sysClr val="windowText" lastClr="000000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4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fld id="{A873F493-CF57-4A51-8946-FA49CEBDBFBD}" type="VALUE">
                  <a:rPr lang="en-US" sz="900"/>
                  <a:pPr>
                    <a:defRPr sz="800" b="0" i="0" u="none" strike="noStrike" kern="1200" baseline="0">
                      <a:solidFill>
                        <a:sysClr val="windowText" lastClr="000000"/>
                      </a:solidFill>
                      <a:latin typeface="Segoe UI Semibold" panose="020B0702040204020203" pitchFamily="34" charset="0"/>
                      <a:ea typeface="+mn-ea"/>
                      <a:cs typeface="Segoe UI Semibold" panose="020B0702040204020203" pitchFamily="34" charset="0"/>
                    </a:defRPr>
                  </a:pPr>
                  <a:t>[VALUE]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defRPr>
              </a:pPr>
              <a:endParaRPr lang="en-IN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4070011865923807"/>
          <c:y val="7.0699087313004866E-2"/>
          <c:w val="0.82227353432517281"/>
          <c:h val="0.8841535381056118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'KPI &amp; CHARTS'!$B$108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A6-46D9-87B0-A12712A4325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A6-46D9-87B0-A12712A4325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2A6-46D9-87B0-A12712A4325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2A6-46D9-87B0-A12712A4325E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4324FFF-8292-4A0C-BA66-189CCF8088FA}" type="VALUE">
                      <a:rPr lang="en-US" sz="90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2A6-46D9-87B0-A12712A4325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7005BBB-7DE4-4260-9348-607F3CB1F9A4}" type="VALUE">
                      <a:rPr lang="en-US" sz="90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2A6-46D9-87B0-A12712A4325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4BF4D5C-9BDC-46BA-8142-7AE8CC047178}" type="VALUE">
                      <a:rPr lang="en-US" sz="90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12A6-46D9-87B0-A12712A4325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873F493-CF57-4A51-8946-FA49CEBDBFBD}" type="VALUE">
                      <a:rPr lang="en-US" sz="900"/>
                      <a:pPr/>
                      <a:t>[VALUE]</a:t>
                    </a:fld>
                    <a:endParaRPr lang="en-IN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12A6-46D9-87B0-A12712A432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ea typeface="+mn-ea"/>
                    <a:cs typeface="Segoe UI Semibold" panose="020B07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'KPI &amp; CHARTS'!$A$109:$A$112</c:f>
              <c:strCache>
                <c:ptCount val="4"/>
                <c:pt idx="0">
                  <c:v>Grocery Store</c:v>
                </c:pt>
                <c:pt idx="1">
                  <c:v>Supermarket Type3</c:v>
                </c:pt>
                <c:pt idx="2">
                  <c:v>Supermarket Type2</c:v>
                </c:pt>
                <c:pt idx="3">
                  <c:v>Supermarket Type1</c:v>
                </c:pt>
              </c:strCache>
            </c:strRef>
          </c:cat>
          <c:val>
            <c:numRef>
              <c:f>'KPI &amp; CHARTS'!$B$109:$B$112</c:f>
              <c:numCache>
                <c:formatCode>0</c:formatCode>
                <c:ptCount val="4"/>
                <c:pt idx="0">
                  <c:v>1083</c:v>
                </c:pt>
                <c:pt idx="1">
                  <c:v>935</c:v>
                </c:pt>
                <c:pt idx="2">
                  <c:v>928</c:v>
                </c:pt>
                <c:pt idx="3">
                  <c:v>5577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2A6-46D9-87B0-A12712A432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2000730128"/>
        <c:axId val="2000731568"/>
      </c:barChart>
      <c:catAx>
        <c:axId val="20007301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00731568"/>
        <c:crosses val="autoZero"/>
        <c:auto val="1"/>
        <c:lblAlgn val="ctr"/>
        <c:lblOffset val="100"/>
        <c:noMultiLvlLbl val="0"/>
      </c:catAx>
      <c:valAx>
        <c:axId val="2000731568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nextTo"/>
        <c:crossAx val="200073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'KPI &amp; CHARTS'!$D$83:$D$85</cx:f>
        <cx:lvl ptCount="3">
          <cx:pt idx="0">Tier 1</cx:pt>
          <cx:pt idx="1">Tier 2</cx:pt>
          <cx:pt idx="2">Tier 3</cx:pt>
        </cx:lvl>
      </cx:strDim>
      <cx:numDim type="val">
        <cx:f>'KPI &amp; CHARTS'!$E$83:$E$85</cx:f>
        <cx:lvl ptCount="3" formatCode="&quot;₹&quot;0.0,&quot;K&quot;">
          <cx:pt idx="0">472133.03319999954</cx:pt>
          <cx:pt idx="1">393150.64759999956</cx:pt>
          <cx:pt idx="2">336397.81199999945</cx:pt>
        </cx:lvl>
      </cx:numDim>
    </cx:data>
  </cx:chartData>
  <cx:chart>
    <cx:plotArea>
      <cx:plotAreaRegion>
        <cx:series layoutId="funnel" uniqueId="{55DE4173-C3C6-4018-8011-CCD8CD59DAB6}">
          <cx:tx>
            <cx:txData>
              <cx:f>'KPI &amp; CHARTS'!$E$82</cx:f>
              <cx:v>Sales</cx:v>
            </cx:txData>
          </cx:tx>
          <cx:dataPt idx="0">
            <cx:spPr>
              <a:solidFill>
                <a:srgbClr val="FFC000">
                  <a:lumMod val="75000"/>
                </a:srgbClr>
              </a:solidFill>
            </cx:spPr>
          </cx:dataPt>
          <cx:dataPt idx="1">
            <cx:spPr>
              <a:solidFill>
                <a:srgbClr val="FFD200"/>
              </a:solidFill>
            </cx:spPr>
          </cx:dataPt>
          <cx:dataPt idx="2">
            <cx:spPr>
              <a:solidFill>
                <a:srgbClr val="70AD47">
                  <a:lumMod val="60000"/>
                  <a:lumOff val="40000"/>
                </a:srgbClr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>
                    <a:solidFill>
                      <a:sysClr val="windowText" lastClr="000000"/>
                    </a:solidFill>
                    <a:latin typeface="Segoe UI Semibold" panose="020B0702040204020203" pitchFamily="34" charset="0"/>
                    <a:ea typeface="Segoe UI Semibold" panose="020B0702040204020203" pitchFamily="34" charset="0"/>
                    <a:cs typeface="Segoe UI Semibold" panose="020B0702040204020203" pitchFamily="34" charset="0"/>
                  </a:defRPr>
                </a:pPr>
                <a:endParaRPr lang="en-US" sz="1000" b="0" i="0" u="none" strike="noStrike" baseline="0">
                  <a:solidFill>
                    <a:sysClr val="windowText" lastClr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349999994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latin typeface="Segoe UI Semibold" panose="020B0702040204020203" pitchFamily="34" charset="0"/>
                <a:ea typeface="Segoe UI Semibold" panose="020B0702040204020203" pitchFamily="34" charset="0"/>
                <a:cs typeface="Segoe UI Semibold" panose="020B0702040204020203" pitchFamily="34" charset="0"/>
              </a:defRPr>
            </a:pPr>
            <a:endParaRPr lang="en-US" sz="9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cx:txPr>
      </cx:axis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0.40843</cdr:x>
      <cdr:y>0.48069</cdr:y>
    </cdr:from>
    <cdr:to>
      <cdr:x>0.61956</cdr:x>
      <cdr:y>0.62376</cdr:y>
    </cdr:to>
    <cdr:grpSp>
      <cdr:nvGrpSpPr>
        <cdr:cNvPr id="5" name="Group 4">
          <a:extLst xmlns:a="http://schemas.openxmlformats.org/drawingml/2006/main">
            <a:ext uri="{FF2B5EF4-FFF2-40B4-BE49-F238E27FC236}">
              <a16:creationId xmlns:a16="http://schemas.microsoft.com/office/drawing/2014/main" id="{352DF4E7-1E28-DE39-D0F9-989A1F49BE74}"/>
            </a:ext>
          </a:extLst>
        </cdr:cNvPr>
        <cdr:cNvGrpSpPr/>
      </cdr:nvGrpSpPr>
      <cdr:grpSpPr>
        <a:xfrm xmlns:a="http://schemas.openxmlformats.org/drawingml/2006/main">
          <a:off x="2237636" y="1676269"/>
          <a:ext cx="1156703" cy="498916"/>
          <a:chOff x="0" y="0"/>
          <a:chExt cx="1422267" cy="747344"/>
        </a:xfrm>
      </cdr:grpSpPr>
      <cdr:sp macro="" textlink="">
        <cdr:nvSpPr>
          <cdr:cNvPr id="6" name="TextBox 20">
            <a:extLst xmlns:a="http://schemas.openxmlformats.org/drawingml/2006/main">
              <a:ext uri="{FF2B5EF4-FFF2-40B4-BE49-F238E27FC236}">
                <a16:creationId xmlns:a16="http://schemas.microsoft.com/office/drawing/2014/main" id="{729FB57F-4A02-DC55-D6B2-C6CB82BA79AE}"/>
              </a:ext>
            </a:extLst>
          </cdr:cNvPr>
          <cdr:cNvSpPr txBox="1"/>
        </cdr:nvSpPr>
        <cdr:spPr>
          <a:xfrm xmlns:a="http://schemas.openxmlformats.org/drawingml/2006/main">
            <a:off x="187831" y="0"/>
            <a:ext cx="977807" cy="425262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9525" cmpd="sng">
            <a:noFill/>
          </a:ln>
        </cdr:spPr>
        <cdr:style>
          <a:lnRef xmlns:a="http://schemas.openxmlformats.org/drawingml/2006/main" idx="0">
            <a:scrgbClr r="0" g="0" b="0"/>
          </a:lnRef>
          <a:fillRef xmlns:a="http://schemas.openxmlformats.org/drawingml/2006/main" idx="0">
            <a:scrgbClr r="0" g="0" b="0"/>
          </a:fillRef>
          <a:effectRef xmlns:a="http://schemas.openxmlformats.org/drawingml/2006/main" idx="0">
            <a:scrgbClr r="0" g="0" b="0"/>
          </a:effectRef>
          <a:fontRef xmlns:a="http://schemas.openxmlformats.org/drawingml/2006/main" idx="minor">
            <a:schemeClr val="dk1"/>
          </a:fontRef>
        </cdr:style>
        <cdr:txBody>
          <a:bodyPr xmlns:a="http://schemas.openxmlformats.org/drawingml/2006/main" wrap="square" rtlCol="0" anchor="t"/>
          <a:lstStyle xmlns:a="http://schemas.openxmlformats.org/drawingml/2006/main"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fld id="{D399F67B-1B81-4CB1-A127-BB52F89A2969}" type="TxLink">
              <a:rPr lang="en-US" sz="1400" b="0" i="0" u="none" strike="noStrike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Calibri"/>
                <a:cs typeface="Segoe UI Semibold" panose="020B0702040204020203" pitchFamily="34" charset="0"/>
              </a:rPr>
              <a:pPr/>
              <a:t>₹1.20M</a:t>
            </a:fld>
            <a:endParaRPr lang="en-IN" sz="1200" b="0" kern="1200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cdr:txBody>
      </cdr:sp>
      <cdr:sp macro="" textlink="">
        <cdr:nvSpPr>
          <cdr:cNvPr id="7" name="TextBox 21">
            <a:extLst xmlns:a="http://schemas.openxmlformats.org/drawingml/2006/main">
              <a:ext uri="{FF2B5EF4-FFF2-40B4-BE49-F238E27FC236}">
                <a16:creationId xmlns:a16="http://schemas.microsoft.com/office/drawing/2014/main" id="{9D0C7055-8E88-2683-7CEF-86179C537918}"/>
              </a:ext>
            </a:extLst>
          </cdr:cNvPr>
          <cdr:cNvSpPr txBox="1"/>
        </cdr:nvSpPr>
        <cdr:spPr>
          <a:xfrm xmlns:a="http://schemas.openxmlformats.org/drawingml/2006/main">
            <a:off x="0" y="333895"/>
            <a:ext cx="1422267" cy="413449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 w="9525" cmpd="sng">
            <a:noFill/>
          </a:ln>
        </cdr:spPr>
        <cdr:style>
          <a:lnRef xmlns:a="http://schemas.openxmlformats.org/drawingml/2006/main" idx="0">
            <a:scrgbClr r="0" g="0" b="0"/>
          </a:lnRef>
          <a:fillRef xmlns:a="http://schemas.openxmlformats.org/drawingml/2006/main" idx="0">
            <a:scrgbClr r="0" g="0" b="0"/>
          </a:fillRef>
          <a:effectRef xmlns:a="http://schemas.openxmlformats.org/drawingml/2006/main" idx="0">
            <a:scrgbClr r="0" g="0" b="0"/>
          </a:effectRef>
          <a:fontRef xmlns:a="http://schemas.openxmlformats.org/drawingml/2006/main" idx="minor">
            <a:schemeClr val="dk1"/>
          </a:fontRef>
        </cdr:style>
        <cdr:txBody>
          <a:bodyPr xmlns:a="http://schemas.openxmlformats.org/drawingml/2006/main" wrap="square" rtlCol="0" anchor="t"/>
          <a:lstStyle xmlns:a="http://schemas.openxmlformats.org/drawingml/2006/main"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IN"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TOTAL SALES</a:t>
            </a: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CustomerComplaintDashboard_17123979330410/Dashboar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9C79CDE-9B60-4E12-8C9E-F185E920E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BLINKIT SALES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AAF6EF22-A009-42FD-AE9F-8C93420857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b="1" dirty="0"/>
              <a:t>TUSHAR KSHIRSAGAR</a:t>
            </a:r>
          </a:p>
          <a:p>
            <a:r>
              <a:rPr lang="en-US" sz="2000" b="1" dirty="0"/>
              <a:t>M.Sc.(Statistics)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807ED-400F-D6E7-5FC1-7DFE6BF84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1819"/>
            <a:ext cx="10515600" cy="3275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THANK YOU!</a:t>
            </a:r>
            <a:endParaRPr lang="en-IN" sz="4000" b="1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20109C-A26C-8E2E-5421-C80AEC2B86C2}"/>
              </a:ext>
            </a:extLst>
          </p:cNvPr>
          <p:cNvSpPr txBox="1"/>
          <p:nvPr/>
        </p:nvSpPr>
        <p:spPr>
          <a:xfrm>
            <a:off x="3069771" y="139959"/>
            <a:ext cx="631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FAT CONTENT</a:t>
            </a:r>
            <a:endParaRPr lang="en-IN" sz="28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9AE29AA-7C95-46C2-AD99-3AE780F68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116557"/>
              </p:ext>
            </p:extLst>
          </p:nvPr>
        </p:nvGraphicFramePr>
        <p:xfrm>
          <a:off x="3488869" y="915861"/>
          <a:ext cx="5478628" cy="3487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40AC1D7-9FCB-29E4-C6E2-9E01B500AC74}"/>
              </a:ext>
            </a:extLst>
          </p:cNvPr>
          <p:cNvSpPr txBox="1"/>
          <p:nvPr/>
        </p:nvSpPr>
        <p:spPr>
          <a:xfrm>
            <a:off x="895738" y="4696532"/>
            <a:ext cx="104005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Low fat products</a:t>
            </a:r>
            <a:r>
              <a:rPr lang="en-US" sz="2000" dirty="0"/>
              <a:t> are the primary revenue drivers, contributing 65% to total sales.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Regular products</a:t>
            </a:r>
            <a:r>
              <a:rPr lang="en-US" sz="2000" dirty="0"/>
              <a:t> account for 35%, presenting an opportunity to tap into the growing demand for health-focused options.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8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444143-2623-A2FC-CB21-7511CB6C2477}"/>
              </a:ext>
            </a:extLst>
          </p:cNvPr>
          <p:cNvSpPr txBox="1"/>
          <p:nvPr/>
        </p:nvSpPr>
        <p:spPr>
          <a:xfrm>
            <a:off x="979714" y="139959"/>
            <a:ext cx="104409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OUTLET LOCATION</a:t>
            </a:r>
          </a:p>
          <a:p>
            <a:pPr algn="ctr"/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(Across Fat Content)</a:t>
            </a:r>
            <a:endParaRPr lang="en-IN" sz="24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7087F-6CA9-8243-71FB-F82BD063EB8A}"/>
              </a:ext>
            </a:extLst>
          </p:cNvPr>
          <p:cNvSpPr txBox="1"/>
          <p:nvPr/>
        </p:nvSpPr>
        <p:spPr>
          <a:xfrm>
            <a:off x="979714" y="4422709"/>
            <a:ext cx="103756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Sales by Fat Content:</a:t>
            </a:r>
            <a:r>
              <a:rPr lang="en-US" sz="2000" dirty="0"/>
              <a:t> Low-fat products maintain a strong sales lead over regular products across all outlet tiers, reflecting consumer preference for health-conscious options.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Top-Performing Tiers:</a:t>
            </a:r>
            <a:r>
              <a:rPr lang="en-US" sz="2000" dirty="0"/>
              <a:t> Tier 1 outlets lead in sales, followed by Tier 2 and Tier 3 outlets.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Consumer Preference: </a:t>
            </a:r>
            <a:r>
              <a:rPr lang="en-US" sz="2000" dirty="0"/>
              <a:t>The trend toward low-fat product sales dominance is consistent, highlighting growing health awareness among customers.</a:t>
            </a:r>
            <a:endParaRPr lang="en-IN" sz="2000" dirty="0"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FAA8018-A8C9-4886-890E-003912A134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791636"/>
              </p:ext>
            </p:extLst>
          </p:nvPr>
        </p:nvGraphicFramePr>
        <p:xfrm>
          <a:off x="3008791" y="1177810"/>
          <a:ext cx="6382800" cy="309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396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E31109-B0D6-9DB3-27E3-938AB81D209C}"/>
              </a:ext>
            </a:extLst>
          </p:cNvPr>
          <p:cNvSpPr txBox="1"/>
          <p:nvPr/>
        </p:nvSpPr>
        <p:spPr>
          <a:xfrm>
            <a:off x="3387012" y="139959"/>
            <a:ext cx="599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ITEM TYPE</a:t>
            </a:r>
            <a:endParaRPr lang="en-IN" sz="28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04A84C-E6F2-4E1D-BA36-7FDDB0C586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752695"/>
              </p:ext>
            </p:extLst>
          </p:nvPr>
        </p:nvGraphicFramePr>
        <p:xfrm>
          <a:off x="3387012" y="787588"/>
          <a:ext cx="5999583" cy="3753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EED43D-16B5-B745-2F8F-6BAFB534A623}"/>
              </a:ext>
            </a:extLst>
          </p:cNvPr>
          <p:cNvSpPr txBox="1"/>
          <p:nvPr/>
        </p:nvSpPr>
        <p:spPr>
          <a:xfrm>
            <a:off x="908179" y="4665307"/>
            <a:ext cx="103756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Top Performers:</a:t>
            </a:r>
            <a:r>
              <a:rPr lang="en-US" sz="2000" dirty="0"/>
              <a:t> Fruits, vegetables, and snacks drive significant revenue, highlighting their strategic importance.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Low Performers:</a:t>
            </a:r>
            <a:r>
              <a:rPr lang="en-US" sz="2000" dirty="0"/>
              <a:t> Seafood and breakfast require targeted promotions or diversification to boost sales.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Growth Opportunities:</a:t>
            </a:r>
            <a:r>
              <a:rPr lang="en-US" sz="2000" dirty="0"/>
              <a:t> Dairy and frozen foods show potential for inventory optimization and marketing enhancements.</a:t>
            </a:r>
            <a:endParaRPr lang="en-IN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5F68F1-D5E0-EACB-BEED-8E21768C6303}"/>
              </a:ext>
            </a:extLst>
          </p:cNvPr>
          <p:cNvSpPr txBox="1"/>
          <p:nvPr/>
        </p:nvSpPr>
        <p:spPr>
          <a:xfrm>
            <a:off x="2547257" y="139959"/>
            <a:ext cx="7184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OUTLET ESTABLISHMENT</a:t>
            </a:r>
            <a:endParaRPr lang="en-IN" sz="28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1102687-EFD7-4740-B13D-D9F4A85D2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404563"/>
              </p:ext>
            </p:extLst>
          </p:nvPr>
        </p:nvGraphicFramePr>
        <p:xfrm>
          <a:off x="1940767" y="1010493"/>
          <a:ext cx="8397551" cy="3237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F7CEE47-102E-3415-0C7C-CCACF0D782B5}"/>
              </a:ext>
            </a:extLst>
          </p:cNvPr>
          <p:cNvSpPr txBox="1"/>
          <p:nvPr/>
        </p:nvSpPr>
        <p:spPr>
          <a:xfrm>
            <a:off x="737118" y="4408918"/>
            <a:ext cx="106648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Sales Trends by Outlet Establishment Year: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Initial growth observed from Rs. 78.1K in 2011 to higher values in subsequent years.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Stable sales from 2012-2017, reflecting steady market conditions.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Peak sales in 2018 at Rs. 204.5K, possibly due to promotions or high demand.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Decline post-2018, stabilizing by 2020, indicating market challenges or saturation.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4696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5A6410-4E69-5D11-FDFA-5DF1B18862C7}"/>
              </a:ext>
            </a:extLst>
          </p:cNvPr>
          <p:cNvSpPr txBox="1"/>
          <p:nvPr/>
        </p:nvSpPr>
        <p:spPr>
          <a:xfrm>
            <a:off x="3387012" y="139959"/>
            <a:ext cx="599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OUTLET SIZE</a:t>
            </a:r>
            <a:endParaRPr lang="en-IN" sz="28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233E2-9F49-8411-34D5-ED6E1F143183}"/>
              </a:ext>
            </a:extLst>
          </p:cNvPr>
          <p:cNvSpPr txBox="1"/>
          <p:nvPr/>
        </p:nvSpPr>
        <p:spPr>
          <a:xfrm>
            <a:off x="830424" y="4413380"/>
            <a:ext cx="10384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Sales by Outlet Size: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Medium:</a:t>
            </a:r>
            <a:r>
              <a:rPr lang="en-US" sz="2000" dirty="0"/>
              <a:t> ₹507.9K (42%) - Leading contributor.</a:t>
            </a: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Small:</a:t>
            </a:r>
            <a:r>
              <a:rPr lang="en-US" sz="2000" dirty="0"/>
              <a:t> ₹444.8K (37%) - Close second.</a:t>
            </a:r>
            <a:endParaRPr lang="en-IN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Large:</a:t>
            </a:r>
            <a:r>
              <a:rPr lang="en-US" sz="2000" dirty="0"/>
              <a:t> ₹249.0K (21%) - Smallest share.</a:t>
            </a:r>
            <a:endParaRPr lang="en-IN" sz="2000" dirty="0"/>
          </a:p>
          <a:p>
            <a:pPr algn="just"/>
            <a:r>
              <a:rPr lang="en-US" sz="2000" dirty="0"/>
              <a:t>This highlights a strong reliance on medium-sized sales, with smaller contributions from the large and small outlets.</a:t>
            </a:r>
            <a:endParaRPr lang="en-IN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E4D90D-6694-42A7-8B99-173D8B0B89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018331"/>
              </p:ext>
            </p:extLst>
          </p:nvPr>
        </p:nvGraphicFramePr>
        <p:xfrm>
          <a:off x="3387012" y="1011879"/>
          <a:ext cx="6001200" cy="30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895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FD21C5-4649-8564-9E9C-00B012ADADD1}"/>
              </a:ext>
            </a:extLst>
          </p:cNvPr>
          <p:cNvSpPr txBox="1"/>
          <p:nvPr/>
        </p:nvSpPr>
        <p:spPr>
          <a:xfrm>
            <a:off x="3387012" y="139959"/>
            <a:ext cx="599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OUTLET LOCATION</a:t>
            </a:r>
            <a:endParaRPr lang="en-IN" sz="28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50F43-ADC9-E35B-B327-F8DC936EDA5A}"/>
              </a:ext>
            </a:extLst>
          </p:cNvPr>
          <p:cNvSpPr txBox="1"/>
          <p:nvPr/>
        </p:nvSpPr>
        <p:spPr>
          <a:xfrm>
            <a:off x="895739" y="4376057"/>
            <a:ext cx="10356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Sales by Outlet Location: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Tier 1 outlets lead with ₹472.1K, followed by Tier 2 (₹393.2K) and Tier 3 (₹336.4K).</a:t>
            </a:r>
            <a:endParaRPr lang="en-IN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Sales decrease from tier 1 to tier 3, emphasizing the need to optimize Tier 1 strategies while improving lower performance tiers.</a:t>
            </a:r>
            <a:endParaRPr lang="en-IN" sz="2000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691BF9C4-AD52-453F-BD58-94D61E0D13C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67353681"/>
                  </p:ext>
                </p:extLst>
              </p:nvPr>
            </p:nvGraphicFramePr>
            <p:xfrm>
              <a:off x="3385396" y="937418"/>
              <a:ext cx="6001200" cy="31644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691BF9C4-AD52-453F-BD58-94D61E0D13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5396" y="937418"/>
                <a:ext cx="6001200" cy="31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93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0FBFEA-ACD9-53B0-1DF9-C0B08B53334D}"/>
              </a:ext>
            </a:extLst>
          </p:cNvPr>
          <p:cNvSpPr txBox="1"/>
          <p:nvPr/>
        </p:nvSpPr>
        <p:spPr>
          <a:xfrm>
            <a:off x="3387012" y="139959"/>
            <a:ext cx="5999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OUTLET TYPE</a:t>
            </a:r>
            <a:endParaRPr lang="en-IN" sz="2800" b="1" u="sng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7E3FFC3-867F-452B-AD18-74ECFE7AF5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5721712"/>
              </p:ext>
            </p:extLst>
          </p:nvPr>
        </p:nvGraphicFramePr>
        <p:xfrm>
          <a:off x="3243165" y="802433"/>
          <a:ext cx="2684814" cy="2542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705427C-408D-47B3-BC1F-34984B3B87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011857"/>
              </p:ext>
            </p:extLst>
          </p:nvPr>
        </p:nvGraphicFramePr>
        <p:xfrm>
          <a:off x="5947771" y="829841"/>
          <a:ext cx="1702130" cy="2493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3A7EB2B-D15C-4499-9480-045E5A00E6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039057"/>
              </p:ext>
            </p:extLst>
          </p:nvPr>
        </p:nvGraphicFramePr>
        <p:xfrm>
          <a:off x="7439114" y="768839"/>
          <a:ext cx="1714995" cy="2554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79">
            <a:extLst>
              <a:ext uri="{FF2B5EF4-FFF2-40B4-BE49-F238E27FC236}">
                <a16:creationId xmlns:a16="http://schemas.microsoft.com/office/drawing/2014/main" id="{7AF6F986-7097-4008-B8CF-231C8738D6C7}"/>
              </a:ext>
            </a:extLst>
          </p:cNvPr>
          <p:cNvSpPr txBox="1"/>
          <p:nvPr/>
        </p:nvSpPr>
        <p:spPr>
          <a:xfrm>
            <a:off x="4351529" y="3232344"/>
            <a:ext cx="1213263" cy="43938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kern="1200">
                <a:solidFill>
                  <a:schemeClr val="accent4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Total</a:t>
            </a:r>
            <a:r>
              <a:rPr lang="en-IN" sz="1200" kern="1200" baseline="0">
                <a:solidFill>
                  <a:schemeClr val="accent4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Sales</a:t>
            </a:r>
            <a:endParaRPr lang="en-IN" sz="1200" kern="1200">
              <a:solidFill>
                <a:schemeClr val="accent4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TextBox 80">
            <a:extLst>
              <a:ext uri="{FF2B5EF4-FFF2-40B4-BE49-F238E27FC236}">
                <a16:creationId xmlns:a16="http://schemas.microsoft.com/office/drawing/2014/main" id="{D9F27683-F53D-426E-8768-6C8F5BE45500}"/>
              </a:ext>
            </a:extLst>
          </p:cNvPr>
          <p:cNvSpPr txBox="1"/>
          <p:nvPr/>
        </p:nvSpPr>
        <p:spPr>
          <a:xfrm>
            <a:off x="5952720" y="3207898"/>
            <a:ext cx="1237012" cy="46185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kern="1200" baseline="0">
                <a:solidFill>
                  <a:schemeClr val="accent4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Avg Sales</a:t>
            </a:r>
            <a:endParaRPr lang="en-IN" sz="1200" kern="1200">
              <a:solidFill>
                <a:schemeClr val="accent4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TextBox 82">
            <a:extLst>
              <a:ext uri="{FF2B5EF4-FFF2-40B4-BE49-F238E27FC236}">
                <a16:creationId xmlns:a16="http://schemas.microsoft.com/office/drawing/2014/main" id="{BF503560-4390-4E00-B30C-B67A5C9EAD7C}"/>
              </a:ext>
            </a:extLst>
          </p:cNvPr>
          <p:cNvSpPr txBox="1"/>
          <p:nvPr/>
        </p:nvSpPr>
        <p:spPr>
          <a:xfrm>
            <a:off x="7644953" y="3205400"/>
            <a:ext cx="1213263" cy="4643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200" b="0" kern="1200" baseline="0">
                <a:solidFill>
                  <a:schemeClr val="accent4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 of Items</a:t>
            </a:r>
            <a:endParaRPr lang="en-IN" sz="1200" b="0" kern="1200">
              <a:solidFill>
                <a:schemeClr val="accent4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AD5A6-DA6A-4B26-B7C9-02FC58817044}"/>
              </a:ext>
            </a:extLst>
          </p:cNvPr>
          <p:cNvSpPr txBox="1"/>
          <p:nvPr/>
        </p:nvSpPr>
        <p:spPr>
          <a:xfrm>
            <a:off x="989044" y="3956179"/>
            <a:ext cx="100770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Total Sales</a:t>
            </a:r>
            <a:r>
              <a:rPr lang="en-US" sz="2000" dirty="0"/>
              <a:t>: Supermarket Type 1 leads with ₹788K, while Supermarket Types 2 &amp; 3 record lower sales at ₹131K each.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Average Sales</a:t>
            </a:r>
            <a:r>
              <a:rPr lang="en-US" sz="2000" dirty="0"/>
              <a:t>: Supermarket Type 2 has the highest average at ₹142, followed closely by Supermarket Type 3 and Grocery Stores at ₹140.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Items Sold</a:t>
            </a:r>
            <a:r>
              <a:rPr lang="en-US" sz="2000" dirty="0"/>
              <a:t>: Supermarket Type 1 dominates with 5,577 items, while Supermarket Type 2 has the lowest at 928 items.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98A32E-5056-2A44-E427-DE4F1ADEB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7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489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Segoe UI Semibold</vt:lpstr>
      <vt:lpstr>Times New Roman</vt:lpstr>
      <vt:lpstr>Office Theme</vt:lpstr>
      <vt:lpstr>BLINKIT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</dc:creator>
  <cp:lastModifiedBy>Tushar Kshirsagar</cp:lastModifiedBy>
  <cp:revision>62</cp:revision>
  <dcterms:created xsi:type="dcterms:W3CDTF">2024-12-10T07:38:32Z</dcterms:created>
  <dcterms:modified xsi:type="dcterms:W3CDTF">2025-01-19T16:12:16Z</dcterms:modified>
</cp:coreProperties>
</file>