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0" r:id="rId4"/>
    <p:sldId id="262" r:id="rId5"/>
    <p:sldId id="263" r:id="rId6"/>
    <p:sldId id="264" r:id="rId7"/>
    <p:sldId id="265" r:id="rId8"/>
    <p:sldId id="261" r:id="rId9"/>
    <p:sldId id="266" r:id="rId10"/>
    <p:sldId id="267" r:id="rId11"/>
    <p:sldId id="268" r:id="rId12"/>
    <p:sldId id="269" r:id="rId13"/>
    <p:sldId id="270" r:id="rId14"/>
    <p:sldId id="271" r:id="rId15"/>
    <p:sldId id="272" r:id="rId16"/>
    <p:sldId id="25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jpe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A78B0-95C3-4ACF-AB5A-A177AD4B0B84}" type="datetimeFigureOut">
              <a:rPr lang="en-US" smtClean="0"/>
              <a:t>7/27/2022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FEAF65-637F-43AE-907C-4E712C06FAF7}" type="slidenum">
              <a:rPr lang="en-US" smtClean="0"/>
              <a:t>‹#›</a:t>
            </a:fld>
            <a:endParaRPr lang="en-US"/>
          </a:p>
        </p:txBody>
      </p:sp>
    </p:spTree>
    <p:extLst>
      <p:ext uri="{BB962C8B-B14F-4D97-AF65-F5344CB8AC3E}">
        <p14:creationId xmlns:p14="http://schemas.microsoft.com/office/powerpoint/2010/main" val="110066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6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FDCD9A-8C62-433C-BFCB-AF68E48EEBC3}"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04B46-95BD-4365-B3DF-03DABF3C2D4E}"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04B46-95BD-4365-B3DF-03DABF3C2D4E}" type="slidenum">
              <a:rPr lang="en-IN" smtClean="0"/>
              <a:pPr/>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04B46-95BD-4365-B3DF-03DABF3C2D4E}" type="slidenum">
              <a:rPr lang="en-IN" smtClean="0"/>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8D4883-EDC4-4121-ABF2-DAD763F41BF7}" type="slidenum">
              <a:rPr lang="en-US" smtClean="0"/>
              <a:t>8</a:t>
            </a:fld>
            <a:endParaRPr lang="en-US"/>
          </a:p>
        </p:txBody>
      </p:sp>
    </p:spTree>
    <p:extLst>
      <p:ext uri="{BB962C8B-B14F-4D97-AF65-F5344CB8AC3E}">
        <p14:creationId xmlns:p14="http://schemas.microsoft.com/office/powerpoint/2010/main" val="292550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92FE0FF-8375-489D-BE29-0E3278BA968A}" type="slidenum">
              <a:rPr lang="en-US">
                <a:latin typeface="Times New Roman" pitchFamily="18" charset="0"/>
              </a:rPr>
              <a:pPr/>
              <a:t>12</a:t>
            </a:fld>
            <a:endParaRPr lang="en-US">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Microsoft_Excel_97-2003_Worksheet1.xls"/></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image" Target="../media/image2.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2"/>
          <p:cNvSpPr>
            <a:spLocks noGrp="1"/>
          </p:cNvSpPr>
          <p:nvPr>
            <p:ph type="subTitle" idx="1"/>
          </p:nvPr>
        </p:nvSpPr>
        <p:spPr>
          <a:xfrm>
            <a:off x="142875" y="1428750"/>
            <a:ext cx="8772525" cy="4214813"/>
          </a:xfrm>
        </p:spPr>
        <p:txBody>
          <a:bodyPr/>
          <a:lstStyle/>
          <a:p>
            <a:pPr eaLnBrk="1" hangingPunct="1">
              <a:defRPr/>
            </a:pPr>
            <a:r>
              <a:rPr lang="en-US" sz="6600" dirty="0" smtClean="0">
                <a:solidFill>
                  <a:srgbClr val="FF0000"/>
                </a:solidFill>
                <a:latin typeface="Brush Script MT" pitchFamily="66" charset="0"/>
              </a:rPr>
              <a:t>Dr. Dharmendra</a:t>
            </a:r>
          </a:p>
          <a:p>
            <a:pPr eaLnBrk="1" hangingPunct="1">
              <a:defRPr/>
            </a:pPr>
            <a:r>
              <a:rPr lang="en-US" b="1" dirty="0" smtClean="0">
                <a:solidFill>
                  <a:srgbClr val="00B0F0"/>
                </a:solidFill>
              </a:rPr>
              <a:t>Assistant Professor</a:t>
            </a:r>
          </a:p>
          <a:p>
            <a:pPr eaLnBrk="1" hangingPunct="1">
              <a:defRPr/>
            </a:pPr>
            <a:r>
              <a:rPr lang="en-US" dirty="0" smtClean="0"/>
              <a:t> </a:t>
            </a:r>
            <a:r>
              <a:rPr lang="en-US" dirty="0" smtClean="0">
                <a:solidFill>
                  <a:srgbClr val="00B0F0"/>
                </a:solidFill>
              </a:rPr>
              <a:t>Department of Civil Engineering</a:t>
            </a:r>
          </a:p>
          <a:p>
            <a:pPr eaLnBrk="1" hangingPunct="1">
              <a:defRPr/>
            </a:pPr>
            <a:r>
              <a:rPr lang="en-US" dirty="0" smtClean="0"/>
              <a:t> </a:t>
            </a:r>
            <a:r>
              <a:rPr lang="en-US" b="1" dirty="0" smtClean="0">
                <a:solidFill>
                  <a:srgbClr val="00B050"/>
                </a:solidFill>
              </a:rPr>
              <a:t>Office Location</a:t>
            </a:r>
            <a:r>
              <a:rPr lang="en-US" dirty="0" smtClean="0">
                <a:solidFill>
                  <a:srgbClr val="00B050"/>
                </a:solidFill>
              </a:rPr>
              <a:t>: Environmental Laboratory  </a:t>
            </a:r>
          </a:p>
          <a:p>
            <a:pPr eaLnBrk="1" hangingPunct="1">
              <a:defRPr/>
            </a:pPr>
            <a:r>
              <a:rPr lang="en-US" dirty="0" smtClean="0">
                <a:solidFill>
                  <a:srgbClr val="00B050"/>
                </a:solidFill>
              </a:rPr>
              <a:t>            Civil Department </a:t>
            </a:r>
          </a:p>
          <a:p>
            <a:pPr eaLnBrk="1" hangingPunct="1">
              <a:defRPr/>
            </a:pPr>
            <a:r>
              <a:rPr lang="en-US" dirty="0" smtClean="0">
                <a:solidFill>
                  <a:srgbClr val="00B050"/>
                </a:solidFill>
              </a:rPr>
              <a:t>         (Ground Floor)</a:t>
            </a:r>
          </a:p>
          <a:p>
            <a:pPr eaLnBrk="1" hangingPunct="1">
              <a:defRPr/>
            </a:pPr>
            <a:endParaRPr lang="en-SG" dirty="0" smtClean="0">
              <a:solidFill>
                <a:srgbClr val="FF0000"/>
              </a:solidFill>
            </a:endParaRPr>
          </a:p>
        </p:txBody>
      </p:sp>
    </p:spTree>
    <p:extLst>
      <p:ext uri="{BB962C8B-B14F-4D97-AF65-F5344CB8AC3E}">
        <p14:creationId xmlns:p14="http://schemas.microsoft.com/office/powerpoint/2010/main" val="903599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Palatable water</a:t>
            </a:r>
            <a:endParaRPr lang="en-US" dirty="0"/>
          </a:p>
        </p:txBody>
      </p:sp>
      <p:sp>
        <p:nvSpPr>
          <p:cNvPr id="3" name="Content Placeholder 2"/>
          <p:cNvSpPr>
            <a:spLocks noGrp="1"/>
          </p:cNvSpPr>
          <p:nvPr>
            <p:ph idx="1"/>
          </p:nvPr>
        </p:nvSpPr>
        <p:spPr/>
        <p:txBody>
          <a:bodyPr>
            <a:normAutofit fontScale="77500" lnSpcReduction="20000"/>
          </a:bodyPr>
          <a:lstStyle/>
          <a:p>
            <a:r>
              <a:rPr lang="en-US" dirty="0"/>
              <a:t>To be palatable a water should be free of detectable taste and odors.</a:t>
            </a:r>
            <a:br>
              <a:rPr lang="en-US" dirty="0"/>
            </a:br>
            <a:r>
              <a:rPr lang="en-US" dirty="0"/>
              <a:t/>
            </a:r>
            <a:br>
              <a:rPr lang="en-US" dirty="0"/>
            </a:br>
            <a:r>
              <a:rPr lang="en-US" b="1" dirty="0"/>
              <a:t>They include:</a:t>
            </a:r>
            <a:endParaRPr lang="en-US" dirty="0"/>
          </a:p>
          <a:p>
            <a:r>
              <a:rPr lang="en-US" dirty="0"/>
              <a:t>decaying organic matter;</a:t>
            </a:r>
          </a:p>
          <a:p>
            <a:r>
              <a:rPr lang="en-US" dirty="0"/>
              <a:t>living organisms;</a:t>
            </a:r>
          </a:p>
          <a:p>
            <a:r>
              <a:rPr lang="en-US" dirty="0"/>
              <a:t>iron, manganese and the metallic products of corrosion;</a:t>
            </a:r>
          </a:p>
          <a:p>
            <a:r>
              <a:rPr lang="en-US" dirty="0"/>
              <a:t>industrial waste pollution from substances such as phenol;</a:t>
            </a:r>
          </a:p>
          <a:p>
            <a:r>
              <a:rPr lang="en-US" dirty="0"/>
              <a:t>chlorination;</a:t>
            </a:r>
          </a:p>
          <a:p>
            <a:r>
              <a:rPr lang="en-US" dirty="0"/>
              <a:t>high mineral concentrations;</a:t>
            </a:r>
          </a:p>
          <a:p>
            <a:r>
              <a:rPr lang="en-US" dirty="0"/>
              <a:t>dissolved gases</a:t>
            </a:r>
            <a:r>
              <a:rPr lang="en-US" dirty="0" smtClean="0"/>
              <a:t>.</a:t>
            </a:r>
            <a:endParaRPr lang="en-US" dirty="0"/>
          </a:p>
        </p:txBody>
      </p:sp>
    </p:spTree>
    <p:extLst>
      <p:ext uri="{BB962C8B-B14F-4D97-AF65-F5344CB8AC3E}">
        <p14:creationId xmlns:p14="http://schemas.microsoft.com/office/powerpoint/2010/main" val="309812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Wholesome </a:t>
            </a:r>
            <a:r>
              <a:rPr lang="en-US" dirty="0"/>
              <a:t>water</a:t>
            </a:r>
          </a:p>
        </p:txBody>
      </p:sp>
      <p:sp>
        <p:nvSpPr>
          <p:cNvPr id="3" name="Content Placeholder 2"/>
          <p:cNvSpPr>
            <a:spLocks noGrp="1"/>
          </p:cNvSpPr>
          <p:nvPr>
            <p:ph idx="1"/>
          </p:nvPr>
        </p:nvSpPr>
        <p:spPr/>
        <p:txBody>
          <a:bodyPr/>
          <a:lstStyle/>
          <a:p>
            <a:pPr>
              <a:lnSpc>
                <a:spcPct val="150000"/>
              </a:lnSpc>
            </a:pPr>
            <a:r>
              <a:rPr lang="en-US" dirty="0"/>
              <a:t>Safe and wholesome water is defined as that which </a:t>
            </a:r>
            <a:r>
              <a:rPr lang="en-US" b="1" dirty="0" smtClean="0"/>
              <a:t>is</a:t>
            </a:r>
            <a:r>
              <a:rPr lang="en-US" dirty="0"/>
              <a:t> </a:t>
            </a:r>
            <a:r>
              <a:rPr lang="en-US" b="1" dirty="0"/>
              <a:t>free from pathogenic agents</a:t>
            </a:r>
            <a:r>
              <a:rPr lang="en-US" dirty="0"/>
              <a:t>. </a:t>
            </a:r>
          </a:p>
          <a:p>
            <a:pPr>
              <a:lnSpc>
                <a:spcPct val="150000"/>
              </a:lnSpc>
            </a:pPr>
            <a:r>
              <a:rPr lang="en-US" b="1" dirty="0" smtClean="0"/>
              <a:t>Free </a:t>
            </a:r>
            <a:r>
              <a:rPr lang="en-US" b="1" dirty="0"/>
              <a:t>from harmful chemical substances</a:t>
            </a:r>
            <a:r>
              <a:rPr lang="en-US" dirty="0"/>
              <a:t>. </a:t>
            </a:r>
            <a:endParaRPr lang="en-US" dirty="0" smtClean="0"/>
          </a:p>
          <a:p>
            <a:pPr>
              <a:lnSpc>
                <a:spcPct val="150000"/>
              </a:lnSpc>
            </a:pPr>
            <a:r>
              <a:rPr lang="en-US" b="1" dirty="0" smtClean="0"/>
              <a:t>Pleasant </a:t>
            </a:r>
            <a:r>
              <a:rPr lang="en-US" b="1" dirty="0"/>
              <a:t>to taste, </a:t>
            </a:r>
            <a:r>
              <a:rPr lang="en-US" b="1" dirty="0" smtClean="0"/>
              <a:t>colorless </a:t>
            </a:r>
            <a:r>
              <a:rPr lang="en-US" b="1" dirty="0"/>
              <a:t>and </a:t>
            </a:r>
            <a:r>
              <a:rPr lang="en-US" b="1" dirty="0" smtClean="0"/>
              <a:t>odorless</a:t>
            </a:r>
            <a:r>
              <a:rPr lang="en-US" dirty="0" smtClean="0"/>
              <a:t>.</a:t>
            </a:r>
            <a:r>
              <a:rPr lang="en-US" dirty="0"/>
              <a:t> </a:t>
            </a:r>
            <a:endParaRPr lang="en-US" dirty="0" smtClean="0"/>
          </a:p>
          <a:p>
            <a:pPr>
              <a:lnSpc>
                <a:spcPct val="150000"/>
              </a:lnSpc>
            </a:pPr>
            <a:r>
              <a:rPr lang="en-US" b="1" dirty="0" smtClean="0"/>
              <a:t>Usable </a:t>
            </a:r>
            <a:r>
              <a:rPr lang="en-US" b="1" dirty="0"/>
              <a:t>for domestic purposes</a:t>
            </a:r>
            <a:r>
              <a:rPr lang="en-US" dirty="0"/>
              <a:t>.</a:t>
            </a:r>
          </a:p>
        </p:txBody>
      </p:sp>
    </p:spTree>
    <p:extLst>
      <p:ext uri="{BB962C8B-B14F-4D97-AF65-F5344CB8AC3E}">
        <p14:creationId xmlns:p14="http://schemas.microsoft.com/office/powerpoint/2010/main" val="374880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609600"/>
            <a:ext cx="8077200" cy="838200"/>
          </a:xfrm>
        </p:spPr>
        <p:txBody>
          <a:bodyPr/>
          <a:lstStyle/>
          <a:p>
            <a:pPr algn="ctr" eaLnBrk="1" hangingPunct="1"/>
            <a:r>
              <a:rPr lang="en-US" sz="4400" smtClean="0">
                <a:solidFill>
                  <a:srgbClr val="FF0000"/>
                </a:solidFill>
                <a:latin typeface="Times" pitchFamily="4" charset="0"/>
              </a:rPr>
              <a:t>Global Distribution of Water</a:t>
            </a:r>
            <a:endParaRPr lang="en-US" sz="4400" smtClean="0">
              <a:latin typeface="Times" pitchFamily="4" charset="0"/>
            </a:endParaRPr>
          </a:p>
        </p:txBody>
      </p:sp>
      <p:graphicFrame>
        <p:nvGraphicFramePr>
          <p:cNvPr id="1026" name="Object 4"/>
          <p:cNvGraphicFramePr>
            <a:graphicFrameLocks noChangeAspect="1"/>
          </p:cNvGraphicFramePr>
          <p:nvPr/>
        </p:nvGraphicFramePr>
        <p:xfrm>
          <a:off x="349615" y="1981200"/>
          <a:ext cx="8428088" cy="4114800"/>
        </p:xfrm>
        <a:graphic>
          <a:graphicData uri="http://schemas.openxmlformats.org/presentationml/2006/ole">
            <mc:AlternateContent xmlns:mc="http://schemas.openxmlformats.org/markup-compatibility/2006">
              <mc:Choice xmlns:v="urn:schemas-microsoft-com:vml" Requires="v">
                <p:oleObj spid="_x0000_s2051" name="Worksheet" r:id="rId4" imgW="3447288" imgH="1682496" progId="Excel.Sheet.8">
                  <p:embed/>
                </p:oleObj>
              </mc:Choice>
              <mc:Fallback>
                <p:oleObj name="Worksheet" r:id="rId4" imgW="3447288" imgH="168249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615" y="1981200"/>
                        <a:ext cx="8428088"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16263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TARB\CHAP04\FIGURES\FG04_001.JPG"/>
          <p:cNvPicPr>
            <a:picLocks noChangeAspect="1" noChangeArrowheads="1"/>
          </p:cNvPicPr>
          <p:nvPr/>
        </p:nvPicPr>
        <p:blipFill>
          <a:blip r:embed="rId2" cstate="print"/>
          <a:srcRect l="15961" t="1981" r="17039" b="5040"/>
          <a:stretch>
            <a:fillRect/>
          </a:stretch>
        </p:blipFill>
        <p:spPr bwMode="auto">
          <a:xfrm>
            <a:off x="304800" y="552450"/>
            <a:ext cx="8382000" cy="6104432"/>
          </a:xfrm>
          <a:prstGeom prst="rect">
            <a:avLst/>
          </a:prstGeom>
          <a:noFill/>
          <a:ln w="34925">
            <a:solidFill>
              <a:srgbClr val="FF0000"/>
            </a:solidFill>
            <a:miter lim="800000"/>
            <a:headEnd/>
            <a:tailEnd/>
          </a:ln>
        </p:spPr>
      </p:pic>
    </p:spTree>
    <p:extLst>
      <p:ext uri="{BB962C8B-B14F-4D97-AF65-F5344CB8AC3E}">
        <p14:creationId xmlns:p14="http://schemas.microsoft.com/office/powerpoint/2010/main" val="323932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latin typeface="Comic Sans MS" pitchFamily="66" charset="0"/>
                <a:cs typeface="Times New Roman" pitchFamily="18" charset="0"/>
              </a:rPr>
              <a:t>Distribution of water stored on the earth</a:t>
            </a:r>
            <a:endParaRPr lang="en-US" sz="3200" dirty="0"/>
          </a:p>
        </p:txBody>
      </p:sp>
      <p:sp>
        <p:nvSpPr>
          <p:cNvPr id="3" name="Content Placeholder 2"/>
          <p:cNvSpPr>
            <a:spLocks noGrp="1"/>
          </p:cNvSpPr>
          <p:nvPr>
            <p:ph idx="1"/>
          </p:nvPr>
        </p:nvSpPr>
        <p:spPr/>
        <p:txBody>
          <a:bodyPr>
            <a:normAutofit/>
          </a:bodyPr>
          <a:lstStyle/>
          <a:p>
            <a:pPr>
              <a:lnSpc>
                <a:spcPct val="90000"/>
              </a:lnSpc>
              <a:buNone/>
              <a:defRPr/>
            </a:pPr>
            <a:r>
              <a:rPr lang="en-US" dirty="0" smtClean="0">
                <a:latin typeface="Comic Sans MS" pitchFamily="66" charset="0"/>
                <a:cs typeface="Times New Roman" pitchFamily="18" charset="0"/>
              </a:rPr>
              <a:t>1.</a:t>
            </a:r>
            <a:r>
              <a:rPr lang="en-US" dirty="0" smtClean="0">
                <a:cs typeface="Times New Roman" pitchFamily="18" charset="0"/>
              </a:rPr>
              <a:t>       </a:t>
            </a:r>
            <a:r>
              <a:rPr lang="en-US" dirty="0" smtClean="0">
                <a:latin typeface="Comic Sans MS" pitchFamily="66" charset="0"/>
                <a:cs typeface="Times New Roman" pitchFamily="18" charset="0"/>
              </a:rPr>
              <a:t>97% of all water on earth is in oceans. </a:t>
            </a:r>
            <a:endParaRPr lang="en-US" dirty="0" smtClean="0">
              <a:cs typeface="Times New Roman" pitchFamily="18" charset="0"/>
            </a:endParaRPr>
          </a:p>
          <a:p>
            <a:pPr>
              <a:lnSpc>
                <a:spcPct val="90000"/>
              </a:lnSpc>
              <a:buNone/>
              <a:defRPr/>
            </a:pPr>
            <a:r>
              <a:rPr lang="en-US" dirty="0" smtClean="0">
                <a:latin typeface="Comic Sans MS" pitchFamily="66" charset="0"/>
                <a:cs typeface="Times New Roman" pitchFamily="18" charset="0"/>
              </a:rPr>
              <a:t>2.</a:t>
            </a:r>
            <a:r>
              <a:rPr lang="en-US" dirty="0" smtClean="0">
                <a:cs typeface="Times New Roman" pitchFamily="18" charset="0"/>
              </a:rPr>
              <a:t>     </a:t>
            </a:r>
            <a:r>
              <a:rPr lang="en-US" dirty="0" smtClean="0">
                <a:latin typeface="Comic Sans MS" pitchFamily="66" charset="0"/>
                <a:cs typeface="Times New Roman" pitchFamily="18" charset="0"/>
              </a:rPr>
              <a:t>~ 2% of the earth's water in ice caps &amp; glaciers </a:t>
            </a:r>
            <a:endParaRPr lang="en-US" dirty="0" smtClean="0">
              <a:cs typeface="Times New Roman" pitchFamily="18" charset="0"/>
            </a:endParaRPr>
          </a:p>
          <a:p>
            <a:pPr>
              <a:lnSpc>
                <a:spcPct val="90000"/>
              </a:lnSpc>
              <a:buNone/>
              <a:defRPr/>
            </a:pPr>
            <a:r>
              <a:rPr lang="en-US" dirty="0" smtClean="0">
                <a:latin typeface="Comic Sans MS" pitchFamily="66" charset="0"/>
                <a:cs typeface="Times New Roman" pitchFamily="18" charset="0"/>
              </a:rPr>
              <a:t>3.</a:t>
            </a:r>
            <a:r>
              <a:rPr lang="en-US" dirty="0" smtClean="0">
                <a:cs typeface="Times New Roman" pitchFamily="18" charset="0"/>
              </a:rPr>
              <a:t>     </a:t>
            </a:r>
            <a:r>
              <a:rPr lang="en-US" dirty="0" smtClean="0">
                <a:latin typeface="Comic Sans MS" pitchFamily="66" charset="0"/>
                <a:cs typeface="Times New Roman" pitchFamily="18" charset="0"/>
              </a:rPr>
              <a:t>About 0.6% of earth's water is groundwater</a:t>
            </a:r>
            <a:endParaRPr lang="en-US" dirty="0" smtClean="0">
              <a:cs typeface="Times New Roman" pitchFamily="18" charset="0"/>
            </a:endParaRPr>
          </a:p>
          <a:p>
            <a:pPr>
              <a:lnSpc>
                <a:spcPct val="90000"/>
              </a:lnSpc>
              <a:buNone/>
              <a:defRPr/>
            </a:pPr>
            <a:r>
              <a:rPr lang="en-US" dirty="0" smtClean="0">
                <a:latin typeface="Comic Sans MS" pitchFamily="66" charset="0"/>
                <a:cs typeface="Times New Roman" pitchFamily="18" charset="0"/>
              </a:rPr>
              <a:t>4.   Water in rivers, lakes, and the atmosphere amounts to less than 0.02% of earth's water </a:t>
            </a:r>
            <a:endParaRPr lang="en-US" dirty="0" smtClean="0">
              <a:cs typeface="Times New Roman" pitchFamily="18" charset="0"/>
            </a:endParaRPr>
          </a:p>
          <a:p>
            <a:endParaRPr lang="en-US" dirty="0"/>
          </a:p>
        </p:txBody>
      </p:sp>
    </p:spTree>
    <p:extLst>
      <p:ext uri="{BB962C8B-B14F-4D97-AF65-F5344CB8AC3E}">
        <p14:creationId xmlns:p14="http://schemas.microsoft.com/office/powerpoint/2010/main" val="2739421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sources </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Atmospheric water – Rainfall, Dew, Snow etc.</a:t>
            </a:r>
          </a:p>
          <a:p>
            <a:endParaRPr lang="en-US" dirty="0" smtClean="0"/>
          </a:p>
          <a:p>
            <a:r>
              <a:rPr lang="en-US" dirty="0" smtClean="0"/>
              <a:t>Surface water – Rivers, Sea, Oceans, Streams, </a:t>
            </a:r>
          </a:p>
          <a:p>
            <a:pPr marL="0" indent="0">
              <a:buNone/>
            </a:pPr>
            <a:r>
              <a:rPr lang="en-US" dirty="0" smtClean="0"/>
              <a:t>                                  Lakes, Springs etc.</a:t>
            </a:r>
          </a:p>
          <a:p>
            <a:endParaRPr lang="en-US" dirty="0" smtClean="0"/>
          </a:p>
          <a:p>
            <a:r>
              <a:rPr lang="en-US" dirty="0" smtClean="0"/>
              <a:t>Groundwater – Aquifers</a:t>
            </a:r>
          </a:p>
          <a:p>
            <a:endParaRPr lang="en-US" dirty="0"/>
          </a:p>
        </p:txBody>
      </p:sp>
    </p:spTree>
    <p:extLst>
      <p:ext uri="{BB962C8B-B14F-4D97-AF65-F5344CB8AC3E}">
        <p14:creationId xmlns:p14="http://schemas.microsoft.com/office/powerpoint/2010/main" val="1738190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1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1000" y="228600"/>
            <a:ext cx="8305800" cy="63401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l"/>
              </a:tabLst>
            </a:pPr>
            <a:r>
              <a:rPr kumimoji="0" lang="en-US" sz="17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National Institute of Technology, </a:t>
            </a:r>
            <a:r>
              <a:rPr kumimoji="0" lang="en-US" sz="17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Hamirpur</a:t>
            </a:r>
            <a:r>
              <a:rPr kumimoji="0" lang="en-US" sz="17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H.P. </a:t>
            </a:r>
            <a:r>
              <a:rPr kumimoji="0" lang="en-US" sz="1700" b="1"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sz="17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177005, India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Department of Civil Engineering</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Course No.: </a:t>
            </a: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CE-312</a:t>
            </a: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
            <a:b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b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Course title: Environmental Engineering </a:t>
            </a:r>
            <a:r>
              <a:rPr kumimoji="0" lang="en-US" sz="1600" b="1" i="0" u="sng"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 (Water Supply and treatment)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lang="en-US" sz="1200" b="1" dirty="0" smtClean="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Credits Description: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lang="en-US" sz="1200" b="1" dirty="0" smtClean="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Course Type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Core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Prerequisites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CE 101, Environmental Science &amp; Disaster Management					        CE 212, Fluid Mechanics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Course Coordinator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Dr.Dharmendra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Grading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End Semester Exam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lang="en-US" sz="1200" dirty="0" smtClean="0">
                <a:latin typeface="Times New Roman" pitchFamily="18" charset="0"/>
                <a:ea typeface="Times New Roman" pitchFamily="18" charset="0"/>
                <a:cs typeface="Times New Roman" pitchFamily="18" charset="0"/>
              </a:rPr>
              <a:t>50</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Mid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Sem</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Exam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(30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Class Test (10%), Others (10%) [Quizzes, assignments, etc..]</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Class Timings		        Lectures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Mon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lang="en-US" sz="1200" dirty="0" smtClean="0">
                <a:latin typeface="Times New Roman" pitchFamily="18" charset="0"/>
                <a:ea typeface="Times New Roman" pitchFamily="18" charset="0"/>
                <a:cs typeface="Times New Roman" pitchFamily="18" charset="0"/>
              </a:rPr>
              <a:t>10-11</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Wed. </a:t>
            </a:r>
            <a:r>
              <a:rPr lang="en-US" sz="1200" dirty="0" smtClean="0">
                <a:latin typeface="Times New Roman" pitchFamily="18" charset="0"/>
                <a:ea typeface="Times New Roman" pitchFamily="18" charset="0"/>
                <a:cs typeface="Times New Roman" pitchFamily="18" charset="0"/>
              </a:rPr>
              <a:t>[9-10],  Thursday</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[9-10],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Tutorials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Mon-C2,</a:t>
            </a:r>
            <a:r>
              <a:rPr kumimoji="0" lang="en-US" sz="12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Tues-C3 and Wed C1</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[3-4],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Mid Term Exam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 Per schedule   </a:t>
            </a:r>
            <a:endParaRPr lang="en-US" sz="1200" dirty="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100" b="1"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Text Book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tab pos="228600" algn="l"/>
              </a:tabLst>
            </a:pP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S.K.Garg</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Water Supply Engineering,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Khanna</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Publishers, New Delhi. 2003</a:t>
            </a:r>
            <a:endPar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 C.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Punmia</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Ashok Jain,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Arun</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Jain, Water Supply Engineering,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Laxmi</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Pub., New Delhi. 2003.</a:t>
            </a:r>
            <a:endPar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Davis and Cornwell, Elements of Water Supply and Waste water Disposal, John Wiley &amp; Sons, New York. 1998.</a:t>
            </a:r>
            <a:endPar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Ronald L.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Droste</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Theory and Practice of Water and Wastewater Treatment, John Wiley &amp; Sons, New York, 1997.</a:t>
            </a:r>
            <a:endPar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McGhee, T.J., Water Supply &amp; Sewerage, McGraw Hill International Edition, 1991.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100" b="1"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Reference Book										</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	          </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Ministry of Urban Development, Manual on Water Supply and Treatment 3rd Ed. Central Public Health &amp; Environmental.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Engg</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Organization, Govt. of India, New Delhi, 1991.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Warren </a:t>
            </a:r>
            <a:r>
              <a:rPr kumimoji="0" lang="en-US" sz="1100" b="0" i="0" u="none" strike="noStrike" cap="none" normalizeH="0" baseline="0" dirty="0" err="1" smtClean="0">
                <a:ln>
                  <a:noFill/>
                </a:ln>
                <a:solidFill>
                  <a:schemeClr val="tx1"/>
                </a:solidFill>
                <a:effectLst/>
                <a:latin typeface="Calibri" pitchFamily="34" charset="0"/>
                <a:ea typeface="Times New Roman" pitchFamily="18" charset="0"/>
                <a:cs typeface="Mangal" pitchFamily="18" charset="0"/>
              </a:rPr>
              <a:t>Viessman</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 </a:t>
            </a:r>
            <a:r>
              <a:rPr kumimoji="0" lang="en-US" sz="1100" b="0" i="0" u="none" strike="noStrike" cap="none" normalizeH="0" baseline="0" dirty="0" err="1" smtClean="0">
                <a:ln>
                  <a:noFill/>
                </a:ln>
                <a:solidFill>
                  <a:schemeClr val="tx1"/>
                </a:solidFill>
                <a:effectLst/>
                <a:latin typeface="Calibri" pitchFamily="34" charset="0"/>
                <a:ea typeface="Times New Roman" pitchFamily="18" charset="0"/>
                <a:cs typeface="Mangal" pitchFamily="18" charset="0"/>
              </a:rPr>
              <a:t>Jr</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 Mark J. Hammer &amp; Elizabeth Perez, Water Supply &amp; Pollution Control, PHI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sz="1100" b="1"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 </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Mark J. Hammer &amp; Mark J. Hammer Jr., Water &amp; Wastewater Technology, PHI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sz="1100" b="1"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 </a:t>
            </a:r>
            <a:r>
              <a:rPr kumimoji="0" lang="en-US" sz="1100" b="0" i="0" u="none" strike="noStrike" cap="none" normalizeH="0" baseline="0" dirty="0" err="1" smtClean="0">
                <a:ln>
                  <a:noFill/>
                </a:ln>
                <a:solidFill>
                  <a:schemeClr val="tx1"/>
                </a:solidFill>
                <a:effectLst/>
                <a:latin typeface="Calibri" pitchFamily="34" charset="0"/>
                <a:ea typeface="Times New Roman" pitchFamily="18" charset="0"/>
                <a:cs typeface="Mangal" pitchFamily="18" charset="0"/>
              </a:rPr>
              <a:t>Syed</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 R. </a:t>
            </a:r>
            <a:r>
              <a:rPr kumimoji="0" lang="en-US" sz="1100" b="0" i="0" u="none" strike="noStrike" cap="none" normalizeH="0" baseline="0" dirty="0" err="1" smtClean="0">
                <a:ln>
                  <a:noFill/>
                </a:ln>
                <a:solidFill>
                  <a:schemeClr val="tx1"/>
                </a:solidFill>
                <a:effectLst/>
                <a:latin typeface="Calibri" pitchFamily="34" charset="0"/>
                <a:ea typeface="Times New Roman" pitchFamily="18" charset="0"/>
                <a:cs typeface="Mangal" pitchFamily="18" charset="0"/>
              </a:rPr>
              <a:t>Qasim</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 Edward M. Motley, </a:t>
            </a:r>
            <a:r>
              <a:rPr kumimoji="0" lang="en-US" sz="1100" b="0" i="0" u="none" strike="noStrike" cap="none" normalizeH="0" baseline="0" dirty="0" err="1" smtClean="0">
                <a:ln>
                  <a:noFill/>
                </a:ln>
                <a:solidFill>
                  <a:schemeClr val="tx1"/>
                </a:solidFill>
                <a:effectLst/>
                <a:latin typeface="Calibri" pitchFamily="34" charset="0"/>
                <a:ea typeface="Times New Roman" pitchFamily="18" charset="0"/>
                <a:cs typeface="Mangal" pitchFamily="18" charset="0"/>
              </a:rPr>
              <a:t>Guang</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Mangal" pitchFamily="18" charset="0"/>
              </a:rPr>
              <a:t> Zhu, Water Works Engineering, PHI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Course Outcomes</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nvGraphicFramePr>
        <p:xfrm>
          <a:off x="4495800" y="1447800"/>
          <a:ext cx="1897381" cy="420624"/>
        </p:xfrm>
        <a:graphic>
          <a:graphicData uri="http://schemas.openxmlformats.org/drawingml/2006/table">
            <a:tbl>
              <a:tblPr/>
              <a:tblGrid>
                <a:gridCol w="378037"/>
                <a:gridCol w="378037"/>
                <a:gridCol w="378037"/>
                <a:gridCol w="763270"/>
              </a:tblGrid>
              <a:tr h="160655">
                <a:tc>
                  <a:txBody>
                    <a:bodyPr/>
                    <a:lstStyle/>
                    <a:p>
                      <a:pPr algn="ctr">
                        <a:lnSpc>
                          <a:spcPct val="115000"/>
                        </a:lnSpc>
                        <a:spcAft>
                          <a:spcPts val="0"/>
                        </a:spcAft>
                      </a:pPr>
                      <a:r>
                        <a:rPr lang="en-US" sz="1200" b="1">
                          <a:latin typeface="Times New Roman"/>
                          <a:ea typeface="Times New Roman"/>
                          <a:cs typeface="Mangal"/>
                        </a:rPr>
                        <a:t>L</a:t>
                      </a:r>
                      <a:endParaRPr lang="en-IN" sz="11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Times New Roman"/>
                          <a:cs typeface="Mangal"/>
                        </a:rPr>
                        <a:t>T</a:t>
                      </a:r>
                      <a:endParaRPr lang="en-IN" sz="11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Times New Roman"/>
                          <a:cs typeface="Mangal"/>
                        </a:rPr>
                        <a:t>P</a:t>
                      </a:r>
                      <a:endParaRPr lang="en-IN" sz="11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Times New Roman"/>
                          <a:cs typeface="Mangal"/>
                        </a:rPr>
                        <a:t>Credits</a:t>
                      </a:r>
                      <a:endParaRPr lang="en-IN" sz="11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275">
                <a:tc>
                  <a:txBody>
                    <a:bodyPr/>
                    <a:lstStyle/>
                    <a:p>
                      <a:pPr algn="ctr">
                        <a:lnSpc>
                          <a:spcPct val="115000"/>
                        </a:lnSpc>
                        <a:spcAft>
                          <a:spcPts val="0"/>
                        </a:spcAft>
                      </a:pPr>
                      <a:r>
                        <a:rPr lang="en-US" sz="1200" b="1">
                          <a:latin typeface="Times New Roman"/>
                          <a:ea typeface="Times New Roman"/>
                          <a:cs typeface="Mangal"/>
                        </a:rPr>
                        <a:t>3</a:t>
                      </a:r>
                      <a:endParaRPr lang="en-IN" sz="11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Times New Roman"/>
                          <a:cs typeface="Mangal"/>
                        </a:rPr>
                        <a:t>1</a:t>
                      </a:r>
                      <a:endParaRPr lang="en-IN" sz="11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Times New Roman"/>
                          <a:cs typeface="Mangal"/>
                        </a:rPr>
                        <a:t>0</a:t>
                      </a:r>
                      <a:endParaRPr lang="en-IN" sz="11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dirty="0">
                          <a:latin typeface="Times New Roman"/>
                          <a:ea typeface="Times New Roman"/>
                          <a:cs typeface="Mangal"/>
                        </a:rPr>
                        <a:t>4</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8152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685796"/>
          <a:ext cx="8763000" cy="5867403"/>
        </p:xfrm>
        <a:graphic>
          <a:graphicData uri="http://schemas.openxmlformats.org/drawingml/2006/table">
            <a:tbl>
              <a:tblPr/>
              <a:tblGrid>
                <a:gridCol w="3789309"/>
                <a:gridCol w="2215567"/>
                <a:gridCol w="788156"/>
                <a:gridCol w="974714"/>
                <a:gridCol w="995254"/>
              </a:tblGrid>
              <a:tr h="533400">
                <a:tc>
                  <a:txBody>
                    <a:bodyPr/>
                    <a:lstStyle/>
                    <a:p>
                      <a:pPr algn="ctr">
                        <a:lnSpc>
                          <a:spcPct val="115000"/>
                        </a:lnSpc>
                        <a:spcAft>
                          <a:spcPts val="0"/>
                        </a:spcAft>
                      </a:pPr>
                      <a:r>
                        <a:rPr lang="en-US" sz="1200" b="1" dirty="0">
                          <a:latin typeface="Times New Roman"/>
                          <a:ea typeface="Times New Roman"/>
                          <a:cs typeface="Mangal"/>
                        </a:rPr>
                        <a:t>Topics</a:t>
                      </a:r>
                      <a:endParaRPr lang="en-IN" sz="1200" dirty="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Times New Roman"/>
                          <a:cs typeface="Mangal"/>
                        </a:rPr>
                        <a:t>Objectives</a:t>
                      </a:r>
                      <a:endParaRPr lang="en-IN" sz="120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Times New Roman"/>
                          <a:cs typeface="Mangal"/>
                        </a:rPr>
                        <a:t>Target </a:t>
                      </a:r>
                      <a:endParaRPr lang="en-IN" sz="1200">
                        <a:latin typeface="Calibri"/>
                        <a:ea typeface="Times New Roman"/>
                        <a:cs typeface="Mangal"/>
                      </a:endParaRPr>
                    </a:p>
                    <a:p>
                      <a:pPr algn="ctr">
                        <a:lnSpc>
                          <a:spcPct val="115000"/>
                        </a:lnSpc>
                        <a:spcAft>
                          <a:spcPts val="0"/>
                        </a:spcAft>
                      </a:pPr>
                      <a:r>
                        <a:rPr lang="en-US" sz="1200" b="1">
                          <a:latin typeface="Times New Roman"/>
                          <a:ea typeface="Times New Roman"/>
                          <a:cs typeface="Mangal"/>
                        </a:rPr>
                        <a:t>POs</a:t>
                      </a:r>
                      <a:endParaRPr lang="en-IN" sz="120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Times New Roman"/>
                          <a:cs typeface="Mangal"/>
                        </a:rPr>
                        <a:t>Duration</a:t>
                      </a:r>
                      <a:endParaRPr lang="en-IN" sz="1200">
                        <a:latin typeface="Calibri"/>
                        <a:ea typeface="Times New Roman"/>
                        <a:cs typeface="Mangal"/>
                      </a:endParaRPr>
                    </a:p>
                    <a:p>
                      <a:pPr algn="ctr">
                        <a:lnSpc>
                          <a:spcPct val="115000"/>
                        </a:lnSpc>
                        <a:spcAft>
                          <a:spcPts val="0"/>
                        </a:spcAft>
                      </a:pPr>
                      <a:r>
                        <a:rPr lang="en-US" sz="1200" b="1">
                          <a:latin typeface="Times New Roman"/>
                          <a:ea typeface="Times New Roman"/>
                          <a:cs typeface="Mangal"/>
                        </a:rPr>
                        <a:t>(Hours)</a:t>
                      </a:r>
                      <a:endParaRPr lang="en-IN" sz="120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dirty="0">
                          <a:latin typeface="Times New Roman"/>
                          <a:ea typeface="Times New Roman"/>
                          <a:cs typeface="Mangal"/>
                        </a:rPr>
                        <a:t>Readings</a:t>
                      </a:r>
                      <a:endParaRPr lang="en-IN" sz="1200" dirty="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0301">
                <a:tc>
                  <a:txBody>
                    <a:bodyPr/>
                    <a:lstStyle/>
                    <a:p>
                      <a:pPr algn="just">
                        <a:lnSpc>
                          <a:spcPct val="115000"/>
                        </a:lnSpc>
                        <a:spcAft>
                          <a:spcPts val="0"/>
                        </a:spcAft>
                      </a:pPr>
                      <a:r>
                        <a:rPr lang="en-US" sz="1400" b="1" dirty="0">
                          <a:latin typeface="Times New Roman"/>
                          <a:ea typeface="Times New Roman"/>
                          <a:cs typeface="Mangal"/>
                        </a:rPr>
                        <a:t>Introduction</a:t>
                      </a:r>
                      <a:endParaRPr lang="en-IN" sz="1400" dirty="0">
                        <a:latin typeface="Calibri"/>
                        <a:ea typeface="Times New Roman"/>
                        <a:cs typeface="Mangal"/>
                      </a:endParaRPr>
                    </a:p>
                    <a:p>
                      <a:pPr algn="just">
                        <a:lnSpc>
                          <a:spcPct val="115000"/>
                        </a:lnSpc>
                        <a:spcAft>
                          <a:spcPts val="0"/>
                        </a:spcAft>
                      </a:pPr>
                      <a:r>
                        <a:rPr lang="en-US" sz="1400" dirty="0">
                          <a:latin typeface="Times New Roman"/>
                          <a:ea typeface="Times New Roman"/>
                          <a:cs typeface="Mangal"/>
                        </a:rPr>
                        <a:t>Scope and importance of Environmental Engineering and Management - Introduction to Environmental pollution - Impact on human health -, Significant water quality parameters for Municipal Water Supplies. Standards and guidelines for Water Quality Parameter.</a:t>
                      </a:r>
                      <a:endParaRPr lang="en-IN" sz="1400" dirty="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spcAft>
                          <a:spcPts val="0"/>
                        </a:spcAft>
                        <a:buFont typeface="Symbol"/>
                        <a:buChar char=""/>
                        <a:tabLst>
                          <a:tab pos="217170" algn="l"/>
                        </a:tabLst>
                      </a:pPr>
                      <a:r>
                        <a:rPr lang="en-US" sz="1400" dirty="0">
                          <a:latin typeface="Times New Roman"/>
                          <a:ea typeface="Times New Roman"/>
                          <a:cs typeface="Mangal"/>
                        </a:rPr>
                        <a:t>Introduction to Environment and its components.</a:t>
                      </a:r>
                      <a:endParaRPr lang="en-IN" sz="1400" dirty="0">
                        <a:latin typeface="Calibri"/>
                        <a:ea typeface="Times New Roman"/>
                        <a:cs typeface="Mangal"/>
                      </a:endParaRPr>
                    </a:p>
                    <a:p>
                      <a:pPr marL="342900" lvl="0" indent="-342900" algn="l">
                        <a:lnSpc>
                          <a:spcPct val="115000"/>
                        </a:lnSpc>
                        <a:spcAft>
                          <a:spcPts val="0"/>
                        </a:spcAft>
                        <a:buFont typeface="Symbol"/>
                        <a:buChar char=""/>
                        <a:tabLst>
                          <a:tab pos="217170" algn="l"/>
                        </a:tabLst>
                      </a:pPr>
                      <a:r>
                        <a:rPr lang="en-US" sz="1400" dirty="0">
                          <a:latin typeface="Times New Roman"/>
                          <a:ea typeface="Times New Roman"/>
                          <a:cs typeface="Mangal"/>
                        </a:rPr>
                        <a:t>Understand the necessity   of environmental engineering.</a:t>
                      </a:r>
                      <a:endParaRPr lang="en-IN" sz="1400" dirty="0">
                        <a:latin typeface="Calibri"/>
                        <a:ea typeface="Times New Roman"/>
                        <a:cs typeface="Mangal"/>
                      </a:endParaRPr>
                    </a:p>
                    <a:p>
                      <a:pPr marL="342900" lvl="0" indent="-342900" algn="l">
                        <a:lnSpc>
                          <a:spcPct val="115000"/>
                        </a:lnSpc>
                        <a:spcAft>
                          <a:spcPts val="0"/>
                        </a:spcAft>
                        <a:buFont typeface="Symbol"/>
                        <a:buChar char=""/>
                        <a:tabLst>
                          <a:tab pos="217170" algn="l"/>
                        </a:tabLst>
                      </a:pPr>
                      <a:r>
                        <a:rPr lang="en-US" sz="1400" dirty="0">
                          <a:latin typeface="Times New Roman"/>
                          <a:ea typeface="Times New Roman"/>
                          <a:cs typeface="Mangal"/>
                        </a:rPr>
                        <a:t>Know the basic of water quality &amp; the concept of implementing standards.</a:t>
                      </a:r>
                      <a:endParaRPr lang="en-IN" sz="1400" dirty="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dirty="0">
                          <a:latin typeface="Times New Roman"/>
                          <a:ea typeface="Times New Roman"/>
                          <a:cs typeface="Mangal"/>
                        </a:rPr>
                        <a:t>PO 1, PO 4, PO 6, PO 7, PO 12.</a:t>
                      </a:r>
                      <a:endParaRPr lang="en-IN" sz="1400" dirty="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a:latin typeface="Times New Roman"/>
                          <a:ea typeface="Times New Roman"/>
                          <a:cs typeface="Mangal"/>
                        </a:rPr>
                        <a:t>6</a:t>
                      </a:r>
                      <a:endParaRPr lang="en-IN" sz="140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dirty="0">
                          <a:latin typeface="Times New Roman"/>
                          <a:ea typeface="Times New Roman"/>
                          <a:cs typeface="Mangal"/>
                        </a:rPr>
                        <a:t>T</a:t>
                      </a:r>
                      <a:r>
                        <a:rPr lang="en-US" sz="1400" dirty="0">
                          <a:latin typeface="Times New Roman"/>
                          <a:ea typeface="Times New Roman"/>
                          <a:cs typeface="Mangal"/>
                        </a:rPr>
                        <a:t>(1, 8)</a:t>
                      </a:r>
                      <a:endParaRPr lang="en-IN" sz="1400" dirty="0">
                        <a:latin typeface="Calibri"/>
                        <a:ea typeface="Times New Roman"/>
                        <a:cs typeface="Mangal"/>
                      </a:endParaRPr>
                    </a:p>
                    <a:p>
                      <a:pPr algn="ctr">
                        <a:lnSpc>
                          <a:spcPct val="115000"/>
                        </a:lnSpc>
                        <a:spcAft>
                          <a:spcPts val="0"/>
                        </a:spcAft>
                      </a:pPr>
                      <a:r>
                        <a:rPr lang="en-US" sz="1400" b="1" dirty="0">
                          <a:latin typeface="Times New Roman"/>
                          <a:ea typeface="Times New Roman"/>
                          <a:cs typeface="Mangal"/>
                        </a:rPr>
                        <a:t>R3</a:t>
                      </a:r>
                      <a:r>
                        <a:rPr lang="en-US" sz="1400" dirty="0">
                          <a:latin typeface="Times New Roman"/>
                          <a:ea typeface="Times New Roman"/>
                          <a:cs typeface="Mangal"/>
                        </a:rPr>
                        <a:t>(1)</a:t>
                      </a:r>
                      <a:endParaRPr lang="en-IN" sz="1400" dirty="0">
                        <a:latin typeface="Calibri"/>
                        <a:ea typeface="Times New Roman"/>
                        <a:cs typeface="Mangal"/>
                      </a:endParaRPr>
                    </a:p>
                    <a:p>
                      <a:pPr algn="ctr">
                        <a:lnSpc>
                          <a:spcPct val="115000"/>
                        </a:lnSpc>
                        <a:spcAft>
                          <a:spcPts val="0"/>
                        </a:spcAft>
                      </a:pPr>
                      <a:r>
                        <a:rPr lang="en-US" sz="1400" b="1" dirty="0">
                          <a:latin typeface="Times New Roman"/>
                          <a:ea typeface="Times New Roman"/>
                          <a:cs typeface="Mangal"/>
                        </a:rPr>
                        <a:t>R4</a:t>
                      </a:r>
                      <a:r>
                        <a:rPr lang="en-US" sz="1400" dirty="0">
                          <a:latin typeface="Times New Roman"/>
                          <a:ea typeface="Times New Roman"/>
                          <a:cs typeface="Mangal"/>
                        </a:rPr>
                        <a:t>(1)</a:t>
                      </a:r>
                      <a:endParaRPr lang="en-IN" sz="1400" dirty="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3702">
                <a:tc>
                  <a:txBody>
                    <a:bodyPr/>
                    <a:lstStyle/>
                    <a:p>
                      <a:pPr algn="just">
                        <a:spcAft>
                          <a:spcPts val="0"/>
                        </a:spcAft>
                      </a:pPr>
                      <a:r>
                        <a:rPr lang="en-US" sz="1400" b="1" dirty="0">
                          <a:solidFill>
                            <a:srgbClr val="000000"/>
                          </a:solidFill>
                          <a:latin typeface="Times New Roman"/>
                          <a:ea typeface="Times New Roman"/>
                        </a:rPr>
                        <a:t>Demand and Sources of Water </a:t>
                      </a:r>
                      <a:endParaRPr lang="en-IN" sz="1400" dirty="0">
                        <a:solidFill>
                          <a:srgbClr val="000000"/>
                        </a:solidFill>
                        <a:latin typeface="Times New Roman"/>
                        <a:ea typeface="Times New Roman"/>
                      </a:endParaRPr>
                    </a:p>
                    <a:p>
                      <a:pPr algn="just">
                        <a:lnSpc>
                          <a:spcPct val="115000"/>
                        </a:lnSpc>
                        <a:spcAft>
                          <a:spcPts val="0"/>
                        </a:spcAft>
                      </a:pPr>
                      <a:r>
                        <a:rPr lang="en-US" sz="1400" dirty="0">
                          <a:latin typeface="Times New Roman"/>
                          <a:ea typeface="Times New Roman"/>
                          <a:cs typeface="Mangal"/>
                        </a:rPr>
                        <a:t>Water demand - Population forecast - Water quality requirements - Sources and its yield for water requirements- Intake structures – Water quality parameters and their significance in domestic use.</a:t>
                      </a:r>
                      <a:endParaRPr lang="en-IN" sz="1400" dirty="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spcAft>
                          <a:spcPts val="0"/>
                        </a:spcAft>
                        <a:buFont typeface="Symbol"/>
                        <a:buChar char=""/>
                      </a:pPr>
                      <a:r>
                        <a:rPr lang="en-US" sz="1400" dirty="0">
                          <a:latin typeface="Times New Roman"/>
                          <a:ea typeface="Times New Roman"/>
                          <a:cs typeface="Mangal"/>
                        </a:rPr>
                        <a:t>How to forecast future population of an area.</a:t>
                      </a:r>
                      <a:endParaRPr lang="en-IN" sz="1400" dirty="0">
                        <a:latin typeface="Calibri"/>
                        <a:ea typeface="Times New Roman"/>
                        <a:cs typeface="Mangal"/>
                      </a:endParaRPr>
                    </a:p>
                    <a:p>
                      <a:pPr marL="342900" lvl="0" indent="-342900" algn="l">
                        <a:lnSpc>
                          <a:spcPct val="115000"/>
                        </a:lnSpc>
                        <a:spcAft>
                          <a:spcPts val="0"/>
                        </a:spcAft>
                        <a:buFont typeface="Symbol"/>
                        <a:buChar char=""/>
                      </a:pPr>
                      <a:r>
                        <a:rPr lang="en-US" sz="1400" dirty="0">
                          <a:latin typeface="Times New Roman"/>
                          <a:ea typeface="Times New Roman"/>
                          <a:cs typeface="Mangal"/>
                        </a:rPr>
                        <a:t>Understand &amp; analyze various requirements of water.</a:t>
                      </a:r>
                      <a:endParaRPr lang="en-IN" sz="1400" dirty="0">
                        <a:latin typeface="Calibri"/>
                        <a:ea typeface="Times New Roman"/>
                        <a:cs typeface="Mangal"/>
                      </a:endParaRPr>
                    </a:p>
                    <a:p>
                      <a:pPr marL="342900" lvl="0" indent="-342900" algn="l">
                        <a:lnSpc>
                          <a:spcPct val="115000"/>
                        </a:lnSpc>
                        <a:spcAft>
                          <a:spcPts val="0"/>
                        </a:spcAft>
                        <a:buFont typeface="Symbol"/>
                        <a:buChar char=""/>
                      </a:pPr>
                      <a:r>
                        <a:rPr lang="en-US" sz="1400" dirty="0">
                          <a:latin typeface="Times New Roman"/>
                          <a:ea typeface="Times New Roman"/>
                          <a:cs typeface="Mangal"/>
                        </a:rPr>
                        <a:t>Understand &amp; analyze various sources of water.</a:t>
                      </a:r>
                      <a:endParaRPr lang="en-IN" sz="1400" dirty="0">
                        <a:latin typeface="Calibri"/>
                        <a:ea typeface="Times New Roman"/>
                        <a:cs typeface="Mangal"/>
                      </a:endParaRPr>
                    </a:p>
                    <a:p>
                      <a:pPr marL="342900" lvl="0" indent="-342900" algn="l">
                        <a:lnSpc>
                          <a:spcPct val="115000"/>
                        </a:lnSpc>
                        <a:spcAft>
                          <a:spcPts val="0"/>
                        </a:spcAft>
                        <a:buFont typeface="Symbol"/>
                        <a:buChar char=""/>
                      </a:pPr>
                      <a:r>
                        <a:rPr lang="en-US" sz="1400" dirty="0">
                          <a:latin typeface="Times New Roman"/>
                          <a:ea typeface="Times New Roman"/>
                          <a:cs typeface="Mangal"/>
                        </a:rPr>
                        <a:t>Analyze the importance of water quality.</a:t>
                      </a:r>
                      <a:endParaRPr lang="en-IN" sz="1400" dirty="0">
                        <a:latin typeface="Calibri"/>
                        <a:ea typeface="Times New Roman"/>
                        <a:cs typeface="Mangal"/>
                      </a:endParaRPr>
                    </a:p>
                    <a:p>
                      <a:pPr marL="342900" lvl="0" indent="-342900" algn="l">
                        <a:lnSpc>
                          <a:spcPct val="115000"/>
                        </a:lnSpc>
                        <a:spcAft>
                          <a:spcPts val="0"/>
                        </a:spcAft>
                        <a:buFont typeface="Symbol"/>
                        <a:buChar char=""/>
                      </a:pPr>
                      <a:r>
                        <a:rPr lang="en-US" sz="1400" dirty="0">
                          <a:latin typeface="Times New Roman"/>
                          <a:ea typeface="Times New Roman"/>
                          <a:cs typeface="Mangal"/>
                        </a:rPr>
                        <a:t>Analyze and design the intake structures. </a:t>
                      </a:r>
                      <a:endParaRPr lang="en-IN" sz="1400" dirty="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dirty="0">
                          <a:latin typeface="Times New Roman"/>
                          <a:ea typeface="Times New Roman"/>
                          <a:cs typeface="Mangal"/>
                        </a:rPr>
                        <a:t>PO 1, PO 2, PO 3, PO 4, PO 5, PO 6, PO 7, PO 12.</a:t>
                      </a:r>
                      <a:endParaRPr lang="en-IN" sz="1400" dirty="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a:latin typeface="Times New Roman"/>
                          <a:ea typeface="Times New Roman"/>
                          <a:cs typeface="Mangal"/>
                        </a:rPr>
                        <a:t>14</a:t>
                      </a:r>
                      <a:endParaRPr lang="en-IN" sz="140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dirty="0">
                          <a:latin typeface="Times New Roman"/>
                          <a:ea typeface="Times New Roman"/>
                          <a:cs typeface="Mangal"/>
                        </a:rPr>
                        <a:t>T</a:t>
                      </a:r>
                      <a:r>
                        <a:rPr lang="en-US" sz="1400" dirty="0">
                          <a:latin typeface="Times New Roman"/>
                          <a:ea typeface="Times New Roman"/>
                          <a:cs typeface="Mangal"/>
                        </a:rPr>
                        <a:t>(2, 3, 4, 5, 8)</a:t>
                      </a:r>
                      <a:endParaRPr lang="en-IN" sz="1400" dirty="0">
                        <a:latin typeface="Calibri"/>
                        <a:ea typeface="Times New Roman"/>
                        <a:cs typeface="Mangal"/>
                      </a:endParaRPr>
                    </a:p>
                    <a:p>
                      <a:pPr algn="ctr">
                        <a:lnSpc>
                          <a:spcPct val="115000"/>
                        </a:lnSpc>
                        <a:spcAft>
                          <a:spcPts val="0"/>
                        </a:spcAft>
                      </a:pPr>
                      <a:r>
                        <a:rPr lang="en-US" sz="1400" b="1" dirty="0">
                          <a:latin typeface="Times New Roman"/>
                          <a:ea typeface="Times New Roman"/>
                          <a:cs typeface="Mangal"/>
                        </a:rPr>
                        <a:t>R1</a:t>
                      </a:r>
                      <a:r>
                        <a:rPr lang="en-US" sz="1400" dirty="0">
                          <a:latin typeface="Times New Roman"/>
                          <a:ea typeface="Times New Roman"/>
                          <a:cs typeface="Mangal"/>
                        </a:rPr>
                        <a:t>(3, 4, 5, 8)</a:t>
                      </a:r>
                      <a:endParaRPr lang="en-IN" sz="1400" dirty="0">
                        <a:latin typeface="Calibri"/>
                        <a:ea typeface="Times New Roman"/>
                        <a:cs typeface="Mangal"/>
                      </a:endParaRPr>
                    </a:p>
                    <a:p>
                      <a:pPr algn="ctr">
                        <a:lnSpc>
                          <a:spcPct val="115000"/>
                        </a:lnSpc>
                        <a:spcAft>
                          <a:spcPts val="0"/>
                        </a:spcAft>
                      </a:pPr>
                      <a:r>
                        <a:rPr lang="en-US" sz="1400" b="1" dirty="0">
                          <a:latin typeface="Times New Roman"/>
                          <a:ea typeface="Times New Roman"/>
                          <a:cs typeface="Mangal"/>
                        </a:rPr>
                        <a:t>R2</a:t>
                      </a:r>
                      <a:r>
                        <a:rPr lang="en-US" sz="1400" dirty="0">
                          <a:latin typeface="Times New Roman"/>
                          <a:ea typeface="Times New Roman"/>
                          <a:cs typeface="Mangal"/>
                        </a:rPr>
                        <a:t>(5, 8)</a:t>
                      </a:r>
                      <a:endParaRPr lang="en-IN" sz="1400" dirty="0">
                        <a:latin typeface="Calibri"/>
                        <a:ea typeface="Times New Roman"/>
                        <a:cs typeface="Mangal"/>
                      </a:endParaRPr>
                    </a:p>
                    <a:p>
                      <a:pPr algn="ctr">
                        <a:lnSpc>
                          <a:spcPct val="115000"/>
                        </a:lnSpc>
                        <a:spcAft>
                          <a:spcPts val="0"/>
                        </a:spcAft>
                      </a:pPr>
                      <a:r>
                        <a:rPr lang="en-US" sz="1400" b="1" dirty="0">
                          <a:latin typeface="Times New Roman"/>
                          <a:ea typeface="Times New Roman"/>
                          <a:cs typeface="Mangal"/>
                        </a:rPr>
                        <a:t>R3</a:t>
                      </a:r>
                      <a:r>
                        <a:rPr lang="en-US" sz="1400" dirty="0">
                          <a:latin typeface="Times New Roman"/>
                          <a:ea typeface="Times New Roman"/>
                          <a:cs typeface="Mangal"/>
                        </a:rPr>
                        <a:t>(2, 3, 4, 6)</a:t>
                      </a:r>
                      <a:endParaRPr lang="en-IN" sz="1400" dirty="0">
                        <a:latin typeface="Calibri"/>
                        <a:ea typeface="Times New Roman"/>
                        <a:cs typeface="Mangal"/>
                      </a:endParaRPr>
                    </a:p>
                    <a:p>
                      <a:pPr algn="ctr">
                        <a:lnSpc>
                          <a:spcPct val="115000"/>
                        </a:lnSpc>
                        <a:spcAft>
                          <a:spcPts val="0"/>
                        </a:spcAft>
                      </a:pPr>
                      <a:r>
                        <a:rPr lang="en-US" sz="1400" b="1" dirty="0">
                          <a:latin typeface="Times New Roman"/>
                          <a:ea typeface="Times New Roman"/>
                          <a:cs typeface="Mangal"/>
                        </a:rPr>
                        <a:t>R4</a:t>
                      </a:r>
                      <a:r>
                        <a:rPr lang="en-US" sz="1400" dirty="0">
                          <a:latin typeface="Times New Roman"/>
                          <a:ea typeface="Times New Roman"/>
                          <a:cs typeface="Mangal"/>
                        </a:rPr>
                        <a:t>(1, 2, 3, 4, 5 , 6)</a:t>
                      </a:r>
                      <a:endParaRPr lang="en-IN" sz="1400" dirty="0">
                        <a:latin typeface="Calibri"/>
                        <a:ea typeface="Times New Roman"/>
                        <a:cs typeface="Mangal"/>
                      </a:endParaRPr>
                    </a:p>
                  </a:txBody>
                  <a:tcPr marL="18576" marR="1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07017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4658" name="Object 2" descr="Blue tissue paper"/>
          <p:cNvGraphicFramePr>
            <a:graphicFrameLocks noChangeAspect="1"/>
          </p:cNvGraphicFramePr>
          <p:nvPr/>
        </p:nvGraphicFramePr>
        <p:xfrm>
          <a:off x="3657600" y="381000"/>
          <a:ext cx="1362075" cy="1258888"/>
        </p:xfrm>
        <a:graphic>
          <a:graphicData uri="http://schemas.openxmlformats.org/presentationml/2006/ole">
            <mc:AlternateContent xmlns:mc="http://schemas.openxmlformats.org/markup-compatibility/2006">
              <mc:Choice xmlns:v="urn:schemas-microsoft-com:vml" Requires="v">
                <p:oleObj spid="_x0000_s1030" name="Photo Editor Photo" r:id="rId4" imgW="1504762" imgH="1390844" progId="">
                  <p:embed/>
                </p:oleObj>
              </mc:Choice>
              <mc:Fallback>
                <p:oleObj name="Photo Editor Photo" r:id="rId4" imgW="1504762" imgH="139084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81000"/>
                        <a:ext cx="1362075" cy="1258888"/>
                      </a:xfrm>
                      <a:prstGeom prst="rect">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4659" name="WordArt 3"/>
          <p:cNvSpPr>
            <a:spLocks noChangeArrowheads="1" noChangeShapeType="1" noTextEdit="1"/>
          </p:cNvSpPr>
          <p:nvPr/>
        </p:nvSpPr>
        <p:spPr bwMode="auto">
          <a:xfrm>
            <a:off x="1600200" y="3733800"/>
            <a:ext cx="5524500" cy="2133600"/>
          </a:xfrm>
          <a:prstGeom prst="rect">
            <a:avLst/>
          </a:prstGeom>
        </p:spPr>
        <p:txBody>
          <a:bodyPr spcFirstLastPara="1" wrap="none" fromWordArt="1">
            <a:prstTxWarp prst="textArchDown">
              <a:avLst>
                <a:gd name="adj" fmla="val 460504"/>
              </a:avLst>
            </a:prstTxWarp>
          </a:bodyPr>
          <a:lstStyle/>
          <a:p>
            <a:pPr algn="ctr"/>
            <a:r>
              <a:rPr lang="en-IN" sz="2800" kern="10">
                <a:ln w="9525">
                  <a:solidFill>
                    <a:srgbClr val="000000"/>
                  </a:solidFill>
                  <a:round/>
                  <a:headEnd/>
                  <a:tailEnd/>
                </a:ln>
                <a:solidFill>
                  <a:srgbClr val="000000"/>
                </a:solidFill>
                <a:latin typeface="Arial"/>
                <a:cs typeface="Arial"/>
              </a:rPr>
              <a:t>Environmental Engineering Science</a:t>
            </a:r>
          </a:p>
        </p:txBody>
      </p:sp>
      <p:grpSp>
        <p:nvGrpSpPr>
          <p:cNvPr id="2" name="Group 4"/>
          <p:cNvGrpSpPr>
            <a:grpSpLocks/>
          </p:cNvGrpSpPr>
          <p:nvPr/>
        </p:nvGrpSpPr>
        <p:grpSpPr bwMode="auto">
          <a:xfrm>
            <a:off x="685800" y="-1447800"/>
            <a:ext cx="7543800" cy="6781800"/>
            <a:chOff x="432" y="-912"/>
            <a:chExt cx="4752" cy="4272"/>
          </a:xfrm>
        </p:grpSpPr>
        <p:sp>
          <p:nvSpPr>
            <p:cNvPr id="1029" name="AutoShape 5"/>
            <p:cNvSpPr>
              <a:spLocks noChangeArrowheads="1"/>
            </p:cNvSpPr>
            <p:nvPr/>
          </p:nvSpPr>
          <p:spPr bwMode="auto">
            <a:xfrm rot="10800000">
              <a:off x="432" y="-912"/>
              <a:ext cx="4608" cy="42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1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rot="10800000" wrap="none" anchor="ctr"/>
            <a:lstStyle/>
            <a:p>
              <a:endParaRPr lang="en-IN"/>
            </a:p>
          </p:txBody>
        </p:sp>
        <p:sp>
          <p:nvSpPr>
            <p:cNvPr id="1030" name="Text Box 6"/>
            <p:cNvSpPr txBox="1">
              <a:spLocks noChangeArrowheads="1"/>
            </p:cNvSpPr>
            <p:nvPr/>
          </p:nvSpPr>
          <p:spPr bwMode="auto">
            <a:xfrm>
              <a:off x="576" y="1200"/>
              <a:ext cx="1056" cy="795"/>
            </a:xfrm>
            <a:prstGeom prst="rect">
              <a:avLst/>
            </a:prstGeom>
            <a:noFill/>
            <a:ln w="9525">
              <a:noFill/>
              <a:miter lim="800000"/>
              <a:headEnd/>
              <a:tailEnd/>
            </a:ln>
          </p:spPr>
          <p:txBody>
            <a:bodyPr>
              <a:spAutoFit/>
            </a:bodyPr>
            <a:lstStyle/>
            <a:p>
              <a:pPr>
                <a:spcBef>
                  <a:spcPct val="50000"/>
                </a:spcBef>
              </a:pPr>
              <a:r>
                <a:rPr lang="en-US" sz="1400" b="1">
                  <a:solidFill>
                    <a:schemeClr val="accent2"/>
                  </a:solidFill>
                </a:rPr>
                <a:t>Mining Engg.</a:t>
              </a:r>
            </a:p>
            <a:p>
              <a:pPr>
                <a:spcBef>
                  <a:spcPct val="50000"/>
                </a:spcBef>
                <a:buFontTx/>
                <a:buChar char="•"/>
              </a:pPr>
              <a:r>
                <a:rPr lang="en-US" sz="1400" b="1"/>
                <a:t>Extraction</a:t>
              </a:r>
            </a:p>
            <a:p>
              <a:pPr>
                <a:spcBef>
                  <a:spcPct val="50000"/>
                </a:spcBef>
                <a:buFontTx/>
                <a:buChar char="•"/>
              </a:pPr>
              <a:r>
                <a:rPr lang="en-US" sz="1400" b="1"/>
                <a:t>Concentration</a:t>
              </a:r>
            </a:p>
            <a:p>
              <a:pPr>
                <a:spcBef>
                  <a:spcPct val="50000"/>
                </a:spcBef>
                <a:buFontTx/>
                <a:buChar char="•"/>
              </a:pPr>
              <a:r>
                <a:rPr lang="en-US" sz="1400" b="1"/>
                <a:t>Product</a:t>
              </a:r>
            </a:p>
          </p:txBody>
        </p:sp>
        <p:sp>
          <p:nvSpPr>
            <p:cNvPr id="1031" name="Line 7"/>
            <p:cNvSpPr>
              <a:spLocks noChangeShapeType="1"/>
            </p:cNvSpPr>
            <p:nvPr/>
          </p:nvSpPr>
          <p:spPr bwMode="auto">
            <a:xfrm flipV="1">
              <a:off x="768" y="1680"/>
              <a:ext cx="912" cy="672"/>
            </a:xfrm>
            <a:prstGeom prst="line">
              <a:avLst/>
            </a:prstGeom>
            <a:noFill/>
            <a:ln w="28575">
              <a:solidFill>
                <a:schemeClr val="tx1"/>
              </a:solidFill>
              <a:round/>
              <a:headEnd/>
              <a:tailEnd/>
            </a:ln>
          </p:spPr>
          <p:txBody>
            <a:bodyPr wrap="none" anchor="ctr"/>
            <a:lstStyle/>
            <a:p>
              <a:endParaRPr lang="en-IN"/>
            </a:p>
          </p:txBody>
        </p:sp>
        <p:sp>
          <p:nvSpPr>
            <p:cNvPr id="1032" name="Line 8"/>
            <p:cNvSpPr>
              <a:spLocks noChangeShapeType="1"/>
            </p:cNvSpPr>
            <p:nvPr/>
          </p:nvSpPr>
          <p:spPr bwMode="auto">
            <a:xfrm flipH="1">
              <a:off x="1872" y="2208"/>
              <a:ext cx="432" cy="1008"/>
            </a:xfrm>
            <a:prstGeom prst="line">
              <a:avLst/>
            </a:prstGeom>
            <a:noFill/>
            <a:ln w="28575">
              <a:solidFill>
                <a:schemeClr val="tx1"/>
              </a:solidFill>
              <a:round/>
              <a:headEnd/>
              <a:tailEnd/>
            </a:ln>
          </p:spPr>
          <p:txBody>
            <a:bodyPr wrap="none" anchor="ctr"/>
            <a:lstStyle/>
            <a:p>
              <a:endParaRPr lang="en-IN"/>
            </a:p>
          </p:txBody>
        </p:sp>
        <p:sp>
          <p:nvSpPr>
            <p:cNvPr id="1033" name="Line 9"/>
            <p:cNvSpPr>
              <a:spLocks noChangeShapeType="1"/>
            </p:cNvSpPr>
            <p:nvPr/>
          </p:nvSpPr>
          <p:spPr bwMode="auto">
            <a:xfrm>
              <a:off x="3216" y="2208"/>
              <a:ext cx="528" cy="960"/>
            </a:xfrm>
            <a:prstGeom prst="line">
              <a:avLst/>
            </a:prstGeom>
            <a:noFill/>
            <a:ln w="28575">
              <a:solidFill>
                <a:schemeClr val="tx1"/>
              </a:solidFill>
              <a:round/>
              <a:headEnd/>
              <a:tailEnd/>
            </a:ln>
          </p:spPr>
          <p:txBody>
            <a:bodyPr wrap="none" anchor="ctr"/>
            <a:lstStyle/>
            <a:p>
              <a:endParaRPr lang="en-IN"/>
            </a:p>
          </p:txBody>
        </p:sp>
        <p:sp>
          <p:nvSpPr>
            <p:cNvPr id="1034" name="Line 10"/>
            <p:cNvSpPr>
              <a:spLocks noChangeShapeType="1"/>
            </p:cNvSpPr>
            <p:nvPr/>
          </p:nvSpPr>
          <p:spPr bwMode="auto">
            <a:xfrm>
              <a:off x="3744" y="1728"/>
              <a:ext cx="1008" cy="528"/>
            </a:xfrm>
            <a:prstGeom prst="line">
              <a:avLst/>
            </a:prstGeom>
            <a:noFill/>
            <a:ln w="28575">
              <a:solidFill>
                <a:schemeClr val="tx1"/>
              </a:solidFill>
              <a:round/>
              <a:headEnd/>
              <a:tailEnd/>
            </a:ln>
          </p:spPr>
          <p:txBody>
            <a:bodyPr wrap="none" anchor="ctr"/>
            <a:lstStyle/>
            <a:p>
              <a:endParaRPr lang="en-IN"/>
            </a:p>
          </p:txBody>
        </p:sp>
        <p:sp>
          <p:nvSpPr>
            <p:cNvPr id="1035" name="Text Box 11"/>
            <p:cNvSpPr txBox="1">
              <a:spLocks noChangeArrowheads="1"/>
            </p:cNvSpPr>
            <p:nvPr/>
          </p:nvSpPr>
          <p:spPr bwMode="auto">
            <a:xfrm>
              <a:off x="1104" y="2016"/>
              <a:ext cx="960" cy="795"/>
            </a:xfrm>
            <a:prstGeom prst="rect">
              <a:avLst/>
            </a:prstGeom>
            <a:noFill/>
            <a:ln w="9525">
              <a:noFill/>
              <a:miter lim="800000"/>
              <a:headEnd/>
              <a:tailEnd/>
            </a:ln>
          </p:spPr>
          <p:txBody>
            <a:bodyPr>
              <a:spAutoFit/>
            </a:bodyPr>
            <a:lstStyle/>
            <a:p>
              <a:pPr>
                <a:spcBef>
                  <a:spcPct val="50000"/>
                </a:spcBef>
              </a:pPr>
              <a:r>
                <a:rPr lang="en-US" sz="1400" b="1">
                  <a:solidFill>
                    <a:schemeClr val="accent2"/>
                  </a:solidFill>
                </a:rPr>
                <a:t>Chemical Engg</a:t>
              </a:r>
              <a:endParaRPr lang="en-US" sz="1400" b="1"/>
            </a:p>
            <a:p>
              <a:pPr>
                <a:spcBef>
                  <a:spcPct val="50000"/>
                </a:spcBef>
                <a:buFontTx/>
                <a:buChar char="•"/>
              </a:pPr>
              <a:r>
                <a:rPr lang="en-US" sz="1400" b="1"/>
                <a:t>Chemicals</a:t>
              </a:r>
            </a:p>
            <a:p>
              <a:pPr>
                <a:spcBef>
                  <a:spcPct val="50000"/>
                </a:spcBef>
                <a:buFontTx/>
                <a:buChar char="•"/>
              </a:pPr>
              <a:r>
                <a:rPr lang="en-US" sz="1400" b="1"/>
                <a:t>Petroleum</a:t>
              </a:r>
            </a:p>
            <a:p>
              <a:pPr>
                <a:spcBef>
                  <a:spcPct val="50000"/>
                </a:spcBef>
                <a:buFontTx/>
                <a:buChar char="•"/>
              </a:pPr>
              <a:r>
                <a:rPr lang="en-US" sz="1400" b="1"/>
                <a:t>Pesticides</a:t>
              </a:r>
              <a:endParaRPr lang="en-US" sz="1400"/>
            </a:p>
          </p:txBody>
        </p:sp>
        <p:sp>
          <p:nvSpPr>
            <p:cNvPr id="1036" name="Text Box 12"/>
            <p:cNvSpPr txBox="1">
              <a:spLocks noChangeArrowheads="1"/>
            </p:cNvSpPr>
            <p:nvPr/>
          </p:nvSpPr>
          <p:spPr bwMode="auto">
            <a:xfrm>
              <a:off x="2304" y="2400"/>
              <a:ext cx="1248" cy="795"/>
            </a:xfrm>
            <a:prstGeom prst="rect">
              <a:avLst/>
            </a:prstGeom>
            <a:noFill/>
            <a:ln w="9525">
              <a:noFill/>
              <a:miter lim="800000"/>
              <a:headEnd/>
              <a:tailEnd/>
            </a:ln>
          </p:spPr>
          <p:txBody>
            <a:bodyPr>
              <a:spAutoFit/>
            </a:bodyPr>
            <a:lstStyle/>
            <a:p>
              <a:pPr>
                <a:spcBef>
                  <a:spcPct val="50000"/>
                </a:spcBef>
              </a:pPr>
              <a:r>
                <a:rPr lang="en-US" sz="1400" b="1">
                  <a:solidFill>
                    <a:schemeClr val="accent2"/>
                  </a:solidFill>
                </a:rPr>
                <a:t>Automobile Engg</a:t>
              </a:r>
            </a:p>
            <a:p>
              <a:pPr>
                <a:spcBef>
                  <a:spcPct val="50000"/>
                </a:spcBef>
                <a:buFontTx/>
                <a:buChar char="•"/>
              </a:pPr>
              <a:r>
                <a:rPr lang="en-US" sz="1400" b="1"/>
                <a:t>Transportation</a:t>
              </a:r>
            </a:p>
            <a:p>
              <a:pPr>
                <a:spcBef>
                  <a:spcPct val="50000"/>
                </a:spcBef>
                <a:buFontTx/>
                <a:buChar char="•"/>
              </a:pPr>
              <a:r>
                <a:rPr lang="en-US" sz="1400" b="1"/>
                <a:t>Machinery</a:t>
              </a:r>
            </a:p>
            <a:p>
              <a:pPr>
                <a:spcBef>
                  <a:spcPct val="50000"/>
                </a:spcBef>
                <a:buFontTx/>
                <a:buChar char="•"/>
              </a:pPr>
              <a:r>
                <a:rPr lang="en-US" sz="1400" b="1"/>
                <a:t>Combustion</a:t>
              </a:r>
            </a:p>
          </p:txBody>
        </p:sp>
        <p:sp>
          <p:nvSpPr>
            <p:cNvPr id="1037" name="Text Box 13"/>
            <p:cNvSpPr txBox="1">
              <a:spLocks noChangeArrowheads="1"/>
            </p:cNvSpPr>
            <p:nvPr/>
          </p:nvSpPr>
          <p:spPr bwMode="auto">
            <a:xfrm>
              <a:off x="3408" y="2112"/>
              <a:ext cx="1152" cy="393"/>
            </a:xfrm>
            <a:prstGeom prst="rect">
              <a:avLst/>
            </a:prstGeom>
            <a:noFill/>
            <a:ln w="9525">
              <a:noFill/>
              <a:miter lim="800000"/>
              <a:headEnd/>
              <a:tailEnd/>
            </a:ln>
          </p:spPr>
          <p:txBody>
            <a:bodyPr>
              <a:spAutoFit/>
            </a:bodyPr>
            <a:lstStyle/>
            <a:p>
              <a:pPr>
                <a:spcBef>
                  <a:spcPct val="50000"/>
                </a:spcBef>
              </a:pPr>
              <a:r>
                <a:rPr lang="en-US" sz="1400" b="1">
                  <a:solidFill>
                    <a:schemeClr val="accent2"/>
                  </a:solidFill>
                </a:rPr>
                <a:t>Electrical Engg</a:t>
              </a:r>
              <a:endParaRPr lang="en-US" sz="1400" b="1"/>
            </a:p>
            <a:p>
              <a:pPr>
                <a:spcBef>
                  <a:spcPct val="50000"/>
                </a:spcBef>
                <a:buFontTx/>
                <a:buChar char="•"/>
              </a:pPr>
              <a:r>
                <a:rPr lang="en-US" sz="1400" b="1"/>
                <a:t>Power Generation</a:t>
              </a:r>
              <a:endParaRPr lang="en-US" sz="1400"/>
            </a:p>
          </p:txBody>
        </p:sp>
        <p:sp>
          <p:nvSpPr>
            <p:cNvPr id="1038" name="Text Box 14"/>
            <p:cNvSpPr txBox="1">
              <a:spLocks noChangeArrowheads="1"/>
            </p:cNvSpPr>
            <p:nvPr/>
          </p:nvSpPr>
          <p:spPr bwMode="auto">
            <a:xfrm>
              <a:off x="4080" y="1200"/>
              <a:ext cx="1104" cy="795"/>
            </a:xfrm>
            <a:prstGeom prst="rect">
              <a:avLst/>
            </a:prstGeom>
            <a:noFill/>
            <a:ln w="9525">
              <a:noFill/>
              <a:miter lim="800000"/>
              <a:headEnd/>
              <a:tailEnd/>
            </a:ln>
          </p:spPr>
          <p:txBody>
            <a:bodyPr>
              <a:spAutoFit/>
            </a:bodyPr>
            <a:lstStyle/>
            <a:p>
              <a:pPr>
                <a:spcBef>
                  <a:spcPct val="50000"/>
                </a:spcBef>
              </a:pPr>
              <a:r>
                <a:rPr lang="en-US" sz="1400" b="1">
                  <a:solidFill>
                    <a:schemeClr val="accent2"/>
                  </a:solidFill>
                </a:rPr>
                <a:t>Civil Engg</a:t>
              </a:r>
              <a:endParaRPr lang="en-US" sz="1400" b="1"/>
            </a:p>
            <a:p>
              <a:pPr>
                <a:spcBef>
                  <a:spcPct val="50000"/>
                </a:spcBef>
                <a:buFontTx/>
                <a:buChar char="•"/>
              </a:pPr>
              <a:r>
                <a:rPr lang="en-US" sz="1400" b="1"/>
                <a:t>Construction</a:t>
              </a:r>
            </a:p>
            <a:p>
              <a:pPr>
                <a:spcBef>
                  <a:spcPct val="50000"/>
                </a:spcBef>
                <a:buFontTx/>
                <a:buChar char="•"/>
              </a:pPr>
              <a:r>
                <a:rPr lang="en-US" sz="1400" b="1"/>
                <a:t>Waterways</a:t>
              </a:r>
            </a:p>
            <a:p>
              <a:pPr>
                <a:spcBef>
                  <a:spcPct val="50000"/>
                </a:spcBef>
                <a:buFontTx/>
                <a:buChar char="•"/>
              </a:pPr>
              <a:r>
                <a:rPr lang="en-US" sz="1400" b="1"/>
                <a:t>Road,Railways</a:t>
              </a:r>
            </a:p>
          </p:txBody>
        </p:sp>
        <p:grpSp>
          <p:nvGrpSpPr>
            <p:cNvPr id="3" name="Group 15"/>
            <p:cNvGrpSpPr>
              <a:grpSpLocks/>
            </p:cNvGrpSpPr>
            <p:nvPr/>
          </p:nvGrpSpPr>
          <p:grpSpPr bwMode="auto">
            <a:xfrm>
              <a:off x="432" y="480"/>
              <a:ext cx="4608" cy="720"/>
              <a:chOff x="432" y="480"/>
              <a:chExt cx="4608" cy="720"/>
            </a:xfrm>
          </p:grpSpPr>
          <p:sp>
            <p:nvSpPr>
              <p:cNvPr id="1041" name="Line 16"/>
              <p:cNvSpPr>
                <a:spLocks noChangeShapeType="1"/>
              </p:cNvSpPr>
              <p:nvPr/>
            </p:nvSpPr>
            <p:spPr bwMode="auto">
              <a:xfrm flipV="1">
                <a:off x="432" y="528"/>
                <a:ext cx="1872" cy="672"/>
              </a:xfrm>
              <a:prstGeom prst="line">
                <a:avLst/>
              </a:prstGeom>
              <a:noFill/>
              <a:ln w="28575">
                <a:solidFill>
                  <a:schemeClr val="tx1"/>
                </a:solidFill>
                <a:prstDash val="dash"/>
                <a:round/>
                <a:headEnd/>
                <a:tailEnd/>
              </a:ln>
            </p:spPr>
            <p:txBody>
              <a:bodyPr wrap="none" anchor="ctr"/>
              <a:lstStyle/>
              <a:p>
                <a:endParaRPr lang="en-IN"/>
              </a:p>
            </p:txBody>
          </p:sp>
          <p:sp>
            <p:nvSpPr>
              <p:cNvPr id="1042" name="Line 17"/>
              <p:cNvSpPr>
                <a:spLocks noChangeShapeType="1"/>
              </p:cNvSpPr>
              <p:nvPr/>
            </p:nvSpPr>
            <p:spPr bwMode="auto">
              <a:xfrm>
                <a:off x="3168" y="480"/>
                <a:ext cx="1872" cy="720"/>
              </a:xfrm>
              <a:prstGeom prst="line">
                <a:avLst/>
              </a:prstGeom>
              <a:noFill/>
              <a:ln w="28575">
                <a:solidFill>
                  <a:schemeClr val="tx1"/>
                </a:solidFill>
                <a:prstDash val="dash"/>
                <a:round/>
                <a:headEnd/>
                <a:tailEnd/>
              </a:ln>
            </p:spPr>
            <p:txBody>
              <a:bodyPr wrap="none" anchor="ctr"/>
              <a:lstStyle/>
              <a:p>
                <a:endParaRPr lang="en-IN"/>
              </a:p>
            </p:txBody>
          </p:sp>
          <p:sp>
            <p:nvSpPr>
              <p:cNvPr id="1043" name="Line 18"/>
              <p:cNvSpPr>
                <a:spLocks noChangeShapeType="1"/>
              </p:cNvSpPr>
              <p:nvPr/>
            </p:nvSpPr>
            <p:spPr bwMode="auto">
              <a:xfrm flipV="1">
                <a:off x="1584" y="528"/>
                <a:ext cx="720" cy="672"/>
              </a:xfrm>
              <a:prstGeom prst="line">
                <a:avLst/>
              </a:prstGeom>
              <a:noFill/>
              <a:ln w="28575">
                <a:solidFill>
                  <a:schemeClr val="tx1"/>
                </a:solidFill>
                <a:prstDash val="dash"/>
                <a:round/>
                <a:headEnd/>
                <a:tailEnd/>
              </a:ln>
            </p:spPr>
            <p:txBody>
              <a:bodyPr wrap="none" anchor="ctr"/>
              <a:lstStyle/>
              <a:p>
                <a:endParaRPr lang="en-IN"/>
              </a:p>
            </p:txBody>
          </p:sp>
          <p:sp>
            <p:nvSpPr>
              <p:cNvPr id="1044" name="Line 19"/>
              <p:cNvSpPr>
                <a:spLocks noChangeShapeType="1"/>
              </p:cNvSpPr>
              <p:nvPr/>
            </p:nvSpPr>
            <p:spPr bwMode="auto">
              <a:xfrm>
                <a:off x="3168" y="480"/>
                <a:ext cx="720" cy="720"/>
              </a:xfrm>
              <a:prstGeom prst="line">
                <a:avLst/>
              </a:prstGeom>
              <a:noFill/>
              <a:ln w="28575">
                <a:solidFill>
                  <a:schemeClr val="tx1"/>
                </a:solidFill>
                <a:prstDash val="dash"/>
                <a:round/>
                <a:headEnd/>
                <a:tailEnd/>
              </a:ln>
            </p:spPr>
            <p:txBody>
              <a:bodyPr wrap="none" anchor="ctr"/>
              <a:lstStyle/>
              <a:p>
                <a:endParaRPr lang="en-IN"/>
              </a:p>
            </p:txBody>
          </p:sp>
        </p:grpSp>
        <p:sp>
          <p:nvSpPr>
            <p:cNvPr id="1040" name="WordArt 20"/>
            <p:cNvSpPr>
              <a:spLocks noChangeArrowheads="1" noChangeShapeType="1" noTextEdit="1"/>
            </p:cNvSpPr>
            <p:nvPr/>
          </p:nvSpPr>
          <p:spPr bwMode="auto">
            <a:xfrm>
              <a:off x="2112" y="1536"/>
              <a:ext cx="1248" cy="528"/>
            </a:xfrm>
            <a:prstGeom prst="rect">
              <a:avLst/>
            </a:prstGeom>
          </p:spPr>
          <p:txBody>
            <a:bodyPr spcFirstLastPara="1" wrap="none" fromWordArt="1">
              <a:prstTxWarp prst="textArchDown">
                <a:avLst>
                  <a:gd name="adj" fmla="val 0"/>
                </a:avLst>
              </a:prstTxWarp>
            </a:bodyPr>
            <a:lstStyle/>
            <a:p>
              <a:pPr algn="ctr"/>
              <a:r>
                <a:rPr lang="en-IN" sz="2800" kern="10">
                  <a:ln w="9525">
                    <a:solidFill>
                      <a:srgbClr val="000000"/>
                    </a:solidFill>
                    <a:round/>
                    <a:headEnd/>
                    <a:tailEnd/>
                  </a:ln>
                  <a:solidFill>
                    <a:srgbClr val="000000"/>
                  </a:solidFill>
                  <a:latin typeface="Times New Roman"/>
                  <a:cs typeface="Times New Roman"/>
                </a:rPr>
                <a:t>Technology</a:t>
              </a:r>
            </a:p>
          </p:txBody>
        </p:sp>
      </p:grpSp>
    </p:spTree>
    <p:extLst>
      <p:ext uri="{BB962C8B-B14F-4D97-AF65-F5344CB8AC3E}">
        <p14:creationId xmlns:p14="http://schemas.microsoft.com/office/powerpoint/2010/main" val="2979708217"/>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499"/>
                                          </p:stCondLst>
                                        </p:cTn>
                                        <p:tgtEl>
                                          <p:spTgt spid="454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0" fill="hold" grpId="0" nodeType="clickEffect">
                                  <p:stCondLst>
                                    <p:cond delay="0"/>
                                  </p:stCondLst>
                                  <p:childTnLst>
                                    <p:set>
                                      <p:cBhvr>
                                        <p:cTn id="14" dur="1" fill="hold">
                                          <p:stCondLst>
                                            <p:cond delay="499"/>
                                          </p:stCondLst>
                                        </p:cTn>
                                        <p:tgtEl>
                                          <p:spTgt spid="454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lIns="90487" tIns="44450" rIns="90487" bIns="44450"/>
          <a:lstStyle/>
          <a:p>
            <a:r>
              <a:rPr lang="en-US" smtClean="0"/>
              <a:t>Mass Exchange System</a:t>
            </a:r>
          </a:p>
        </p:txBody>
      </p:sp>
      <p:pic>
        <p:nvPicPr>
          <p:cNvPr id="15363" name="Picture 3"/>
          <p:cNvPicPr>
            <a:picLocks noChangeArrowheads="1"/>
          </p:cNvPicPr>
          <p:nvPr/>
        </p:nvPicPr>
        <p:blipFill>
          <a:blip r:embed="rId3" cstate="print"/>
          <a:srcRect/>
          <a:stretch>
            <a:fillRect/>
          </a:stretch>
        </p:blipFill>
        <p:spPr bwMode="auto">
          <a:xfrm>
            <a:off x="723900" y="1574800"/>
            <a:ext cx="7531100" cy="5041900"/>
          </a:xfrm>
          <a:prstGeom prst="rect">
            <a:avLst/>
          </a:prstGeom>
          <a:solidFill>
            <a:srgbClr val="FFFFFF"/>
          </a:solidFill>
          <a:ln w="50800">
            <a:noFill/>
            <a:miter lim="800000"/>
            <a:headEnd/>
            <a:tailEnd/>
          </a:ln>
        </p:spPr>
      </p:pic>
      <p:pic>
        <p:nvPicPr>
          <p:cNvPr id="463876" name="Picture 4"/>
          <p:cNvPicPr>
            <a:picLocks noChangeAspect="1" noChangeArrowheads="1"/>
          </p:cNvPicPr>
          <p:nvPr/>
        </p:nvPicPr>
        <p:blipFill>
          <a:blip r:embed="rId4" cstate="print"/>
          <a:srcRect/>
          <a:stretch>
            <a:fillRect/>
          </a:stretch>
        </p:blipFill>
        <p:spPr bwMode="auto">
          <a:xfrm>
            <a:off x="1905000" y="2819400"/>
            <a:ext cx="146050" cy="439738"/>
          </a:xfrm>
          <a:prstGeom prst="rect">
            <a:avLst/>
          </a:prstGeom>
          <a:noFill/>
          <a:ln w="9525">
            <a:noFill/>
            <a:miter lim="800000"/>
            <a:headEnd/>
            <a:tailEnd/>
          </a:ln>
        </p:spPr>
      </p:pic>
      <p:pic>
        <p:nvPicPr>
          <p:cNvPr id="463877" name="Picture 5" descr="http://www.uwsp.edu/cnr/uwexlakes/ecology/images/Oligo.jpg"/>
          <p:cNvPicPr>
            <a:picLocks noChangeAspect="1" noChangeArrowheads="1"/>
          </p:cNvPicPr>
          <p:nvPr/>
        </p:nvPicPr>
        <p:blipFill>
          <a:blip r:embed="rId5" cstate="print"/>
          <a:srcRect/>
          <a:stretch>
            <a:fillRect/>
          </a:stretch>
        </p:blipFill>
        <p:spPr bwMode="auto">
          <a:xfrm>
            <a:off x="4495800" y="3505200"/>
            <a:ext cx="2833688" cy="1884363"/>
          </a:xfrm>
          <a:prstGeom prst="rect">
            <a:avLst/>
          </a:prstGeom>
          <a:noFill/>
          <a:ln w="9525">
            <a:noFill/>
            <a:miter lim="800000"/>
            <a:headEnd/>
            <a:tailEnd/>
          </a:ln>
        </p:spPr>
      </p:pic>
    </p:spTree>
    <p:extLst>
      <p:ext uri="{BB962C8B-B14F-4D97-AF65-F5344CB8AC3E}">
        <p14:creationId xmlns:p14="http://schemas.microsoft.com/office/powerpoint/2010/main" val="9164319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638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63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7"/>
          <p:cNvSpPr txBox="1">
            <a:spLocks noChangeArrowheads="1"/>
          </p:cNvSpPr>
          <p:nvPr/>
        </p:nvSpPr>
        <p:spPr bwMode="auto">
          <a:xfrm>
            <a:off x="4648200" y="2057400"/>
            <a:ext cx="990600" cy="461963"/>
          </a:xfrm>
          <a:prstGeom prst="rect">
            <a:avLst/>
          </a:prstGeom>
          <a:noFill/>
          <a:ln w="9525">
            <a:noFill/>
            <a:miter lim="800000"/>
            <a:headEnd/>
            <a:tailEnd/>
          </a:ln>
        </p:spPr>
        <p:txBody>
          <a:bodyPr>
            <a:spAutoFit/>
          </a:bodyPr>
          <a:lstStyle/>
          <a:p>
            <a:r>
              <a:rPr lang="en-US" sz="1200" b="1"/>
              <a:t>Pollution load</a:t>
            </a:r>
          </a:p>
        </p:txBody>
      </p:sp>
      <p:grpSp>
        <p:nvGrpSpPr>
          <p:cNvPr id="2" name="Group 22"/>
          <p:cNvGrpSpPr>
            <a:grpSpLocks/>
          </p:cNvGrpSpPr>
          <p:nvPr/>
        </p:nvGrpSpPr>
        <p:grpSpPr bwMode="auto">
          <a:xfrm>
            <a:off x="4800600" y="1295400"/>
            <a:ext cx="4151313" cy="5410200"/>
            <a:chOff x="1374" y="114"/>
            <a:chExt cx="3143" cy="4116"/>
          </a:xfrm>
        </p:grpSpPr>
        <p:sp>
          <p:nvSpPr>
            <p:cNvPr id="16389" name="Oval 2"/>
            <p:cNvSpPr>
              <a:spLocks noChangeArrowheads="1"/>
            </p:cNvSpPr>
            <p:nvPr/>
          </p:nvSpPr>
          <p:spPr bwMode="auto">
            <a:xfrm>
              <a:off x="3108" y="2526"/>
              <a:ext cx="1104" cy="912"/>
            </a:xfrm>
            <a:prstGeom prst="ellipse">
              <a:avLst/>
            </a:prstGeom>
            <a:noFill/>
            <a:ln w="19050">
              <a:solidFill>
                <a:schemeClr val="tx1"/>
              </a:solidFill>
              <a:round/>
              <a:headEnd/>
              <a:tailEnd/>
            </a:ln>
          </p:spPr>
          <p:txBody>
            <a:bodyPr wrap="none" anchor="ctr"/>
            <a:lstStyle/>
            <a:p>
              <a:endParaRPr lang="en-US"/>
            </a:p>
          </p:txBody>
        </p:sp>
        <p:sp>
          <p:nvSpPr>
            <p:cNvPr id="16390" name="Oval 3"/>
            <p:cNvSpPr>
              <a:spLocks noChangeArrowheads="1"/>
            </p:cNvSpPr>
            <p:nvPr/>
          </p:nvSpPr>
          <p:spPr bwMode="auto">
            <a:xfrm>
              <a:off x="2346" y="3090"/>
              <a:ext cx="738" cy="606"/>
            </a:xfrm>
            <a:prstGeom prst="ellipse">
              <a:avLst/>
            </a:prstGeom>
            <a:noFill/>
            <a:ln w="19050">
              <a:solidFill>
                <a:schemeClr val="tx1"/>
              </a:solidFill>
              <a:round/>
              <a:headEnd/>
              <a:tailEnd/>
            </a:ln>
          </p:spPr>
          <p:txBody>
            <a:bodyPr wrap="none" anchor="ctr"/>
            <a:lstStyle/>
            <a:p>
              <a:endParaRPr lang="en-US"/>
            </a:p>
          </p:txBody>
        </p:sp>
        <p:sp>
          <p:nvSpPr>
            <p:cNvPr id="16391" name="Oval 4"/>
            <p:cNvSpPr>
              <a:spLocks noChangeArrowheads="1"/>
            </p:cNvSpPr>
            <p:nvPr/>
          </p:nvSpPr>
          <p:spPr bwMode="auto">
            <a:xfrm>
              <a:off x="1752" y="3510"/>
              <a:ext cx="528" cy="438"/>
            </a:xfrm>
            <a:prstGeom prst="ellipse">
              <a:avLst/>
            </a:prstGeom>
            <a:noFill/>
            <a:ln w="19050">
              <a:solidFill>
                <a:schemeClr val="tx1"/>
              </a:solidFill>
              <a:round/>
              <a:headEnd/>
              <a:tailEnd/>
            </a:ln>
          </p:spPr>
          <p:txBody>
            <a:bodyPr wrap="none" anchor="ctr"/>
            <a:lstStyle/>
            <a:p>
              <a:endParaRPr lang="en-US"/>
            </a:p>
          </p:txBody>
        </p:sp>
        <p:sp>
          <p:nvSpPr>
            <p:cNvPr id="16392" name="Line 5"/>
            <p:cNvSpPr>
              <a:spLocks noChangeShapeType="1"/>
            </p:cNvSpPr>
            <p:nvPr/>
          </p:nvSpPr>
          <p:spPr bwMode="auto">
            <a:xfrm>
              <a:off x="2100" y="1362"/>
              <a:ext cx="2352" cy="0"/>
            </a:xfrm>
            <a:prstGeom prst="line">
              <a:avLst/>
            </a:prstGeom>
            <a:noFill/>
            <a:ln w="19050">
              <a:solidFill>
                <a:schemeClr val="tx1"/>
              </a:solidFill>
              <a:round/>
              <a:headEnd/>
              <a:tailEnd type="triangle" w="med" len="med"/>
            </a:ln>
          </p:spPr>
          <p:txBody>
            <a:bodyPr/>
            <a:lstStyle/>
            <a:p>
              <a:endParaRPr lang="en-IN"/>
            </a:p>
          </p:txBody>
        </p:sp>
        <p:sp>
          <p:nvSpPr>
            <p:cNvPr id="16393" name="Line 6"/>
            <p:cNvSpPr>
              <a:spLocks noChangeShapeType="1"/>
            </p:cNvSpPr>
            <p:nvPr/>
          </p:nvSpPr>
          <p:spPr bwMode="auto">
            <a:xfrm flipV="1">
              <a:off x="2094" y="204"/>
              <a:ext cx="0" cy="1152"/>
            </a:xfrm>
            <a:prstGeom prst="line">
              <a:avLst/>
            </a:prstGeom>
            <a:noFill/>
            <a:ln w="19050">
              <a:solidFill>
                <a:schemeClr val="tx1"/>
              </a:solidFill>
              <a:round/>
              <a:headEnd/>
              <a:tailEnd type="triangle" w="med" len="med"/>
            </a:ln>
          </p:spPr>
          <p:txBody>
            <a:bodyPr/>
            <a:lstStyle/>
            <a:p>
              <a:endParaRPr lang="en-IN"/>
            </a:p>
          </p:txBody>
        </p:sp>
        <p:sp>
          <p:nvSpPr>
            <p:cNvPr id="16394" name="Freeform 7"/>
            <p:cNvSpPr>
              <a:spLocks/>
            </p:cNvSpPr>
            <p:nvPr/>
          </p:nvSpPr>
          <p:spPr bwMode="auto">
            <a:xfrm>
              <a:off x="2208" y="456"/>
              <a:ext cx="1716" cy="806"/>
            </a:xfrm>
            <a:custGeom>
              <a:avLst/>
              <a:gdLst>
                <a:gd name="T0" fmla="*/ 0 w 1728"/>
                <a:gd name="T1" fmla="*/ 32 h 744"/>
                <a:gd name="T2" fmla="*/ 87 w 1728"/>
                <a:gd name="T3" fmla="*/ 32 h 744"/>
                <a:gd name="T4" fmla="*/ 318 w 1728"/>
                <a:gd name="T5" fmla="*/ 230 h 744"/>
                <a:gd name="T6" fmla="*/ 588 w 1728"/>
                <a:gd name="T7" fmla="*/ 624 h 744"/>
                <a:gd name="T8" fmla="*/ 945 w 1728"/>
                <a:gd name="T9" fmla="*/ 1217 h 744"/>
                <a:gd name="T10" fmla="*/ 1173 w 1728"/>
                <a:gd name="T11" fmla="*/ 1414 h 744"/>
                <a:gd name="T12" fmla="*/ 1398 w 1728"/>
                <a:gd name="T13" fmla="*/ 1510 h 744"/>
                <a:gd name="T14" fmla="*/ 1623 w 1728"/>
                <a:gd name="T15" fmla="*/ 1510 h 744"/>
                <a:gd name="T16" fmla="*/ 0 60000 65536"/>
                <a:gd name="T17" fmla="*/ 0 60000 65536"/>
                <a:gd name="T18" fmla="*/ 0 60000 65536"/>
                <a:gd name="T19" fmla="*/ 0 60000 65536"/>
                <a:gd name="T20" fmla="*/ 0 60000 65536"/>
                <a:gd name="T21" fmla="*/ 0 60000 65536"/>
                <a:gd name="T22" fmla="*/ 0 60000 65536"/>
                <a:gd name="T23" fmla="*/ 0 60000 65536"/>
                <a:gd name="T24" fmla="*/ 0 w 1728"/>
                <a:gd name="T25" fmla="*/ 0 h 744"/>
                <a:gd name="T26" fmla="*/ 1728 w 1728"/>
                <a:gd name="T27" fmla="*/ 744 h 7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8" h="744">
                  <a:moveTo>
                    <a:pt x="0" y="16"/>
                  </a:moveTo>
                  <a:cubicBezTo>
                    <a:pt x="20" y="8"/>
                    <a:pt x="40" y="0"/>
                    <a:pt x="96" y="16"/>
                  </a:cubicBezTo>
                  <a:cubicBezTo>
                    <a:pt x="152" y="32"/>
                    <a:pt x="248" y="64"/>
                    <a:pt x="336" y="112"/>
                  </a:cubicBezTo>
                  <a:cubicBezTo>
                    <a:pt x="424" y="160"/>
                    <a:pt x="512" y="224"/>
                    <a:pt x="624" y="304"/>
                  </a:cubicBezTo>
                  <a:cubicBezTo>
                    <a:pt x="736" y="384"/>
                    <a:pt x="904" y="528"/>
                    <a:pt x="1008" y="592"/>
                  </a:cubicBezTo>
                  <a:cubicBezTo>
                    <a:pt x="1112" y="656"/>
                    <a:pt x="1168" y="664"/>
                    <a:pt x="1248" y="688"/>
                  </a:cubicBezTo>
                  <a:cubicBezTo>
                    <a:pt x="1328" y="712"/>
                    <a:pt x="1408" y="728"/>
                    <a:pt x="1488" y="736"/>
                  </a:cubicBezTo>
                  <a:cubicBezTo>
                    <a:pt x="1568" y="744"/>
                    <a:pt x="1688" y="736"/>
                    <a:pt x="1728" y="736"/>
                  </a:cubicBezTo>
                </a:path>
              </a:pathLst>
            </a:custGeom>
            <a:noFill/>
            <a:ln w="19050">
              <a:solidFill>
                <a:schemeClr val="tx1"/>
              </a:solidFill>
              <a:round/>
              <a:headEnd/>
              <a:tailEnd/>
            </a:ln>
          </p:spPr>
          <p:txBody>
            <a:bodyPr/>
            <a:lstStyle/>
            <a:p>
              <a:endParaRPr lang="en-IN"/>
            </a:p>
          </p:txBody>
        </p:sp>
        <p:sp>
          <p:nvSpPr>
            <p:cNvPr id="16395" name="Freeform 8"/>
            <p:cNvSpPr>
              <a:spLocks/>
            </p:cNvSpPr>
            <p:nvPr/>
          </p:nvSpPr>
          <p:spPr bwMode="auto">
            <a:xfrm>
              <a:off x="2214" y="306"/>
              <a:ext cx="1680" cy="928"/>
            </a:xfrm>
            <a:custGeom>
              <a:avLst/>
              <a:gdLst>
                <a:gd name="T0" fmla="*/ 0 w 1680"/>
                <a:gd name="T1" fmla="*/ 912 h 928"/>
                <a:gd name="T2" fmla="*/ 192 w 1680"/>
                <a:gd name="T3" fmla="*/ 912 h 928"/>
                <a:gd name="T4" fmla="*/ 576 w 1680"/>
                <a:gd name="T5" fmla="*/ 816 h 928"/>
                <a:gd name="T6" fmla="*/ 1104 w 1680"/>
                <a:gd name="T7" fmla="*/ 528 h 928"/>
                <a:gd name="T8" fmla="*/ 1680 w 1680"/>
                <a:gd name="T9" fmla="*/ 0 h 928"/>
                <a:gd name="T10" fmla="*/ 0 60000 65536"/>
                <a:gd name="T11" fmla="*/ 0 60000 65536"/>
                <a:gd name="T12" fmla="*/ 0 60000 65536"/>
                <a:gd name="T13" fmla="*/ 0 60000 65536"/>
                <a:gd name="T14" fmla="*/ 0 60000 65536"/>
                <a:gd name="T15" fmla="*/ 0 w 1680"/>
                <a:gd name="T16" fmla="*/ 0 h 928"/>
                <a:gd name="T17" fmla="*/ 1680 w 1680"/>
                <a:gd name="T18" fmla="*/ 928 h 928"/>
              </a:gdLst>
              <a:ahLst/>
              <a:cxnLst>
                <a:cxn ang="T10">
                  <a:pos x="T0" y="T1"/>
                </a:cxn>
                <a:cxn ang="T11">
                  <a:pos x="T2" y="T3"/>
                </a:cxn>
                <a:cxn ang="T12">
                  <a:pos x="T4" y="T5"/>
                </a:cxn>
                <a:cxn ang="T13">
                  <a:pos x="T6" y="T7"/>
                </a:cxn>
                <a:cxn ang="T14">
                  <a:pos x="T8" y="T9"/>
                </a:cxn>
              </a:cxnLst>
              <a:rect l="T15" t="T16" r="T17" b="T18"/>
              <a:pathLst>
                <a:path w="1680" h="928">
                  <a:moveTo>
                    <a:pt x="0" y="912"/>
                  </a:moveTo>
                  <a:cubicBezTo>
                    <a:pt x="48" y="920"/>
                    <a:pt x="96" y="928"/>
                    <a:pt x="192" y="912"/>
                  </a:cubicBezTo>
                  <a:cubicBezTo>
                    <a:pt x="288" y="896"/>
                    <a:pt x="424" y="880"/>
                    <a:pt x="576" y="816"/>
                  </a:cubicBezTo>
                  <a:cubicBezTo>
                    <a:pt x="728" y="752"/>
                    <a:pt x="920" y="664"/>
                    <a:pt x="1104" y="528"/>
                  </a:cubicBezTo>
                  <a:cubicBezTo>
                    <a:pt x="1288" y="392"/>
                    <a:pt x="1584" y="88"/>
                    <a:pt x="1680" y="0"/>
                  </a:cubicBezTo>
                </a:path>
              </a:pathLst>
            </a:custGeom>
            <a:noFill/>
            <a:ln w="19050">
              <a:solidFill>
                <a:schemeClr val="tx1"/>
              </a:solidFill>
              <a:round/>
              <a:headEnd/>
              <a:tailEnd/>
            </a:ln>
          </p:spPr>
          <p:txBody>
            <a:bodyPr/>
            <a:lstStyle/>
            <a:p>
              <a:endParaRPr lang="en-IN"/>
            </a:p>
          </p:txBody>
        </p:sp>
        <p:sp>
          <p:nvSpPr>
            <p:cNvPr id="16396" name="Freeform 9"/>
            <p:cNvSpPr>
              <a:spLocks/>
            </p:cNvSpPr>
            <p:nvPr/>
          </p:nvSpPr>
          <p:spPr bwMode="auto">
            <a:xfrm>
              <a:off x="2208" y="520"/>
              <a:ext cx="1674" cy="488"/>
            </a:xfrm>
            <a:custGeom>
              <a:avLst/>
              <a:gdLst>
                <a:gd name="T0" fmla="*/ 0 w 1674"/>
                <a:gd name="T1" fmla="*/ 488 h 488"/>
                <a:gd name="T2" fmla="*/ 288 w 1674"/>
                <a:gd name="T3" fmla="*/ 440 h 488"/>
                <a:gd name="T4" fmla="*/ 672 w 1674"/>
                <a:gd name="T5" fmla="*/ 248 h 488"/>
                <a:gd name="T6" fmla="*/ 1008 w 1674"/>
                <a:gd name="T7" fmla="*/ 56 h 488"/>
                <a:gd name="T8" fmla="*/ 1152 w 1674"/>
                <a:gd name="T9" fmla="*/ 8 h 488"/>
                <a:gd name="T10" fmla="*/ 1296 w 1674"/>
                <a:gd name="T11" fmla="*/ 8 h 488"/>
                <a:gd name="T12" fmla="*/ 1438 w 1674"/>
                <a:gd name="T13" fmla="*/ 33 h 488"/>
                <a:gd name="T14" fmla="*/ 1565 w 1674"/>
                <a:gd name="T15" fmla="*/ 62 h 488"/>
                <a:gd name="T16" fmla="*/ 1674 w 1674"/>
                <a:gd name="T17" fmla="*/ 91 h 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4"/>
                <a:gd name="T28" fmla="*/ 0 h 488"/>
                <a:gd name="T29" fmla="*/ 1674 w 1674"/>
                <a:gd name="T30" fmla="*/ 488 h 4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4" h="488">
                  <a:moveTo>
                    <a:pt x="0" y="488"/>
                  </a:moveTo>
                  <a:cubicBezTo>
                    <a:pt x="88" y="484"/>
                    <a:pt x="176" y="480"/>
                    <a:pt x="288" y="440"/>
                  </a:cubicBezTo>
                  <a:cubicBezTo>
                    <a:pt x="400" y="400"/>
                    <a:pt x="552" y="312"/>
                    <a:pt x="672" y="248"/>
                  </a:cubicBezTo>
                  <a:cubicBezTo>
                    <a:pt x="792" y="184"/>
                    <a:pt x="928" y="96"/>
                    <a:pt x="1008" y="56"/>
                  </a:cubicBezTo>
                  <a:cubicBezTo>
                    <a:pt x="1088" y="16"/>
                    <a:pt x="1104" y="16"/>
                    <a:pt x="1152" y="8"/>
                  </a:cubicBezTo>
                  <a:cubicBezTo>
                    <a:pt x="1200" y="0"/>
                    <a:pt x="1248" y="4"/>
                    <a:pt x="1296" y="8"/>
                  </a:cubicBezTo>
                  <a:cubicBezTo>
                    <a:pt x="1344" y="12"/>
                    <a:pt x="1393" y="24"/>
                    <a:pt x="1438" y="33"/>
                  </a:cubicBezTo>
                  <a:cubicBezTo>
                    <a:pt x="1483" y="42"/>
                    <a:pt x="1526" y="52"/>
                    <a:pt x="1565" y="62"/>
                  </a:cubicBezTo>
                  <a:cubicBezTo>
                    <a:pt x="1604" y="72"/>
                    <a:pt x="1651" y="85"/>
                    <a:pt x="1674" y="91"/>
                  </a:cubicBezTo>
                </a:path>
              </a:pathLst>
            </a:custGeom>
            <a:noFill/>
            <a:ln w="19050">
              <a:solidFill>
                <a:schemeClr val="tx1"/>
              </a:solidFill>
              <a:round/>
              <a:headEnd/>
              <a:tailEnd/>
            </a:ln>
          </p:spPr>
          <p:txBody>
            <a:bodyPr/>
            <a:lstStyle/>
            <a:p>
              <a:endParaRPr lang="en-IN"/>
            </a:p>
          </p:txBody>
        </p:sp>
        <p:sp>
          <p:nvSpPr>
            <p:cNvPr id="16397" name="Text Box 10"/>
            <p:cNvSpPr txBox="1">
              <a:spLocks noChangeArrowheads="1"/>
            </p:cNvSpPr>
            <p:nvPr/>
          </p:nvSpPr>
          <p:spPr bwMode="auto">
            <a:xfrm>
              <a:off x="3432" y="2886"/>
              <a:ext cx="477" cy="250"/>
            </a:xfrm>
            <a:prstGeom prst="rect">
              <a:avLst/>
            </a:prstGeom>
            <a:noFill/>
            <a:ln w="9525">
              <a:noFill/>
              <a:miter lim="800000"/>
              <a:headEnd/>
              <a:tailEnd/>
            </a:ln>
          </p:spPr>
          <p:txBody>
            <a:bodyPr wrap="none">
              <a:spAutoFit/>
            </a:bodyPr>
            <a:lstStyle/>
            <a:p>
              <a:r>
                <a:rPr lang="en-US" sz="1000" b="1"/>
                <a:t>GLOBAL </a:t>
              </a:r>
            </a:p>
            <a:p>
              <a:r>
                <a:rPr lang="en-US" sz="1000" b="1"/>
                <a:t>problem</a:t>
              </a:r>
            </a:p>
          </p:txBody>
        </p:sp>
        <p:sp>
          <p:nvSpPr>
            <p:cNvPr id="16398" name="Text Box 11"/>
            <p:cNvSpPr txBox="1">
              <a:spLocks noChangeArrowheads="1"/>
            </p:cNvSpPr>
            <p:nvPr/>
          </p:nvSpPr>
          <p:spPr bwMode="auto">
            <a:xfrm>
              <a:off x="2448" y="3296"/>
              <a:ext cx="551" cy="250"/>
            </a:xfrm>
            <a:prstGeom prst="rect">
              <a:avLst/>
            </a:prstGeom>
            <a:noFill/>
            <a:ln w="9525">
              <a:noFill/>
              <a:miter lim="800000"/>
              <a:headEnd/>
              <a:tailEnd/>
            </a:ln>
          </p:spPr>
          <p:txBody>
            <a:bodyPr wrap="none">
              <a:spAutoFit/>
            </a:bodyPr>
            <a:lstStyle/>
            <a:p>
              <a:r>
                <a:rPr lang="en-US" sz="1000" b="1"/>
                <a:t>REGIONAL</a:t>
              </a:r>
            </a:p>
            <a:p>
              <a:r>
                <a:rPr lang="en-US" sz="1000" b="1"/>
                <a:t>problem</a:t>
              </a:r>
            </a:p>
          </p:txBody>
        </p:sp>
        <p:sp>
          <p:nvSpPr>
            <p:cNvPr id="16399" name="Text Box 12"/>
            <p:cNvSpPr txBox="1">
              <a:spLocks noChangeArrowheads="1"/>
            </p:cNvSpPr>
            <p:nvPr/>
          </p:nvSpPr>
          <p:spPr bwMode="auto">
            <a:xfrm>
              <a:off x="1806" y="3620"/>
              <a:ext cx="405" cy="250"/>
            </a:xfrm>
            <a:prstGeom prst="rect">
              <a:avLst/>
            </a:prstGeom>
            <a:noFill/>
            <a:ln w="9525">
              <a:noFill/>
              <a:miter lim="800000"/>
              <a:headEnd/>
              <a:tailEnd/>
            </a:ln>
          </p:spPr>
          <p:txBody>
            <a:bodyPr wrap="none">
              <a:spAutoFit/>
            </a:bodyPr>
            <a:lstStyle/>
            <a:p>
              <a:r>
                <a:rPr lang="en-US" sz="1000" b="1"/>
                <a:t>LOCAL</a:t>
              </a:r>
            </a:p>
            <a:p>
              <a:r>
                <a:rPr lang="en-US" sz="1000" b="1"/>
                <a:t>problem</a:t>
              </a:r>
            </a:p>
          </p:txBody>
        </p:sp>
        <p:sp>
          <p:nvSpPr>
            <p:cNvPr id="16400" name="Text Box 13"/>
            <p:cNvSpPr txBox="1">
              <a:spLocks noChangeArrowheads="1"/>
            </p:cNvSpPr>
            <p:nvPr/>
          </p:nvSpPr>
          <p:spPr bwMode="auto">
            <a:xfrm>
              <a:off x="1374" y="2246"/>
              <a:ext cx="512" cy="154"/>
            </a:xfrm>
            <a:prstGeom prst="rect">
              <a:avLst/>
            </a:prstGeom>
            <a:noFill/>
            <a:ln w="9525">
              <a:noFill/>
              <a:miter lim="800000"/>
              <a:headEnd/>
              <a:tailEnd/>
            </a:ln>
          </p:spPr>
          <p:txBody>
            <a:bodyPr wrap="none">
              <a:spAutoFit/>
            </a:bodyPr>
            <a:lstStyle/>
            <a:p>
              <a:r>
                <a:rPr lang="en-US" sz="1000" b="1"/>
                <a:t>Complexity</a:t>
              </a:r>
            </a:p>
          </p:txBody>
        </p:sp>
        <p:sp>
          <p:nvSpPr>
            <p:cNvPr id="16401" name="Line 14"/>
            <p:cNvSpPr>
              <a:spLocks noChangeShapeType="1"/>
            </p:cNvSpPr>
            <p:nvPr/>
          </p:nvSpPr>
          <p:spPr bwMode="auto">
            <a:xfrm>
              <a:off x="1602" y="4044"/>
              <a:ext cx="2640" cy="0"/>
            </a:xfrm>
            <a:prstGeom prst="line">
              <a:avLst/>
            </a:prstGeom>
            <a:noFill/>
            <a:ln w="19050">
              <a:solidFill>
                <a:schemeClr val="tx1"/>
              </a:solidFill>
              <a:round/>
              <a:headEnd/>
              <a:tailEnd type="triangle" w="med" len="med"/>
            </a:ln>
          </p:spPr>
          <p:txBody>
            <a:bodyPr/>
            <a:lstStyle/>
            <a:p>
              <a:endParaRPr lang="en-IN"/>
            </a:p>
          </p:txBody>
        </p:sp>
        <p:sp>
          <p:nvSpPr>
            <p:cNvPr id="16402" name="Line 15"/>
            <p:cNvSpPr>
              <a:spLocks noChangeShapeType="1"/>
            </p:cNvSpPr>
            <p:nvPr/>
          </p:nvSpPr>
          <p:spPr bwMode="auto">
            <a:xfrm flipV="1">
              <a:off x="1602" y="2400"/>
              <a:ext cx="0" cy="1641"/>
            </a:xfrm>
            <a:prstGeom prst="line">
              <a:avLst/>
            </a:prstGeom>
            <a:noFill/>
            <a:ln w="19050">
              <a:solidFill>
                <a:schemeClr val="tx1"/>
              </a:solidFill>
              <a:round/>
              <a:headEnd/>
              <a:tailEnd type="triangle" w="med" len="med"/>
            </a:ln>
          </p:spPr>
          <p:txBody>
            <a:bodyPr/>
            <a:lstStyle/>
            <a:p>
              <a:endParaRPr lang="en-IN"/>
            </a:p>
          </p:txBody>
        </p:sp>
        <p:sp>
          <p:nvSpPr>
            <p:cNvPr id="16403" name="Text Box 16"/>
            <p:cNvSpPr txBox="1">
              <a:spLocks noChangeArrowheads="1"/>
            </p:cNvSpPr>
            <p:nvPr/>
          </p:nvSpPr>
          <p:spPr bwMode="auto">
            <a:xfrm>
              <a:off x="3527" y="4076"/>
              <a:ext cx="793" cy="154"/>
            </a:xfrm>
            <a:prstGeom prst="rect">
              <a:avLst/>
            </a:prstGeom>
            <a:noFill/>
            <a:ln w="9525">
              <a:noFill/>
              <a:miter lim="800000"/>
              <a:headEnd/>
              <a:tailEnd/>
            </a:ln>
          </p:spPr>
          <p:txBody>
            <a:bodyPr wrap="none">
              <a:spAutoFit/>
            </a:bodyPr>
            <a:lstStyle/>
            <a:p>
              <a:r>
                <a:rPr lang="en-US" sz="1000" b="1"/>
                <a:t>Difficulty to control</a:t>
              </a:r>
            </a:p>
          </p:txBody>
        </p:sp>
        <p:sp>
          <p:nvSpPr>
            <p:cNvPr id="16404" name="Text Box 18"/>
            <p:cNvSpPr txBox="1">
              <a:spLocks noChangeArrowheads="1"/>
            </p:cNvSpPr>
            <p:nvPr/>
          </p:nvSpPr>
          <p:spPr bwMode="auto">
            <a:xfrm>
              <a:off x="4164" y="1368"/>
              <a:ext cx="294" cy="154"/>
            </a:xfrm>
            <a:prstGeom prst="rect">
              <a:avLst/>
            </a:prstGeom>
            <a:noFill/>
            <a:ln w="9525">
              <a:noFill/>
              <a:miter lim="800000"/>
              <a:headEnd/>
              <a:tailEnd/>
            </a:ln>
          </p:spPr>
          <p:txBody>
            <a:bodyPr wrap="none">
              <a:spAutoFit/>
            </a:bodyPr>
            <a:lstStyle/>
            <a:p>
              <a:r>
                <a:rPr lang="en-US" sz="1000" b="1"/>
                <a:t>Time</a:t>
              </a:r>
            </a:p>
          </p:txBody>
        </p:sp>
        <p:sp>
          <p:nvSpPr>
            <p:cNvPr id="16405" name="Text Box 19"/>
            <p:cNvSpPr txBox="1">
              <a:spLocks noChangeArrowheads="1"/>
            </p:cNvSpPr>
            <p:nvPr/>
          </p:nvSpPr>
          <p:spPr bwMode="auto">
            <a:xfrm>
              <a:off x="3954" y="114"/>
              <a:ext cx="457" cy="154"/>
            </a:xfrm>
            <a:prstGeom prst="rect">
              <a:avLst/>
            </a:prstGeom>
            <a:noFill/>
            <a:ln w="9525">
              <a:noFill/>
              <a:miter lim="800000"/>
              <a:headEnd/>
              <a:tailEnd/>
            </a:ln>
          </p:spPr>
          <p:txBody>
            <a:bodyPr wrap="none">
              <a:spAutoFit/>
            </a:bodyPr>
            <a:lstStyle/>
            <a:p>
              <a:r>
                <a:rPr lang="en-US" sz="1000" b="1"/>
                <a:t>GLOBAL</a:t>
              </a:r>
            </a:p>
          </p:txBody>
        </p:sp>
        <p:sp>
          <p:nvSpPr>
            <p:cNvPr id="16406" name="Text Box 20"/>
            <p:cNvSpPr txBox="1">
              <a:spLocks noChangeArrowheads="1"/>
            </p:cNvSpPr>
            <p:nvPr/>
          </p:nvSpPr>
          <p:spPr bwMode="auto">
            <a:xfrm>
              <a:off x="3966" y="540"/>
              <a:ext cx="551" cy="154"/>
            </a:xfrm>
            <a:prstGeom prst="rect">
              <a:avLst/>
            </a:prstGeom>
            <a:noFill/>
            <a:ln w="9525">
              <a:noFill/>
              <a:miter lim="800000"/>
              <a:headEnd/>
              <a:tailEnd/>
            </a:ln>
          </p:spPr>
          <p:txBody>
            <a:bodyPr wrap="none">
              <a:spAutoFit/>
            </a:bodyPr>
            <a:lstStyle/>
            <a:p>
              <a:r>
                <a:rPr lang="en-US" sz="1000" b="1"/>
                <a:t>REGIONAL</a:t>
              </a:r>
            </a:p>
          </p:txBody>
        </p:sp>
        <p:sp>
          <p:nvSpPr>
            <p:cNvPr id="16407" name="Text Box 21"/>
            <p:cNvSpPr txBox="1">
              <a:spLocks noChangeArrowheads="1"/>
            </p:cNvSpPr>
            <p:nvPr/>
          </p:nvSpPr>
          <p:spPr bwMode="auto">
            <a:xfrm>
              <a:off x="3942" y="1208"/>
              <a:ext cx="400" cy="154"/>
            </a:xfrm>
            <a:prstGeom prst="rect">
              <a:avLst/>
            </a:prstGeom>
            <a:noFill/>
            <a:ln w="9525">
              <a:noFill/>
              <a:miter lim="800000"/>
              <a:headEnd/>
              <a:tailEnd/>
            </a:ln>
          </p:spPr>
          <p:txBody>
            <a:bodyPr wrap="none">
              <a:spAutoFit/>
            </a:bodyPr>
            <a:lstStyle/>
            <a:p>
              <a:r>
                <a:rPr lang="en-US" sz="1000" b="1"/>
                <a:t>LOCAL</a:t>
              </a:r>
            </a:p>
          </p:txBody>
        </p:sp>
      </p:grpSp>
      <p:sp>
        <p:nvSpPr>
          <p:cNvPr id="462871" name="Text Box 23"/>
          <p:cNvSpPr txBox="1">
            <a:spLocks noChangeArrowheads="1"/>
          </p:cNvSpPr>
          <p:nvPr/>
        </p:nvSpPr>
        <p:spPr bwMode="auto">
          <a:xfrm>
            <a:off x="381000" y="1512888"/>
            <a:ext cx="3787775" cy="3970337"/>
          </a:xfrm>
          <a:prstGeom prst="rect">
            <a:avLst/>
          </a:prstGeom>
          <a:noFill/>
          <a:ln w="9525">
            <a:noFill/>
            <a:miter lim="800000"/>
            <a:headEnd/>
            <a:tailEnd/>
          </a:ln>
        </p:spPr>
        <p:txBody>
          <a:bodyPr>
            <a:spAutoFit/>
          </a:bodyPr>
          <a:lstStyle/>
          <a:p>
            <a:pPr>
              <a:lnSpc>
                <a:spcPct val="140000"/>
              </a:lnSpc>
              <a:buFontTx/>
              <a:buChar char="•"/>
            </a:pPr>
            <a:r>
              <a:rPr lang="en-US" sz="1200"/>
              <a:t> </a:t>
            </a:r>
            <a:r>
              <a:rPr lang="en-US" b="1">
                <a:solidFill>
                  <a:schemeClr val="accent2"/>
                </a:solidFill>
              </a:rPr>
              <a:t>Health Security</a:t>
            </a:r>
          </a:p>
          <a:p>
            <a:pPr>
              <a:lnSpc>
                <a:spcPct val="140000"/>
              </a:lnSpc>
              <a:buFontTx/>
              <a:buChar char="•"/>
            </a:pPr>
            <a:r>
              <a:rPr lang="en-US" b="1">
                <a:solidFill>
                  <a:schemeClr val="accent2"/>
                </a:solidFill>
              </a:rPr>
              <a:t>Food Security</a:t>
            </a:r>
          </a:p>
          <a:p>
            <a:pPr>
              <a:lnSpc>
                <a:spcPct val="140000"/>
              </a:lnSpc>
              <a:buFontTx/>
              <a:buChar char="•"/>
            </a:pPr>
            <a:r>
              <a:rPr lang="en-US" b="1">
                <a:solidFill>
                  <a:schemeClr val="accent2"/>
                </a:solidFill>
              </a:rPr>
              <a:t>Energy Security</a:t>
            </a:r>
          </a:p>
          <a:p>
            <a:pPr>
              <a:lnSpc>
                <a:spcPct val="140000"/>
              </a:lnSpc>
              <a:buFontTx/>
              <a:buChar char="•"/>
            </a:pPr>
            <a:r>
              <a:rPr lang="en-US" b="1">
                <a:solidFill>
                  <a:schemeClr val="accent2"/>
                </a:solidFill>
              </a:rPr>
              <a:t>Transport  Security</a:t>
            </a:r>
          </a:p>
          <a:p>
            <a:pPr>
              <a:lnSpc>
                <a:spcPct val="140000"/>
              </a:lnSpc>
              <a:buFontTx/>
              <a:buChar char="•"/>
            </a:pPr>
            <a:r>
              <a:rPr lang="en-US" b="1">
                <a:solidFill>
                  <a:schemeClr val="accent2"/>
                </a:solidFill>
              </a:rPr>
              <a:t>Heritage, cultural, religious security</a:t>
            </a:r>
          </a:p>
          <a:p>
            <a:pPr>
              <a:lnSpc>
                <a:spcPct val="140000"/>
              </a:lnSpc>
              <a:buFontTx/>
              <a:buChar char="•"/>
            </a:pPr>
            <a:r>
              <a:rPr lang="en-US" b="1">
                <a:solidFill>
                  <a:schemeClr val="accent2"/>
                </a:solidFill>
              </a:rPr>
              <a:t>Archeological security</a:t>
            </a:r>
          </a:p>
          <a:p>
            <a:pPr>
              <a:lnSpc>
                <a:spcPct val="140000"/>
              </a:lnSpc>
              <a:buFontTx/>
              <a:buChar char="•"/>
            </a:pPr>
            <a:r>
              <a:rPr lang="en-US" b="1">
                <a:solidFill>
                  <a:schemeClr val="accent2"/>
                </a:solidFill>
              </a:rPr>
              <a:t>Terrorism and Environment</a:t>
            </a:r>
          </a:p>
          <a:p>
            <a:pPr>
              <a:lnSpc>
                <a:spcPct val="140000"/>
              </a:lnSpc>
              <a:buFontTx/>
              <a:buChar char="•"/>
            </a:pPr>
            <a:r>
              <a:rPr lang="en-US" b="1">
                <a:solidFill>
                  <a:schemeClr val="accent2"/>
                </a:solidFill>
              </a:rPr>
              <a:t>Right to Life - challenged</a:t>
            </a:r>
          </a:p>
          <a:p>
            <a:pPr>
              <a:lnSpc>
                <a:spcPct val="140000"/>
              </a:lnSpc>
            </a:pPr>
            <a:endParaRPr lang="en-US" b="1">
              <a:solidFill>
                <a:schemeClr val="accent2"/>
              </a:solidFill>
            </a:endParaRPr>
          </a:p>
        </p:txBody>
      </p:sp>
    </p:spTree>
    <p:extLst>
      <p:ext uri="{BB962C8B-B14F-4D97-AF65-F5344CB8AC3E}">
        <p14:creationId xmlns:p14="http://schemas.microsoft.com/office/powerpoint/2010/main" val="272760874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462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7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108200" y="1981200"/>
            <a:ext cx="3810000" cy="396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Manmade </a:t>
            </a:r>
            <a:r>
              <a:rPr lang="en-US" dirty="0" err="1" smtClean="0"/>
              <a:t>env</a:t>
            </a:r>
            <a:endParaRPr lang="en-US" dirty="0"/>
          </a:p>
        </p:txBody>
      </p:sp>
      <p:sp>
        <p:nvSpPr>
          <p:cNvPr id="3" name="Oval 2"/>
          <p:cNvSpPr/>
          <p:nvPr/>
        </p:nvSpPr>
        <p:spPr>
          <a:xfrm>
            <a:off x="4800600" y="1676400"/>
            <a:ext cx="2590800" cy="28194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Socioeconomic </a:t>
            </a:r>
            <a:r>
              <a:rPr lang="en-US" dirty="0" err="1" smtClean="0"/>
              <a:t>Env</a:t>
            </a:r>
            <a:endParaRPr lang="en-US" dirty="0"/>
          </a:p>
        </p:txBody>
      </p:sp>
      <p:sp>
        <p:nvSpPr>
          <p:cNvPr id="4" name="Oval 3"/>
          <p:cNvSpPr/>
          <p:nvPr/>
        </p:nvSpPr>
        <p:spPr>
          <a:xfrm>
            <a:off x="961189" y="1998133"/>
            <a:ext cx="2743200" cy="2806700"/>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Legal </a:t>
            </a:r>
            <a:r>
              <a:rPr lang="en-US" dirty="0" err="1" smtClean="0"/>
              <a:t>Env</a:t>
            </a:r>
            <a:endParaRPr lang="en-US" dirty="0"/>
          </a:p>
        </p:txBody>
      </p:sp>
      <p:sp>
        <p:nvSpPr>
          <p:cNvPr id="16" name="TextBox 15"/>
          <p:cNvSpPr txBox="1"/>
          <p:nvPr/>
        </p:nvSpPr>
        <p:spPr>
          <a:xfrm>
            <a:off x="4267200" y="1219200"/>
            <a:ext cx="2136611" cy="369332"/>
          </a:xfrm>
          <a:prstGeom prst="rect">
            <a:avLst/>
          </a:prstGeom>
          <a:noFill/>
        </p:spPr>
        <p:txBody>
          <a:bodyPr wrap="none" rtlCol="0">
            <a:spAutoFit/>
          </a:bodyPr>
          <a:lstStyle/>
          <a:p>
            <a:r>
              <a:rPr lang="en-US" dirty="0" smtClean="0"/>
              <a:t>Natural </a:t>
            </a:r>
            <a:r>
              <a:rPr lang="en-US" dirty="0"/>
              <a:t>E</a:t>
            </a:r>
            <a:r>
              <a:rPr lang="en-US" dirty="0" smtClean="0"/>
              <a:t>nvironment</a:t>
            </a:r>
            <a:endParaRPr lang="en-US" dirty="0"/>
          </a:p>
        </p:txBody>
      </p:sp>
      <p:sp>
        <p:nvSpPr>
          <p:cNvPr id="17" name="TextBox 16"/>
          <p:cNvSpPr txBox="1"/>
          <p:nvPr/>
        </p:nvSpPr>
        <p:spPr>
          <a:xfrm>
            <a:off x="3352800" y="533400"/>
            <a:ext cx="1646989" cy="369332"/>
          </a:xfrm>
          <a:prstGeom prst="rect">
            <a:avLst/>
          </a:prstGeom>
          <a:noFill/>
        </p:spPr>
        <p:txBody>
          <a:bodyPr wrap="none" rtlCol="0">
            <a:spAutoFit/>
          </a:bodyPr>
          <a:lstStyle/>
          <a:p>
            <a:r>
              <a:rPr lang="en-US" dirty="0" smtClean="0"/>
              <a:t>Sustainable </a:t>
            </a:r>
            <a:r>
              <a:rPr lang="en-US" dirty="0" err="1" smtClean="0"/>
              <a:t>Env</a:t>
            </a:r>
            <a:endParaRPr lang="en-US" dirty="0"/>
          </a:p>
        </p:txBody>
      </p:sp>
      <p:sp>
        <p:nvSpPr>
          <p:cNvPr id="7" name="Freeform 6"/>
          <p:cNvSpPr/>
          <p:nvPr/>
        </p:nvSpPr>
        <p:spPr>
          <a:xfrm>
            <a:off x="880406" y="736927"/>
            <a:ext cx="6597050" cy="5756798"/>
          </a:xfrm>
          <a:custGeom>
            <a:avLst/>
            <a:gdLst>
              <a:gd name="connsiteX0" fmla="*/ 1930527 w 6597050"/>
              <a:gd name="connsiteY0" fmla="*/ 439940 h 5756798"/>
              <a:gd name="connsiteX1" fmla="*/ 6316261 w 6597050"/>
              <a:gd name="connsiteY1" fmla="*/ 439940 h 5756798"/>
              <a:gd name="connsiteX2" fmla="*/ 6172327 w 6597050"/>
              <a:gd name="connsiteY2" fmla="*/ 5011940 h 5756798"/>
              <a:gd name="connsiteX3" fmla="*/ 6172327 w 6597050"/>
              <a:gd name="connsiteY3" fmla="*/ 5011940 h 5756798"/>
              <a:gd name="connsiteX4" fmla="*/ 1955927 w 6597050"/>
              <a:gd name="connsiteY4" fmla="*/ 5596140 h 5756798"/>
              <a:gd name="connsiteX5" fmla="*/ 127 w 6597050"/>
              <a:gd name="connsiteY5" fmla="*/ 1701473 h 5756798"/>
              <a:gd name="connsiteX6" fmla="*/ 2032127 w 6597050"/>
              <a:gd name="connsiteY6" fmla="*/ 414540 h 575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7050" h="5756798">
                <a:moveTo>
                  <a:pt x="1930527" y="439940"/>
                </a:moveTo>
                <a:cubicBezTo>
                  <a:pt x="3769910" y="58940"/>
                  <a:pt x="5609294" y="-322060"/>
                  <a:pt x="6316261" y="439940"/>
                </a:cubicBezTo>
                <a:cubicBezTo>
                  <a:pt x="7023228" y="1201940"/>
                  <a:pt x="6172327" y="5011940"/>
                  <a:pt x="6172327" y="5011940"/>
                </a:cubicBezTo>
                <a:lnTo>
                  <a:pt x="6172327" y="5011940"/>
                </a:lnTo>
                <a:cubicBezTo>
                  <a:pt x="5469594" y="5109307"/>
                  <a:pt x="2984627" y="6147885"/>
                  <a:pt x="1955927" y="5596140"/>
                </a:cubicBezTo>
                <a:cubicBezTo>
                  <a:pt x="927227" y="5044396"/>
                  <a:pt x="-12573" y="2565073"/>
                  <a:pt x="127" y="1701473"/>
                </a:cubicBezTo>
                <a:cubicBezTo>
                  <a:pt x="12827" y="837873"/>
                  <a:pt x="1703338" y="627618"/>
                  <a:pt x="2032127" y="41454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77997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381000"/>
            <a:ext cx="3124200" cy="505267"/>
          </a:xfrm>
          <a:prstGeom prst="rect">
            <a:avLst/>
          </a:prstGeom>
        </p:spPr>
        <p:txBody>
          <a:bodyPr vert="horz" wrap="square" lIns="0" tIns="12700" rIns="0" bIns="0" rtlCol="0">
            <a:spAutoFit/>
          </a:bodyPr>
          <a:lstStyle/>
          <a:p>
            <a:pPr marL="12700">
              <a:lnSpc>
                <a:spcPct val="100000"/>
              </a:lnSpc>
              <a:spcBef>
                <a:spcPts val="100"/>
              </a:spcBef>
            </a:pPr>
            <a:r>
              <a:rPr sz="3200" spc="-10" dirty="0">
                <a:solidFill>
                  <a:srgbClr val="0000FF"/>
                </a:solidFill>
              </a:rPr>
              <a:t>Hydrologic</a:t>
            </a:r>
            <a:r>
              <a:rPr sz="3200" spc="-60" dirty="0">
                <a:solidFill>
                  <a:srgbClr val="0000FF"/>
                </a:solidFill>
              </a:rPr>
              <a:t> </a:t>
            </a:r>
            <a:r>
              <a:rPr sz="3200" spc="-15" dirty="0">
                <a:solidFill>
                  <a:srgbClr val="0000FF"/>
                </a:solidFill>
              </a:rPr>
              <a:t>Cycle</a:t>
            </a:r>
            <a:endParaRPr sz="3200" dirty="0"/>
          </a:p>
        </p:txBody>
      </p:sp>
      <p:sp>
        <p:nvSpPr>
          <p:cNvPr id="3" name="object 3"/>
          <p:cNvSpPr/>
          <p:nvPr/>
        </p:nvSpPr>
        <p:spPr>
          <a:xfrm>
            <a:off x="417512" y="1047750"/>
            <a:ext cx="8269287" cy="5429237"/>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3583940" y="6506971"/>
            <a:ext cx="199643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(climateofindia.pbworks.com)</a:t>
            </a:r>
            <a:endParaRPr sz="1200">
              <a:latin typeface="Arial"/>
              <a:cs typeface="Arial"/>
            </a:endParaRPr>
          </a:p>
        </p:txBody>
      </p:sp>
    </p:spTree>
    <p:extLst>
      <p:ext uri="{BB962C8B-B14F-4D97-AF65-F5344CB8AC3E}">
        <p14:creationId xmlns:p14="http://schemas.microsoft.com/office/powerpoint/2010/main" val="1118414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Drinking Water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Drinking water is water intended for human consumption for drinking and cooking purposes from any source</a:t>
            </a:r>
            <a:r>
              <a:rPr lang="en-US" dirty="0" smtClean="0"/>
              <a:t>.</a:t>
            </a:r>
          </a:p>
          <a:p>
            <a:r>
              <a:rPr lang="en-US" dirty="0" smtClean="0"/>
              <a:t>Tap Water, Potable water, Palatable water, Whole some water</a:t>
            </a:r>
          </a:p>
          <a:p>
            <a:r>
              <a:rPr lang="en-US" dirty="0"/>
              <a:t>Drinking water, also known as potable water, is water that is safe to drink or use for food preparation. The amount of drinking water required to maintain good health varies, and depends on physical activity level, age, health-related issues, and environmental conditions.</a:t>
            </a:r>
          </a:p>
        </p:txBody>
      </p:sp>
    </p:spTree>
    <p:extLst>
      <p:ext uri="{BB962C8B-B14F-4D97-AF65-F5344CB8AC3E}">
        <p14:creationId xmlns:p14="http://schemas.microsoft.com/office/powerpoint/2010/main" val="1344047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537</Words>
  <Application>Microsoft Office PowerPoint</Application>
  <PresentationFormat>On-screen Show (4:3)</PresentationFormat>
  <Paragraphs>166</Paragraphs>
  <Slides>16</Slides>
  <Notes>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19" baseType="lpstr">
      <vt:lpstr>Office Theme</vt:lpstr>
      <vt:lpstr>Photo Editor Photo</vt:lpstr>
      <vt:lpstr>Worksheet</vt:lpstr>
      <vt:lpstr>PowerPoint Presentation</vt:lpstr>
      <vt:lpstr>PowerPoint Presentation</vt:lpstr>
      <vt:lpstr>PowerPoint Presentation</vt:lpstr>
      <vt:lpstr>PowerPoint Presentation</vt:lpstr>
      <vt:lpstr>Mass Exchange System</vt:lpstr>
      <vt:lpstr>PowerPoint Presentation</vt:lpstr>
      <vt:lpstr>PowerPoint Presentation</vt:lpstr>
      <vt:lpstr>Hydrologic Cycle</vt:lpstr>
      <vt:lpstr>Drinking Water</vt:lpstr>
      <vt:lpstr>Palatable water</vt:lpstr>
      <vt:lpstr>Wholesome water</vt:lpstr>
      <vt:lpstr>Global Distribution of Water</vt:lpstr>
      <vt:lpstr>PowerPoint Presentation</vt:lpstr>
      <vt:lpstr>Distribution of water stored on the earth</vt:lpstr>
      <vt:lpstr>Water sources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Dharmendra</dc:creator>
  <cp:lastModifiedBy>Dr. Dharmendra</cp:lastModifiedBy>
  <cp:revision>5</cp:revision>
  <dcterms:created xsi:type="dcterms:W3CDTF">2006-08-16T00:00:00Z</dcterms:created>
  <dcterms:modified xsi:type="dcterms:W3CDTF">2022-07-28T02:33:16Z</dcterms:modified>
</cp:coreProperties>
</file>