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18.xml.rels" ContentType="application/vnd.openxmlformats-package.relationships+xml"/>
  <Override PartName="/ppt/notesSlides/_rels/notesSlide13.xml.rels" ContentType="application/vnd.openxmlformats-package.relationships+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diagrams/layout6.xml" ContentType="application/vnd.openxmlformats-officedocument.drawingml.diagramLayout+xml"/>
  <Override PartName="/ppt/diagrams/drawing2.xml" ContentType="application/vnd.ms-office.drawingml.diagramDrawing+xml"/>
  <Override PartName="/ppt/diagrams/data6.xml" ContentType="application/vnd.openxmlformats-officedocument.drawingml.diagramData+xml"/>
  <Override PartName="/ppt/diagrams/colors4.xml" ContentType="application/vnd.openxmlformats-officedocument.drawingml.diagramColors+xml"/>
  <Override PartName="/ppt/diagrams/drawing5.xml" ContentType="application/vnd.ms-office.drawingml.diagramDrawing+xml"/>
  <Override PartName="/ppt/diagrams/quickStyle6.xml" ContentType="application/vnd.openxmlformats-officedocument.drawingml.diagramStyle+xml"/>
  <Override PartName="/ppt/diagrams/data2.xml" ContentType="application/vnd.openxmlformats-officedocument.drawingml.diagramData+xml"/>
  <Override PartName="/ppt/diagrams/quickStyle3.xml" ContentType="application/vnd.openxmlformats-officedocument.drawingml.diagramStyle+xml"/>
  <Override PartName="/ppt/diagrams/layout2.xml" ContentType="application/vnd.openxmlformats-officedocument.drawingml.diagramLayout+xml"/>
  <Override PartName="/ppt/diagrams/layout3.xml" ContentType="application/vnd.openxmlformats-officedocument.drawingml.diagramLayout+xml"/>
  <Override PartName="/ppt/diagrams/data7.xml" ContentType="application/vnd.openxmlformats-officedocument.drawingml.diagramData+xml"/>
  <Override PartName="/ppt/diagrams/colors5.xml" ContentType="application/vnd.openxmlformats-officedocument.drawingml.diagramColors+xml"/>
  <Override PartName="/ppt/diagrams/drawing3.xml" ContentType="application/vnd.ms-office.drawingml.diagramDrawing+xml"/>
  <Override PartName="/ppt/diagrams/layout7.xml" ContentType="application/vnd.openxmlformats-officedocument.drawingml.diagramLayout+xml"/>
  <Override PartName="/ppt/diagrams/drawing7.xml" ContentType="application/vnd.ms-office.drawingml.diagramDrawing+xml"/>
  <Override PartName="/ppt/diagrams/drawing6.xml" ContentType="application/vnd.ms-office.drawingml.diagramDrawing+xml"/>
  <Override PartName="/ppt/diagrams/quickStyle7.xml" ContentType="application/vnd.openxmlformats-officedocument.drawingml.diagramStyle+xml"/>
  <Override PartName="/ppt/diagrams/colors1.xml" ContentType="application/vnd.openxmlformats-officedocument.drawingml.diagramColors+xml"/>
  <Override PartName="/ppt/diagrams/data3.xml" ContentType="application/vnd.openxmlformats-officedocument.drawingml.diagramData+xml"/>
  <Override PartName="/ppt/diagrams/colors7.xml" ContentType="application/vnd.openxmlformats-officedocument.drawingml.diagramColors+xml"/>
  <Override PartName="/ppt/diagrams/layout1.xml" ContentType="application/vnd.openxmlformats-officedocument.drawingml.diagramLayout+xml"/>
  <Override PartName="/ppt/diagrams/layout5.xml" ContentType="application/vnd.openxmlformats-officedocument.drawingml.diagramLayout+xml"/>
  <Override PartName="/ppt/diagrams/drawing1.xml" ContentType="application/vnd.ms-office.drawingml.diagramDrawing+xml"/>
  <Override PartName="/ppt/diagrams/quickStyle1.xml" ContentType="application/vnd.openxmlformats-officedocument.drawingml.diagramStyle+xml"/>
  <Override PartName="/ppt/diagrams/quickStyle2.xml" ContentType="application/vnd.openxmlformats-officedocument.drawingml.diagramStyle+xml"/>
  <Override PartName="/ppt/diagrams/data1.xml" ContentType="application/vnd.openxmlformats-officedocument.drawingml.diagramData+xml"/>
  <Override PartName="/ppt/diagrams/quickStyle5.xml" ContentType="application/vnd.openxmlformats-officedocument.drawingml.diagramStyle+xml"/>
  <Override PartName="/ppt/diagrams/colors2.xml" ContentType="application/vnd.openxmlformats-officedocument.drawingml.diagramColors+xml"/>
  <Override PartName="/ppt/diagrams/data4.xml" ContentType="application/vnd.openxmlformats-officedocument.drawingml.diagramData+xml"/>
  <Override PartName="/ppt/diagrams/layout4.xml" ContentType="application/vnd.openxmlformats-officedocument.drawingml.diagramLayout+xml"/>
  <Override PartName="/ppt/diagrams/drawing4.xml" ContentType="application/vnd.ms-office.drawingml.diagramDrawing+xml"/>
  <Override PartName="/ppt/diagrams/colors6.xml" ContentType="application/vnd.openxmlformats-officedocument.drawingml.diagramColors+xml"/>
  <Override PartName="/ppt/diagrams/quickStyle4.xml" ContentType="application/vnd.openxmlformats-officedocument.drawingml.diagramStyle+xml"/>
  <Override PartName="/ppt/diagrams/colors3.xml" ContentType="application/vnd.openxmlformats-officedocument.drawingml.diagramColors+xml"/>
  <Override PartName="/ppt/diagrams/data5.xml" ContentType="application/vnd.openxmlformats-officedocument.drawingml.diagramData+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F8C2CE-18DB-484D-9162-3CBA4D417D4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E3D26D3D-4BC3-4FD4-B6CA-FB125394C58B}">
      <dgm:prSet/>
      <dgm:spPr/>
      <dgm:t>
        <a:bodyPr/>
        <a:lstStyle/>
        <a:p>
          <a:r>
            <a:rPr lang="en-US"/>
            <a:t>Recommender Systems are growing in use.</a:t>
          </a:r>
        </a:p>
      </dgm:t>
    </dgm:pt>
    <dgm:pt modelId="{6710F866-FB65-46E0-8546-B73BF93D586D}" type="parTrans" cxnId="{BDA98CED-D67B-47F0-A9D6-7FF2AC01C0EE}">
      <dgm:prSet/>
      <dgm:spPr/>
      <dgm:t>
        <a:bodyPr/>
        <a:lstStyle/>
        <a:p>
          <a:endParaRPr lang="en-US"/>
        </a:p>
      </dgm:t>
    </dgm:pt>
    <dgm:pt modelId="{4CC04385-6A67-47DF-A12E-DD7613002F44}" type="sibTrans" cxnId="{BDA98CED-D67B-47F0-A9D6-7FF2AC01C0EE}">
      <dgm:prSet/>
      <dgm:spPr/>
      <dgm:t>
        <a:bodyPr/>
        <a:lstStyle/>
        <a:p>
          <a:endParaRPr lang="en-US"/>
        </a:p>
      </dgm:t>
    </dgm:pt>
    <dgm:pt modelId="{59481FA8-1390-44F7-A503-E973307B7F6D}">
      <dgm:prSet/>
      <dgm:spPr/>
      <dgm:t>
        <a:bodyPr/>
        <a:lstStyle/>
        <a:p>
          <a:r>
            <a:rPr lang="en-US"/>
            <a:t>Personalization is being brought in through extensive user data</a:t>
          </a:r>
        </a:p>
      </dgm:t>
    </dgm:pt>
    <dgm:pt modelId="{61E39593-07A5-4589-BA6E-42DBF1ECFC1E}" type="parTrans" cxnId="{2BE97544-12C5-419C-B619-D0A08D946F6C}">
      <dgm:prSet/>
      <dgm:spPr/>
      <dgm:t>
        <a:bodyPr/>
        <a:lstStyle/>
        <a:p>
          <a:endParaRPr lang="en-US"/>
        </a:p>
      </dgm:t>
    </dgm:pt>
    <dgm:pt modelId="{9F86F008-AECA-40FB-971A-9C4241468749}" type="sibTrans" cxnId="{2BE97544-12C5-419C-B619-D0A08D946F6C}">
      <dgm:prSet/>
      <dgm:spPr/>
      <dgm:t>
        <a:bodyPr/>
        <a:lstStyle/>
        <a:p>
          <a:endParaRPr lang="en-US"/>
        </a:p>
      </dgm:t>
    </dgm:pt>
    <dgm:pt modelId="{E4297B9C-88E6-4DDE-8346-DAA98B701615}">
      <dgm:prSet/>
      <dgm:spPr/>
      <dgm:t>
        <a:bodyPr/>
        <a:lstStyle/>
        <a:p>
          <a:r>
            <a:rPr lang="en-US"/>
            <a:t>Modern Recommender Systems provide users with a number of choices i.e a slate</a:t>
          </a:r>
        </a:p>
      </dgm:t>
    </dgm:pt>
    <dgm:pt modelId="{ACFF2F58-60D6-4DC8-BAC2-6B1D178F86E1}" type="parTrans" cxnId="{8CF7333C-BC30-4654-8FEF-7D691F45F30F}">
      <dgm:prSet/>
      <dgm:spPr/>
      <dgm:t>
        <a:bodyPr/>
        <a:lstStyle/>
        <a:p>
          <a:endParaRPr lang="en-US"/>
        </a:p>
      </dgm:t>
    </dgm:pt>
    <dgm:pt modelId="{D9D43D70-E6CC-4B42-AA47-D15FC7BE6C60}" type="sibTrans" cxnId="{8CF7333C-BC30-4654-8FEF-7D691F45F30F}">
      <dgm:prSet/>
      <dgm:spPr/>
      <dgm:t>
        <a:bodyPr/>
        <a:lstStyle/>
        <a:p>
          <a:endParaRPr lang="en-US"/>
        </a:p>
      </dgm:t>
    </dgm:pt>
    <dgm:pt modelId="{7FADAF9A-63E0-4E54-B112-8A7B4297E989}" type="pres">
      <dgm:prSet presAssocID="{65F8C2CE-18DB-484D-9162-3CBA4D417D45}" presName="outerComposite" presStyleCnt="0">
        <dgm:presLayoutVars>
          <dgm:chMax val="5"/>
          <dgm:dir/>
          <dgm:resizeHandles val="exact"/>
        </dgm:presLayoutVars>
      </dgm:prSet>
      <dgm:spPr/>
    </dgm:pt>
    <dgm:pt modelId="{5FDC17CE-96B8-4A60-A9D2-E962B514B51B}" type="pres">
      <dgm:prSet presAssocID="{65F8C2CE-18DB-484D-9162-3CBA4D417D45}" presName="dummyMaxCanvas" presStyleCnt="0">
        <dgm:presLayoutVars/>
      </dgm:prSet>
      <dgm:spPr/>
    </dgm:pt>
    <dgm:pt modelId="{CDFCA0E7-68C5-485A-B0E4-3F5AEA3F93C6}" type="pres">
      <dgm:prSet presAssocID="{65F8C2CE-18DB-484D-9162-3CBA4D417D45}" presName="ThreeNodes_1" presStyleLbl="node1" presStyleIdx="0" presStyleCnt="3">
        <dgm:presLayoutVars>
          <dgm:bulletEnabled val="1"/>
        </dgm:presLayoutVars>
      </dgm:prSet>
      <dgm:spPr/>
    </dgm:pt>
    <dgm:pt modelId="{A1B766B4-D7A2-4322-B54A-FB385F6624AD}" type="pres">
      <dgm:prSet presAssocID="{65F8C2CE-18DB-484D-9162-3CBA4D417D45}" presName="ThreeNodes_2" presStyleLbl="node1" presStyleIdx="1" presStyleCnt="3">
        <dgm:presLayoutVars>
          <dgm:bulletEnabled val="1"/>
        </dgm:presLayoutVars>
      </dgm:prSet>
      <dgm:spPr/>
    </dgm:pt>
    <dgm:pt modelId="{650D67B6-725A-4C78-9062-A93AF8ED5434}" type="pres">
      <dgm:prSet presAssocID="{65F8C2CE-18DB-484D-9162-3CBA4D417D45}" presName="ThreeNodes_3" presStyleLbl="node1" presStyleIdx="2" presStyleCnt="3">
        <dgm:presLayoutVars>
          <dgm:bulletEnabled val="1"/>
        </dgm:presLayoutVars>
      </dgm:prSet>
      <dgm:spPr/>
    </dgm:pt>
    <dgm:pt modelId="{B58B3512-BE90-46BD-9EFD-2E5A62C41814}" type="pres">
      <dgm:prSet presAssocID="{65F8C2CE-18DB-484D-9162-3CBA4D417D45}" presName="ThreeConn_1-2" presStyleLbl="fgAccFollowNode1" presStyleIdx="0" presStyleCnt="2">
        <dgm:presLayoutVars>
          <dgm:bulletEnabled val="1"/>
        </dgm:presLayoutVars>
      </dgm:prSet>
      <dgm:spPr/>
    </dgm:pt>
    <dgm:pt modelId="{16790E4A-96CC-4EAC-8347-FAD134ABDF86}" type="pres">
      <dgm:prSet presAssocID="{65F8C2CE-18DB-484D-9162-3CBA4D417D45}" presName="ThreeConn_2-3" presStyleLbl="fgAccFollowNode1" presStyleIdx="1" presStyleCnt="2">
        <dgm:presLayoutVars>
          <dgm:bulletEnabled val="1"/>
        </dgm:presLayoutVars>
      </dgm:prSet>
      <dgm:spPr/>
    </dgm:pt>
    <dgm:pt modelId="{53EE1557-F7A9-4991-9B94-2E88560DBC0A}" type="pres">
      <dgm:prSet presAssocID="{65F8C2CE-18DB-484D-9162-3CBA4D417D45}" presName="ThreeNodes_1_text" presStyleLbl="node1" presStyleIdx="2" presStyleCnt="3">
        <dgm:presLayoutVars>
          <dgm:bulletEnabled val="1"/>
        </dgm:presLayoutVars>
      </dgm:prSet>
      <dgm:spPr/>
    </dgm:pt>
    <dgm:pt modelId="{511D803A-594A-475E-BB73-78F9FDE9E0E3}" type="pres">
      <dgm:prSet presAssocID="{65F8C2CE-18DB-484D-9162-3CBA4D417D45}" presName="ThreeNodes_2_text" presStyleLbl="node1" presStyleIdx="2" presStyleCnt="3">
        <dgm:presLayoutVars>
          <dgm:bulletEnabled val="1"/>
        </dgm:presLayoutVars>
      </dgm:prSet>
      <dgm:spPr/>
    </dgm:pt>
    <dgm:pt modelId="{72FCE4F1-5F9D-4A75-B5D8-47EE650D9F4E}" type="pres">
      <dgm:prSet presAssocID="{65F8C2CE-18DB-484D-9162-3CBA4D417D45}" presName="ThreeNodes_3_text" presStyleLbl="node1" presStyleIdx="2" presStyleCnt="3">
        <dgm:presLayoutVars>
          <dgm:bulletEnabled val="1"/>
        </dgm:presLayoutVars>
      </dgm:prSet>
      <dgm:spPr/>
    </dgm:pt>
  </dgm:ptLst>
  <dgm:cxnLst>
    <dgm:cxn modelId="{E2C0A31D-405F-46EC-B7C6-396C849E496A}" type="presOf" srcId="{59481FA8-1390-44F7-A503-E973307B7F6D}" destId="{A1B766B4-D7A2-4322-B54A-FB385F6624AD}" srcOrd="0" destOrd="0" presId="urn:microsoft.com/office/officeart/2005/8/layout/vProcess5"/>
    <dgm:cxn modelId="{8CF7333C-BC30-4654-8FEF-7D691F45F30F}" srcId="{65F8C2CE-18DB-484D-9162-3CBA4D417D45}" destId="{E4297B9C-88E6-4DDE-8346-DAA98B701615}" srcOrd="2" destOrd="0" parTransId="{ACFF2F58-60D6-4DC8-BAC2-6B1D178F86E1}" sibTransId="{D9D43D70-E6CC-4B42-AA47-D15FC7BE6C60}"/>
    <dgm:cxn modelId="{09B7945F-7652-4192-9DC9-96C7BBDF5E58}" type="presOf" srcId="{59481FA8-1390-44F7-A503-E973307B7F6D}" destId="{511D803A-594A-475E-BB73-78F9FDE9E0E3}" srcOrd="1" destOrd="0" presId="urn:microsoft.com/office/officeart/2005/8/layout/vProcess5"/>
    <dgm:cxn modelId="{9CB04743-78DD-4948-942D-D1768229360C}" type="presOf" srcId="{E3D26D3D-4BC3-4FD4-B6CA-FB125394C58B}" destId="{53EE1557-F7A9-4991-9B94-2E88560DBC0A}" srcOrd="1" destOrd="0" presId="urn:microsoft.com/office/officeart/2005/8/layout/vProcess5"/>
    <dgm:cxn modelId="{2BE97544-12C5-419C-B619-D0A08D946F6C}" srcId="{65F8C2CE-18DB-484D-9162-3CBA4D417D45}" destId="{59481FA8-1390-44F7-A503-E973307B7F6D}" srcOrd="1" destOrd="0" parTransId="{61E39593-07A5-4589-BA6E-42DBF1ECFC1E}" sibTransId="{9F86F008-AECA-40FB-971A-9C4241468749}"/>
    <dgm:cxn modelId="{DDBF5845-2090-4F22-9BAA-CB1E6C6FE380}" type="presOf" srcId="{4CC04385-6A67-47DF-A12E-DD7613002F44}" destId="{B58B3512-BE90-46BD-9EFD-2E5A62C41814}" srcOrd="0" destOrd="0" presId="urn:microsoft.com/office/officeart/2005/8/layout/vProcess5"/>
    <dgm:cxn modelId="{824A2469-C512-4BAD-942B-ECCC94A073CA}" type="presOf" srcId="{9F86F008-AECA-40FB-971A-9C4241468749}" destId="{16790E4A-96CC-4EAC-8347-FAD134ABDF86}" srcOrd="0" destOrd="0" presId="urn:microsoft.com/office/officeart/2005/8/layout/vProcess5"/>
    <dgm:cxn modelId="{1C89FC49-A1AC-49DF-B987-DEAAD454C5D4}" type="presOf" srcId="{E3D26D3D-4BC3-4FD4-B6CA-FB125394C58B}" destId="{CDFCA0E7-68C5-485A-B0E4-3F5AEA3F93C6}" srcOrd="0" destOrd="0" presId="urn:microsoft.com/office/officeart/2005/8/layout/vProcess5"/>
    <dgm:cxn modelId="{CACB6F79-E2EA-4013-A4F7-1FE460DDF7EB}" type="presOf" srcId="{E4297B9C-88E6-4DDE-8346-DAA98B701615}" destId="{72FCE4F1-5F9D-4A75-B5D8-47EE650D9F4E}" srcOrd="1" destOrd="0" presId="urn:microsoft.com/office/officeart/2005/8/layout/vProcess5"/>
    <dgm:cxn modelId="{E160809A-3EF6-4AF3-A0B4-83E39CD7C21A}" type="presOf" srcId="{E4297B9C-88E6-4DDE-8346-DAA98B701615}" destId="{650D67B6-725A-4C78-9062-A93AF8ED5434}" srcOrd="0" destOrd="0" presId="urn:microsoft.com/office/officeart/2005/8/layout/vProcess5"/>
    <dgm:cxn modelId="{5803EAE7-4550-4D27-B8BF-AB8F250AD19F}" type="presOf" srcId="{65F8C2CE-18DB-484D-9162-3CBA4D417D45}" destId="{7FADAF9A-63E0-4E54-B112-8A7B4297E989}" srcOrd="0" destOrd="0" presId="urn:microsoft.com/office/officeart/2005/8/layout/vProcess5"/>
    <dgm:cxn modelId="{BDA98CED-D67B-47F0-A9D6-7FF2AC01C0EE}" srcId="{65F8C2CE-18DB-484D-9162-3CBA4D417D45}" destId="{E3D26D3D-4BC3-4FD4-B6CA-FB125394C58B}" srcOrd="0" destOrd="0" parTransId="{6710F866-FB65-46E0-8546-B73BF93D586D}" sibTransId="{4CC04385-6A67-47DF-A12E-DD7613002F44}"/>
    <dgm:cxn modelId="{DEC3ACC5-4B14-4D8F-AEF4-BCAA6586D4AE}" type="presParOf" srcId="{7FADAF9A-63E0-4E54-B112-8A7B4297E989}" destId="{5FDC17CE-96B8-4A60-A9D2-E962B514B51B}" srcOrd="0" destOrd="0" presId="urn:microsoft.com/office/officeart/2005/8/layout/vProcess5"/>
    <dgm:cxn modelId="{463BF646-0C11-4A11-B61A-E107AE445B7C}" type="presParOf" srcId="{7FADAF9A-63E0-4E54-B112-8A7B4297E989}" destId="{CDFCA0E7-68C5-485A-B0E4-3F5AEA3F93C6}" srcOrd="1" destOrd="0" presId="urn:microsoft.com/office/officeart/2005/8/layout/vProcess5"/>
    <dgm:cxn modelId="{EA00B25A-7BA8-4A38-92F7-D194F63AEDAE}" type="presParOf" srcId="{7FADAF9A-63E0-4E54-B112-8A7B4297E989}" destId="{A1B766B4-D7A2-4322-B54A-FB385F6624AD}" srcOrd="2" destOrd="0" presId="urn:microsoft.com/office/officeart/2005/8/layout/vProcess5"/>
    <dgm:cxn modelId="{FDA474A0-6D3C-4953-8B12-ADFEF98ADBEA}" type="presParOf" srcId="{7FADAF9A-63E0-4E54-B112-8A7B4297E989}" destId="{650D67B6-725A-4C78-9062-A93AF8ED5434}" srcOrd="3" destOrd="0" presId="urn:microsoft.com/office/officeart/2005/8/layout/vProcess5"/>
    <dgm:cxn modelId="{4C585783-4A98-4919-9211-7C05C8554562}" type="presParOf" srcId="{7FADAF9A-63E0-4E54-B112-8A7B4297E989}" destId="{B58B3512-BE90-46BD-9EFD-2E5A62C41814}" srcOrd="4" destOrd="0" presId="urn:microsoft.com/office/officeart/2005/8/layout/vProcess5"/>
    <dgm:cxn modelId="{0A65844D-1B33-4F90-946E-0B2A4748683E}" type="presParOf" srcId="{7FADAF9A-63E0-4E54-B112-8A7B4297E989}" destId="{16790E4A-96CC-4EAC-8347-FAD134ABDF86}" srcOrd="5" destOrd="0" presId="urn:microsoft.com/office/officeart/2005/8/layout/vProcess5"/>
    <dgm:cxn modelId="{BE3EEBDE-9D87-457E-A21E-AE8C96FDAA26}" type="presParOf" srcId="{7FADAF9A-63E0-4E54-B112-8A7B4297E989}" destId="{53EE1557-F7A9-4991-9B94-2E88560DBC0A}" srcOrd="6" destOrd="0" presId="urn:microsoft.com/office/officeart/2005/8/layout/vProcess5"/>
    <dgm:cxn modelId="{54D613AD-DCB2-4B3E-BA26-15C75DD57518}" type="presParOf" srcId="{7FADAF9A-63E0-4E54-B112-8A7B4297E989}" destId="{511D803A-594A-475E-BB73-78F9FDE9E0E3}" srcOrd="7" destOrd="0" presId="urn:microsoft.com/office/officeart/2005/8/layout/vProcess5"/>
    <dgm:cxn modelId="{78789C41-B418-4EA1-ABFF-21008A45BDBD}" type="presParOf" srcId="{7FADAF9A-63E0-4E54-B112-8A7B4297E989}" destId="{72FCE4F1-5F9D-4A75-B5D8-47EE650D9F4E}" srcOrd="8"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CF9B04-A12A-48A9-8569-D6DF22F0449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A456B101-AB6A-452A-B56A-405BB9E23CA5}">
      <dgm:prSet/>
      <dgm:spPr/>
      <dgm:t>
        <a:bodyPr/>
        <a:lstStyle/>
        <a:p>
          <a:r>
            <a:rPr lang="en-US"/>
            <a:t>Slate Recommender Systems are far more difficult to model since we have a combinatorial action space</a:t>
          </a:r>
        </a:p>
      </dgm:t>
    </dgm:pt>
    <dgm:pt modelId="{4522EEA9-A42C-490A-8CF7-CDE1E9EC7CAE}" type="parTrans" cxnId="{5427C6D6-AFFC-4BB1-8D40-59E97DFF9EA4}">
      <dgm:prSet/>
      <dgm:spPr/>
      <dgm:t>
        <a:bodyPr/>
        <a:lstStyle/>
        <a:p>
          <a:endParaRPr lang="en-US"/>
        </a:p>
      </dgm:t>
    </dgm:pt>
    <dgm:pt modelId="{B9BA834A-74A2-49C8-9F72-C84CAFCDEC5D}" type="sibTrans" cxnId="{5427C6D6-AFFC-4BB1-8D40-59E97DFF9EA4}">
      <dgm:prSet/>
      <dgm:spPr/>
      <dgm:t>
        <a:bodyPr/>
        <a:lstStyle/>
        <a:p>
          <a:endParaRPr lang="en-US"/>
        </a:p>
      </dgm:t>
    </dgm:pt>
    <dgm:pt modelId="{A31F3927-8589-40D4-AE3E-45FCF587DFD6}">
      <dgm:prSet/>
      <dgm:spPr/>
      <dgm:t>
        <a:bodyPr/>
        <a:lstStyle/>
        <a:p>
          <a:r>
            <a:rPr lang="en-US"/>
            <a:t>Reinforcement Learning has shown success when used for Recommender Systems</a:t>
          </a:r>
        </a:p>
      </dgm:t>
    </dgm:pt>
    <dgm:pt modelId="{B33F6F81-F381-422A-80BC-F2A8B0E1C49E}" type="parTrans" cxnId="{15A35170-DEB6-441C-A27F-839D8F20127B}">
      <dgm:prSet/>
      <dgm:spPr/>
      <dgm:t>
        <a:bodyPr/>
        <a:lstStyle/>
        <a:p>
          <a:endParaRPr lang="en-US"/>
        </a:p>
      </dgm:t>
    </dgm:pt>
    <dgm:pt modelId="{592434ED-1F11-49D9-AA0E-E938FD2D19FD}" type="sibTrans" cxnId="{15A35170-DEB6-441C-A27F-839D8F20127B}">
      <dgm:prSet/>
      <dgm:spPr/>
      <dgm:t>
        <a:bodyPr/>
        <a:lstStyle/>
        <a:p>
          <a:endParaRPr lang="en-US"/>
        </a:p>
      </dgm:t>
    </dgm:pt>
    <dgm:pt modelId="{7D3FC0F1-8EEB-469D-BBE8-0224280C4DCA}">
      <dgm:prSet/>
      <dgm:spPr/>
      <dgm:t>
        <a:bodyPr/>
        <a:lstStyle/>
        <a:p>
          <a:r>
            <a:rPr lang="en-US"/>
            <a:t>So the question that then follows is, can we effectively use RL to model Slate Recommender Systems?</a:t>
          </a:r>
        </a:p>
      </dgm:t>
    </dgm:pt>
    <dgm:pt modelId="{A262F337-C622-484D-AA15-438835AA5600}" type="parTrans" cxnId="{D6CB458C-B293-4B96-860A-CBA3B167D073}">
      <dgm:prSet/>
      <dgm:spPr/>
      <dgm:t>
        <a:bodyPr/>
        <a:lstStyle/>
        <a:p>
          <a:endParaRPr lang="en-US"/>
        </a:p>
      </dgm:t>
    </dgm:pt>
    <dgm:pt modelId="{AACA3390-6E29-4FB9-A895-1048828601D7}" type="sibTrans" cxnId="{D6CB458C-B293-4B96-860A-CBA3B167D073}">
      <dgm:prSet/>
      <dgm:spPr/>
      <dgm:t>
        <a:bodyPr/>
        <a:lstStyle/>
        <a:p>
          <a:endParaRPr lang="en-US"/>
        </a:p>
      </dgm:t>
    </dgm:pt>
    <dgm:pt modelId="{4AE8835F-A895-41DF-9AFF-239D76FD5624}" type="pres">
      <dgm:prSet presAssocID="{2ECF9B04-A12A-48A9-8569-D6DF22F04490}" presName="outerComposite" presStyleCnt="0">
        <dgm:presLayoutVars>
          <dgm:chMax val="5"/>
          <dgm:dir/>
          <dgm:resizeHandles val="exact"/>
        </dgm:presLayoutVars>
      </dgm:prSet>
      <dgm:spPr/>
    </dgm:pt>
    <dgm:pt modelId="{6EEC87E7-EC52-496C-880F-3224E734432B}" type="pres">
      <dgm:prSet presAssocID="{2ECF9B04-A12A-48A9-8569-D6DF22F04490}" presName="dummyMaxCanvas" presStyleCnt="0">
        <dgm:presLayoutVars/>
      </dgm:prSet>
      <dgm:spPr/>
    </dgm:pt>
    <dgm:pt modelId="{27B3E2E6-FF7D-45E8-A81E-384E4DE3E25F}" type="pres">
      <dgm:prSet presAssocID="{2ECF9B04-A12A-48A9-8569-D6DF22F04490}" presName="ThreeNodes_1" presStyleLbl="node1" presStyleIdx="0" presStyleCnt="3">
        <dgm:presLayoutVars>
          <dgm:bulletEnabled val="1"/>
        </dgm:presLayoutVars>
      </dgm:prSet>
      <dgm:spPr/>
    </dgm:pt>
    <dgm:pt modelId="{D1C083E9-2C44-48A9-B9B2-6D3EA92AD473}" type="pres">
      <dgm:prSet presAssocID="{2ECF9B04-A12A-48A9-8569-D6DF22F04490}" presName="ThreeNodes_2" presStyleLbl="node1" presStyleIdx="1" presStyleCnt="3">
        <dgm:presLayoutVars>
          <dgm:bulletEnabled val="1"/>
        </dgm:presLayoutVars>
      </dgm:prSet>
      <dgm:spPr/>
    </dgm:pt>
    <dgm:pt modelId="{B85F10E5-D030-4507-8F9C-81B95EA9A46D}" type="pres">
      <dgm:prSet presAssocID="{2ECF9B04-A12A-48A9-8569-D6DF22F04490}" presName="ThreeNodes_3" presStyleLbl="node1" presStyleIdx="2" presStyleCnt="3">
        <dgm:presLayoutVars>
          <dgm:bulletEnabled val="1"/>
        </dgm:presLayoutVars>
      </dgm:prSet>
      <dgm:spPr/>
    </dgm:pt>
    <dgm:pt modelId="{4CE9F858-3F85-43D4-AAB3-BAAE33E20226}" type="pres">
      <dgm:prSet presAssocID="{2ECF9B04-A12A-48A9-8569-D6DF22F04490}" presName="ThreeConn_1-2" presStyleLbl="fgAccFollowNode1" presStyleIdx="0" presStyleCnt="2">
        <dgm:presLayoutVars>
          <dgm:bulletEnabled val="1"/>
        </dgm:presLayoutVars>
      </dgm:prSet>
      <dgm:spPr/>
    </dgm:pt>
    <dgm:pt modelId="{B59CC1DB-0426-4BB1-A5D2-6C23A557793A}" type="pres">
      <dgm:prSet presAssocID="{2ECF9B04-A12A-48A9-8569-D6DF22F04490}" presName="ThreeConn_2-3" presStyleLbl="fgAccFollowNode1" presStyleIdx="1" presStyleCnt="2">
        <dgm:presLayoutVars>
          <dgm:bulletEnabled val="1"/>
        </dgm:presLayoutVars>
      </dgm:prSet>
      <dgm:spPr/>
    </dgm:pt>
    <dgm:pt modelId="{B3126A55-3174-4111-8F5E-2C9B01302CAA}" type="pres">
      <dgm:prSet presAssocID="{2ECF9B04-A12A-48A9-8569-D6DF22F04490}" presName="ThreeNodes_1_text" presStyleLbl="node1" presStyleIdx="2" presStyleCnt="3">
        <dgm:presLayoutVars>
          <dgm:bulletEnabled val="1"/>
        </dgm:presLayoutVars>
      </dgm:prSet>
      <dgm:spPr/>
    </dgm:pt>
    <dgm:pt modelId="{94620E46-6D0F-4933-91D7-A00B0487404F}" type="pres">
      <dgm:prSet presAssocID="{2ECF9B04-A12A-48A9-8569-D6DF22F04490}" presName="ThreeNodes_2_text" presStyleLbl="node1" presStyleIdx="2" presStyleCnt="3">
        <dgm:presLayoutVars>
          <dgm:bulletEnabled val="1"/>
        </dgm:presLayoutVars>
      </dgm:prSet>
      <dgm:spPr/>
    </dgm:pt>
    <dgm:pt modelId="{E5B55A2D-93A1-4743-B9A0-08479AA349D8}" type="pres">
      <dgm:prSet presAssocID="{2ECF9B04-A12A-48A9-8569-D6DF22F04490}" presName="ThreeNodes_3_text" presStyleLbl="node1" presStyleIdx="2" presStyleCnt="3">
        <dgm:presLayoutVars>
          <dgm:bulletEnabled val="1"/>
        </dgm:presLayoutVars>
      </dgm:prSet>
      <dgm:spPr/>
    </dgm:pt>
  </dgm:ptLst>
  <dgm:cxnLst>
    <dgm:cxn modelId="{29EA5525-D8B4-4F1E-9BB8-270321411C23}" type="presOf" srcId="{A31F3927-8589-40D4-AE3E-45FCF587DFD6}" destId="{D1C083E9-2C44-48A9-B9B2-6D3EA92AD473}" srcOrd="0" destOrd="0" presId="urn:microsoft.com/office/officeart/2005/8/layout/vProcess5"/>
    <dgm:cxn modelId="{11BA1C3E-80F4-4B8E-8B87-4FE50455880F}" type="presOf" srcId="{A456B101-AB6A-452A-B56A-405BB9E23CA5}" destId="{B3126A55-3174-4111-8F5E-2C9B01302CAA}" srcOrd="1" destOrd="0" presId="urn:microsoft.com/office/officeart/2005/8/layout/vProcess5"/>
    <dgm:cxn modelId="{426CD568-E3F9-4CCF-A8C3-B4EFD654B4FB}" type="presOf" srcId="{7D3FC0F1-8EEB-469D-BBE8-0224280C4DCA}" destId="{B85F10E5-D030-4507-8F9C-81B95EA9A46D}" srcOrd="0" destOrd="0" presId="urn:microsoft.com/office/officeart/2005/8/layout/vProcess5"/>
    <dgm:cxn modelId="{25B3DC4B-B461-45EA-ABC4-61117767C32B}" type="presOf" srcId="{A31F3927-8589-40D4-AE3E-45FCF587DFD6}" destId="{94620E46-6D0F-4933-91D7-A00B0487404F}" srcOrd="1" destOrd="0" presId="urn:microsoft.com/office/officeart/2005/8/layout/vProcess5"/>
    <dgm:cxn modelId="{15A35170-DEB6-441C-A27F-839D8F20127B}" srcId="{2ECF9B04-A12A-48A9-8569-D6DF22F04490}" destId="{A31F3927-8589-40D4-AE3E-45FCF587DFD6}" srcOrd="1" destOrd="0" parTransId="{B33F6F81-F381-422A-80BC-F2A8B0E1C49E}" sibTransId="{592434ED-1F11-49D9-AA0E-E938FD2D19FD}"/>
    <dgm:cxn modelId="{87DC9150-5CBA-4F9F-8CA5-2063226D9330}" type="presOf" srcId="{592434ED-1F11-49D9-AA0E-E938FD2D19FD}" destId="{B59CC1DB-0426-4BB1-A5D2-6C23A557793A}" srcOrd="0" destOrd="0" presId="urn:microsoft.com/office/officeart/2005/8/layout/vProcess5"/>
    <dgm:cxn modelId="{E489FD51-23D0-460A-9638-0A0CBAF08742}" type="presOf" srcId="{B9BA834A-74A2-49C8-9F72-C84CAFCDEC5D}" destId="{4CE9F858-3F85-43D4-AAB3-BAAE33E20226}" srcOrd="0" destOrd="0" presId="urn:microsoft.com/office/officeart/2005/8/layout/vProcess5"/>
    <dgm:cxn modelId="{D6CB458C-B293-4B96-860A-CBA3B167D073}" srcId="{2ECF9B04-A12A-48A9-8569-D6DF22F04490}" destId="{7D3FC0F1-8EEB-469D-BBE8-0224280C4DCA}" srcOrd="2" destOrd="0" parTransId="{A262F337-C622-484D-AA15-438835AA5600}" sibTransId="{AACA3390-6E29-4FB9-A895-1048828601D7}"/>
    <dgm:cxn modelId="{EDDEE39C-B0DC-44AD-AA77-D410C5229CEE}" type="presOf" srcId="{2ECF9B04-A12A-48A9-8569-D6DF22F04490}" destId="{4AE8835F-A895-41DF-9AFF-239D76FD5624}" srcOrd="0" destOrd="0" presId="urn:microsoft.com/office/officeart/2005/8/layout/vProcess5"/>
    <dgm:cxn modelId="{43FAB3B3-2D5B-41ED-80C6-A0158F8EEE00}" type="presOf" srcId="{7D3FC0F1-8EEB-469D-BBE8-0224280C4DCA}" destId="{E5B55A2D-93A1-4743-B9A0-08479AA349D8}" srcOrd="1" destOrd="0" presId="urn:microsoft.com/office/officeart/2005/8/layout/vProcess5"/>
    <dgm:cxn modelId="{010A68B5-BEA6-4196-9DF0-CF37BD0FB930}" type="presOf" srcId="{A456B101-AB6A-452A-B56A-405BB9E23CA5}" destId="{27B3E2E6-FF7D-45E8-A81E-384E4DE3E25F}" srcOrd="0" destOrd="0" presId="urn:microsoft.com/office/officeart/2005/8/layout/vProcess5"/>
    <dgm:cxn modelId="{5427C6D6-AFFC-4BB1-8D40-59E97DFF9EA4}" srcId="{2ECF9B04-A12A-48A9-8569-D6DF22F04490}" destId="{A456B101-AB6A-452A-B56A-405BB9E23CA5}" srcOrd="0" destOrd="0" parTransId="{4522EEA9-A42C-490A-8CF7-CDE1E9EC7CAE}" sibTransId="{B9BA834A-74A2-49C8-9F72-C84CAFCDEC5D}"/>
    <dgm:cxn modelId="{1A94D88D-7F28-422E-8DBD-182C30EFFECB}" type="presParOf" srcId="{4AE8835F-A895-41DF-9AFF-239D76FD5624}" destId="{6EEC87E7-EC52-496C-880F-3224E734432B}" srcOrd="0" destOrd="0" presId="urn:microsoft.com/office/officeart/2005/8/layout/vProcess5"/>
    <dgm:cxn modelId="{5056CEA9-94D0-47BD-836E-D70E8C6C665A}" type="presParOf" srcId="{4AE8835F-A895-41DF-9AFF-239D76FD5624}" destId="{27B3E2E6-FF7D-45E8-A81E-384E4DE3E25F}" srcOrd="1" destOrd="0" presId="urn:microsoft.com/office/officeart/2005/8/layout/vProcess5"/>
    <dgm:cxn modelId="{8C0D4A5D-1B70-4D44-B639-0655007D0640}" type="presParOf" srcId="{4AE8835F-A895-41DF-9AFF-239D76FD5624}" destId="{D1C083E9-2C44-48A9-B9B2-6D3EA92AD473}" srcOrd="2" destOrd="0" presId="urn:microsoft.com/office/officeart/2005/8/layout/vProcess5"/>
    <dgm:cxn modelId="{2687448F-D553-4204-8BD0-F34E53E6532A}" type="presParOf" srcId="{4AE8835F-A895-41DF-9AFF-239D76FD5624}" destId="{B85F10E5-D030-4507-8F9C-81B95EA9A46D}" srcOrd="3" destOrd="0" presId="urn:microsoft.com/office/officeart/2005/8/layout/vProcess5"/>
    <dgm:cxn modelId="{C5863929-90E6-4930-B1F9-55DE73562ACA}" type="presParOf" srcId="{4AE8835F-A895-41DF-9AFF-239D76FD5624}" destId="{4CE9F858-3F85-43D4-AAB3-BAAE33E20226}" srcOrd="4" destOrd="0" presId="urn:microsoft.com/office/officeart/2005/8/layout/vProcess5"/>
    <dgm:cxn modelId="{F75D2A69-BC41-42F7-8F46-34A656321E81}" type="presParOf" srcId="{4AE8835F-A895-41DF-9AFF-239D76FD5624}" destId="{B59CC1DB-0426-4BB1-A5D2-6C23A557793A}" srcOrd="5" destOrd="0" presId="urn:microsoft.com/office/officeart/2005/8/layout/vProcess5"/>
    <dgm:cxn modelId="{47F6ED86-BE93-4A91-9615-1FF891E0EDCD}" type="presParOf" srcId="{4AE8835F-A895-41DF-9AFF-239D76FD5624}" destId="{B3126A55-3174-4111-8F5E-2C9B01302CAA}" srcOrd="6" destOrd="0" presId="urn:microsoft.com/office/officeart/2005/8/layout/vProcess5"/>
    <dgm:cxn modelId="{63C2988F-39E9-49FD-9693-CA809A12E3B2}" type="presParOf" srcId="{4AE8835F-A895-41DF-9AFF-239D76FD5624}" destId="{94620E46-6D0F-4933-91D7-A00B0487404F}" srcOrd="7" destOrd="0" presId="urn:microsoft.com/office/officeart/2005/8/layout/vProcess5"/>
    <dgm:cxn modelId="{AC0E1CD9-2EAF-4983-8E5B-B5000C458947}" type="presParOf" srcId="{4AE8835F-A895-41DF-9AFF-239D76FD5624}" destId="{E5B55A2D-93A1-4743-B9A0-08479AA349D8}" srcOrd="8"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A56F6A-7ADB-4BB7-BC3A-2DEB9117C8F6}"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1722375F-9A10-4EA8-87F2-3E3D94437126}">
      <dgm:prSet/>
      <dgm:spPr/>
      <dgm:t>
        <a:bodyPr/>
        <a:lstStyle/>
        <a:p>
          <a:r>
            <a:rPr lang="en-US"/>
            <a:t>We break the problem into 2 parts:</a:t>
          </a:r>
        </a:p>
      </dgm:t>
    </dgm:pt>
    <dgm:pt modelId="{4B3C8D84-DBEA-4DEF-B81E-878FE58ECC3C}" type="parTrans" cxnId="{17E884CD-EC52-4CBD-A8F8-EF2F8F84896A}">
      <dgm:prSet/>
      <dgm:spPr/>
      <dgm:t>
        <a:bodyPr/>
        <a:lstStyle/>
        <a:p>
          <a:endParaRPr lang="en-US"/>
        </a:p>
      </dgm:t>
    </dgm:pt>
    <dgm:pt modelId="{197E032A-30E1-45BB-88EB-9BCC00BDA6BB}" type="sibTrans" cxnId="{17E884CD-EC52-4CBD-A8F8-EF2F8F84896A}">
      <dgm:prSet/>
      <dgm:spPr/>
      <dgm:t>
        <a:bodyPr/>
        <a:lstStyle/>
        <a:p>
          <a:endParaRPr lang="en-US"/>
        </a:p>
      </dgm:t>
    </dgm:pt>
    <dgm:pt modelId="{9CBDFD37-5949-4813-9433-A415FB0B3AEA}">
      <dgm:prSet/>
      <dgm:spPr/>
      <dgm:t>
        <a:bodyPr/>
        <a:lstStyle/>
        <a:p>
          <a:r>
            <a:rPr lang="en-US"/>
            <a:t>Learning </a:t>
          </a:r>
        </a:p>
      </dgm:t>
    </dgm:pt>
    <dgm:pt modelId="{44DB930D-1816-46C9-B145-8A9CDDA63F95}" type="parTrans" cxnId="{090F51F2-55E1-4C9D-AFD0-5508F7D3E8CD}">
      <dgm:prSet/>
      <dgm:spPr/>
      <dgm:t>
        <a:bodyPr/>
        <a:lstStyle/>
        <a:p>
          <a:endParaRPr lang="en-US"/>
        </a:p>
      </dgm:t>
    </dgm:pt>
    <dgm:pt modelId="{17093265-2505-48D1-9236-7D4B348F3A40}" type="sibTrans" cxnId="{090F51F2-55E1-4C9D-AFD0-5508F7D3E8CD}">
      <dgm:prSet/>
      <dgm:spPr/>
      <dgm:t>
        <a:bodyPr/>
        <a:lstStyle/>
        <a:p>
          <a:endParaRPr lang="en-US"/>
        </a:p>
      </dgm:t>
    </dgm:pt>
    <dgm:pt modelId="{FD05216C-64CA-4E45-A2E6-EB9928691D44}">
      <dgm:prSet/>
      <dgm:spPr/>
      <dgm:t>
        <a:bodyPr/>
        <a:lstStyle/>
        <a:p>
          <a:r>
            <a:rPr lang="en-US"/>
            <a:t>Evaluation</a:t>
          </a:r>
        </a:p>
      </dgm:t>
    </dgm:pt>
    <dgm:pt modelId="{832BBF83-197C-4944-9C65-ED0198F77187}" type="parTrans" cxnId="{87B99CF5-1ECD-40DE-BA82-1ACEF51279F2}">
      <dgm:prSet/>
      <dgm:spPr/>
      <dgm:t>
        <a:bodyPr/>
        <a:lstStyle/>
        <a:p>
          <a:endParaRPr lang="en-US"/>
        </a:p>
      </dgm:t>
    </dgm:pt>
    <dgm:pt modelId="{6B849FA1-E0F5-44C2-A941-31A51DB74120}" type="sibTrans" cxnId="{87B99CF5-1ECD-40DE-BA82-1ACEF51279F2}">
      <dgm:prSet/>
      <dgm:spPr/>
      <dgm:t>
        <a:bodyPr/>
        <a:lstStyle/>
        <a:p>
          <a:endParaRPr lang="en-US"/>
        </a:p>
      </dgm:t>
    </dgm:pt>
    <dgm:pt modelId="{7E305BB1-2E47-4303-A302-ED5BF07D166C}">
      <dgm:prSet/>
      <dgm:spPr/>
      <dgm:t>
        <a:bodyPr/>
        <a:lstStyle/>
        <a:p>
          <a:r>
            <a:rPr lang="en-US"/>
            <a:t>Learning involves being able to derive Q-vales for each slate from the data we have</a:t>
          </a:r>
        </a:p>
      </dgm:t>
    </dgm:pt>
    <dgm:pt modelId="{39687FBE-7B16-4585-9830-F06045FFDB76}" type="parTrans" cxnId="{981206F8-9812-49F1-9431-0BBE3E337AFA}">
      <dgm:prSet/>
      <dgm:spPr/>
      <dgm:t>
        <a:bodyPr/>
        <a:lstStyle/>
        <a:p>
          <a:endParaRPr lang="en-US"/>
        </a:p>
      </dgm:t>
    </dgm:pt>
    <dgm:pt modelId="{E8BD28F8-C48A-4692-AED8-A934AE421D6A}" type="sibTrans" cxnId="{981206F8-9812-49F1-9431-0BBE3E337AFA}">
      <dgm:prSet/>
      <dgm:spPr/>
      <dgm:t>
        <a:bodyPr/>
        <a:lstStyle/>
        <a:p>
          <a:endParaRPr lang="en-US"/>
        </a:p>
      </dgm:t>
    </dgm:pt>
    <dgm:pt modelId="{5E928203-490F-4FFA-989C-5ED500CD7B96}">
      <dgm:prSet/>
      <dgm:spPr/>
      <dgm:t>
        <a:bodyPr/>
        <a:lstStyle/>
        <a:p>
          <a:r>
            <a:rPr lang="en-US"/>
            <a:t>Evaluation involves - Being able to evaluate all possible slates to show one of them to a user</a:t>
          </a:r>
        </a:p>
      </dgm:t>
    </dgm:pt>
    <dgm:pt modelId="{E23E0CD1-F850-4E94-858F-81CDE1E64EEE}" type="parTrans" cxnId="{8DC498B4-3CD3-4E78-83C4-202EC46082FB}">
      <dgm:prSet/>
      <dgm:spPr/>
      <dgm:t>
        <a:bodyPr/>
        <a:lstStyle/>
        <a:p>
          <a:endParaRPr lang="en-US"/>
        </a:p>
      </dgm:t>
    </dgm:pt>
    <dgm:pt modelId="{15E0CC66-9255-475C-A4E4-332BF617D04C}" type="sibTrans" cxnId="{8DC498B4-3CD3-4E78-83C4-202EC46082FB}">
      <dgm:prSet/>
      <dgm:spPr/>
      <dgm:t>
        <a:bodyPr/>
        <a:lstStyle/>
        <a:p>
          <a:endParaRPr lang="en-US"/>
        </a:p>
      </dgm:t>
    </dgm:pt>
    <dgm:pt modelId="{3A034E68-4A92-45E6-A700-3E2673CC175D}" type="pres">
      <dgm:prSet presAssocID="{1BA56F6A-7ADB-4BB7-BC3A-2DEB9117C8F6}" presName="Name0" presStyleCnt="0">
        <dgm:presLayoutVars>
          <dgm:dir/>
          <dgm:animLvl val="lvl"/>
          <dgm:resizeHandles val="exact"/>
        </dgm:presLayoutVars>
      </dgm:prSet>
      <dgm:spPr/>
    </dgm:pt>
    <dgm:pt modelId="{67AACAE6-69C0-4A49-B1BE-B3481C69A6EE}" type="pres">
      <dgm:prSet presAssocID="{5E928203-490F-4FFA-989C-5ED500CD7B96}" presName="boxAndChildren" presStyleCnt="0"/>
      <dgm:spPr/>
    </dgm:pt>
    <dgm:pt modelId="{E049CE51-497F-4503-A2CD-E16976A4BFBD}" type="pres">
      <dgm:prSet presAssocID="{5E928203-490F-4FFA-989C-5ED500CD7B96}" presName="parentTextBox" presStyleLbl="node1" presStyleIdx="0" presStyleCnt="3"/>
      <dgm:spPr/>
    </dgm:pt>
    <dgm:pt modelId="{A29B0439-FC6E-4D17-ACFF-A186DBDCA563}" type="pres">
      <dgm:prSet presAssocID="{E8BD28F8-C48A-4692-AED8-A934AE421D6A}" presName="sp" presStyleCnt="0"/>
      <dgm:spPr/>
    </dgm:pt>
    <dgm:pt modelId="{A1063A51-F484-4388-A710-CCF0AAEB1E58}" type="pres">
      <dgm:prSet presAssocID="{7E305BB1-2E47-4303-A302-ED5BF07D166C}" presName="arrowAndChildren" presStyleCnt="0"/>
      <dgm:spPr/>
    </dgm:pt>
    <dgm:pt modelId="{18B2DA74-03B4-420F-A328-7AA5866A886B}" type="pres">
      <dgm:prSet presAssocID="{7E305BB1-2E47-4303-A302-ED5BF07D166C}" presName="parentTextArrow" presStyleLbl="node1" presStyleIdx="1" presStyleCnt="3"/>
      <dgm:spPr/>
    </dgm:pt>
    <dgm:pt modelId="{0BD32091-F3EE-46A1-A8AF-CDD4823AC1CF}" type="pres">
      <dgm:prSet presAssocID="{197E032A-30E1-45BB-88EB-9BCC00BDA6BB}" presName="sp" presStyleCnt="0"/>
      <dgm:spPr/>
    </dgm:pt>
    <dgm:pt modelId="{34AE9C51-0081-42A9-B5A1-E9003C2AAEDE}" type="pres">
      <dgm:prSet presAssocID="{1722375F-9A10-4EA8-87F2-3E3D94437126}" presName="arrowAndChildren" presStyleCnt="0"/>
      <dgm:spPr/>
    </dgm:pt>
    <dgm:pt modelId="{CC673008-D2A6-4A33-B383-59159FC0593F}" type="pres">
      <dgm:prSet presAssocID="{1722375F-9A10-4EA8-87F2-3E3D94437126}" presName="parentTextArrow" presStyleLbl="node1" presStyleIdx="1" presStyleCnt="3"/>
      <dgm:spPr/>
    </dgm:pt>
    <dgm:pt modelId="{4D9C60DA-0F20-4A69-98C7-115F1C5ABE97}" type="pres">
      <dgm:prSet presAssocID="{1722375F-9A10-4EA8-87F2-3E3D94437126}" presName="arrow" presStyleLbl="node1" presStyleIdx="2" presStyleCnt="3"/>
      <dgm:spPr/>
    </dgm:pt>
    <dgm:pt modelId="{5BA02486-87AD-4D05-BD32-3129D8F80C93}" type="pres">
      <dgm:prSet presAssocID="{1722375F-9A10-4EA8-87F2-3E3D94437126}" presName="descendantArrow" presStyleCnt="0"/>
      <dgm:spPr/>
    </dgm:pt>
    <dgm:pt modelId="{7BB3686C-9BC5-48CB-A7B4-F1BA8164B68C}" type="pres">
      <dgm:prSet presAssocID="{9CBDFD37-5949-4813-9433-A415FB0B3AEA}" presName="childTextArrow" presStyleLbl="fgAccFollowNode1" presStyleIdx="0" presStyleCnt="2">
        <dgm:presLayoutVars>
          <dgm:bulletEnabled val="1"/>
        </dgm:presLayoutVars>
      </dgm:prSet>
      <dgm:spPr/>
    </dgm:pt>
    <dgm:pt modelId="{940758C7-F6C5-4919-940F-DE8B7520D34B}" type="pres">
      <dgm:prSet presAssocID="{FD05216C-64CA-4E45-A2E6-EB9928691D44}" presName="childTextArrow" presStyleLbl="fgAccFollowNode1" presStyleIdx="1" presStyleCnt="2">
        <dgm:presLayoutVars>
          <dgm:bulletEnabled val="1"/>
        </dgm:presLayoutVars>
      </dgm:prSet>
      <dgm:spPr/>
    </dgm:pt>
  </dgm:ptLst>
  <dgm:cxnLst>
    <dgm:cxn modelId="{55B6801E-FA22-44BE-96F7-9DDA98C2B4EE}" type="presOf" srcId="{1BA56F6A-7ADB-4BB7-BC3A-2DEB9117C8F6}" destId="{3A034E68-4A92-45E6-A700-3E2673CC175D}" srcOrd="0" destOrd="0" presId="urn:microsoft.com/office/officeart/2005/8/layout/process4"/>
    <dgm:cxn modelId="{F3E6792A-28FD-4022-A79F-AC921CF20946}" type="presOf" srcId="{1722375F-9A10-4EA8-87F2-3E3D94437126}" destId="{4D9C60DA-0F20-4A69-98C7-115F1C5ABE97}" srcOrd="1" destOrd="0" presId="urn:microsoft.com/office/officeart/2005/8/layout/process4"/>
    <dgm:cxn modelId="{9093F76D-80B9-463C-BA4F-F828578B8264}" type="presOf" srcId="{9CBDFD37-5949-4813-9433-A415FB0B3AEA}" destId="{7BB3686C-9BC5-48CB-A7B4-F1BA8164B68C}" srcOrd="0" destOrd="0" presId="urn:microsoft.com/office/officeart/2005/8/layout/process4"/>
    <dgm:cxn modelId="{F5FFC586-4A93-44E5-98C8-4C9A96C75BC8}" type="presOf" srcId="{7E305BB1-2E47-4303-A302-ED5BF07D166C}" destId="{18B2DA74-03B4-420F-A328-7AA5866A886B}" srcOrd="0" destOrd="0" presId="urn:microsoft.com/office/officeart/2005/8/layout/process4"/>
    <dgm:cxn modelId="{8DC498B4-3CD3-4E78-83C4-202EC46082FB}" srcId="{1BA56F6A-7ADB-4BB7-BC3A-2DEB9117C8F6}" destId="{5E928203-490F-4FFA-989C-5ED500CD7B96}" srcOrd="2" destOrd="0" parTransId="{E23E0CD1-F850-4E94-858F-81CDE1E64EEE}" sibTransId="{15E0CC66-9255-475C-A4E4-332BF617D04C}"/>
    <dgm:cxn modelId="{36CC4BC6-DC60-4FA4-B9A7-CBBD97AA8059}" type="presOf" srcId="{5E928203-490F-4FFA-989C-5ED500CD7B96}" destId="{E049CE51-497F-4503-A2CD-E16976A4BFBD}" srcOrd="0" destOrd="0" presId="urn:microsoft.com/office/officeart/2005/8/layout/process4"/>
    <dgm:cxn modelId="{17E884CD-EC52-4CBD-A8F8-EF2F8F84896A}" srcId="{1BA56F6A-7ADB-4BB7-BC3A-2DEB9117C8F6}" destId="{1722375F-9A10-4EA8-87F2-3E3D94437126}" srcOrd="0" destOrd="0" parTransId="{4B3C8D84-DBEA-4DEF-B81E-878FE58ECC3C}" sibTransId="{197E032A-30E1-45BB-88EB-9BCC00BDA6BB}"/>
    <dgm:cxn modelId="{302387D0-4884-4D07-8BDE-9E3207AD06E0}" type="presOf" srcId="{1722375F-9A10-4EA8-87F2-3E3D94437126}" destId="{CC673008-D2A6-4A33-B383-59159FC0593F}" srcOrd="0" destOrd="0" presId="urn:microsoft.com/office/officeart/2005/8/layout/process4"/>
    <dgm:cxn modelId="{CF15AAD1-C602-4FC8-A7A1-A03288A92350}" type="presOf" srcId="{FD05216C-64CA-4E45-A2E6-EB9928691D44}" destId="{940758C7-F6C5-4919-940F-DE8B7520D34B}" srcOrd="0" destOrd="0" presId="urn:microsoft.com/office/officeart/2005/8/layout/process4"/>
    <dgm:cxn modelId="{090F51F2-55E1-4C9D-AFD0-5508F7D3E8CD}" srcId="{1722375F-9A10-4EA8-87F2-3E3D94437126}" destId="{9CBDFD37-5949-4813-9433-A415FB0B3AEA}" srcOrd="0" destOrd="0" parTransId="{44DB930D-1816-46C9-B145-8A9CDDA63F95}" sibTransId="{17093265-2505-48D1-9236-7D4B348F3A40}"/>
    <dgm:cxn modelId="{87B99CF5-1ECD-40DE-BA82-1ACEF51279F2}" srcId="{1722375F-9A10-4EA8-87F2-3E3D94437126}" destId="{FD05216C-64CA-4E45-A2E6-EB9928691D44}" srcOrd="1" destOrd="0" parTransId="{832BBF83-197C-4944-9C65-ED0198F77187}" sibTransId="{6B849FA1-E0F5-44C2-A941-31A51DB74120}"/>
    <dgm:cxn modelId="{981206F8-9812-49F1-9431-0BBE3E337AFA}" srcId="{1BA56F6A-7ADB-4BB7-BC3A-2DEB9117C8F6}" destId="{7E305BB1-2E47-4303-A302-ED5BF07D166C}" srcOrd="1" destOrd="0" parTransId="{39687FBE-7B16-4585-9830-F06045FFDB76}" sibTransId="{E8BD28F8-C48A-4692-AED8-A934AE421D6A}"/>
    <dgm:cxn modelId="{98BEC3E3-0FEF-4C24-B229-4CE49F068E35}" type="presParOf" srcId="{3A034E68-4A92-45E6-A700-3E2673CC175D}" destId="{67AACAE6-69C0-4A49-B1BE-B3481C69A6EE}" srcOrd="0" destOrd="0" presId="urn:microsoft.com/office/officeart/2005/8/layout/process4"/>
    <dgm:cxn modelId="{99E6A1CA-398E-4992-8D75-BAA09201ADBF}" type="presParOf" srcId="{67AACAE6-69C0-4A49-B1BE-B3481C69A6EE}" destId="{E049CE51-497F-4503-A2CD-E16976A4BFBD}" srcOrd="0" destOrd="0" presId="urn:microsoft.com/office/officeart/2005/8/layout/process4"/>
    <dgm:cxn modelId="{6C1743A8-B8B4-4478-A4C6-F8A07CFF981A}" type="presParOf" srcId="{3A034E68-4A92-45E6-A700-3E2673CC175D}" destId="{A29B0439-FC6E-4D17-ACFF-A186DBDCA563}" srcOrd="1" destOrd="0" presId="urn:microsoft.com/office/officeart/2005/8/layout/process4"/>
    <dgm:cxn modelId="{FAC7CA85-BE56-436E-AA8A-BABC3B2700AB}" type="presParOf" srcId="{3A034E68-4A92-45E6-A700-3E2673CC175D}" destId="{A1063A51-F484-4388-A710-CCF0AAEB1E58}" srcOrd="2" destOrd="0" presId="urn:microsoft.com/office/officeart/2005/8/layout/process4"/>
    <dgm:cxn modelId="{33C0A0E9-874A-41DC-A299-E6CD63D84CE6}" type="presParOf" srcId="{A1063A51-F484-4388-A710-CCF0AAEB1E58}" destId="{18B2DA74-03B4-420F-A328-7AA5866A886B}" srcOrd="0" destOrd="0" presId="urn:microsoft.com/office/officeart/2005/8/layout/process4"/>
    <dgm:cxn modelId="{03765D5F-155D-4CE6-B676-8917CC859646}" type="presParOf" srcId="{3A034E68-4A92-45E6-A700-3E2673CC175D}" destId="{0BD32091-F3EE-46A1-A8AF-CDD4823AC1CF}" srcOrd="3" destOrd="0" presId="urn:microsoft.com/office/officeart/2005/8/layout/process4"/>
    <dgm:cxn modelId="{FDFECE19-D0EB-4843-9450-61822E7C9D12}" type="presParOf" srcId="{3A034E68-4A92-45E6-A700-3E2673CC175D}" destId="{34AE9C51-0081-42A9-B5A1-E9003C2AAEDE}" srcOrd="4" destOrd="0" presId="urn:microsoft.com/office/officeart/2005/8/layout/process4"/>
    <dgm:cxn modelId="{3552EA10-2E2D-4935-A639-9E44ECD4DA13}" type="presParOf" srcId="{34AE9C51-0081-42A9-B5A1-E9003C2AAEDE}" destId="{CC673008-D2A6-4A33-B383-59159FC0593F}" srcOrd="0" destOrd="0" presId="urn:microsoft.com/office/officeart/2005/8/layout/process4"/>
    <dgm:cxn modelId="{361C2B6E-99E0-4095-B12F-3DBD06DDEE31}" type="presParOf" srcId="{34AE9C51-0081-42A9-B5A1-E9003C2AAEDE}" destId="{4D9C60DA-0F20-4A69-98C7-115F1C5ABE97}" srcOrd="1" destOrd="0" presId="urn:microsoft.com/office/officeart/2005/8/layout/process4"/>
    <dgm:cxn modelId="{F02FCFB8-4BAB-44A1-BFA2-F92E37C7B077}" type="presParOf" srcId="{34AE9C51-0081-42A9-B5A1-E9003C2AAEDE}" destId="{5BA02486-87AD-4D05-BD32-3129D8F80C93}" srcOrd="2" destOrd="0" presId="urn:microsoft.com/office/officeart/2005/8/layout/process4"/>
    <dgm:cxn modelId="{75268A5A-EE49-44A9-AC65-913D2C429EDA}" type="presParOf" srcId="{5BA02486-87AD-4D05-BD32-3129D8F80C93}" destId="{7BB3686C-9BC5-48CB-A7B4-F1BA8164B68C}" srcOrd="0" destOrd="0" presId="urn:microsoft.com/office/officeart/2005/8/layout/process4"/>
    <dgm:cxn modelId="{7A6D6A2A-448A-49FF-BDF5-DE1B9FD3C0A8}" type="presParOf" srcId="{5BA02486-87AD-4D05-BD32-3129D8F80C93}" destId="{940758C7-F6C5-4919-940F-DE8B7520D34B}" srcOrd="1" destOrd="0" presId="urn:microsoft.com/office/officeart/2005/8/layout/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B11619-ED85-461C-8DFE-76B345F52FB2}"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F266CCFA-2F43-4022-96A8-0F2C83205CE0}">
      <dgm:prSet/>
      <dgm:spPr/>
      <dgm:t>
        <a:bodyPr/>
        <a:lstStyle/>
        <a:p>
          <a:pPr rtl="0"/>
          <a:r>
            <a:rPr lang="en-US" dirty="0">
              <a:latin typeface="Calibri Light" panose="020F0302020204030204"/>
            </a:rPr>
            <a:t>We have worked with Google</a:t>
          </a:r>
          <a:r>
            <a:rPr lang="en-US" dirty="0"/>
            <a:t> </a:t>
          </a:r>
          <a:r>
            <a:rPr lang="en-US" dirty="0" err="1"/>
            <a:t>Recsim's</a:t>
          </a:r>
          <a:r>
            <a:rPr lang="en-US" dirty="0"/>
            <a:t> Interest Evolution</a:t>
          </a:r>
        </a:p>
      </dgm:t>
    </dgm:pt>
    <dgm:pt modelId="{33B0DFF2-9526-4EB6-901C-484050CC256D}" type="parTrans" cxnId="{4A92C783-3D0C-4308-B256-A199E60EFE28}">
      <dgm:prSet/>
      <dgm:spPr/>
      <dgm:t>
        <a:bodyPr/>
        <a:lstStyle/>
        <a:p>
          <a:endParaRPr lang="en-US"/>
        </a:p>
      </dgm:t>
    </dgm:pt>
    <dgm:pt modelId="{2CFC23FB-2B39-4FDE-A452-78B14D0DCC3F}" type="sibTrans" cxnId="{4A92C783-3D0C-4308-B256-A199E60EFE28}">
      <dgm:prSet/>
      <dgm:spPr/>
      <dgm:t>
        <a:bodyPr/>
        <a:lstStyle/>
        <a:p>
          <a:endParaRPr lang="en-US"/>
        </a:p>
      </dgm:t>
    </dgm:pt>
    <dgm:pt modelId="{8C86D652-CABE-4474-A7D6-71652788680E}">
      <dgm:prSet/>
      <dgm:spPr/>
      <dgm:t>
        <a:bodyPr/>
        <a:lstStyle/>
        <a:p>
          <a:r>
            <a:rPr lang="en-US" dirty="0"/>
            <a:t>It is a dynamic environment that allows for the algorithm to learn from any given combination instead of having to use partial slate matches. </a:t>
          </a:r>
        </a:p>
      </dgm:t>
    </dgm:pt>
    <dgm:pt modelId="{5F70B13F-CD0B-4FDB-B77F-5A515CCC2F64}" type="parTrans" cxnId="{68F23880-34C1-47F0-BF22-D3BAB227ADB3}">
      <dgm:prSet/>
      <dgm:spPr/>
      <dgm:t>
        <a:bodyPr/>
        <a:lstStyle/>
        <a:p>
          <a:endParaRPr lang="en-US"/>
        </a:p>
      </dgm:t>
    </dgm:pt>
    <dgm:pt modelId="{A1CCED1C-C3F6-45B0-9384-240C09B1D5EF}" type="sibTrans" cxnId="{68F23880-34C1-47F0-BF22-D3BAB227ADB3}">
      <dgm:prSet/>
      <dgm:spPr/>
      <dgm:t>
        <a:bodyPr/>
        <a:lstStyle/>
        <a:p>
          <a:endParaRPr lang="en-US"/>
        </a:p>
      </dgm:t>
    </dgm:pt>
    <dgm:pt modelId="{E820545A-848B-4393-984B-888DB3793DA5}">
      <dgm:prSet/>
      <dgm:spPr/>
      <dgm:t>
        <a:bodyPr/>
        <a:lstStyle/>
        <a:p>
          <a:r>
            <a:rPr lang="en-US" dirty="0"/>
            <a:t>IEE focuses on changes in user preferences and evolution in taste – similar to a movie or news recommendation agent.</a:t>
          </a:r>
        </a:p>
      </dgm:t>
    </dgm:pt>
    <dgm:pt modelId="{B286A0BB-CD9F-4527-9082-8C7BE278E744}" type="parTrans" cxnId="{BEA3CF61-F42C-4C8C-80AA-CD3B80FFDA72}">
      <dgm:prSet/>
      <dgm:spPr/>
      <dgm:t>
        <a:bodyPr/>
        <a:lstStyle/>
        <a:p>
          <a:endParaRPr lang="en-US"/>
        </a:p>
      </dgm:t>
    </dgm:pt>
    <dgm:pt modelId="{D40DBFC1-83BD-48D0-BD98-CAFD90A2A391}" type="sibTrans" cxnId="{BEA3CF61-F42C-4C8C-80AA-CD3B80FFDA72}">
      <dgm:prSet/>
      <dgm:spPr/>
      <dgm:t>
        <a:bodyPr/>
        <a:lstStyle/>
        <a:p>
          <a:endParaRPr lang="en-US"/>
        </a:p>
      </dgm:t>
    </dgm:pt>
    <dgm:pt modelId="{0FE69389-A82A-4A94-9B47-406CC3B5B3D6}">
      <dgm:prSet/>
      <dgm:spPr/>
      <dgm:t>
        <a:bodyPr/>
        <a:lstStyle/>
        <a:p>
          <a:r>
            <a:rPr lang="en-US" dirty="0"/>
            <a:t>IXE and LTS are the other 2 environments.</a:t>
          </a:r>
        </a:p>
      </dgm:t>
    </dgm:pt>
    <dgm:pt modelId="{1C487187-0FC6-432E-8AAB-695BC8E8D8B5}" type="parTrans" cxnId="{554993B1-A06A-4B2A-A486-73C31015428F}">
      <dgm:prSet/>
      <dgm:spPr/>
      <dgm:t>
        <a:bodyPr/>
        <a:lstStyle/>
        <a:p>
          <a:endParaRPr lang="en-US"/>
        </a:p>
      </dgm:t>
    </dgm:pt>
    <dgm:pt modelId="{88F3502A-9E19-425C-AB9A-A04137564C3B}" type="sibTrans" cxnId="{554993B1-A06A-4B2A-A486-73C31015428F}">
      <dgm:prSet/>
      <dgm:spPr/>
      <dgm:t>
        <a:bodyPr/>
        <a:lstStyle/>
        <a:p>
          <a:endParaRPr lang="en-US"/>
        </a:p>
      </dgm:t>
    </dgm:pt>
    <dgm:pt modelId="{463B8401-079D-4909-9455-284EE7883DCB}" type="pres">
      <dgm:prSet presAssocID="{3AB11619-ED85-461C-8DFE-76B345F52FB2}" presName="vert0" presStyleCnt="0">
        <dgm:presLayoutVars>
          <dgm:dir/>
          <dgm:animOne val="branch"/>
          <dgm:animLvl val="lvl"/>
        </dgm:presLayoutVars>
      </dgm:prSet>
      <dgm:spPr/>
    </dgm:pt>
    <dgm:pt modelId="{56D5B9E4-3DB4-426F-9A11-67D401B4834A}" type="pres">
      <dgm:prSet presAssocID="{F266CCFA-2F43-4022-96A8-0F2C83205CE0}" presName="thickLine" presStyleLbl="alignNode1" presStyleIdx="0" presStyleCnt="4"/>
      <dgm:spPr/>
    </dgm:pt>
    <dgm:pt modelId="{92E42141-6C37-4476-981B-A6A23C27845B}" type="pres">
      <dgm:prSet presAssocID="{F266CCFA-2F43-4022-96A8-0F2C83205CE0}" presName="horz1" presStyleCnt="0"/>
      <dgm:spPr/>
    </dgm:pt>
    <dgm:pt modelId="{98F27313-B916-489E-BDC5-7A9E80481D2A}" type="pres">
      <dgm:prSet presAssocID="{F266CCFA-2F43-4022-96A8-0F2C83205CE0}" presName="tx1" presStyleLbl="revTx" presStyleIdx="0" presStyleCnt="4"/>
      <dgm:spPr/>
    </dgm:pt>
    <dgm:pt modelId="{BCB9CE99-D219-4F86-A450-82473AE19831}" type="pres">
      <dgm:prSet presAssocID="{F266CCFA-2F43-4022-96A8-0F2C83205CE0}" presName="vert1" presStyleCnt="0"/>
      <dgm:spPr/>
    </dgm:pt>
    <dgm:pt modelId="{F7F4A08A-7AB2-4D98-867E-E9EA7F7757F2}" type="pres">
      <dgm:prSet presAssocID="{8C86D652-CABE-4474-A7D6-71652788680E}" presName="thickLine" presStyleLbl="alignNode1" presStyleIdx="1" presStyleCnt="4"/>
      <dgm:spPr/>
    </dgm:pt>
    <dgm:pt modelId="{D1D8787D-EE8D-4882-B8C0-06CD54149761}" type="pres">
      <dgm:prSet presAssocID="{8C86D652-CABE-4474-A7D6-71652788680E}" presName="horz1" presStyleCnt="0"/>
      <dgm:spPr/>
    </dgm:pt>
    <dgm:pt modelId="{BC6CE8BD-EF68-43F5-8B2A-A5DB47310076}" type="pres">
      <dgm:prSet presAssocID="{8C86D652-CABE-4474-A7D6-71652788680E}" presName="tx1" presStyleLbl="revTx" presStyleIdx="1" presStyleCnt="4"/>
      <dgm:spPr/>
    </dgm:pt>
    <dgm:pt modelId="{8EF776EC-1D66-4BC3-A375-193272FC919C}" type="pres">
      <dgm:prSet presAssocID="{8C86D652-CABE-4474-A7D6-71652788680E}" presName="vert1" presStyleCnt="0"/>
      <dgm:spPr/>
    </dgm:pt>
    <dgm:pt modelId="{61C96785-D936-4FA7-8BDC-D4A801E2428A}" type="pres">
      <dgm:prSet presAssocID="{E820545A-848B-4393-984B-888DB3793DA5}" presName="thickLine" presStyleLbl="alignNode1" presStyleIdx="2" presStyleCnt="4"/>
      <dgm:spPr/>
    </dgm:pt>
    <dgm:pt modelId="{E7DA205A-3EAD-4FF6-A211-7C150B1ADFA0}" type="pres">
      <dgm:prSet presAssocID="{E820545A-848B-4393-984B-888DB3793DA5}" presName="horz1" presStyleCnt="0"/>
      <dgm:spPr/>
    </dgm:pt>
    <dgm:pt modelId="{FA076A79-7B23-441B-A9D4-70E808697619}" type="pres">
      <dgm:prSet presAssocID="{E820545A-848B-4393-984B-888DB3793DA5}" presName="tx1" presStyleLbl="revTx" presStyleIdx="2" presStyleCnt="4"/>
      <dgm:spPr/>
    </dgm:pt>
    <dgm:pt modelId="{BB3768FD-FC91-49B9-81B0-9E5FDE474C5A}" type="pres">
      <dgm:prSet presAssocID="{E820545A-848B-4393-984B-888DB3793DA5}" presName="vert1" presStyleCnt="0"/>
      <dgm:spPr/>
    </dgm:pt>
    <dgm:pt modelId="{FA9F0108-335C-4F60-ADC7-8BCF77D97E75}" type="pres">
      <dgm:prSet presAssocID="{0FE69389-A82A-4A94-9B47-406CC3B5B3D6}" presName="thickLine" presStyleLbl="alignNode1" presStyleIdx="3" presStyleCnt="4"/>
      <dgm:spPr/>
    </dgm:pt>
    <dgm:pt modelId="{6CC2DAF7-878C-4044-A652-8C01AA6167AF}" type="pres">
      <dgm:prSet presAssocID="{0FE69389-A82A-4A94-9B47-406CC3B5B3D6}" presName="horz1" presStyleCnt="0"/>
      <dgm:spPr/>
    </dgm:pt>
    <dgm:pt modelId="{A9CEB7E1-A05A-4B8E-9AFE-20FF5E1E06B0}" type="pres">
      <dgm:prSet presAssocID="{0FE69389-A82A-4A94-9B47-406CC3B5B3D6}" presName="tx1" presStyleLbl="revTx" presStyleIdx="3" presStyleCnt="4"/>
      <dgm:spPr/>
    </dgm:pt>
    <dgm:pt modelId="{5086859D-D34A-454C-8520-CC8ED9F3F737}" type="pres">
      <dgm:prSet presAssocID="{0FE69389-A82A-4A94-9B47-406CC3B5B3D6}" presName="vert1" presStyleCnt="0"/>
      <dgm:spPr/>
    </dgm:pt>
  </dgm:ptLst>
  <dgm:cxnLst>
    <dgm:cxn modelId="{060DB52C-96CE-4C66-89EE-A672D9D69C15}" type="presOf" srcId="{3AB11619-ED85-461C-8DFE-76B345F52FB2}" destId="{463B8401-079D-4909-9455-284EE7883DCB}" srcOrd="0" destOrd="0" presId="urn:microsoft.com/office/officeart/2008/layout/LinedList"/>
    <dgm:cxn modelId="{BEA3CF61-F42C-4C8C-80AA-CD3B80FFDA72}" srcId="{3AB11619-ED85-461C-8DFE-76B345F52FB2}" destId="{E820545A-848B-4393-984B-888DB3793DA5}" srcOrd="2" destOrd="0" parTransId="{B286A0BB-CD9F-4527-9082-8C7BE278E744}" sibTransId="{D40DBFC1-83BD-48D0-BD98-CAFD90A2A391}"/>
    <dgm:cxn modelId="{68F23880-34C1-47F0-BF22-D3BAB227ADB3}" srcId="{3AB11619-ED85-461C-8DFE-76B345F52FB2}" destId="{8C86D652-CABE-4474-A7D6-71652788680E}" srcOrd="1" destOrd="0" parTransId="{5F70B13F-CD0B-4FDB-B77F-5A515CCC2F64}" sibTransId="{A1CCED1C-C3F6-45B0-9384-240C09B1D5EF}"/>
    <dgm:cxn modelId="{4A92C783-3D0C-4308-B256-A199E60EFE28}" srcId="{3AB11619-ED85-461C-8DFE-76B345F52FB2}" destId="{F266CCFA-2F43-4022-96A8-0F2C83205CE0}" srcOrd="0" destOrd="0" parTransId="{33B0DFF2-9526-4EB6-901C-484050CC256D}" sibTransId="{2CFC23FB-2B39-4FDE-A452-78B14D0DCC3F}"/>
    <dgm:cxn modelId="{6337B78C-BFEB-4A45-8E8A-F9B9B8E2C844}" type="presOf" srcId="{8C86D652-CABE-4474-A7D6-71652788680E}" destId="{BC6CE8BD-EF68-43F5-8B2A-A5DB47310076}" srcOrd="0" destOrd="0" presId="urn:microsoft.com/office/officeart/2008/layout/LinedList"/>
    <dgm:cxn modelId="{13FBA5AD-87AB-4044-911D-D3D26590799D}" type="presOf" srcId="{0FE69389-A82A-4A94-9B47-406CC3B5B3D6}" destId="{A9CEB7E1-A05A-4B8E-9AFE-20FF5E1E06B0}" srcOrd="0" destOrd="0" presId="urn:microsoft.com/office/officeart/2008/layout/LinedList"/>
    <dgm:cxn modelId="{554993B1-A06A-4B2A-A486-73C31015428F}" srcId="{3AB11619-ED85-461C-8DFE-76B345F52FB2}" destId="{0FE69389-A82A-4A94-9B47-406CC3B5B3D6}" srcOrd="3" destOrd="0" parTransId="{1C487187-0FC6-432E-8AAB-695BC8E8D8B5}" sibTransId="{88F3502A-9E19-425C-AB9A-A04137564C3B}"/>
    <dgm:cxn modelId="{9652B3D5-30A6-4A26-A9DB-5ACD11D13488}" type="presOf" srcId="{F266CCFA-2F43-4022-96A8-0F2C83205CE0}" destId="{98F27313-B916-489E-BDC5-7A9E80481D2A}" srcOrd="0" destOrd="0" presId="urn:microsoft.com/office/officeart/2008/layout/LinedList"/>
    <dgm:cxn modelId="{1AD168F4-20C2-4F12-828C-15415844BCB8}" type="presOf" srcId="{E820545A-848B-4393-984B-888DB3793DA5}" destId="{FA076A79-7B23-441B-A9D4-70E808697619}" srcOrd="0" destOrd="0" presId="urn:microsoft.com/office/officeart/2008/layout/LinedList"/>
    <dgm:cxn modelId="{060F7E31-7954-43F8-B4AD-616F5309122C}" type="presParOf" srcId="{463B8401-079D-4909-9455-284EE7883DCB}" destId="{56D5B9E4-3DB4-426F-9A11-67D401B4834A}" srcOrd="0" destOrd="0" presId="urn:microsoft.com/office/officeart/2008/layout/LinedList"/>
    <dgm:cxn modelId="{871E0606-18B1-464B-B8E0-B80541341B16}" type="presParOf" srcId="{463B8401-079D-4909-9455-284EE7883DCB}" destId="{92E42141-6C37-4476-981B-A6A23C27845B}" srcOrd="1" destOrd="0" presId="urn:microsoft.com/office/officeart/2008/layout/LinedList"/>
    <dgm:cxn modelId="{62EBF2C8-4111-40E6-89B0-EDCF597684BA}" type="presParOf" srcId="{92E42141-6C37-4476-981B-A6A23C27845B}" destId="{98F27313-B916-489E-BDC5-7A9E80481D2A}" srcOrd="0" destOrd="0" presId="urn:microsoft.com/office/officeart/2008/layout/LinedList"/>
    <dgm:cxn modelId="{E0E895C4-7657-4B2E-9DF7-7C6BD8DF474D}" type="presParOf" srcId="{92E42141-6C37-4476-981B-A6A23C27845B}" destId="{BCB9CE99-D219-4F86-A450-82473AE19831}" srcOrd="1" destOrd="0" presId="urn:microsoft.com/office/officeart/2008/layout/LinedList"/>
    <dgm:cxn modelId="{1F09701E-74A0-4CAE-8175-4B0FA77353B9}" type="presParOf" srcId="{463B8401-079D-4909-9455-284EE7883DCB}" destId="{F7F4A08A-7AB2-4D98-867E-E9EA7F7757F2}" srcOrd="2" destOrd="0" presId="urn:microsoft.com/office/officeart/2008/layout/LinedList"/>
    <dgm:cxn modelId="{EA72030D-8B41-485E-A50C-7C843F79EFE2}" type="presParOf" srcId="{463B8401-079D-4909-9455-284EE7883DCB}" destId="{D1D8787D-EE8D-4882-B8C0-06CD54149761}" srcOrd="3" destOrd="0" presId="urn:microsoft.com/office/officeart/2008/layout/LinedList"/>
    <dgm:cxn modelId="{1D93A928-E936-47D0-A55D-62020769FE2A}" type="presParOf" srcId="{D1D8787D-EE8D-4882-B8C0-06CD54149761}" destId="{BC6CE8BD-EF68-43F5-8B2A-A5DB47310076}" srcOrd="0" destOrd="0" presId="urn:microsoft.com/office/officeart/2008/layout/LinedList"/>
    <dgm:cxn modelId="{098E9100-91F2-4EC7-A391-49F69F732282}" type="presParOf" srcId="{D1D8787D-EE8D-4882-B8C0-06CD54149761}" destId="{8EF776EC-1D66-4BC3-A375-193272FC919C}" srcOrd="1" destOrd="0" presId="urn:microsoft.com/office/officeart/2008/layout/LinedList"/>
    <dgm:cxn modelId="{020609FF-400E-44F1-8BD7-C5F9098829FF}" type="presParOf" srcId="{463B8401-079D-4909-9455-284EE7883DCB}" destId="{61C96785-D936-4FA7-8BDC-D4A801E2428A}" srcOrd="4" destOrd="0" presId="urn:microsoft.com/office/officeart/2008/layout/LinedList"/>
    <dgm:cxn modelId="{FC166F6F-FEE4-49F6-B269-DB6A7DFF7F67}" type="presParOf" srcId="{463B8401-079D-4909-9455-284EE7883DCB}" destId="{E7DA205A-3EAD-4FF6-A211-7C150B1ADFA0}" srcOrd="5" destOrd="0" presId="urn:microsoft.com/office/officeart/2008/layout/LinedList"/>
    <dgm:cxn modelId="{6273012F-DE60-42BF-8FFB-7B216EC2759D}" type="presParOf" srcId="{E7DA205A-3EAD-4FF6-A211-7C150B1ADFA0}" destId="{FA076A79-7B23-441B-A9D4-70E808697619}" srcOrd="0" destOrd="0" presId="urn:microsoft.com/office/officeart/2008/layout/LinedList"/>
    <dgm:cxn modelId="{EEC2E2C8-C994-4127-943E-8AAA92CB12FC}" type="presParOf" srcId="{E7DA205A-3EAD-4FF6-A211-7C150B1ADFA0}" destId="{BB3768FD-FC91-49B9-81B0-9E5FDE474C5A}" srcOrd="1" destOrd="0" presId="urn:microsoft.com/office/officeart/2008/layout/LinedList"/>
    <dgm:cxn modelId="{75D28880-EACA-48A0-A56C-6F527FE2CE1F}" type="presParOf" srcId="{463B8401-079D-4909-9455-284EE7883DCB}" destId="{FA9F0108-335C-4F60-ADC7-8BCF77D97E75}" srcOrd="6" destOrd="0" presId="urn:microsoft.com/office/officeart/2008/layout/LinedList"/>
    <dgm:cxn modelId="{B95F67E1-B8A7-450F-BEB7-4661AB4517BB}" type="presParOf" srcId="{463B8401-079D-4909-9455-284EE7883DCB}" destId="{6CC2DAF7-878C-4044-A652-8C01AA6167AF}" srcOrd="7" destOrd="0" presId="urn:microsoft.com/office/officeart/2008/layout/LinedList"/>
    <dgm:cxn modelId="{6B01CB3E-2515-4C17-B1A1-A12805C8AB0A}" type="presParOf" srcId="{6CC2DAF7-878C-4044-A652-8C01AA6167AF}" destId="{A9CEB7E1-A05A-4B8E-9AFE-20FF5E1E06B0}" srcOrd="0" destOrd="0" presId="urn:microsoft.com/office/officeart/2008/layout/LinedList"/>
    <dgm:cxn modelId="{6753851F-EA04-400F-AAE2-5AFF19E14AFA}" type="presParOf" srcId="{6CC2DAF7-878C-4044-A652-8C01AA6167AF}" destId="{5086859D-D34A-454C-8520-CC8ED9F3F737}"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A99FA8-B0EA-4BAC-AE41-EE54DAE8FA2A}"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665980BC-3CE9-41F8-A8A4-6C33C5A376B6}">
      <dgm:prSet/>
      <dgm:spPr/>
      <dgm:t>
        <a:bodyPr/>
        <a:lstStyle/>
        <a:p>
          <a:r>
            <a:rPr lang="en-US" dirty="0"/>
            <a:t>The next component is the </a:t>
          </a:r>
          <a:r>
            <a:rPr lang="en-US" dirty="0" err="1"/>
            <a:t>SlateQ</a:t>
          </a:r>
          <a:r>
            <a:rPr lang="en-US" dirty="0"/>
            <a:t> Decomposition Model.</a:t>
          </a:r>
        </a:p>
      </dgm:t>
    </dgm:pt>
    <dgm:pt modelId="{9397251B-171B-414B-8341-C9F78462BE6F}" type="parTrans" cxnId="{F2C665C7-5B3A-463E-99E3-03D817A76D4D}">
      <dgm:prSet/>
      <dgm:spPr/>
      <dgm:t>
        <a:bodyPr/>
        <a:lstStyle/>
        <a:p>
          <a:endParaRPr lang="en-US"/>
        </a:p>
      </dgm:t>
    </dgm:pt>
    <dgm:pt modelId="{CEC7BC19-AFDD-4FE3-8B03-CB1E047C83A6}" type="sibTrans" cxnId="{F2C665C7-5B3A-463E-99E3-03D817A76D4D}">
      <dgm:prSet/>
      <dgm:spPr/>
      <dgm:t>
        <a:bodyPr/>
        <a:lstStyle/>
        <a:p>
          <a:endParaRPr lang="en-US"/>
        </a:p>
      </dgm:t>
    </dgm:pt>
    <dgm:pt modelId="{0ABBD131-7375-418E-99F0-AF70B06B520C}">
      <dgm:prSet/>
      <dgm:spPr/>
      <dgm:t>
        <a:bodyPr/>
        <a:lstStyle/>
        <a:p>
          <a:r>
            <a:rPr lang="en-US" dirty="0"/>
            <a:t>This is the part where the algorithm breaks down the Q values into the values associated with items.</a:t>
          </a:r>
        </a:p>
      </dgm:t>
    </dgm:pt>
    <dgm:pt modelId="{5D605314-AB93-479B-B14C-34187D9BFDBA}" type="parTrans" cxnId="{70B42544-FB3A-4C3B-962B-DA596C4C3754}">
      <dgm:prSet/>
      <dgm:spPr/>
      <dgm:t>
        <a:bodyPr/>
        <a:lstStyle/>
        <a:p>
          <a:endParaRPr lang="en-US"/>
        </a:p>
      </dgm:t>
    </dgm:pt>
    <dgm:pt modelId="{30F95A73-095A-4BD1-81F8-6591774CC343}" type="sibTrans" cxnId="{70B42544-FB3A-4C3B-962B-DA596C4C3754}">
      <dgm:prSet/>
      <dgm:spPr/>
      <dgm:t>
        <a:bodyPr/>
        <a:lstStyle/>
        <a:p>
          <a:endParaRPr lang="en-US"/>
        </a:p>
      </dgm:t>
    </dgm:pt>
    <dgm:pt modelId="{869626D4-0B05-4C72-BE19-1B9C23D6474F}">
      <dgm:prSet/>
      <dgm:spPr/>
      <dgm:t>
        <a:bodyPr/>
        <a:lstStyle/>
        <a:p>
          <a:r>
            <a:rPr lang="en-US" dirty="0"/>
            <a:t>This allows us to store all information in just |n| variables where n is the size of the document corpus </a:t>
          </a:r>
        </a:p>
      </dgm:t>
    </dgm:pt>
    <dgm:pt modelId="{F8EE06B3-4DD1-4511-A4F3-48614BAED1F9}" type="parTrans" cxnId="{20DA574E-A929-4666-889E-46A13CE0F2C2}">
      <dgm:prSet/>
      <dgm:spPr/>
      <dgm:t>
        <a:bodyPr/>
        <a:lstStyle/>
        <a:p>
          <a:endParaRPr lang="en-US"/>
        </a:p>
      </dgm:t>
    </dgm:pt>
    <dgm:pt modelId="{642EB3BE-A092-4B86-9F84-33A3DF1113B6}" type="sibTrans" cxnId="{20DA574E-A929-4666-889E-46A13CE0F2C2}">
      <dgm:prSet/>
      <dgm:spPr/>
      <dgm:t>
        <a:bodyPr/>
        <a:lstStyle/>
        <a:p>
          <a:endParaRPr lang="en-US"/>
        </a:p>
      </dgm:t>
    </dgm:pt>
    <dgm:pt modelId="{82EF0BC5-17DE-4F6D-8B97-542B048D8D30}">
      <dgm:prSet/>
      <dgm:spPr/>
      <dgm:t>
        <a:bodyPr/>
        <a:lstStyle/>
        <a:p>
          <a:r>
            <a:rPr lang="en-US" dirty="0"/>
            <a:t>It makes two assumptions: SC and </a:t>
          </a:r>
          <a:r>
            <a:rPr lang="en-US" b="1" dirty="0"/>
            <a:t>RTDS</a:t>
          </a:r>
        </a:p>
      </dgm:t>
    </dgm:pt>
    <dgm:pt modelId="{314D11F2-599B-44DE-8B92-1705A85CB6CF}" type="parTrans" cxnId="{12BD1962-9899-41D7-BFB7-861AAC09CCA5}">
      <dgm:prSet/>
      <dgm:spPr/>
      <dgm:t>
        <a:bodyPr/>
        <a:lstStyle/>
        <a:p>
          <a:endParaRPr lang="en-US"/>
        </a:p>
      </dgm:t>
    </dgm:pt>
    <dgm:pt modelId="{44F37E18-B3DE-4EBD-9DF2-50DCF4EFA996}" type="sibTrans" cxnId="{12BD1962-9899-41D7-BFB7-861AAC09CCA5}">
      <dgm:prSet/>
      <dgm:spPr/>
      <dgm:t>
        <a:bodyPr/>
        <a:lstStyle/>
        <a:p>
          <a:endParaRPr lang="en-US"/>
        </a:p>
      </dgm:t>
    </dgm:pt>
    <dgm:pt modelId="{3D006017-1CC6-4B36-9DAF-B98C9E5B6EA5}">
      <dgm:prSet phldr="0"/>
      <dgm:spPr/>
      <dgm:t>
        <a:bodyPr/>
        <a:lstStyle/>
        <a:p>
          <a:pPr rtl="0"/>
          <a:r>
            <a:rPr lang="en-US" b="1" dirty="0">
              <a:latin typeface="Calibri Light" panose="020F0302020204030204"/>
            </a:rPr>
            <a:t>We optimize this using Sarsa and Epsilon Greedy Algorithms.</a:t>
          </a:r>
        </a:p>
      </dgm:t>
    </dgm:pt>
    <dgm:pt modelId="{4DA13D9F-805B-4DE9-A970-B8D35982AEC1}" type="parTrans" cxnId="{B1467D80-558D-4058-A7E0-86EE7B874016}">
      <dgm:prSet/>
      <dgm:spPr/>
    </dgm:pt>
    <dgm:pt modelId="{52B64CD6-4547-401D-92EE-846B62FB06A4}" type="sibTrans" cxnId="{B1467D80-558D-4058-A7E0-86EE7B874016}">
      <dgm:prSet/>
      <dgm:spPr/>
    </dgm:pt>
    <dgm:pt modelId="{828FFFDF-9739-41E8-9E45-9E2413F4823A}" type="pres">
      <dgm:prSet presAssocID="{ABA99FA8-B0EA-4BAC-AE41-EE54DAE8FA2A}" presName="vert0" presStyleCnt="0">
        <dgm:presLayoutVars>
          <dgm:dir/>
          <dgm:animOne val="branch"/>
          <dgm:animLvl val="lvl"/>
        </dgm:presLayoutVars>
      </dgm:prSet>
      <dgm:spPr/>
    </dgm:pt>
    <dgm:pt modelId="{2A421606-2843-4524-BC97-8526A3936782}" type="pres">
      <dgm:prSet presAssocID="{665980BC-3CE9-41F8-A8A4-6C33C5A376B6}" presName="thickLine" presStyleLbl="alignNode1" presStyleIdx="0" presStyleCnt="5"/>
      <dgm:spPr/>
    </dgm:pt>
    <dgm:pt modelId="{EE6B13BD-7BEA-4406-8886-701F8395257C}" type="pres">
      <dgm:prSet presAssocID="{665980BC-3CE9-41F8-A8A4-6C33C5A376B6}" presName="horz1" presStyleCnt="0"/>
      <dgm:spPr/>
    </dgm:pt>
    <dgm:pt modelId="{CCAE1E61-8378-4F54-82BB-8B56C583E9BE}" type="pres">
      <dgm:prSet presAssocID="{665980BC-3CE9-41F8-A8A4-6C33C5A376B6}" presName="tx1" presStyleLbl="revTx" presStyleIdx="0" presStyleCnt="5"/>
      <dgm:spPr/>
    </dgm:pt>
    <dgm:pt modelId="{F2A3D856-7082-443B-AFD2-0C473EAB9984}" type="pres">
      <dgm:prSet presAssocID="{665980BC-3CE9-41F8-A8A4-6C33C5A376B6}" presName="vert1" presStyleCnt="0"/>
      <dgm:spPr/>
    </dgm:pt>
    <dgm:pt modelId="{7651A7D3-2661-49CE-A85C-08DFE8AE71B1}" type="pres">
      <dgm:prSet presAssocID="{0ABBD131-7375-418E-99F0-AF70B06B520C}" presName="thickLine" presStyleLbl="alignNode1" presStyleIdx="1" presStyleCnt="5"/>
      <dgm:spPr/>
    </dgm:pt>
    <dgm:pt modelId="{66D133FD-0620-4001-8D47-72709E631118}" type="pres">
      <dgm:prSet presAssocID="{0ABBD131-7375-418E-99F0-AF70B06B520C}" presName="horz1" presStyleCnt="0"/>
      <dgm:spPr/>
    </dgm:pt>
    <dgm:pt modelId="{6985B865-2176-42F1-8A99-7DE2AFB3A792}" type="pres">
      <dgm:prSet presAssocID="{0ABBD131-7375-418E-99F0-AF70B06B520C}" presName="tx1" presStyleLbl="revTx" presStyleIdx="1" presStyleCnt="5"/>
      <dgm:spPr/>
    </dgm:pt>
    <dgm:pt modelId="{E1C13BE9-2CBD-4497-B24A-6FF8EF01115B}" type="pres">
      <dgm:prSet presAssocID="{0ABBD131-7375-418E-99F0-AF70B06B520C}" presName="vert1" presStyleCnt="0"/>
      <dgm:spPr/>
    </dgm:pt>
    <dgm:pt modelId="{3CB679F9-95F7-4EDA-8617-51F95C4FD7CE}" type="pres">
      <dgm:prSet presAssocID="{869626D4-0B05-4C72-BE19-1B9C23D6474F}" presName="thickLine" presStyleLbl="alignNode1" presStyleIdx="2" presStyleCnt="5"/>
      <dgm:spPr/>
    </dgm:pt>
    <dgm:pt modelId="{E81B15E5-EEA2-4122-9B2B-84D5A0595EDC}" type="pres">
      <dgm:prSet presAssocID="{869626D4-0B05-4C72-BE19-1B9C23D6474F}" presName="horz1" presStyleCnt="0"/>
      <dgm:spPr/>
    </dgm:pt>
    <dgm:pt modelId="{FE81C3E7-2043-49D6-98A1-EFCAE8CA8829}" type="pres">
      <dgm:prSet presAssocID="{869626D4-0B05-4C72-BE19-1B9C23D6474F}" presName="tx1" presStyleLbl="revTx" presStyleIdx="2" presStyleCnt="5"/>
      <dgm:spPr/>
    </dgm:pt>
    <dgm:pt modelId="{316E044F-5296-40CB-8C7C-38EAB1DFCB56}" type="pres">
      <dgm:prSet presAssocID="{869626D4-0B05-4C72-BE19-1B9C23D6474F}" presName="vert1" presStyleCnt="0"/>
      <dgm:spPr/>
    </dgm:pt>
    <dgm:pt modelId="{F4156A38-6D43-43FD-976F-B6BD4A44297E}" type="pres">
      <dgm:prSet presAssocID="{82EF0BC5-17DE-4F6D-8B97-542B048D8D30}" presName="thickLine" presStyleLbl="alignNode1" presStyleIdx="3" presStyleCnt="5"/>
      <dgm:spPr/>
    </dgm:pt>
    <dgm:pt modelId="{BDB6A317-C877-4D89-89F9-B22851FC6480}" type="pres">
      <dgm:prSet presAssocID="{82EF0BC5-17DE-4F6D-8B97-542B048D8D30}" presName="horz1" presStyleCnt="0"/>
      <dgm:spPr/>
    </dgm:pt>
    <dgm:pt modelId="{928A4020-70F3-4C43-8801-8A66F4672114}" type="pres">
      <dgm:prSet presAssocID="{82EF0BC5-17DE-4F6D-8B97-542B048D8D30}" presName="tx1" presStyleLbl="revTx" presStyleIdx="3" presStyleCnt="5"/>
      <dgm:spPr/>
    </dgm:pt>
    <dgm:pt modelId="{E6CEC577-1E28-4E18-BFF1-3A4F9F9BAD20}" type="pres">
      <dgm:prSet presAssocID="{82EF0BC5-17DE-4F6D-8B97-542B048D8D30}" presName="vert1" presStyleCnt="0"/>
      <dgm:spPr/>
    </dgm:pt>
    <dgm:pt modelId="{5717871A-8C8A-4CBC-BD50-DBA9F1D2D544}" type="pres">
      <dgm:prSet presAssocID="{3D006017-1CC6-4B36-9DAF-B98C9E5B6EA5}" presName="thickLine" presStyleLbl="alignNode1" presStyleIdx="4" presStyleCnt="5"/>
      <dgm:spPr/>
    </dgm:pt>
    <dgm:pt modelId="{CB10BE19-E6D7-440E-BBC2-561B30FFC646}" type="pres">
      <dgm:prSet presAssocID="{3D006017-1CC6-4B36-9DAF-B98C9E5B6EA5}" presName="horz1" presStyleCnt="0"/>
      <dgm:spPr/>
    </dgm:pt>
    <dgm:pt modelId="{E807760B-7569-4591-AA52-2337473A7F4A}" type="pres">
      <dgm:prSet presAssocID="{3D006017-1CC6-4B36-9DAF-B98C9E5B6EA5}" presName="tx1" presStyleLbl="revTx" presStyleIdx="4" presStyleCnt="5"/>
      <dgm:spPr/>
    </dgm:pt>
    <dgm:pt modelId="{62D5487A-98E3-4227-9723-10518D85F6C0}" type="pres">
      <dgm:prSet presAssocID="{3D006017-1CC6-4B36-9DAF-B98C9E5B6EA5}" presName="vert1" presStyleCnt="0"/>
      <dgm:spPr/>
    </dgm:pt>
  </dgm:ptLst>
  <dgm:cxnLst>
    <dgm:cxn modelId="{5DCEF715-C8E7-4413-B8A8-C6F10A1EA3A7}" type="presOf" srcId="{869626D4-0B05-4C72-BE19-1B9C23D6474F}" destId="{FE81C3E7-2043-49D6-98A1-EFCAE8CA8829}" srcOrd="0" destOrd="0" presId="urn:microsoft.com/office/officeart/2008/layout/LinedList"/>
    <dgm:cxn modelId="{63A87C1A-D169-4D05-886D-0035792EC6F5}" type="presOf" srcId="{82EF0BC5-17DE-4F6D-8B97-542B048D8D30}" destId="{928A4020-70F3-4C43-8801-8A66F4672114}" srcOrd="0" destOrd="0" presId="urn:microsoft.com/office/officeart/2008/layout/LinedList"/>
    <dgm:cxn modelId="{12BD1962-9899-41D7-BFB7-861AAC09CCA5}" srcId="{ABA99FA8-B0EA-4BAC-AE41-EE54DAE8FA2A}" destId="{82EF0BC5-17DE-4F6D-8B97-542B048D8D30}" srcOrd="3" destOrd="0" parTransId="{314D11F2-599B-44DE-8B92-1705A85CB6CF}" sibTransId="{44F37E18-B3DE-4EBD-9DF2-50DCF4EFA996}"/>
    <dgm:cxn modelId="{70B42544-FB3A-4C3B-962B-DA596C4C3754}" srcId="{ABA99FA8-B0EA-4BAC-AE41-EE54DAE8FA2A}" destId="{0ABBD131-7375-418E-99F0-AF70B06B520C}" srcOrd="1" destOrd="0" parTransId="{5D605314-AB93-479B-B14C-34187D9BFDBA}" sibTransId="{30F95A73-095A-4BD1-81F8-6591774CC343}"/>
    <dgm:cxn modelId="{20DA574E-A929-4666-889E-46A13CE0F2C2}" srcId="{ABA99FA8-B0EA-4BAC-AE41-EE54DAE8FA2A}" destId="{869626D4-0B05-4C72-BE19-1B9C23D6474F}" srcOrd="2" destOrd="0" parTransId="{F8EE06B3-4DD1-4511-A4F3-48614BAED1F9}" sibTransId="{642EB3BE-A092-4B86-9F84-33A3DF1113B6}"/>
    <dgm:cxn modelId="{B1467D80-558D-4058-A7E0-86EE7B874016}" srcId="{ABA99FA8-B0EA-4BAC-AE41-EE54DAE8FA2A}" destId="{3D006017-1CC6-4B36-9DAF-B98C9E5B6EA5}" srcOrd="4" destOrd="0" parTransId="{4DA13D9F-805B-4DE9-A970-B8D35982AEC1}" sibTransId="{52B64CD6-4547-401D-92EE-846B62FB06A4}"/>
    <dgm:cxn modelId="{D3BED587-10F4-4F78-8371-C85E94D74A12}" type="presOf" srcId="{0ABBD131-7375-418E-99F0-AF70B06B520C}" destId="{6985B865-2176-42F1-8A99-7DE2AFB3A792}" srcOrd="0" destOrd="0" presId="urn:microsoft.com/office/officeart/2008/layout/LinedList"/>
    <dgm:cxn modelId="{F2C665C7-5B3A-463E-99E3-03D817A76D4D}" srcId="{ABA99FA8-B0EA-4BAC-AE41-EE54DAE8FA2A}" destId="{665980BC-3CE9-41F8-A8A4-6C33C5A376B6}" srcOrd="0" destOrd="0" parTransId="{9397251B-171B-414B-8341-C9F78462BE6F}" sibTransId="{CEC7BC19-AFDD-4FE3-8B03-CB1E047C83A6}"/>
    <dgm:cxn modelId="{EE5976E4-D4EE-40DE-988E-424CA0D62FFB}" type="presOf" srcId="{665980BC-3CE9-41F8-A8A4-6C33C5A376B6}" destId="{CCAE1E61-8378-4F54-82BB-8B56C583E9BE}" srcOrd="0" destOrd="0" presId="urn:microsoft.com/office/officeart/2008/layout/LinedList"/>
    <dgm:cxn modelId="{7ED5F8F2-CBA2-4A79-AC52-8AF5173D237B}" type="presOf" srcId="{ABA99FA8-B0EA-4BAC-AE41-EE54DAE8FA2A}" destId="{828FFFDF-9739-41E8-9E45-9E2413F4823A}" srcOrd="0" destOrd="0" presId="urn:microsoft.com/office/officeart/2008/layout/LinedList"/>
    <dgm:cxn modelId="{EF2D88F9-C532-4D22-92AC-74EAE2231BFA}" type="presOf" srcId="{3D006017-1CC6-4B36-9DAF-B98C9E5B6EA5}" destId="{E807760B-7569-4591-AA52-2337473A7F4A}" srcOrd="0" destOrd="0" presId="urn:microsoft.com/office/officeart/2008/layout/LinedList"/>
    <dgm:cxn modelId="{CA834434-CD41-4B20-B6F3-E54994EBBA1F}" type="presParOf" srcId="{828FFFDF-9739-41E8-9E45-9E2413F4823A}" destId="{2A421606-2843-4524-BC97-8526A3936782}" srcOrd="0" destOrd="0" presId="urn:microsoft.com/office/officeart/2008/layout/LinedList"/>
    <dgm:cxn modelId="{563568B2-C70D-4822-96FB-D716FCC08E21}" type="presParOf" srcId="{828FFFDF-9739-41E8-9E45-9E2413F4823A}" destId="{EE6B13BD-7BEA-4406-8886-701F8395257C}" srcOrd="1" destOrd="0" presId="urn:microsoft.com/office/officeart/2008/layout/LinedList"/>
    <dgm:cxn modelId="{849D4F19-75D6-4392-84D3-D1BD9C1407FF}" type="presParOf" srcId="{EE6B13BD-7BEA-4406-8886-701F8395257C}" destId="{CCAE1E61-8378-4F54-82BB-8B56C583E9BE}" srcOrd="0" destOrd="0" presId="urn:microsoft.com/office/officeart/2008/layout/LinedList"/>
    <dgm:cxn modelId="{6BB5C45D-C9DF-4964-AA83-9D795E5F64CB}" type="presParOf" srcId="{EE6B13BD-7BEA-4406-8886-701F8395257C}" destId="{F2A3D856-7082-443B-AFD2-0C473EAB9984}" srcOrd="1" destOrd="0" presId="urn:microsoft.com/office/officeart/2008/layout/LinedList"/>
    <dgm:cxn modelId="{9DAA3785-88D9-4C6F-88C8-321AB9BCE9C7}" type="presParOf" srcId="{828FFFDF-9739-41E8-9E45-9E2413F4823A}" destId="{7651A7D3-2661-49CE-A85C-08DFE8AE71B1}" srcOrd="2" destOrd="0" presId="urn:microsoft.com/office/officeart/2008/layout/LinedList"/>
    <dgm:cxn modelId="{27AC0F9A-155B-4254-87F6-1CA90646646B}" type="presParOf" srcId="{828FFFDF-9739-41E8-9E45-9E2413F4823A}" destId="{66D133FD-0620-4001-8D47-72709E631118}" srcOrd="3" destOrd="0" presId="urn:microsoft.com/office/officeart/2008/layout/LinedList"/>
    <dgm:cxn modelId="{97BAED10-BEAF-4C2F-8330-FB67EEE25ABB}" type="presParOf" srcId="{66D133FD-0620-4001-8D47-72709E631118}" destId="{6985B865-2176-42F1-8A99-7DE2AFB3A792}" srcOrd="0" destOrd="0" presId="urn:microsoft.com/office/officeart/2008/layout/LinedList"/>
    <dgm:cxn modelId="{E195D4FB-3381-42E5-969A-4F1F7D6209BC}" type="presParOf" srcId="{66D133FD-0620-4001-8D47-72709E631118}" destId="{E1C13BE9-2CBD-4497-B24A-6FF8EF01115B}" srcOrd="1" destOrd="0" presId="urn:microsoft.com/office/officeart/2008/layout/LinedList"/>
    <dgm:cxn modelId="{DE2D8698-DD55-4096-AE3E-4B08CF710AC5}" type="presParOf" srcId="{828FFFDF-9739-41E8-9E45-9E2413F4823A}" destId="{3CB679F9-95F7-4EDA-8617-51F95C4FD7CE}" srcOrd="4" destOrd="0" presId="urn:microsoft.com/office/officeart/2008/layout/LinedList"/>
    <dgm:cxn modelId="{3309EB85-7F33-4B09-AAC5-6C5C985637F2}" type="presParOf" srcId="{828FFFDF-9739-41E8-9E45-9E2413F4823A}" destId="{E81B15E5-EEA2-4122-9B2B-84D5A0595EDC}" srcOrd="5" destOrd="0" presId="urn:microsoft.com/office/officeart/2008/layout/LinedList"/>
    <dgm:cxn modelId="{57CF1BCD-4765-47F3-ABA4-DD1DA24D469A}" type="presParOf" srcId="{E81B15E5-EEA2-4122-9B2B-84D5A0595EDC}" destId="{FE81C3E7-2043-49D6-98A1-EFCAE8CA8829}" srcOrd="0" destOrd="0" presId="urn:microsoft.com/office/officeart/2008/layout/LinedList"/>
    <dgm:cxn modelId="{4176FE49-0107-4C6E-9B8F-1ACBC8496D1F}" type="presParOf" srcId="{E81B15E5-EEA2-4122-9B2B-84D5A0595EDC}" destId="{316E044F-5296-40CB-8C7C-38EAB1DFCB56}" srcOrd="1" destOrd="0" presId="urn:microsoft.com/office/officeart/2008/layout/LinedList"/>
    <dgm:cxn modelId="{2455061B-6846-4328-A8EC-A987E2BEC738}" type="presParOf" srcId="{828FFFDF-9739-41E8-9E45-9E2413F4823A}" destId="{F4156A38-6D43-43FD-976F-B6BD4A44297E}" srcOrd="6" destOrd="0" presId="urn:microsoft.com/office/officeart/2008/layout/LinedList"/>
    <dgm:cxn modelId="{73E9845C-23F6-442B-B854-82842469824A}" type="presParOf" srcId="{828FFFDF-9739-41E8-9E45-9E2413F4823A}" destId="{BDB6A317-C877-4D89-89F9-B22851FC6480}" srcOrd="7" destOrd="0" presId="urn:microsoft.com/office/officeart/2008/layout/LinedList"/>
    <dgm:cxn modelId="{CCB6B96A-3E4B-40FF-840F-5DF22B884DD9}" type="presParOf" srcId="{BDB6A317-C877-4D89-89F9-B22851FC6480}" destId="{928A4020-70F3-4C43-8801-8A66F4672114}" srcOrd="0" destOrd="0" presId="urn:microsoft.com/office/officeart/2008/layout/LinedList"/>
    <dgm:cxn modelId="{CCBCA58B-A1C5-4F52-AED6-3F77BA31187D}" type="presParOf" srcId="{BDB6A317-C877-4D89-89F9-B22851FC6480}" destId="{E6CEC577-1E28-4E18-BFF1-3A4F9F9BAD20}" srcOrd="1" destOrd="0" presId="urn:microsoft.com/office/officeart/2008/layout/LinedList"/>
    <dgm:cxn modelId="{E63030B6-1ABC-4C8C-A063-E10A5421DBB1}" type="presParOf" srcId="{828FFFDF-9739-41E8-9E45-9E2413F4823A}" destId="{5717871A-8C8A-4CBC-BD50-DBA9F1D2D544}" srcOrd="8" destOrd="0" presId="urn:microsoft.com/office/officeart/2008/layout/LinedList"/>
    <dgm:cxn modelId="{CF11760B-A199-4261-8F0B-3A207EC8A64F}" type="presParOf" srcId="{828FFFDF-9739-41E8-9E45-9E2413F4823A}" destId="{CB10BE19-E6D7-440E-BBC2-561B30FFC646}" srcOrd="9" destOrd="0" presId="urn:microsoft.com/office/officeart/2008/layout/LinedList"/>
    <dgm:cxn modelId="{88F1B422-EE0F-4E69-819D-6071BD4A8BA0}" type="presParOf" srcId="{CB10BE19-E6D7-440E-BBC2-561B30FFC646}" destId="{E807760B-7569-4591-AA52-2337473A7F4A}" srcOrd="0" destOrd="0" presId="urn:microsoft.com/office/officeart/2008/layout/LinedList"/>
    <dgm:cxn modelId="{891C236C-B378-4AF8-82A5-DBF839244243}" type="presParOf" srcId="{CB10BE19-E6D7-440E-BBC2-561B30FFC646}" destId="{62D5487A-98E3-4227-9723-10518D85F6C0}"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0635E6-3E94-49FD-8AD3-D4E0C370A9E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AF7C48D-B8C0-4CED-AB2A-21888D03A1DD}">
      <dgm:prSet/>
      <dgm:spPr/>
      <dgm:t>
        <a:bodyPr/>
        <a:lstStyle/>
        <a:p>
          <a:r>
            <a:rPr lang="en-US" dirty="0"/>
            <a:t>Finally, we attempted to </a:t>
          </a:r>
          <a:r>
            <a:rPr lang="en-US" dirty="0" err="1"/>
            <a:t>nonlinearize</a:t>
          </a:r>
          <a:r>
            <a:rPr lang="en-US" dirty="0"/>
            <a:t> the problem by using two neural networks – one for the evaluation purpose and one for the learning purpose.</a:t>
          </a:r>
        </a:p>
      </dgm:t>
    </dgm:pt>
    <dgm:pt modelId="{DFD3CB1E-A539-4867-B17A-15842B44D6B6}" type="parTrans" cxnId="{10F0DA47-09D3-4DD7-94AF-FC145FC8E422}">
      <dgm:prSet/>
      <dgm:spPr/>
      <dgm:t>
        <a:bodyPr/>
        <a:lstStyle/>
        <a:p>
          <a:endParaRPr lang="en-US"/>
        </a:p>
      </dgm:t>
    </dgm:pt>
    <dgm:pt modelId="{B4F4D7A2-0048-471E-825F-87A0E90D1BF9}" type="sibTrans" cxnId="{10F0DA47-09D3-4DD7-94AF-FC145FC8E422}">
      <dgm:prSet/>
      <dgm:spPr/>
      <dgm:t>
        <a:bodyPr/>
        <a:lstStyle/>
        <a:p>
          <a:endParaRPr lang="en-US"/>
        </a:p>
      </dgm:t>
    </dgm:pt>
    <dgm:pt modelId="{00408CEB-5ADC-45C6-9DDC-47DBCCAEF2B7}">
      <dgm:prSet/>
      <dgm:spPr/>
      <dgm:t>
        <a:bodyPr/>
        <a:lstStyle/>
        <a:p>
          <a:r>
            <a:rPr lang="en-US" dirty="0"/>
            <a:t>The twin neural networks would be  then used to ensure both processes take place much faster and also ensure that we can most effectively capture interactions between items into the model as well</a:t>
          </a:r>
        </a:p>
      </dgm:t>
    </dgm:pt>
    <dgm:pt modelId="{ECBA666B-E265-41D0-8978-CBD44CB5615C}" type="parTrans" cxnId="{A64FAF79-DF23-4F84-BED5-44B2B08656FB}">
      <dgm:prSet/>
      <dgm:spPr/>
      <dgm:t>
        <a:bodyPr/>
        <a:lstStyle/>
        <a:p>
          <a:endParaRPr lang="en-US"/>
        </a:p>
      </dgm:t>
    </dgm:pt>
    <dgm:pt modelId="{E0A78549-6F4F-4CC9-BCCE-C791111E2353}" type="sibTrans" cxnId="{A64FAF79-DF23-4F84-BED5-44B2B08656FB}">
      <dgm:prSet/>
      <dgm:spPr/>
      <dgm:t>
        <a:bodyPr/>
        <a:lstStyle/>
        <a:p>
          <a:endParaRPr lang="en-US"/>
        </a:p>
      </dgm:t>
    </dgm:pt>
    <dgm:pt modelId="{DD5815CA-6927-4F80-BACD-A5F6EDEE469B}">
      <dgm:prSet phldr="0"/>
      <dgm:spPr/>
      <dgm:t>
        <a:bodyPr/>
        <a:lstStyle/>
        <a:p>
          <a:pPr rtl="0"/>
          <a:r>
            <a:rPr lang="en-US" dirty="0">
              <a:latin typeface="Calibri Light" panose="020F0302020204030204"/>
            </a:rPr>
            <a:t>We used a 3 layer NN, with Sigmoid activation functions for learning.</a:t>
          </a:r>
        </a:p>
      </dgm:t>
    </dgm:pt>
    <dgm:pt modelId="{9C7E24C3-5B0F-4F6E-8A82-1CCC06388CE6}" type="parTrans" cxnId="{3A784E2A-AC2F-4E90-A771-0E4D38C95560}">
      <dgm:prSet/>
      <dgm:spPr/>
    </dgm:pt>
    <dgm:pt modelId="{EF88EA52-02C9-487A-BF53-5644E9E19EE2}" type="sibTrans" cxnId="{3A784E2A-AC2F-4E90-A771-0E4D38C95560}">
      <dgm:prSet/>
      <dgm:spPr/>
    </dgm:pt>
    <dgm:pt modelId="{FACF5212-2651-4485-914D-72D83BD24D06}">
      <dgm:prSet phldr="0"/>
      <dgm:spPr/>
      <dgm:t>
        <a:bodyPr/>
        <a:lstStyle/>
        <a:p>
          <a:pPr rtl="0"/>
          <a:r>
            <a:rPr lang="en-US" dirty="0">
              <a:latin typeface="Calibri Light" panose="020F0302020204030204"/>
            </a:rPr>
            <a:t>For evaluation, we started with the same NN that gave us good results with </a:t>
          </a:r>
          <a:r>
            <a:rPr lang="en-US" dirty="0" err="1">
              <a:latin typeface="Calibri Light" panose="020F0302020204030204"/>
            </a:rPr>
            <a:t>SlateQ</a:t>
          </a:r>
          <a:r>
            <a:rPr lang="en-US" dirty="0">
              <a:latin typeface="Calibri Light" panose="020F0302020204030204"/>
            </a:rPr>
            <a:t>. We used ReLu activation functions here.</a:t>
          </a:r>
        </a:p>
      </dgm:t>
    </dgm:pt>
    <dgm:pt modelId="{6C0CA2A1-A8BB-4E60-925D-A0217ECE6393}" type="parTrans" cxnId="{1DEF0DA7-46AB-4CE3-9D58-E46A9A5C33F8}">
      <dgm:prSet/>
      <dgm:spPr/>
    </dgm:pt>
    <dgm:pt modelId="{A6B11005-F56E-4350-8E9F-DF0D964E70B1}" type="sibTrans" cxnId="{1DEF0DA7-46AB-4CE3-9D58-E46A9A5C33F8}">
      <dgm:prSet/>
      <dgm:spPr/>
    </dgm:pt>
    <dgm:pt modelId="{15A248B3-12DF-4699-8EE8-FF396C8C7BEB}" type="pres">
      <dgm:prSet presAssocID="{940635E6-3E94-49FD-8AD3-D4E0C370A9E6}" presName="linear" presStyleCnt="0">
        <dgm:presLayoutVars>
          <dgm:animLvl val="lvl"/>
          <dgm:resizeHandles val="exact"/>
        </dgm:presLayoutVars>
      </dgm:prSet>
      <dgm:spPr/>
    </dgm:pt>
    <dgm:pt modelId="{23BC884E-C321-4AEC-8790-51710E971177}" type="pres">
      <dgm:prSet presAssocID="{7AF7C48D-B8C0-4CED-AB2A-21888D03A1DD}" presName="parentText" presStyleLbl="node1" presStyleIdx="0" presStyleCnt="4">
        <dgm:presLayoutVars>
          <dgm:chMax val="0"/>
          <dgm:bulletEnabled val="1"/>
        </dgm:presLayoutVars>
      </dgm:prSet>
      <dgm:spPr/>
    </dgm:pt>
    <dgm:pt modelId="{2DB145F8-7CD9-44EF-BF0C-55E06BF3E4B8}" type="pres">
      <dgm:prSet presAssocID="{B4F4D7A2-0048-471E-825F-87A0E90D1BF9}" presName="spacer" presStyleCnt="0"/>
      <dgm:spPr/>
    </dgm:pt>
    <dgm:pt modelId="{5863F957-9EE7-4589-AD93-24004D23E35E}" type="pres">
      <dgm:prSet presAssocID="{00408CEB-5ADC-45C6-9DDC-47DBCCAEF2B7}" presName="parentText" presStyleLbl="node1" presStyleIdx="1" presStyleCnt="4">
        <dgm:presLayoutVars>
          <dgm:chMax val="0"/>
          <dgm:bulletEnabled val="1"/>
        </dgm:presLayoutVars>
      </dgm:prSet>
      <dgm:spPr/>
    </dgm:pt>
    <dgm:pt modelId="{9371BB5F-6316-4541-BCD8-01A21CE26C72}" type="pres">
      <dgm:prSet presAssocID="{E0A78549-6F4F-4CC9-BCCE-C791111E2353}" presName="spacer" presStyleCnt="0"/>
      <dgm:spPr/>
    </dgm:pt>
    <dgm:pt modelId="{39CB2025-AD26-44ED-A2F9-33293D3737B6}" type="pres">
      <dgm:prSet presAssocID="{DD5815CA-6927-4F80-BACD-A5F6EDEE469B}" presName="parentText" presStyleLbl="node1" presStyleIdx="2" presStyleCnt="4">
        <dgm:presLayoutVars>
          <dgm:chMax val="0"/>
          <dgm:bulletEnabled val="1"/>
        </dgm:presLayoutVars>
      </dgm:prSet>
      <dgm:spPr/>
    </dgm:pt>
    <dgm:pt modelId="{696A2407-AFB8-4EE1-87A9-73FA6A4BE432}" type="pres">
      <dgm:prSet presAssocID="{EF88EA52-02C9-487A-BF53-5644E9E19EE2}" presName="spacer" presStyleCnt="0"/>
      <dgm:spPr/>
    </dgm:pt>
    <dgm:pt modelId="{BEDE1E82-B288-4803-A03D-1B36DA9C3640}" type="pres">
      <dgm:prSet presAssocID="{FACF5212-2651-4485-914D-72D83BD24D06}" presName="parentText" presStyleLbl="node1" presStyleIdx="3" presStyleCnt="4">
        <dgm:presLayoutVars>
          <dgm:chMax val="0"/>
          <dgm:bulletEnabled val="1"/>
        </dgm:presLayoutVars>
      </dgm:prSet>
      <dgm:spPr/>
    </dgm:pt>
  </dgm:ptLst>
  <dgm:cxnLst>
    <dgm:cxn modelId="{17EC7E00-2784-4EB1-9010-AEF0DECE5E76}" type="presOf" srcId="{940635E6-3E94-49FD-8AD3-D4E0C370A9E6}" destId="{15A248B3-12DF-4699-8EE8-FF396C8C7BEB}" srcOrd="0" destOrd="0" presId="urn:microsoft.com/office/officeart/2005/8/layout/vList2"/>
    <dgm:cxn modelId="{3A784E2A-AC2F-4E90-A771-0E4D38C95560}" srcId="{940635E6-3E94-49FD-8AD3-D4E0C370A9E6}" destId="{DD5815CA-6927-4F80-BACD-A5F6EDEE469B}" srcOrd="2" destOrd="0" parTransId="{9C7E24C3-5B0F-4F6E-8A82-1CCC06388CE6}" sibTransId="{EF88EA52-02C9-487A-BF53-5644E9E19EE2}"/>
    <dgm:cxn modelId="{10F0DA47-09D3-4DD7-94AF-FC145FC8E422}" srcId="{940635E6-3E94-49FD-8AD3-D4E0C370A9E6}" destId="{7AF7C48D-B8C0-4CED-AB2A-21888D03A1DD}" srcOrd="0" destOrd="0" parTransId="{DFD3CB1E-A539-4867-B17A-15842B44D6B6}" sibTransId="{B4F4D7A2-0048-471E-825F-87A0E90D1BF9}"/>
    <dgm:cxn modelId="{8C53A96C-F6D9-4DA4-9B76-6C61653B3D93}" type="presOf" srcId="{DD5815CA-6927-4F80-BACD-A5F6EDEE469B}" destId="{39CB2025-AD26-44ED-A2F9-33293D3737B6}" srcOrd="0" destOrd="0" presId="urn:microsoft.com/office/officeart/2005/8/layout/vList2"/>
    <dgm:cxn modelId="{A64FAF79-DF23-4F84-BED5-44B2B08656FB}" srcId="{940635E6-3E94-49FD-8AD3-D4E0C370A9E6}" destId="{00408CEB-5ADC-45C6-9DDC-47DBCCAEF2B7}" srcOrd="1" destOrd="0" parTransId="{ECBA666B-E265-41D0-8978-CBD44CB5615C}" sibTransId="{E0A78549-6F4F-4CC9-BCCE-C791111E2353}"/>
    <dgm:cxn modelId="{F35AF085-78C9-405F-8855-6B0FFC0BCC50}" type="presOf" srcId="{FACF5212-2651-4485-914D-72D83BD24D06}" destId="{BEDE1E82-B288-4803-A03D-1B36DA9C3640}" srcOrd="0" destOrd="0" presId="urn:microsoft.com/office/officeart/2005/8/layout/vList2"/>
    <dgm:cxn modelId="{1DEF0DA7-46AB-4CE3-9D58-E46A9A5C33F8}" srcId="{940635E6-3E94-49FD-8AD3-D4E0C370A9E6}" destId="{FACF5212-2651-4485-914D-72D83BD24D06}" srcOrd="3" destOrd="0" parTransId="{6C0CA2A1-A8BB-4E60-925D-A0217ECE6393}" sibTransId="{A6B11005-F56E-4350-8E9F-DF0D964E70B1}"/>
    <dgm:cxn modelId="{AC7EF2DB-2391-42CB-BABE-130F59797F75}" type="presOf" srcId="{00408CEB-5ADC-45C6-9DDC-47DBCCAEF2B7}" destId="{5863F957-9EE7-4589-AD93-24004D23E35E}" srcOrd="0" destOrd="0" presId="urn:microsoft.com/office/officeart/2005/8/layout/vList2"/>
    <dgm:cxn modelId="{299E21FC-1D3F-4A4C-AE6D-34BCD5C35039}" type="presOf" srcId="{7AF7C48D-B8C0-4CED-AB2A-21888D03A1DD}" destId="{23BC884E-C321-4AEC-8790-51710E971177}" srcOrd="0" destOrd="0" presId="urn:microsoft.com/office/officeart/2005/8/layout/vList2"/>
    <dgm:cxn modelId="{E72B3005-8574-463C-A238-E58E7F13A5E2}" type="presParOf" srcId="{15A248B3-12DF-4699-8EE8-FF396C8C7BEB}" destId="{23BC884E-C321-4AEC-8790-51710E971177}" srcOrd="0" destOrd="0" presId="urn:microsoft.com/office/officeart/2005/8/layout/vList2"/>
    <dgm:cxn modelId="{F79643F1-BF95-461F-857B-B5BAFE9DBFE1}" type="presParOf" srcId="{15A248B3-12DF-4699-8EE8-FF396C8C7BEB}" destId="{2DB145F8-7CD9-44EF-BF0C-55E06BF3E4B8}" srcOrd="1" destOrd="0" presId="urn:microsoft.com/office/officeart/2005/8/layout/vList2"/>
    <dgm:cxn modelId="{A082ADFF-71B6-4656-837A-7FDA74C23596}" type="presParOf" srcId="{15A248B3-12DF-4699-8EE8-FF396C8C7BEB}" destId="{5863F957-9EE7-4589-AD93-24004D23E35E}" srcOrd="2" destOrd="0" presId="urn:microsoft.com/office/officeart/2005/8/layout/vList2"/>
    <dgm:cxn modelId="{D282CA3D-C959-4B6E-8D6D-00DE65A2F225}" type="presParOf" srcId="{15A248B3-12DF-4699-8EE8-FF396C8C7BEB}" destId="{9371BB5F-6316-4541-BCD8-01A21CE26C72}" srcOrd="3" destOrd="0" presId="urn:microsoft.com/office/officeart/2005/8/layout/vList2"/>
    <dgm:cxn modelId="{2E4FA463-D5E0-44EC-8F14-CFF64B9D584C}" type="presParOf" srcId="{15A248B3-12DF-4699-8EE8-FF396C8C7BEB}" destId="{39CB2025-AD26-44ED-A2F9-33293D3737B6}" srcOrd="4" destOrd="0" presId="urn:microsoft.com/office/officeart/2005/8/layout/vList2"/>
    <dgm:cxn modelId="{86545052-063E-44FC-B7E9-E8FB677EFCC8}" type="presParOf" srcId="{15A248B3-12DF-4699-8EE8-FF396C8C7BEB}" destId="{696A2407-AFB8-4EE1-87A9-73FA6A4BE432}" srcOrd="5" destOrd="0" presId="urn:microsoft.com/office/officeart/2005/8/layout/vList2"/>
    <dgm:cxn modelId="{2A3494F6-3ECF-4D59-8D78-C46CE9FB93AD}" type="presParOf" srcId="{15A248B3-12DF-4699-8EE8-FF396C8C7BEB}" destId="{BEDE1E82-B288-4803-A03D-1B36DA9C3640}"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1043BE-359E-4ADA-9AAD-C883D0A2177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2BD6E08-B968-48D8-8DEC-F88C06B0C66F}">
      <dgm:prSet/>
      <dgm:spPr/>
      <dgm:t>
        <a:bodyPr/>
        <a:lstStyle/>
        <a:p>
          <a:r>
            <a:rPr lang="en-US"/>
            <a:t>We attempted to break the first of our two problems down using the current SoTA method - SlateQ, and a non-linear method, using a Neural Network. </a:t>
          </a:r>
        </a:p>
      </dgm:t>
    </dgm:pt>
    <dgm:pt modelId="{8C8F4917-90C0-4A42-B93A-3189E214E50E}" type="parTrans" cxnId="{033350F9-76B7-44A7-B1CB-4F475C549B17}">
      <dgm:prSet/>
      <dgm:spPr/>
      <dgm:t>
        <a:bodyPr/>
        <a:lstStyle/>
        <a:p>
          <a:endParaRPr lang="en-US"/>
        </a:p>
      </dgm:t>
    </dgm:pt>
    <dgm:pt modelId="{67A0C008-98AE-4796-84D7-8C3E3FE05607}" type="sibTrans" cxnId="{033350F9-76B7-44A7-B1CB-4F475C549B17}">
      <dgm:prSet/>
      <dgm:spPr/>
      <dgm:t>
        <a:bodyPr/>
        <a:lstStyle/>
        <a:p>
          <a:endParaRPr lang="en-US"/>
        </a:p>
      </dgm:t>
    </dgm:pt>
    <dgm:pt modelId="{A72A37BC-8AF1-4140-AEAF-FE9E0C51F97F}">
      <dgm:prSet/>
      <dgm:spPr/>
      <dgm:t>
        <a:bodyPr/>
        <a:lstStyle/>
        <a:p>
          <a:r>
            <a:rPr lang="en-US"/>
            <a:t>For the Evaluation Mechanism as well, we used 4 methods - Top K, Greedy Step, Mixed Integer Programming, and Deep Neural Network</a:t>
          </a:r>
        </a:p>
      </dgm:t>
    </dgm:pt>
    <dgm:pt modelId="{8A356CC8-EBBA-4B8F-9850-F1598D88263A}" type="parTrans" cxnId="{DBCA95F2-FC7B-4597-B0B1-FE689B896F5B}">
      <dgm:prSet/>
      <dgm:spPr/>
      <dgm:t>
        <a:bodyPr/>
        <a:lstStyle/>
        <a:p>
          <a:endParaRPr lang="en-US"/>
        </a:p>
      </dgm:t>
    </dgm:pt>
    <dgm:pt modelId="{ED5E53FF-EF83-400A-ACC3-6343090072E5}" type="sibTrans" cxnId="{DBCA95F2-FC7B-4597-B0B1-FE689B896F5B}">
      <dgm:prSet/>
      <dgm:spPr/>
      <dgm:t>
        <a:bodyPr/>
        <a:lstStyle/>
        <a:p>
          <a:endParaRPr lang="en-US"/>
        </a:p>
      </dgm:t>
    </dgm:pt>
    <dgm:pt modelId="{4B80214B-743B-447A-875B-D8CC0F80A5CD}">
      <dgm:prSet/>
      <dgm:spPr/>
      <dgm:t>
        <a:bodyPr/>
        <a:lstStyle/>
        <a:p>
          <a:r>
            <a:rPr lang="en-US"/>
            <a:t>Beside these we also implemented LinUCB. </a:t>
          </a:r>
        </a:p>
      </dgm:t>
    </dgm:pt>
    <dgm:pt modelId="{15034B2C-1EEF-420D-B7E6-C25AD7D4D5D4}" type="parTrans" cxnId="{0ECAE763-D04E-4C51-A48B-08CD9B873456}">
      <dgm:prSet/>
      <dgm:spPr/>
      <dgm:t>
        <a:bodyPr/>
        <a:lstStyle/>
        <a:p>
          <a:endParaRPr lang="en-US"/>
        </a:p>
      </dgm:t>
    </dgm:pt>
    <dgm:pt modelId="{B6C8AD3D-5B97-487D-A848-A103C1355C53}" type="sibTrans" cxnId="{0ECAE763-D04E-4C51-A48B-08CD9B873456}">
      <dgm:prSet/>
      <dgm:spPr/>
      <dgm:t>
        <a:bodyPr/>
        <a:lstStyle/>
        <a:p>
          <a:endParaRPr lang="en-US"/>
        </a:p>
      </dgm:t>
    </dgm:pt>
    <dgm:pt modelId="{EA439054-36E0-40FE-BF3D-65B1C31A9381}" type="pres">
      <dgm:prSet presAssocID="{631043BE-359E-4ADA-9AAD-C883D0A21772}" presName="vert0" presStyleCnt="0">
        <dgm:presLayoutVars>
          <dgm:dir/>
          <dgm:animOne val="branch"/>
          <dgm:animLvl val="lvl"/>
        </dgm:presLayoutVars>
      </dgm:prSet>
      <dgm:spPr/>
    </dgm:pt>
    <dgm:pt modelId="{F2B8E779-7949-4F06-8B95-8FAC10D547CB}" type="pres">
      <dgm:prSet presAssocID="{F2BD6E08-B968-48D8-8DEC-F88C06B0C66F}" presName="thickLine" presStyleLbl="alignNode1" presStyleIdx="0" presStyleCnt="3"/>
      <dgm:spPr/>
    </dgm:pt>
    <dgm:pt modelId="{298FF527-BBAA-4771-80EE-2AB8D4F28744}" type="pres">
      <dgm:prSet presAssocID="{F2BD6E08-B968-48D8-8DEC-F88C06B0C66F}" presName="horz1" presStyleCnt="0"/>
      <dgm:spPr/>
    </dgm:pt>
    <dgm:pt modelId="{B33ADE95-7236-4C44-88AB-822A0D4E948B}" type="pres">
      <dgm:prSet presAssocID="{F2BD6E08-B968-48D8-8DEC-F88C06B0C66F}" presName="tx1" presStyleLbl="revTx" presStyleIdx="0" presStyleCnt="3"/>
      <dgm:spPr/>
    </dgm:pt>
    <dgm:pt modelId="{C1D12E7B-0EAF-4546-9F8A-167023D948C0}" type="pres">
      <dgm:prSet presAssocID="{F2BD6E08-B968-48D8-8DEC-F88C06B0C66F}" presName="vert1" presStyleCnt="0"/>
      <dgm:spPr/>
    </dgm:pt>
    <dgm:pt modelId="{2CE58A81-B6AD-4652-B363-582CB4F6DCB5}" type="pres">
      <dgm:prSet presAssocID="{A72A37BC-8AF1-4140-AEAF-FE9E0C51F97F}" presName="thickLine" presStyleLbl="alignNode1" presStyleIdx="1" presStyleCnt="3"/>
      <dgm:spPr/>
    </dgm:pt>
    <dgm:pt modelId="{593F38C0-5F42-4A66-91AA-6C13A6BFDEEA}" type="pres">
      <dgm:prSet presAssocID="{A72A37BC-8AF1-4140-AEAF-FE9E0C51F97F}" presName="horz1" presStyleCnt="0"/>
      <dgm:spPr/>
    </dgm:pt>
    <dgm:pt modelId="{B9B51ECC-E98F-4D2C-BFED-40FD3650AFCE}" type="pres">
      <dgm:prSet presAssocID="{A72A37BC-8AF1-4140-AEAF-FE9E0C51F97F}" presName="tx1" presStyleLbl="revTx" presStyleIdx="1" presStyleCnt="3"/>
      <dgm:spPr/>
    </dgm:pt>
    <dgm:pt modelId="{3DFEEDF7-C7B5-4033-B0DD-9A16FA3912AF}" type="pres">
      <dgm:prSet presAssocID="{A72A37BC-8AF1-4140-AEAF-FE9E0C51F97F}" presName="vert1" presStyleCnt="0"/>
      <dgm:spPr/>
    </dgm:pt>
    <dgm:pt modelId="{5CD426AD-C62D-4132-B0BA-8F8B34DEB94F}" type="pres">
      <dgm:prSet presAssocID="{4B80214B-743B-447A-875B-D8CC0F80A5CD}" presName="thickLine" presStyleLbl="alignNode1" presStyleIdx="2" presStyleCnt="3"/>
      <dgm:spPr/>
    </dgm:pt>
    <dgm:pt modelId="{4C51EFE5-AAD7-49AA-B4CF-5354D448C774}" type="pres">
      <dgm:prSet presAssocID="{4B80214B-743B-447A-875B-D8CC0F80A5CD}" presName="horz1" presStyleCnt="0"/>
      <dgm:spPr/>
    </dgm:pt>
    <dgm:pt modelId="{5DDBC466-539F-48DD-BC95-D391D52B7021}" type="pres">
      <dgm:prSet presAssocID="{4B80214B-743B-447A-875B-D8CC0F80A5CD}" presName="tx1" presStyleLbl="revTx" presStyleIdx="2" presStyleCnt="3"/>
      <dgm:spPr/>
    </dgm:pt>
    <dgm:pt modelId="{199C761C-9DEC-4F28-AA28-A456AC512519}" type="pres">
      <dgm:prSet presAssocID="{4B80214B-743B-447A-875B-D8CC0F80A5CD}" presName="vert1" presStyleCnt="0"/>
      <dgm:spPr/>
    </dgm:pt>
  </dgm:ptLst>
  <dgm:cxnLst>
    <dgm:cxn modelId="{742EBE40-CDF3-48D3-867E-86B775E25F1A}" type="presOf" srcId="{F2BD6E08-B968-48D8-8DEC-F88C06B0C66F}" destId="{B33ADE95-7236-4C44-88AB-822A0D4E948B}" srcOrd="0" destOrd="0" presId="urn:microsoft.com/office/officeart/2008/layout/LinedList"/>
    <dgm:cxn modelId="{0ECAE763-D04E-4C51-A48B-08CD9B873456}" srcId="{631043BE-359E-4ADA-9AAD-C883D0A21772}" destId="{4B80214B-743B-447A-875B-D8CC0F80A5CD}" srcOrd="2" destOrd="0" parTransId="{15034B2C-1EEF-420D-B7E6-C25AD7D4D5D4}" sibTransId="{B6C8AD3D-5B97-487D-A848-A103C1355C53}"/>
    <dgm:cxn modelId="{E35ACC55-F9BA-43D0-861A-5A261890A71E}" type="presOf" srcId="{A72A37BC-8AF1-4140-AEAF-FE9E0C51F97F}" destId="{B9B51ECC-E98F-4D2C-BFED-40FD3650AFCE}" srcOrd="0" destOrd="0" presId="urn:microsoft.com/office/officeart/2008/layout/LinedList"/>
    <dgm:cxn modelId="{A8B3AFBD-31F2-42A0-89A3-1AAA52843664}" type="presOf" srcId="{631043BE-359E-4ADA-9AAD-C883D0A21772}" destId="{EA439054-36E0-40FE-BF3D-65B1C31A9381}" srcOrd="0" destOrd="0" presId="urn:microsoft.com/office/officeart/2008/layout/LinedList"/>
    <dgm:cxn modelId="{D68B27E7-ADB6-4930-9820-A88EA034BEC7}" type="presOf" srcId="{4B80214B-743B-447A-875B-D8CC0F80A5CD}" destId="{5DDBC466-539F-48DD-BC95-D391D52B7021}" srcOrd="0" destOrd="0" presId="urn:microsoft.com/office/officeart/2008/layout/LinedList"/>
    <dgm:cxn modelId="{DBCA95F2-FC7B-4597-B0B1-FE689B896F5B}" srcId="{631043BE-359E-4ADA-9AAD-C883D0A21772}" destId="{A72A37BC-8AF1-4140-AEAF-FE9E0C51F97F}" srcOrd="1" destOrd="0" parTransId="{8A356CC8-EBBA-4B8F-9850-F1598D88263A}" sibTransId="{ED5E53FF-EF83-400A-ACC3-6343090072E5}"/>
    <dgm:cxn modelId="{033350F9-76B7-44A7-B1CB-4F475C549B17}" srcId="{631043BE-359E-4ADA-9AAD-C883D0A21772}" destId="{F2BD6E08-B968-48D8-8DEC-F88C06B0C66F}" srcOrd="0" destOrd="0" parTransId="{8C8F4917-90C0-4A42-B93A-3189E214E50E}" sibTransId="{67A0C008-98AE-4796-84D7-8C3E3FE05607}"/>
    <dgm:cxn modelId="{A71E87A7-129B-4F82-83C5-4C652C6EC38C}" type="presParOf" srcId="{EA439054-36E0-40FE-BF3D-65B1C31A9381}" destId="{F2B8E779-7949-4F06-8B95-8FAC10D547CB}" srcOrd="0" destOrd="0" presId="urn:microsoft.com/office/officeart/2008/layout/LinedList"/>
    <dgm:cxn modelId="{68BDD622-135C-497C-AAEF-42DC0D49ED8F}" type="presParOf" srcId="{EA439054-36E0-40FE-BF3D-65B1C31A9381}" destId="{298FF527-BBAA-4771-80EE-2AB8D4F28744}" srcOrd="1" destOrd="0" presId="urn:microsoft.com/office/officeart/2008/layout/LinedList"/>
    <dgm:cxn modelId="{76EF73E6-31F4-40C5-884B-3AF23429A98F}" type="presParOf" srcId="{298FF527-BBAA-4771-80EE-2AB8D4F28744}" destId="{B33ADE95-7236-4C44-88AB-822A0D4E948B}" srcOrd="0" destOrd="0" presId="urn:microsoft.com/office/officeart/2008/layout/LinedList"/>
    <dgm:cxn modelId="{A1C2F64A-9F3D-4F4F-8070-3CD40BC87A70}" type="presParOf" srcId="{298FF527-BBAA-4771-80EE-2AB8D4F28744}" destId="{C1D12E7B-0EAF-4546-9F8A-167023D948C0}" srcOrd="1" destOrd="0" presId="urn:microsoft.com/office/officeart/2008/layout/LinedList"/>
    <dgm:cxn modelId="{45ACA7BE-9852-4242-94F1-6CE113FE5E6E}" type="presParOf" srcId="{EA439054-36E0-40FE-BF3D-65B1C31A9381}" destId="{2CE58A81-B6AD-4652-B363-582CB4F6DCB5}" srcOrd="2" destOrd="0" presId="urn:microsoft.com/office/officeart/2008/layout/LinedList"/>
    <dgm:cxn modelId="{45408D0E-1AAF-4571-A87B-CDE92115F657}" type="presParOf" srcId="{EA439054-36E0-40FE-BF3D-65B1C31A9381}" destId="{593F38C0-5F42-4A66-91AA-6C13A6BFDEEA}" srcOrd="3" destOrd="0" presId="urn:microsoft.com/office/officeart/2008/layout/LinedList"/>
    <dgm:cxn modelId="{DB66AEA6-DE4E-459D-BB6C-10BABE33C137}" type="presParOf" srcId="{593F38C0-5F42-4A66-91AA-6C13A6BFDEEA}" destId="{B9B51ECC-E98F-4D2C-BFED-40FD3650AFCE}" srcOrd="0" destOrd="0" presId="urn:microsoft.com/office/officeart/2008/layout/LinedList"/>
    <dgm:cxn modelId="{3AFB99E5-5741-49F1-928A-BFD3143A9F79}" type="presParOf" srcId="{593F38C0-5F42-4A66-91AA-6C13A6BFDEEA}" destId="{3DFEEDF7-C7B5-4033-B0DD-9A16FA3912AF}" srcOrd="1" destOrd="0" presId="urn:microsoft.com/office/officeart/2008/layout/LinedList"/>
    <dgm:cxn modelId="{FEC19C4A-FEEA-4592-AF90-9C80844568C0}" type="presParOf" srcId="{EA439054-36E0-40FE-BF3D-65B1C31A9381}" destId="{5CD426AD-C62D-4132-B0BA-8F8B34DEB94F}" srcOrd="4" destOrd="0" presId="urn:microsoft.com/office/officeart/2008/layout/LinedList"/>
    <dgm:cxn modelId="{4C63E0E7-AA99-4C97-8214-D9E5DADB9D41}" type="presParOf" srcId="{EA439054-36E0-40FE-BF3D-65B1C31A9381}" destId="{4C51EFE5-AAD7-49AA-B4CF-5354D448C774}" srcOrd="5" destOrd="0" presId="urn:microsoft.com/office/officeart/2008/layout/LinedList"/>
    <dgm:cxn modelId="{FDA583E8-D6B3-426A-8727-5063EBFFB7C6}" type="presParOf" srcId="{4C51EFE5-AAD7-49AA-B4CF-5354D448C774}" destId="{5DDBC466-539F-48DD-BC95-D391D52B7021}" srcOrd="0" destOrd="0" presId="urn:microsoft.com/office/officeart/2008/layout/LinedList"/>
    <dgm:cxn modelId="{F418967A-88BE-4E80-8C91-09286CA442BE}" type="presParOf" srcId="{4C51EFE5-AAD7-49AA-B4CF-5354D448C774}" destId="{199C761C-9DEC-4F28-AA28-A456AC512519}"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CA0E7-68C5-485A-B0E4-3F5AEA3F93C6}">
      <dsp:nvSpPr>
        <dsp:cNvPr id="0" name=""/>
        <dsp:cNvSpPr/>
      </dsp:nvSpPr>
      <dsp:spPr>
        <a:xfrm>
          <a:off x="0" y="0"/>
          <a:ext cx="5437011" cy="167303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Recommender Systems are growing in use.</a:t>
          </a:r>
        </a:p>
      </dsp:txBody>
      <dsp:txXfrm>
        <a:off x="49001" y="49001"/>
        <a:ext cx="3631681" cy="1575029"/>
      </dsp:txXfrm>
    </dsp:sp>
    <dsp:sp modelId="{A1B766B4-D7A2-4322-B54A-FB385F6624AD}">
      <dsp:nvSpPr>
        <dsp:cNvPr id="0" name=""/>
        <dsp:cNvSpPr/>
      </dsp:nvSpPr>
      <dsp:spPr>
        <a:xfrm>
          <a:off x="479736" y="1951869"/>
          <a:ext cx="5437011" cy="167303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Personalization is being brought in through extensive user data</a:t>
          </a:r>
        </a:p>
      </dsp:txBody>
      <dsp:txXfrm>
        <a:off x="528737" y="2000870"/>
        <a:ext cx="3771802" cy="1575029"/>
      </dsp:txXfrm>
    </dsp:sp>
    <dsp:sp modelId="{650D67B6-725A-4C78-9062-A93AF8ED5434}">
      <dsp:nvSpPr>
        <dsp:cNvPr id="0" name=""/>
        <dsp:cNvSpPr/>
      </dsp:nvSpPr>
      <dsp:spPr>
        <a:xfrm>
          <a:off x="959472" y="3903738"/>
          <a:ext cx="5437011" cy="167303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Modern Recommender Systems provide users with a number of choices i.e a slate</a:t>
          </a:r>
        </a:p>
      </dsp:txBody>
      <dsp:txXfrm>
        <a:off x="1008473" y="3952739"/>
        <a:ext cx="3771802" cy="1575029"/>
      </dsp:txXfrm>
    </dsp:sp>
    <dsp:sp modelId="{B58B3512-BE90-46BD-9EFD-2E5A62C41814}">
      <dsp:nvSpPr>
        <dsp:cNvPr id="0" name=""/>
        <dsp:cNvSpPr/>
      </dsp:nvSpPr>
      <dsp:spPr>
        <a:xfrm>
          <a:off x="4349541" y="1268715"/>
          <a:ext cx="1087470" cy="108747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94222" y="1268715"/>
        <a:ext cx="598108" cy="818321"/>
      </dsp:txXfrm>
    </dsp:sp>
    <dsp:sp modelId="{16790E4A-96CC-4EAC-8347-FAD134ABDF86}">
      <dsp:nvSpPr>
        <dsp:cNvPr id="0" name=""/>
        <dsp:cNvSpPr/>
      </dsp:nvSpPr>
      <dsp:spPr>
        <a:xfrm>
          <a:off x="4829277" y="3209431"/>
          <a:ext cx="1087470" cy="108747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73958" y="3209431"/>
        <a:ext cx="598108" cy="818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E2E6-FF7D-45E8-A81E-384E4DE3E25F}">
      <dsp:nvSpPr>
        <dsp:cNvPr id="0" name=""/>
        <dsp:cNvSpPr/>
      </dsp:nvSpPr>
      <dsp:spPr>
        <a:xfrm>
          <a:off x="0" y="0"/>
          <a:ext cx="5437011" cy="167303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Slate Recommender Systems are far more difficult to model since we have a combinatorial action space</a:t>
          </a:r>
        </a:p>
      </dsp:txBody>
      <dsp:txXfrm>
        <a:off x="49001" y="49001"/>
        <a:ext cx="3631681" cy="1575029"/>
      </dsp:txXfrm>
    </dsp:sp>
    <dsp:sp modelId="{D1C083E9-2C44-48A9-B9B2-6D3EA92AD473}">
      <dsp:nvSpPr>
        <dsp:cNvPr id="0" name=""/>
        <dsp:cNvSpPr/>
      </dsp:nvSpPr>
      <dsp:spPr>
        <a:xfrm>
          <a:off x="479736" y="1951869"/>
          <a:ext cx="5437011" cy="167303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Reinforcement Learning has shown success when used for Recommender Systems</a:t>
          </a:r>
        </a:p>
      </dsp:txBody>
      <dsp:txXfrm>
        <a:off x="528737" y="2000870"/>
        <a:ext cx="3771802" cy="1575029"/>
      </dsp:txXfrm>
    </dsp:sp>
    <dsp:sp modelId="{B85F10E5-D030-4507-8F9C-81B95EA9A46D}">
      <dsp:nvSpPr>
        <dsp:cNvPr id="0" name=""/>
        <dsp:cNvSpPr/>
      </dsp:nvSpPr>
      <dsp:spPr>
        <a:xfrm>
          <a:off x="959472" y="3903738"/>
          <a:ext cx="5437011" cy="167303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So the question that then follows is, can we effectively use RL to model Slate Recommender Systems?</a:t>
          </a:r>
        </a:p>
      </dsp:txBody>
      <dsp:txXfrm>
        <a:off x="1008473" y="3952739"/>
        <a:ext cx="3771802" cy="1575029"/>
      </dsp:txXfrm>
    </dsp:sp>
    <dsp:sp modelId="{4CE9F858-3F85-43D4-AAB3-BAAE33E20226}">
      <dsp:nvSpPr>
        <dsp:cNvPr id="0" name=""/>
        <dsp:cNvSpPr/>
      </dsp:nvSpPr>
      <dsp:spPr>
        <a:xfrm>
          <a:off x="4349541" y="1268715"/>
          <a:ext cx="1087470" cy="108747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94222" y="1268715"/>
        <a:ext cx="598108" cy="818321"/>
      </dsp:txXfrm>
    </dsp:sp>
    <dsp:sp modelId="{B59CC1DB-0426-4BB1-A5D2-6C23A557793A}">
      <dsp:nvSpPr>
        <dsp:cNvPr id="0" name=""/>
        <dsp:cNvSpPr/>
      </dsp:nvSpPr>
      <dsp:spPr>
        <a:xfrm>
          <a:off x="4829277" y="3209431"/>
          <a:ext cx="1087470" cy="108747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73958" y="3209431"/>
        <a:ext cx="598108" cy="8183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9CE51-497F-4503-A2CD-E16976A4BFBD}">
      <dsp:nvSpPr>
        <dsp:cNvPr id="0" name=""/>
        <dsp:cNvSpPr/>
      </dsp:nvSpPr>
      <dsp:spPr>
        <a:xfrm>
          <a:off x="0" y="4105454"/>
          <a:ext cx="6666833" cy="13475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Evaluation involves - Being able to evaluate all possible slates to show one of them to a user</a:t>
          </a:r>
        </a:p>
      </dsp:txBody>
      <dsp:txXfrm>
        <a:off x="0" y="4105454"/>
        <a:ext cx="6666833" cy="1347501"/>
      </dsp:txXfrm>
    </dsp:sp>
    <dsp:sp modelId="{18B2DA74-03B4-420F-A328-7AA5866A886B}">
      <dsp:nvSpPr>
        <dsp:cNvPr id="0" name=""/>
        <dsp:cNvSpPr/>
      </dsp:nvSpPr>
      <dsp:spPr>
        <a:xfrm rot="10800000">
          <a:off x="0" y="2053209"/>
          <a:ext cx="6666833" cy="2072457"/>
        </a:xfrm>
        <a:prstGeom prst="upArrowCallou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Learning involves being able to derive Q-vales for each slate from the data we have</a:t>
          </a:r>
        </a:p>
      </dsp:txBody>
      <dsp:txXfrm rot="10800000">
        <a:off x="0" y="2053209"/>
        <a:ext cx="6666833" cy="1346620"/>
      </dsp:txXfrm>
    </dsp:sp>
    <dsp:sp modelId="{4D9C60DA-0F20-4A69-98C7-115F1C5ABE97}">
      <dsp:nvSpPr>
        <dsp:cNvPr id="0" name=""/>
        <dsp:cNvSpPr/>
      </dsp:nvSpPr>
      <dsp:spPr>
        <a:xfrm rot="10800000">
          <a:off x="0" y="964"/>
          <a:ext cx="6666833" cy="2072457"/>
        </a:xfrm>
        <a:prstGeom prst="upArrowCallou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We break the problem into 2 parts:</a:t>
          </a:r>
        </a:p>
      </dsp:txBody>
      <dsp:txXfrm rot="-10800000">
        <a:off x="0" y="964"/>
        <a:ext cx="6666833" cy="727432"/>
      </dsp:txXfrm>
    </dsp:sp>
    <dsp:sp modelId="{7BB3686C-9BC5-48CB-A7B4-F1BA8164B68C}">
      <dsp:nvSpPr>
        <dsp:cNvPr id="0" name=""/>
        <dsp:cNvSpPr/>
      </dsp:nvSpPr>
      <dsp:spPr>
        <a:xfrm>
          <a:off x="0" y="728396"/>
          <a:ext cx="3333416" cy="619664"/>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US" sz="3700" kern="1200"/>
            <a:t>Learning </a:t>
          </a:r>
        </a:p>
      </dsp:txBody>
      <dsp:txXfrm>
        <a:off x="0" y="728396"/>
        <a:ext cx="3333416" cy="619664"/>
      </dsp:txXfrm>
    </dsp:sp>
    <dsp:sp modelId="{940758C7-F6C5-4919-940F-DE8B7520D34B}">
      <dsp:nvSpPr>
        <dsp:cNvPr id="0" name=""/>
        <dsp:cNvSpPr/>
      </dsp:nvSpPr>
      <dsp:spPr>
        <a:xfrm>
          <a:off x="3333416" y="728396"/>
          <a:ext cx="3333416" cy="619664"/>
        </a:xfrm>
        <a:prstGeom prst="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US" sz="3700" kern="1200"/>
            <a:t>Evaluation</a:t>
          </a:r>
        </a:p>
      </dsp:txBody>
      <dsp:txXfrm>
        <a:off x="3333416" y="728396"/>
        <a:ext cx="3333416" cy="619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5B9E4-3DB4-426F-9A11-67D401B4834A}">
      <dsp:nvSpPr>
        <dsp:cNvPr id="0" name=""/>
        <dsp:cNvSpPr/>
      </dsp:nvSpPr>
      <dsp:spPr>
        <a:xfrm>
          <a:off x="0" y="0"/>
          <a:ext cx="666683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8F27313-B916-489E-BDC5-7A9E80481D2A}">
      <dsp:nvSpPr>
        <dsp:cNvPr id="0" name=""/>
        <dsp:cNvSpPr/>
      </dsp:nvSpPr>
      <dsp:spPr>
        <a:xfrm>
          <a:off x="0" y="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dirty="0">
              <a:latin typeface="Calibri Light" panose="020F0302020204030204"/>
            </a:rPr>
            <a:t>We have worked with Google</a:t>
          </a:r>
          <a:r>
            <a:rPr lang="en-US" sz="2600" kern="1200" dirty="0"/>
            <a:t> </a:t>
          </a:r>
          <a:r>
            <a:rPr lang="en-US" sz="2600" kern="1200" dirty="0" err="1"/>
            <a:t>Recsim's</a:t>
          </a:r>
          <a:r>
            <a:rPr lang="en-US" sz="2600" kern="1200" dirty="0"/>
            <a:t> Interest Evolution</a:t>
          </a:r>
        </a:p>
      </dsp:txBody>
      <dsp:txXfrm>
        <a:off x="0" y="0"/>
        <a:ext cx="6666833" cy="1363480"/>
      </dsp:txXfrm>
    </dsp:sp>
    <dsp:sp modelId="{F7F4A08A-7AB2-4D98-867E-E9EA7F7757F2}">
      <dsp:nvSpPr>
        <dsp:cNvPr id="0" name=""/>
        <dsp:cNvSpPr/>
      </dsp:nvSpPr>
      <dsp:spPr>
        <a:xfrm>
          <a:off x="0" y="1363480"/>
          <a:ext cx="6666833" cy="0"/>
        </a:xfrm>
        <a:prstGeom prst="lin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C6CE8BD-EF68-43F5-8B2A-A5DB47310076}">
      <dsp:nvSpPr>
        <dsp:cNvPr id="0" name=""/>
        <dsp:cNvSpPr/>
      </dsp:nvSpPr>
      <dsp:spPr>
        <a:xfrm>
          <a:off x="0" y="136348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It is a dynamic environment that allows for the algorithm to learn from any given combination instead of having to use partial slate matches. </a:t>
          </a:r>
        </a:p>
      </dsp:txBody>
      <dsp:txXfrm>
        <a:off x="0" y="1363480"/>
        <a:ext cx="6666833" cy="1363480"/>
      </dsp:txXfrm>
    </dsp:sp>
    <dsp:sp modelId="{61C96785-D936-4FA7-8BDC-D4A801E2428A}">
      <dsp:nvSpPr>
        <dsp:cNvPr id="0" name=""/>
        <dsp:cNvSpPr/>
      </dsp:nvSpPr>
      <dsp:spPr>
        <a:xfrm>
          <a:off x="0" y="2726960"/>
          <a:ext cx="6666833" cy="0"/>
        </a:xfrm>
        <a:prstGeom prst="lin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A076A79-7B23-441B-A9D4-70E808697619}">
      <dsp:nvSpPr>
        <dsp:cNvPr id="0" name=""/>
        <dsp:cNvSpPr/>
      </dsp:nvSpPr>
      <dsp:spPr>
        <a:xfrm>
          <a:off x="0" y="272696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IEE focuses on changes in user preferences and evolution in taste – similar to a movie or news recommendation agent.</a:t>
          </a:r>
        </a:p>
      </dsp:txBody>
      <dsp:txXfrm>
        <a:off x="0" y="2726960"/>
        <a:ext cx="6666833" cy="1363480"/>
      </dsp:txXfrm>
    </dsp:sp>
    <dsp:sp modelId="{FA9F0108-335C-4F60-ADC7-8BCF77D97E75}">
      <dsp:nvSpPr>
        <dsp:cNvPr id="0" name=""/>
        <dsp:cNvSpPr/>
      </dsp:nvSpPr>
      <dsp:spPr>
        <a:xfrm>
          <a:off x="0" y="4090440"/>
          <a:ext cx="666683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9CEB7E1-A05A-4B8E-9AFE-20FF5E1E06B0}">
      <dsp:nvSpPr>
        <dsp:cNvPr id="0" name=""/>
        <dsp:cNvSpPr/>
      </dsp:nvSpPr>
      <dsp:spPr>
        <a:xfrm>
          <a:off x="0" y="409044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IXE and LTS are the other 2 environments.</a:t>
          </a:r>
        </a:p>
      </dsp:txBody>
      <dsp:txXfrm>
        <a:off x="0" y="4090440"/>
        <a:ext cx="6666833" cy="1363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21606-2843-4524-BC97-8526A3936782}">
      <dsp:nvSpPr>
        <dsp:cNvPr id="0" name=""/>
        <dsp:cNvSpPr/>
      </dsp:nvSpPr>
      <dsp:spPr>
        <a:xfrm>
          <a:off x="0" y="665"/>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CAE1E61-8378-4F54-82BB-8B56C583E9BE}">
      <dsp:nvSpPr>
        <dsp:cNvPr id="0" name=""/>
        <dsp:cNvSpPr/>
      </dsp:nvSpPr>
      <dsp:spPr>
        <a:xfrm>
          <a:off x="0" y="665"/>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The next component is the </a:t>
          </a:r>
          <a:r>
            <a:rPr lang="en-US" sz="2300" kern="1200" dirty="0" err="1"/>
            <a:t>SlateQ</a:t>
          </a:r>
          <a:r>
            <a:rPr lang="en-US" sz="2300" kern="1200" dirty="0"/>
            <a:t> Decomposition Model.</a:t>
          </a:r>
        </a:p>
      </dsp:txBody>
      <dsp:txXfrm>
        <a:off x="0" y="665"/>
        <a:ext cx="6666833" cy="1090517"/>
      </dsp:txXfrm>
    </dsp:sp>
    <dsp:sp modelId="{7651A7D3-2661-49CE-A85C-08DFE8AE71B1}">
      <dsp:nvSpPr>
        <dsp:cNvPr id="0" name=""/>
        <dsp:cNvSpPr/>
      </dsp:nvSpPr>
      <dsp:spPr>
        <a:xfrm>
          <a:off x="0" y="1091183"/>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985B865-2176-42F1-8A99-7DE2AFB3A792}">
      <dsp:nvSpPr>
        <dsp:cNvPr id="0" name=""/>
        <dsp:cNvSpPr/>
      </dsp:nvSpPr>
      <dsp:spPr>
        <a:xfrm>
          <a:off x="0" y="1091183"/>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This is the part where the algorithm breaks down the Q values into the values associated with items.</a:t>
          </a:r>
        </a:p>
      </dsp:txBody>
      <dsp:txXfrm>
        <a:off x="0" y="1091183"/>
        <a:ext cx="6666833" cy="1090517"/>
      </dsp:txXfrm>
    </dsp:sp>
    <dsp:sp modelId="{3CB679F9-95F7-4EDA-8617-51F95C4FD7CE}">
      <dsp:nvSpPr>
        <dsp:cNvPr id="0" name=""/>
        <dsp:cNvSpPr/>
      </dsp:nvSpPr>
      <dsp:spPr>
        <a:xfrm>
          <a:off x="0" y="2181701"/>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E81C3E7-2043-49D6-98A1-EFCAE8CA8829}">
      <dsp:nvSpPr>
        <dsp:cNvPr id="0" name=""/>
        <dsp:cNvSpPr/>
      </dsp:nvSpPr>
      <dsp:spPr>
        <a:xfrm>
          <a:off x="0" y="2181701"/>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This allows us to store all information in just |n| variables where n is the size of the document corpus </a:t>
          </a:r>
        </a:p>
      </dsp:txBody>
      <dsp:txXfrm>
        <a:off x="0" y="2181701"/>
        <a:ext cx="6666833" cy="1090517"/>
      </dsp:txXfrm>
    </dsp:sp>
    <dsp:sp modelId="{F4156A38-6D43-43FD-976F-B6BD4A44297E}">
      <dsp:nvSpPr>
        <dsp:cNvPr id="0" name=""/>
        <dsp:cNvSpPr/>
      </dsp:nvSpPr>
      <dsp:spPr>
        <a:xfrm>
          <a:off x="0" y="3272218"/>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28A4020-70F3-4C43-8801-8A66F4672114}">
      <dsp:nvSpPr>
        <dsp:cNvPr id="0" name=""/>
        <dsp:cNvSpPr/>
      </dsp:nvSpPr>
      <dsp:spPr>
        <a:xfrm>
          <a:off x="0" y="3272218"/>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It makes two assumptions: SC and </a:t>
          </a:r>
          <a:r>
            <a:rPr lang="en-US" sz="2300" b="1" kern="1200" dirty="0"/>
            <a:t>RTDS</a:t>
          </a:r>
        </a:p>
      </dsp:txBody>
      <dsp:txXfrm>
        <a:off x="0" y="3272218"/>
        <a:ext cx="6666833" cy="1090517"/>
      </dsp:txXfrm>
    </dsp:sp>
    <dsp:sp modelId="{5717871A-8C8A-4CBC-BD50-DBA9F1D2D544}">
      <dsp:nvSpPr>
        <dsp:cNvPr id="0" name=""/>
        <dsp:cNvSpPr/>
      </dsp:nvSpPr>
      <dsp:spPr>
        <a:xfrm>
          <a:off x="0" y="4362736"/>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807760B-7569-4591-AA52-2337473A7F4A}">
      <dsp:nvSpPr>
        <dsp:cNvPr id="0" name=""/>
        <dsp:cNvSpPr/>
      </dsp:nvSpPr>
      <dsp:spPr>
        <a:xfrm>
          <a:off x="0" y="4362736"/>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b="1" kern="1200" dirty="0">
              <a:latin typeface="Calibri Light" panose="020F0302020204030204"/>
            </a:rPr>
            <a:t>We optimize this using Sarsa and Epsilon Greedy Algorithms.</a:t>
          </a:r>
        </a:p>
      </dsp:txBody>
      <dsp:txXfrm>
        <a:off x="0" y="4362736"/>
        <a:ext cx="6666833" cy="10905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C884E-C321-4AEC-8790-51710E971177}">
      <dsp:nvSpPr>
        <dsp:cNvPr id="0" name=""/>
        <dsp:cNvSpPr/>
      </dsp:nvSpPr>
      <dsp:spPr>
        <a:xfrm>
          <a:off x="0" y="669560"/>
          <a:ext cx="6666833" cy="9898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Finally, we attempted to </a:t>
          </a:r>
          <a:r>
            <a:rPr lang="en-US" sz="1800" kern="1200" dirty="0" err="1"/>
            <a:t>nonlinearize</a:t>
          </a:r>
          <a:r>
            <a:rPr lang="en-US" sz="1800" kern="1200" dirty="0"/>
            <a:t> the problem by using two neural networks – one for the evaluation purpose and one for the learning purpose.</a:t>
          </a:r>
        </a:p>
      </dsp:txBody>
      <dsp:txXfrm>
        <a:off x="48319" y="717879"/>
        <a:ext cx="6570195" cy="893182"/>
      </dsp:txXfrm>
    </dsp:sp>
    <dsp:sp modelId="{5863F957-9EE7-4589-AD93-24004D23E35E}">
      <dsp:nvSpPr>
        <dsp:cNvPr id="0" name=""/>
        <dsp:cNvSpPr/>
      </dsp:nvSpPr>
      <dsp:spPr>
        <a:xfrm>
          <a:off x="0" y="1711220"/>
          <a:ext cx="6666833" cy="989820"/>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twin neural networks would be  then used to ensure both processes take place much faster and also ensure that we can most effectively capture interactions between items into the model as well</a:t>
          </a:r>
        </a:p>
      </dsp:txBody>
      <dsp:txXfrm>
        <a:off x="48319" y="1759539"/>
        <a:ext cx="6570195" cy="893182"/>
      </dsp:txXfrm>
    </dsp:sp>
    <dsp:sp modelId="{39CB2025-AD26-44ED-A2F9-33293D3737B6}">
      <dsp:nvSpPr>
        <dsp:cNvPr id="0" name=""/>
        <dsp:cNvSpPr/>
      </dsp:nvSpPr>
      <dsp:spPr>
        <a:xfrm>
          <a:off x="0" y="2752880"/>
          <a:ext cx="6666833" cy="989820"/>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Calibri Light" panose="020F0302020204030204"/>
            </a:rPr>
            <a:t>We used a 3 layer NN, with Sigmoid activation functions for learning.</a:t>
          </a:r>
        </a:p>
      </dsp:txBody>
      <dsp:txXfrm>
        <a:off x="48319" y="2801199"/>
        <a:ext cx="6570195" cy="893182"/>
      </dsp:txXfrm>
    </dsp:sp>
    <dsp:sp modelId="{BEDE1E82-B288-4803-A03D-1B36DA9C3640}">
      <dsp:nvSpPr>
        <dsp:cNvPr id="0" name=""/>
        <dsp:cNvSpPr/>
      </dsp:nvSpPr>
      <dsp:spPr>
        <a:xfrm>
          <a:off x="0" y="3794539"/>
          <a:ext cx="6666833" cy="98982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Calibri Light" panose="020F0302020204030204"/>
            </a:rPr>
            <a:t>For evaluation, we started with the same NN that gave us good results with </a:t>
          </a:r>
          <a:r>
            <a:rPr lang="en-US" sz="1800" kern="1200" dirty="0" err="1">
              <a:latin typeface="Calibri Light" panose="020F0302020204030204"/>
            </a:rPr>
            <a:t>SlateQ</a:t>
          </a:r>
          <a:r>
            <a:rPr lang="en-US" sz="1800" kern="1200" dirty="0">
              <a:latin typeface="Calibri Light" panose="020F0302020204030204"/>
            </a:rPr>
            <a:t>. We used ReLu activation functions here.</a:t>
          </a:r>
        </a:p>
      </dsp:txBody>
      <dsp:txXfrm>
        <a:off x="48319" y="3842858"/>
        <a:ext cx="6570195" cy="8931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8E779-7949-4F06-8B95-8FAC10D547CB}">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3ADE95-7236-4C44-88AB-822A0D4E948B}">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We attempted to break the first of our two problems down using the current SoTA method - SlateQ, and a non-linear method, using a Neural Network. </a:t>
          </a:r>
        </a:p>
      </dsp:txBody>
      <dsp:txXfrm>
        <a:off x="0" y="2124"/>
        <a:ext cx="10515600" cy="1449029"/>
      </dsp:txXfrm>
    </dsp:sp>
    <dsp:sp modelId="{2CE58A81-B6AD-4652-B363-582CB4F6DCB5}">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B51ECC-E98F-4D2C-BFED-40FD3650AFCE}">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For the Evaluation Mechanism as well, we used 4 methods - Top K, Greedy Step, Mixed Integer Programming, and Deep Neural Network</a:t>
          </a:r>
        </a:p>
      </dsp:txBody>
      <dsp:txXfrm>
        <a:off x="0" y="1451154"/>
        <a:ext cx="10515600" cy="1449029"/>
      </dsp:txXfrm>
    </dsp:sp>
    <dsp:sp modelId="{5CD426AD-C62D-4132-B0BA-8F8B34DEB94F}">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DBC466-539F-48DD-BC95-D391D52B7021}">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Beside these we also implemented LinUCB. </a:t>
          </a: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E63A6DC7-6467-420C-B857-9DCDFFB7C41B}"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685800" y="1143000"/>
            <a:ext cx="5486040" cy="3085920"/>
          </a:xfrm>
          <a:prstGeom prst="rect">
            <a:avLst/>
          </a:prstGeom>
          <a:ln w="0">
            <a:noFill/>
          </a:ln>
        </p:spPr>
      </p:sp>
      <p:sp>
        <p:nvSpPr>
          <p:cNvPr id="19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(a) As of now, the number of actions in Slate Q would be equivalent to 10, while for Full Slate Q Learning it would be 45.</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f) Reward Space - The reward is a single scalar value that is directly proportional to how satisfied the user</a:t>
            </a:r>
            <a:br>
              <a:rPr sz="2000"/>
            </a:br>
            <a:r>
              <a:rPr b="0" lang="en-US" sz="2000" spc="-1" strike="noStrike">
                <a:solidFill>
                  <a:srgbClr val="000000"/>
                </a:solidFill>
                <a:latin typeface="Arial"/>
              </a:rPr>
              <a:t>is with the item they chose. This means that an item on which the user spends more time, likes, or aligns more with their interests will get higher points than an item that is scrolled past quickly, not liked, or in opposition to user interests. It can receive a max reward of 200</a:t>
            </a:r>
            <a:endParaRPr b="0" lang="en-IN" sz="2000" spc="-1" strike="noStrike">
              <a:solidFill>
                <a:srgbClr val="000000"/>
              </a:solidFill>
              <a:latin typeface="Arial"/>
            </a:endParaRPr>
          </a:p>
          <a:p>
            <a:pPr marL="216000" indent="0">
              <a:lnSpc>
                <a:spcPct val="100000"/>
              </a:lnSpc>
              <a:buNone/>
            </a:pPr>
            <a:br>
              <a:rPr sz="2000"/>
            </a:br>
            <a:r>
              <a:rPr b="0" lang="en-US" sz="2000" spc="-1" strike="noStrike">
                <a:solidFill>
                  <a:srgbClr val="000000"/>
                </a:solidFill>
                <a:latin typeface="Arial"/>
              </a:rPr>
              <a:t>(b) We see a significant reward increase when we move to the SlateQ decomposition Algorithm. The rewards are increasing by an average of 8 after 800 episodes of training and given the myopic nature of Full Slate Q versus calculating Long Term Values for SlateQ, there would be a widening gap if we</a:t>
            </a:r>
            <a:br>
              <a:rPr sz="2000"/>
            </a:br>
            <a:r>
              <a:rPr b="0" lang="en-US" sz="2000" spc="-1" strike="noStrike">
                <a:solidFill>
                  <a:srgbClr val="000000"/>
                </a:solidFill>
                <a:latin typeface="Arial"/>
              </a:rPr>
              <a:t>process this further.</a:t>
            </a:r>
            <a:br>
              <a:rPr sz="2000"/>
            </a:b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 The reward for Slate Q Decomposition settles on 158, while the Full SlateQ</a:t>
            </a:r>
            <a:br>
              <a:rPr sz="2000"/>
            </a:br>
            <a:r>
              <a:rPr b="0" lang="en-US" sz="2000" spc="-1" strike="noStrike">
                <a:solidFill>
                  <a:srgbClr val="000000"/>
                </a:solidFill>
                <a:latin typeface="Arial"/>
              </a:rPr>
              <a:t>decomposition ends up at 149. We would also expect SlateQ to outperform</a:t>
            </a:r>
            <a:br>
              <a:rPr sz="2000"/>
            </a:br>
            <a:r>
              <a:rPr b="0" lang="en-US" sz="2000" spc="-1" strike="noStrike">
                <a:solidFill>
                  <a:srgbClr val="000000"/>
                </a:solidFill>
                <a:latin typeface="Arial"/>
              </a:rPr>
              <a:t>Full Slate Q Learning significantly as we increase the size of the corpus of</a:t>
            </a:r>
            <a:br>
              <a:rPr sz="2000"/>
            </a:br>
            <a:r>
              <a:rPr b="0" lang="en-US" sz="2000" spc="-1" strike="noStrike">
                <a:solidFill>
                  <a:srgbClr val="000000"/>
                </a:solidFill>
                <a:latin typeface="Arial"/>
              </a:rPr>
              <a:t>documents as well as the Slate Size.</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d) CTR</a:t>
            </a: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e) Computational Speed</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p:txBody>
      </p:sp>
      <p:sp>
        <p:nvSpPr>
          <p:cNvPr id="195"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IN" sz="1200" spc="-1" strike="noStrike">
                <a:solidFill>
                  <a:srgbClr val="000000"/>
                </a:solidFill>
                <a:latin typeface="Times New Roman"/>
              </a:defRPr>
            </a:lvl1pPr>
          </a:lstStyle>
          <a:p>
            <a:pPr indent="0" algn="r">
              <a:lnSpc>
                <a:spcPct val="100000"/>
              </a:lnSpc>
              <a:buNone/>
            </a:pPr>
            <a:fld id="{C5E8B6DE-5CFF-4C43-BA47-EAB8370B4301}" type="slidenum">
              <a:rPr b="0" lang="en-IN"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685800" y="1143000"/>
            <a:ext cx="5486040" cy="3085920"/>
          </a:xfrm>
          <a:prstGeom prst="rect">
            <a:avLst/>
          </a:prstGeom>
          <a:ln w="0">
            <a:noFill/>
          </a:ln>
        </p:spPr>
      </p:sp>
      <p:sp>
        <p:nvSpPr>
          <p:cNvPr id="19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Possible Future Work in the field could include -</a:t>
            </a:r>
            <a:br>
              <a:rPr sz="2000"/>
            </a:br>
            <a:r>
              <a:rPr b="0" lang="en-US" sz="2000" spc="-1" strike="noStrike">
                <a:solidFill>
                  <a:srgbClr val="000000"/>
                </a:solidFill>
                <a:latin typeface="Arial"/>
              </a:rPr>
              <a:t>1. Adding another layer of features in the LinUCB model to incorporate two item</a:t>
            </a:r>
            <a:br>
              <a:rPr sz="2000"/>
            </a:br>
            <a:r>
              <a:rPr b="0" lang="en-US" sz="2000" spc="-1" strike="noStrike">
                <a:solidFill>
                  <a:srgbClr val="000000"/>
                </a:solidFill>
                <a:latin typeface="Arial"/>
              </a:rPr>
              <a:t>interactions into the model</a:t>
            </a:r>
            <a:br>
              <a:rPr sz="2000"/>
            </a:br>
            <a:r>
              <a:rPr b="0" lang="en-US" sz="2000" spc="-1" strike="noStrike">
                <a:solidFill>
                  <a:srgbClr val="000000"/>
                </a:solidFill>
                <a:latin typeface="Arial"/>
              </a:rPr>
              <a:t>2. Using SlateQ or LinUCB to select the top 3k items in the corpus for all users, fol-</a:t>
            </a:r>
            <a:br>
              <a:rPr sz="2000"/>
            </a:br>
            <a:r>
              <a:rPr b="0" lang="en-US" sz="2000" spc="-1" strike="noStrike">
                <a:solidFill>
                  <a:srgbClr val="000000"/>
                </a:solidFill>
                <a:latin typeface="Arial"/>
              </a:rPr>
              <a:t>lowed by using a Neural Network to now pick the top k items from this shrunken</a:t>
            </a:r>
            <a:br>
              <a:rPr sz="2000"/>
            </a:br>
            <a:r>
              <a:rPr b="0" lang="en-US" sz="2000" spc="-1" strike="noStrike">
                <a:solidFill>
                  <a:srgbClr val="000000"/>
                </a:solidFill>
                <a:latin typeface="Arial"/>
              </a:rPr>
              <a:t>set where it could easily factor in combinatorial interactions more easily.</a:t>
            </a:r>
            <a:br>
              <a:rPr sz="2000"/>
            </a:br>
            <a:r>
              <a:rPr b="0" lang="en-US" sz="2000" spc="-1" strike="noStrike">
                <a:solidFill>
                  <a:srgbClr val="000000"/>
                </a:solidFill>
                <a:latin typeface="Arial"/>
              </a:rPr>
              <a:t>3. Using alternate user choice models to change the learning problem at the first</a:t>
            </a:r>
            <a:br>
              <a:rPr sz="2000"/>
            </a:br>
            <a:r>
              <a:rPr b="0" lang="en-US" sz="2000" spc="-1" strike="noStrike">
                <a:solidFill>
                  <a:srgbClr val="000000"/>
                </a:solidFill>
                <a:latin typeface="Arial"/>
              </a:rPr>
              <a:t>stage and then combining it with slateQ to improve results further.</a:t>
            </a:r>
            <a:endParaRPr b="0" lang="en-IN" sz="2000" spc="-1" strike="noStrike">
              <a:solidFill>
                <a:srgbClr val="000000"/>
              </a:solidFill>
              <a:latin typeface="Arial"/>
            </a:endParaRPr>
          </a:p>
        </p:txBody>
      </p:sp>
      <p:sp>
        <p:nvSpPr>
          <p:cNvPr id="198"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IN" sz="1200" spc="-1" strike="noStrike">
                <a:solidFill>
                  <a:srgbClr val="000000"/>
                </a:solidFill>
                <a:latin typeface="Times New Roman"/>
              </a:defRPr>
            </a:lvl1pPr>
          </a:lstStyle>
          <a:p>
            <a:pPr indent="0" algn="r">
              <a:lnSpc>
                <a:spcPct val="100000"/>
              </a:lnSpc>
              <a:buNone/>
            </a:pPr>
            <a:fld id="{009D0BDF-EF9C-4A7F-971F-54A51B259180}" type="slidenum">
              <a:rPr b="0" lang="en-IN"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4236BEE-3F8D-46CA-817B-5EC1852F6BFF}"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B209B20-4AC6-428B-BD7E-76E1C89E4CA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E1CA04C-AB1D-46EB-8AD1-9E5112D276E4}"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981370C-198B-450B-92EF-A4A59644FE43}"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60A2231-B92C-4BBA-8ED9-2FCCCC34F92D}"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732E664-B0D6-44F7-AF72-587E72071025}"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879EFAF-069B-43AA-B543-14F7F76E4361}"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A1A39FB-81D9-4D03-80F1-1FA5220133AF}"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6AE990D-6791-4166-BA6E-5D1F039FA194}"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8AC37A5-6C23-4C7A-80A2-72B8BA3C3C4E}"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B0D3E77-9FE1-40C6-B69E-B1870BBBF0E8}"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118D59B-15F8-42BD-BD5D-632190A4400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8D2F3F5-1E50-4D51-A955-D0A75FAE413D}"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D6BEA68-E8EB-4250-9D1F-9511F2C1E986}"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F32A090-2DBD-4E46-BE9C-D4B52A6ADF8B}"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E5672FB-735B-4B2E-A3D2-F487AB7CCC9E}"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177980C4-3117-4A00-A524-E73B31EBF907}"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1891C40-12C4-4869-B778-5F2F2844EDB3}"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C9E9169-3D06-43AA-8384-FD01F987F8A4}"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65578CC-94E8-4CAB-92CF-A0AF2405BE59}"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D872F87-CFEF-4151-9DF1-B3F1E6A2F58E}"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581AFB4-A9B8-4141-81AC-A4582DA08596}"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716CD6F-58CD-4A84-B84B-3B8148C2C508}"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C0FBF5B-C50E-469C-955D-619F8A29E78C}"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Calibri Light"/>
              </a:rPr>
              <a:t>Click to edit </a:t>
            </a:r>
            <a:r>
              <a:rPr b="0" lang="en-US" sz="6000" spc="-1" strike="noStrike">
                <a:solidFill>
                  <a:srgbClr val="000000"/>
                </a:solidFill>
                <a:latin typeface="Calibri Light"/>
              </a:rPr>
              <a:t>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IN"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25B5420B-9CC1-4A99-BCAE-789AAB690B5A}"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IN"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D119472D-6509-4048-A87D-62116EC1F4BC}"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diagramData" Target="../diagrams/data5.xml"/><Relationship Id="rId2" Type="http://schemas.openxmlformats.org/officeDocument/2006/relationships/diagramLayout" Target="../diagrams/layout5.xml"/><Relationship Id="rId3" Type="http://schemas.openxmlformats.org/officeDocument/2006/relationships/diagramQuickStyle" Target="../diagrams/quickStyle5.xml"/><Relationship Id="rId4" Type="http://schemas.openxmlformats.org/officeDocument/2006/relationships/diagramColors" Target="../diagrams/colors5.xml"/><Relationship Id="rId5" Type="http://schemas.microsoft.com/office/2007/relationships/diagramDrawing" Target="../diagrams/drawing5.xml"/><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diagramData" Target="../diagrams/data6.xml"/><Relationship Id="rId2" Type="http://schemas.openxmlformats.org/officeDocument/2006/relationships/diagramLayout" Target="../diagrams/layout6.xml"/><Relationship Id="rId3" Type="http://schemas.openxmlformats.org/officeDocument/2006/relationships/diagramQuickStyle" Target="../diagrams/quickStyle6.xml"/><Relationship Id="rId4" Type="http://schemas.openxmlformats.org/officeDocument/2006/relationships/diagramColors" Target="../diagrams/colors6.xml"/><Relationship Id="rId5" Type="http://schemas.microsoft.com/office/2007/relationships/diagramDrawing" Target="../diagrams/drawing6.xml"/><Relationship Id="rId6"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diagramData" Target="../diagrams/data7.xml"/><Relationship Id="rId2" Type="http://schemas.openxmlformats.org/officeDocument/2006/relationships/diagramLayout" Target="../diagrams/layout7.xml"/><Relationship Id="rId3" Type="http://schemas.openxmlformats.org/officeDocument/2006/relationships/diagramQuickStyle" Target="../diagrams/quickStyle7.xml"/><Relationship Id="rId4" Type="http://schemas.openxmlformats.org/officeDocument/2006/relationships/diagramColors" Target="../diagrams/colors7.xml"/><Relationship Id="rId5" Type="http://schemas.microsoft.com/office/2007/relationships/diagramDrawing" Target="../diagrams/drawing7.xml"/><Relationship Id="rId6" Type="http://schemas.openxmlformats.org/officeDocument/2006/relationships/slideLayout" Target="../slideLayouts/slideLayout13.xml"/><Relationship Id="rId7"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microsoft.com/office/2007/relationships/diagramDrawing" Target="../diagrams/drawing4.xml"/><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68"/>
          <p:cNvSpPr/>
          <p:nvPr/>
        </p:nvSpPr>
        <p:spPr>
          <a:xfrm>
            <a:off x="0" y="0"/>
            <a:ext cx="7534440" cy="685764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89" name="PlaceHolder 1"/>
          <p:cNvSpPr>
            <a:spLocks noGrp="1"/>
          </p:cNvSpPr>
          <p:nvPr>
            <p:ph type="title"/>
          </p:nvPr>
        </p:nvSpPr>
        <p:spPr>
          <a:xfrm>
            <a:off x="1155600" y="637920"/>
            <a:ext cx="5737320" cy="5576400"/>
          </a:xfrm>
          <a:prstGeom prst="rect">
            <a:avLst/>
          </a:prstGeom>
          <a:noFill/>
          <a:ln w="0">
            <a:noFill/>
          </a:ln>
        </p:spPr>
        <p:txBody>
          <a:bodyPr anchor="ctr">
            <a:normAutofit/>
          </a:bodyPr>
          <a:p>
            <a:pPr indent="0">
              <a:lnSpc>
                <a:spcPct val="90000"/>
              </a:lnSpc>
              <a:spcBef>
                <a:spcPts val="1001"/>
              </a:spcBef>
              <a:buNone/>
            </a:pPr>
            <a:r>
              <a:rPr b="0" lang="en-US" sz="5500" spc="-1" strike="noStrike">
                <a:solidFill>
                  <a:srgbClr val="ffffff"/>
                </a:solidFill>
                <a:latin typeface="Calibri Light"/>
                <a:ea typeface="Calibri Light"/>
              </a:rPr>
              <a:t>Slate Recommendation Methods</a:t>
            </a:r>
            <a:br>
              <a:rPr sz="5500"/>
            </a:br>
            <a:endParaRPr b="0" lang="en-US" sz="5500" spc="-1" strike="noStrike">
              <a:solidFill>
                <a:srgbClr val="000000"/>
              </a:solidFill>
              <a:latin typeface="Calibri"/>
            </a:endParaRPr>
          </a:p>
          <a:p>
            <a:pPr indent="0">
              <a:lnSpc>
                <a:spcPct val="90000"/>
              </a:lnSpc>
              <a:buNone/>
            </a:pPr>
            <a:endParaRPr b="0" lang="en-US" sz="5500" spc="-1" strike="noStrike">
              <a:solidFill>
                <a:srgbClr val="000000"/>
              </a:solidFill>
              <a:latin typeface="Calibri"/>
            </a:endParaRPr>
          </a:p>
        </p:txBody>
      </p:sp>
      <p:sp>
        <p:nvSpPr>
          <p:cNvPr id="90" name="Rectangle 70"/>
          <p:cNvSpPr/>
          <p:nvPr/>
        </p:nvSpPr>
        <p:spPr>
          <a:xfrm>
            <a:off x="7547040" y="0"/>
            <a:ext cx="4644360" cy="6857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91" name="PlaceHolder 2"/>
          <p:cNvSpPr>
            <a:spLocks noGrp="1"/>
          </p:cNvSpPr>
          <p:nvPr>
            <p:ph type="subTitle"/>
          </p:nvPr>
        </p:nvSpPr>
        <p:spPr>
          <a:xfrm>
            <a:off x="8142480" y="637920"/>
            <a:ext cx="2902680" cy="5576400"/>
          </a:xfrm>
          <a:prstGeom prst="rect">
            <a:avLst/>
          </a:prstGeom>
          <a:noFill/>
          <a:ln w="0">
            <a:noFill/>
          </a:ln>
        </p:spPr>
        <p:txBody>
          <a:bodyPr anchor="ctr">
            <a:normAutofit/>
          </a:bodyPr>
          <a:p>
            <a:pPr>
              <a:lnSpc>
                <a:spcPct val="90000"/>
              </a:lnSpc>
              <a:spcBef>
                <a:spcPts val="1001"/>
              </a:spcBef>
              <a:tabLst>
                <a:tab algn="l" pos="0"/>
              </a:tabLst>
            </a:pPr>
            <a:r>
              <a:rPr b="0" lang="en-US" sz="4000" spc="-1" strike="noStrike">
                <a:solidFill>
                  <a:srgbClr val="000000"/>
                </a:solidFill>
                <a:latin typeface="Calibri"/>
                <a:ea typeface="Calibri"/>
              </a:rPr>
              <a:t>B.Tech Project Presentation </a:t>
            </a:r>
            <a:endParaRPr b="0" lang="en-IN" sz="4000" spc="-1" strike="noStrike">
              <a:solidFill>
                <a:srgbClr val="000000"/>
              </a:solidFill>
              <a:latin typeface="Arial"/>
            </a:endParaRPr>
          </a:p>
          <a:p>
            <a:pPr>
              <a:lnSpc>
                <a:spcPct val="90000"/>
              </a:lnSpc>
              <a:spcBef>
                <a:spcPts val="1001"/>
              </a:spcBef>
              <a:tabLst>
                <a:tab algn="l" pos="0"/>
              </a:tabLst>
            </a:pPr>
            <a:r>
              <a:rPr b="0" lang="en-US" sz="4000" spc="-1" strike="noStrike">
                <a:solidFill>
                  <a:srgbClr val="000000"/>
                </a:solidFill>
                <a:latin typeface="Calibri"/>
                <a:ea typeface="Calibri"/>
              </a:rPr>
              <a:t>Kshitij Shah (CS19B027)</a:t>
            </a:r>
            <a:endParaRPr b="0" lang="en-IN" sz="4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2000"/>
                                  </p:stCondLst>
                                  <p:iterate type="lt">
                                    <p:tmAbs val="100"/>
                                  </p:iterate>
                                  <p:childTnLst>
                                    <p:set>
                                      <p:cBhvr>
                                        <p:cTn id="6" dur="1" fill="hold">
                                          <p:stCondLst>
                                            <p:cond delay="0"/>
                                          </p:stCondLst>
                                        </p:cTn>
                                        <p:tgtEl>
                                          <p:spTgt spid="91">
                                            <p:txEl>
                                              <p:pRg st="0" end="0"/>
                                            </p:txEl>
                                          </p:spTgt>
                                        </p:tgtEl>
                                        <p:attrNameLst>
                                          <p:attrName>style.visibility</p:attrName>
                                        </p:attrNameLst>
                                      </p:cBhvr>
                                      <p:to>
                                        <p:strVal val="visible"/>
                                      </p:to>
                                    </p:set>
                                    <p:animEffect filter="fade" transition="in">
                                      <p:cBhvr additive="repl">
                                        <p:cTn id="7" dur="400"/>
                                        <p:tgtEl>
                                          <p:spTgt spid="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2000"/>
                                  </p:stCondLst>
                                  <p:iterate type="lt">
                                    <p:tmAbs val="100"/>
                                  </p:iterate>
                                  <p:childTnLst>
                                    <p:set>
                                      <p:cBhvr>
                                        <p:cTn id="11" dur="1" fill="hold">
                                          <p:stCondLst>
                                            <p:cond delay="0"/>
                                          </p:stCondLst>
                                        </p:cTn>
                                        <p:tgtEl>
                                          <p:spTgt spid="91">
                                            <p:txEl>
                                              <p:pRg st="1" end="1"/>
                                            </p:txEl>
                                          </p:spTgt>
                                        </p:tgtEl>
                                        <p:attrNameLst>
                                          <p:attrName>style.visibility</p:attrName>
                                        </p:attrNameLst>
                                      </p:cBhvr>
                                      <p:to>
                                        <p:strVal val="visible"/>
                                      </p:to>
                                    </p:set>
                                    <p:animEffect filter="fade" transition="in">
                                      <p:cBhvr additive="repl">
                                        <p:cTn id="12" dur="400"/>
                                        <p:tgtEl>
                                          <p:spTgt spid="91">
                                            <p:txEl>
                                              <p:pRg st="1" end="1"/>
                                            </p:txEl>
                                          </p:spTgt>
                                        </p:tgtEl>
                                      </p:cBhvr>
                                    </p:animEffect>
                                  </p:childTnLst>
                                </p:cTn>
                              </p:par>
                              <p:par>
                                <p:cTn id="13" nodeType="withEffect" fill="hold" presetClass="entr" presetID="10">
                                  <p:stCondLst>
                                    <p:cond delay="1000"/>
                                  </p:stCondLst>
                                  <p:iterate type="lt">
                                    <p:tmAbs val="100"/>
                                  </p:iterate>
                                  <p:childTnLst>
                                    <p:set>
                                      <p:cBhvr>
                                        <p:cTn id="14" dur="1" fill="hold">
                                          <p:stCondLst>
                                            <p:cond delay="0"/>
                                          </p:stCondLst>
                                        </p:cTn>
                                        <p:tgtEl>
                                          <p:spTgt spid="89"/>
                                        </p:tgtEl>
                                        <p:attrNameLst>
                                          <p:attrName>style.visibility</p:attrName>
                                        </p:attrNameLst>
                                      </p:cBhvr>
                                      <p:to>
                                        <p:strVal val="visible"/>
                                      </p:to>
                                    </p:set>
                                    <p:animEffect filter="fade" transition="in">
                                      <p:cBhvr additive="repl">
                                        <p:cTn id="15" dur="4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40" name="Rectangle 8"/>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41" name="Rectangle 10"/>
          <p:cNvSpPr/>
          <p:nvPr/>
        </p:nvSpPr>
        <p:spPr>
          <a:xfrm flipH="1" rot="5400000">
            <a:off x="-1410840" y="1410480"/>
            <a:ext cx="6857640" cy="4037400"/>
          </a:xfrm>
          <a:prstGeom prst="rect">
            <a:avLst/>
          </a:prstGeom>
          <a:gradFill rotWithShape="0">
            <a:gsLst>
              <a:gs pos="800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42" name="Rectangle 12"/>
          <p:cNvSpPr/>
          <p:nvPr/>
        </p:nvSpPr>
        <p:spPr>
          <a:xfrm flipH="1" rot="5400000">
            <a:off x="-1410840" y="1420560"/>
            <a:ext cx="6857640" cy="4037400"/>
          </a:xfrm>
          <a:prstGeom prst="rect">
            <a:avLst/>
          </a:prstGeom>
          <a:gradFill rotWithShape="0">
            <a:gsLst>
              <a:gs pos="1000">
                <a:srgbClr val="4472c4">
                  <a:alpha val="46274"/>
                </a:srgbClr>
              </a:gs>
              <a:gs pos="100000">
                <a:srgbClr val="000000">
                  <a:alpha val="0"/>
                </a:srgbClr>
              </a:gs>
            </a:gsLst>
            <a:lin ang="14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43" name="Rectangle 14"/>
          <p:cNvSpPr/>
          <p:nvPr/>
        </p:nvSpPr>
        <p:spPr>
          <a:xfrm flipH="1" rot="5400000">
            <a:off x="766800" y="3588480"/>
            <a:ext cx="2501640" cy="4037400"/>
          </a:xfrm>
          <a:prstGeom prst="rect">
            <a:avLst/>
          </a:prstGeom>
          <a:gradFill rotWithShape="0">
            <a:gsLst>
              <a:gs pos="2000">
                <a:srgbClr val="4472c4">
                  <a:alpha val="29019"/>
                </a:srgbClr>
              </a:gs>
              <a:gs pos="100000">
                <a:srgbClr val="000000">
                  <a:alpha val="30196"/>
                </a:srgbClr>
              </a:gs>
            </a:gsLst>
            <a:lin ang="8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44" name="Freeform: Shape 16"/>
          <p:cNvSpPr/>
          <p:nvPr/>
        </p:nvSpPr>
        <p:spPr>
          <a:xfrm rot="20635800">
            <a:off x="-501480" y="969480"/>
            <a:ext cx="3899880" cy="4178520"/>
          </a:xfrm>
          <a:custGeom>
            <a:avLst/>
            <a:gdLst>
              <a:gd name="textAreaLeft" fmla="*/ 0 w 3899880"/>
              <a:gd name="textAreaRight" fmla="*/ 3900240 w 3899880"/>
              <a:gd name="textAreaTop" fmla="*/ 0 h 4178520"/>
              <a:gd name="textAreaBottom" fmla="*/ 4178880 h 4178520"/>
            </a:gdLst>
            <a:ahLst/>
            <a:rect l="textAreaLeft" t="textAreaTop" r="textAreaRight" b="textAreaBottom"/>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rotWithShape="0">
            <a:gsLst>
              <a:gs pos="29000">
                <a:srgbClr val="000000">
                  <a:alpha val="0"/>
                </a:srgbClr>
              </a:gs>
              <a:gs pos="100000">
                <a:srgbClr val="4472c4">
                  <a:alpha val="43137"/>
                </a:srgbClr>
              </a:gs>
            </a:gsLst>
            <a:lin ang="834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45" name="Rectangle 18"/>
          <p:cNvSpPr/>
          <p:nvPr/>
        </p:nvSpPr>
        <p:spPr>
          <a:xfrm flipH="1" rot="5400000">
            <a:off x="-1410840" y="1410480"/>
            <a:ext cx="6857640" cy="4037400"/>
          </a:xfrm>
          <a:prstGeom prst="rect">
            <a:avLst/>
          </a:prstGeom>
          <a:gradFill rotWithShape="0">
            <a:gsLst>
              <a:gs pos="1000">
                <a:srgbClr val="8faadc">
                  <a:alpha val="11372"/>
                </a:srgbClr>
              </a:gs>
              <a:gs pos="100000">
                <a:srgbClr val="000000">
                  <a:alpha val="0"/>
                </a:srgbClr>
              </a:gs>
            </a:gsLst>
            <a:lin ang="9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46" name="PlaceHolder 1"/>
          <p:cNvSpPr>
            <a:spLocks noGrp="1"/>
          </p:cNvSpPr>
          <p:nvPr>
            <p:ph type="title"/>
          </p:nvPr>
        </p:nvSpPr>
        <p:spPr>
          <a:xfrm>
            <a:off x="586440" y="1683720"/>
            <a:ext cx="3115080" cy="2396160"/>
          </a:xfrm>
          <a:prstGeom prst="rect">
            <a:avLst/>
          </a:prstGeom>
          <a:noFill/>
          <a:ln w="0">
            <a:noFill/>
          </a:ln>
        </p:spPr>
        <p:txBody>
          <a:bodyPr anchor="b">
            <a:normAutofit/>
          </a:bodyPr>
          <a:p>
            <a:pPr indent="0" algn="r">
              <a:lnSpc>
                <a:spcPct val="90000"/>
              </a:lnSpc>
              <a:buNone/>
            </a:pPr>
            <a:r>
              <a:rPr b="0" lang="en-US" sz="4000" spc="-1" strike="noStrike">
                <a:solidFill>
                  <a:srgbClr val="ffffff"/>
                </a:solidFill>
                <a:latin typeface="Calibri Light"/>
              </a:rPr>
              <a:t>Model 1: SlateQ</a:t>
            </a:r>
            <a:endParaRPr b="0" lang="en-US" sz="4000" spc="-1" strike="noStrike">
              <a:solidFill>
                <a:srgbClr val="000000"/>
              </a:solidFill>
              <a:latin typeface="Calibri"/>
            </a:endParaRPr>
          </a:p>
        </p:txBody>
      </p:sp>
      <p:graphicFrame>
        <p:nvGraphicFramePr>
          <p:cNvPr id="5" name="Diagram5"/>
          <p:cNvGraphicFramePr/>
          <p:nvPr>
            <p:extLst>
              <p:ext uri="{D42A27DB-BD31-4B8C-83A1-F6EECF244321}">
                <p14:modId xmlns:p14="http://schemas.microsoft.com/office/powerpoint/2010/main" val="2091301763"/>
              </p:ext>
            </p:extLst>
          </p:nvPr>
        </p:nvGraphicFramePr>
        <p:xfrm>
          <a:off x="4905000" y="750600"/>
          <a:ext cx="6666480" cy="5453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47" name="Rectangle 17"/>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48" name="Rectangle 19"/>
          <p:cNvSpPr/>
          <p:nvPr/>
        </p:nvSpPr>
        <p:spPr>
          <a:xfrm flipH="1" rot="5400000">
            <a:off x="-1440000" y="1410480"/>
            <a:ext cx="6857640" cy="4037400"/>
          </a:xfrm>
          <a:prstGeom prst="rect">
            <a:avLst/>
          </a:prstGeom>
          <a:gradFill rotWithShape="0">
            <a:gsLst>
              <a:gs pos="800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49" name="Rectangle 21"/>
          <p:cNvSpPr/>
          <p:nvPr/>
        </p:nvSpPr>
        <p:spPr>
          <a:xfrm flipH="1" rot="5400000">
            <a:off x="-1440000" y="1410480"/>
            <a:ext cx="6857640" cy="4037400"/>
          </a:xfrm>
          <a:prstGeom prst="rect">
            <a:avLst/>
          </a:prstGeom>
          <a:gradFill rotWithShape="0">
            <a:gsLst>
              <a:gs pos="1000">
                <a:srgbClr val="4472c4">
                  <a:alpha val="46274"/>
                </a:srgbClr>
              </a:gs>
              <a:gs pos="100000">
                <a:srgbClr val="000000">
                  <a:alpha val="0"/>
                </a:srgbClr>
              </a:gs>
            </a:gsLst>
            <a:lin ang="14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50" name="Rectangle 23"/>
          <p:cNvSpPr/>
          <p:nvPr/>
        </p:nvSpPr>
        <p:spPr>
          <a:xfrm flipH="1" rot="5400000">
            <a:off x="725760" y="3576240"/>
            <a:ext cx="2525760" cy="4037400"/>
          </a:xfrm>
          <a:prstGeom prst="rect">
            <a:avLst/>
          </a:prstGeom>
          <a:gradFill rotWithShape="0">
            <a:gsLst>
              <a:gs pos="2000">
                <a:srgbClr val="4472c4">
                  <a:alpha val="29019"/>
                </a:srgbClr>
              </a:gs>
              <a:gs pos="100000">
                <a:srgbClr val="000000">
                  <a:alpha val="30196"/>
                </a:srgbClr>
              </a:gs>
            </a:gsLst>
            <a:lin ang="8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51" name="Rectangle 25"/>
          <p:cNvSpPr/>
          <p:nvPr/>
        </p:nvSpPr>
        <p:spPr>
          <a:xfrm flipH="1" rot="5400000">
            <a:off x="-1410840" y="1396440"/>
            <a:ext cx="6857640" cy="4037400"/>
          </a:xfrm>
          <a:prstGeom prst="rect">
            <a:avLst/>
          </a:prstGeom>
          <a:gradFill rotWithShape="0">
            <a:gsLst>
              <a:gs pos="1000">
                <a:srgbClr val="8faadc">
                  <a:alpha val="11372"/>
                </a:srgbClr>
              </a:gs>
              <a:gs pos="100000">
                <a:srgbClr val="000000">
                  <a:alpha val="0"/>
                </a:srgbClr>
              </a:gs>
            </a:gsLst>
            <a:lin ang="9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52" name="Freeform: Shape 27"/>
          <p:cNvSpPr/>
          <p:nvPr/>
        </p:nvSpPr>
        <p:spPr>
          <a:xfrm rot="20635800">
            <a:off x="-507960" y="982440"/>
            <a:ext cx="3899880" cy="4178520"/>
          </a:xfrm>
          <a:custGeom>
            <a:avLst/>
            <a:gdLst>
              <a:gd name="textAreaLeft" fmla="*/ 0 w 3899880"/>
              <a:gd name="textAreaRight" fmla="*/ 3900240 w 3899880"/>
              <a:gd name="textAreaTop" fmla="*/ 0 h 4178520"/>
              <a:gd name="textAreaBottom" fmla="*/ 4178880 h 4178520"/>
            </a:gdLst>
            <a:ahLst/>
            <a:rect l="textAreaLeft" t="textAreaTop" r="textAreaRight" b="textAreaBottom"/>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rotWithShape="0">
            <a:gsLst>
              <a:gs pos="29000">
                <a:srgbClr val="000000">
                  <a:alpha val="0"/>
                </a:srgbClr>
              </a:gs>
              <a:gs pos="100000">
                <a:srgbClr val="4472c4">
                  <a:alpha val="43137"/>
                </a:srgbClr>
              </a:gs>
            </a:gsLst>
            <a:lin ang="834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53" name="PlaceHolder 1"/>
          <p:cNvSpPr>
            <a:spLocks noGrp="1"/>
          </p:cNvSpPr>
          <p:nvPr>
            <p:ph type="title"/>
          </p:nvPr>
        </p:nvSpPr>
        <p:spPr>
          <a:xfrm>
            <a:off x="566280" y="456480"/>
            <a:ext cx="3111480" cy="3555720"/>
          </a:xfrm>
          <a:prstGeom prst="rect">
            <a:avLst/>
          </a:prstGeom>
          <a:noFill/>
          <a:ln w="0">
            <a:noFill/>
          </a:ln>
        </p:spPr>
        <p:txBody>
          <a:bodyPr anchor="b">
            <a:normAutofit/>
          </a:bodyPr>
          <a:p>
            <a:pPr indent="0" algn="r">
              <a:lnSpc>
                <a:spcPct val="90000"/>
              </a:lnSpc>
              <a:buNone/>
            </a:pPr>
            <a:r>
              <a:rPr b="0" lang="en-US" sz="4000" spc="-1" strike="noStrike">
                <a:solidFill>
                  <a:srgbClr val="ffffff"/>
                </a:solidFill>
                <a:latin typeface="Calibri Light"/>
              </a:rPr>
              <a:t>Model 1: SlateQ</a:t>
            </a:r>
            <a:endParaRPr b="0" lang="en-US" sz="4000" spc="-1" strike="noStrike">
              <a:solidFill>
                <a:srgbClr val="000000"/>
              </a:solidFill>
              <a:latin typeface="Calibri"/>
            </a:endParaRPr>
          </a:p>
        </p:txBody>
      </p:sp>
      <p:pic>
        <p:nvPicPr>
          <p:cNvPr id="154" name="Picture 6" descr=""/>
          <p:cNvPicPr/>
          <p:nvPr/>
        </p:nvPicPr>
        <p:blipFill>
          <a:blip r:embed="rId1"/>
          <a:stretch/>
        </p:blipFill>
        <p:spPr>
          <a:xfrm>
            <a:off x="6176160" y="698040"/>
            <a:ext cx="3885480" cy="1283040"/>
          </a:xfrm>
          <a:prstGeom prst="rect">
            <a:avLst/>
          </a:prstGeom>
          <a:ln cap="sq" w="38100">
            <a:solidFill>
              <a:srgbClr val="000000"/>
            </a:solidFill>
            <a:miter/>
          </a:ln>
          <a:effectLst>
            <a:outerShdw algn="tl" blurRad="50760" dir="2700000" dist="37674" rotWithShape="0">
              <a:srgbClr val="000000">
                <a:alpha val="43000"/>
              </a:srgbClr>
            </a:outerShdw>
          </a:effectLst>
        </p:spPr>
      </p:pic>
      <p:pic>
        <p:nvPicPr>
          <p:cNvPr id="155" name="Picture 5" descr="Text, letter&#10;&#10;Description automatically generated"/>
          <p:cNvPicPr/>
          <p:nvPr/>
        </p:nvPicPr>
        <p:blipFill>
          <a:blip r:embed="rId2"/>
          <a:stretch/>
        </p:blipFill>
        <p:spPr>
          <a:xfrm>
            <a:off x="6145920" y="2416680"/>
            <a:ext cx="3946320" cy="1394280"/>
          </a:xfrm>
          <a:prstGeom prst="rect">
            <a:avLst/>
          </a:prstGeom>
          <a:ln cap="sq" w="38100">
            <a:solidFill>
              <a:srgbClr val="000000"/>
            </a:solidFill>
            <a:miter/>
          </a:ln>
          <a:effectLst>
            <a:outerShdw algn="tl" blurRad="50760" dir="2700000" dist="37674" rotWithShape="0">
              <a:srgbClr val="000000">
                <a:alpha val="43000"/>
              </a:srgbClr>
            </a:outerShdw>
          </a:effectLst>
        </p:spPr>
      </p:pic>
      <p:pic>
        <p:nvPicPr>
          <p:cNvPr id="156" name="Picture 4" descr="Text, letter&#10;&#10;Description automatically generated"/>
          <p:cNvPicPr/>
          <p:nvPr/>
        </p:nvPicPr>
        <p:blipFill>
          <a:blip r:embed="rId3"/>
          <a:stretch/>
        </p:blipFill>
        <p:spPr>
          <a:xfrm>
            <a:off x="6023880" y="4273200"/>
            <a:ext cx="4200480" cy="956880"/>
          </a:xfrm>
          <a:prstGeom prst="rect">
            <a:avLst/>
          </a:prstGeom>
          <a:ln cap="sq" w="38100">
            <a:solidFill>
              <a:srgbClr val="000000"/>
            </a:solidFill>
            <a:miter/>
          </a:ln>
          <a:effectLst>
            <a:outerShdw algn="tl" blurRad="50760" dir="2700000" dist="37674" rotWithShape="0">
              <a:srgbClr val="000000">
                <a:alpha val="43000"/>
              </a:srgbClr>
            </a:outerShdw>
          </a:effectLst>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7" name="Rectangle 7"/>
          <p:cNvSpPr/>
          <p:nvPr/>
        </p:nvSpPr>
        <p:spPr>
          <a:xfrm>
            <a:off x="3740400" y="0"/>
            <a:ext cx="8451360" cy="6857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58" name="Rectangle 9"/>
          <p:cNvSpPr/>
          <p:nvPr/>
        </p:nvSpPr>
        <p:spPr>
          <a:xfrm>
            <a:off x="0" y="0"/>
            <a:ext cx="3744720" cy="685764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59" name="PlaceHolder 1"/>
          <p:cNvSpPr>
            <a:spLocks noGrp="1"/>
          </p:cNvSpPr>
          <p:nvPr>
            <p:ph type="title"/>
          </p:nvPr>
        </p:nvSpPr>
        <p:spPr>
          <a:xfrm>
            <a:off x="1156680" y="637920"/>
            <a:ext cx="2190600" cy="5576400"/>
          </a:xfrm>
          <a:prstGeom prst="rect">
            <a:avLst/>
          </a:prstGeom>
          <a:noFill/>
          <a:ln w="0">
            <a:noFill/>
          </a:ln>
        </p:spPr>
        <p:txBody>
          <a:bodyPr anchor="t">
            <a:normAutofit/>
          </a:bodyPr>
          <a:p>
            <a:pPr indent="0">
              <a:lnSpc>
                <a:spcPct val="90000"/>
              </a:lnSpc>
              <a:buNone/>
            </a:pPr>
            <a:r>
              <a:rPr b="0" lang="en-US" sz="3600" spc="-1" strike="noStrike">
                <a:solidFill>
                  <a:srgbClr val="ffffff"/>
                </a:solidFill>
                <a:latin typeface="Calibri Light"/>
              </a:rPr>
              <a:t>Model 1: SlateQ</a:t>
            </a:r>
            <a:endParaRPr b="0" lang="en-US" sz="3600" spc="-1" strike="noStrike">
              <a:solidFill>
                <a:srgbClr val="000000"/>
              </a:solidFill>
              <a:latin typeface="Calibri"/>
            </a:endParaRPr>
          </a:p>
        </p:txBody>
      </p:sp>
      <p:sp>
        <p:nvSpPr>
          <p:cNvPr id="160" name="Rectangle 11"/>
          <p:cNvSpPr/>
          <p:nvPr/>
        </p:nvSpPr>
        <p:spPr>
          <a:xfrm>
            <a:off x="4654800" y="643320"/>
            <a:ext cx="456840" cy="4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a:lnSpc>
                <a:spcPct val="100000"/>
              </a:lnSpc>
            </a:pPr>
            <a:endParaRPr b="0" lang="en-US" sz="1800" spc="-1" strike="noStrike">
              <a:solidFill>
                <a:schemeClr val="lt1"/>
              </a:solidFill>
              <a:latin typeface="Calibri"/>
            </a:endParaRPr>
          </a:p>
        </p:txBody>
      </p:sp>
      <p:sp>
        <p:nvSpPr>
          <p:cNvPr id="161" name="PlaceHolder 2"/>
          <p:cNvSpPr>
            <a:spLocks noGrp="1"/>
          </p:cNvSpPr>
          <p:nvPr>
            <p:ph/>
          </p:nvPr>
        </p:nvSpPr>
        <p:spPr>
          <a:xfrm>
            <a:off x="4654800" y="849960"/>
            <a:ext cx="6390360" cy="53265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Finally, we come to Slate Selection Methods</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We have our 2 online methods:</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Top K</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Greedy</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Mixed Integer Programming </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Neural Network</a:t>
            </a:r>
            <a:endParaRPr b="0" lang="en-US" sz="2400" spc="-1" strike="noStrike">
              <a:solidFill>
                <a:srgbClr val="000000"/>
              </a:solidFill>
              <a:latin typeface="Calibri"/>
            </a:endParaRPr>
          </a:p>
        </p:txBody>
      </p:sp>
      <p:pic>
        <p:nvPicPr>
          <p:cNvPr id="162" name="Picture 4" descr="Text, letter&#10;&#10;Description automatically generated"/>
          <p:cNvPicPr/>
          <p:nvPr/>
        </p:nvPicPr>
        <p:blipFill>
          <a:blip r:embed="rId1"/>
          <a:stretch/>
        </p:blipFill>
        <p:spPr>
          <a:xfrm>
            <a:off x="5364360" y="3720960"/>
            <a:ext cx="4978080" cy="3033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63" name="Rectangle 9"/>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164" name="Picture 4" descr="Chart, line chart&#10;&#10;Description automatically generated"/>
          <p:cNvPicPr/>
          <p:nvPr/>
        </p:nvPicPr>
        <p:blipFill>
          <a:blip r:embed="rId1"/>
          <a:stretch/>
        </p:blipFill>
        <p:spPr>
          <a:xfrm>
            <a:off x="5176800" y="766800"/>
            <a:ext cx="6832080" cy="2684160"/>
          </a:xfrm>
          <a:prstGeom prst="rect">
            <a:avLst/>
          </a:prstGeom>
          <a:ln w="0">
            <a:noFill/>
          </a:ln>
        </p:spPr>
      </p:pic>
      <p:pic>
        <p:nvPicPr>
          <p:cNvPr id="165" name="Picture 5" descr="Chart, line chart&#10;&#10;Description automatically generated"/>
          <p:cNvPicPr/>
          <p:nvPr/>
        </p:nvPicPr>
        <p:blipFill>
          <a:blip r:embed="rId2"/>
          <a:stretch/>
        </p:blipFill>
        <p:spPr>
          <a:xfrm>
            <a:off x="5176800" y="3517920"/>
            <a:ext cx="6832080" cy="2736360"/>
          </a:xfrm>
          <a:prstGeom prst="rect">
            <a:avLst/>
          </a:prstGeom>
          <a:ln w="0">
            <a:noFill/>
          </a:ln>
        </p:spPr>
      </p:pic>
      <p:sp>
        <p:nvSpPr>
          <p:cNvPr id="166" name="PlaceHolder 1"/>
          <p:cNvSpPr>
            <a:spLocks noGrp="1"/>
          </p:cNvSpPr>
          <p:nvPr>
            <p:ph type="title"/>
          </p:nvPr>
        </p:nvSpPr>
        <p:spPr>
          <a:xfrm>
            <a:off x="838080" y="557280"/>
            <a:ext cx="3966120" cy="5571720"/>
          </a:xfrm>
          <a:prstGeom prst="rect">
            <a:avLst/>
          </a:prstGeom>
          <a:noFill/>
          <a:ln w="0">
            <a:noFill/>
          </a:ln>
        </p:spPr>
        <p:txBody>
          <a:bodyPr anchor="ctr">
            <a:normAutofit/>
          </a:bodyPr>
          <a:p>
            <a:pPr indent="0">
              <a:lnSpc>
                <a:spcPct val="90000"/>
              </a:lnSpc>
              <a:buNone/>
            </a:pPr>
            <a:r>
              <a:rPr b="0" lang="en-US" sz="5200" spc="-1" strike="noStrike">
                <a:solidFill>
                  <a:srgbClr val="000000"/>
                </a:solidFill>
                <a:latin typeface="Calibri Light"/>
              </a:rPr>
              <a:t>Results</a:t>
            </a:r>
            <a:endParaRPr b="0" lang="en-US" sz="5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Rectangle 7"/>
          <p:cNvSpPr/>
          <p:nvPr/>
        </p:nvSpPr>
        <p:spPr>
          <a:xfrm>
            <a:off x="3740400" y="0"/>
            <a:ext cx="8451360" cy="6857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68" name="Rectangle 9"/>
          <p:cNvSpPr/>
          <p:nvPr/>
        </p:nvSpPr>
        <p:spPr>
          <a:xfrm>
            <a:off x="0" y="0"/>
            <a:ext cx="3744720" cy="685764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69" name="PlaceHolder 1"/>
          <p:cNvSpPr>
            <a:spLocks noGrp="1"/>
          </p:cNvSpPr>
          <p:nvPr>
            <p:ph type="title"/>
          </p:nvPr>
        </p:nvSpPr>
        <p:spPr>
          <a:xfrm>
            <a:off x="1156680" y="637920"/>
            <a:ext cx="2190600" cy="5576400"/>
          </a:xfrm>
          <a:prstGeom prst="rect">
            <a:avLst/>
          </a:prstGeom>
          <a:noFill/>
          <a:ln w="0">
            <a:noFill/>
          </a:ln>
        </p:spPr>
        <p:txBody>
          <a:bodyPr anchor="t">
            <a:normAutofit/>
          </a:bodyPr>
          <a:p>
            <a:pPr indent="0">
              <a:lnSpc>
                <a:spcPct val="90000"/>
              </a:lnSpc>
              <a:buNone/>
            </a:pPr>
            <a:r>
              <a:rPr b="0" lang="en-US" sz="3600" spc="-1" strike="noStrike">
                <a:solidFill>
                  <a:srgbClr val="ffffff"/>
                </a:solidFill>
                <a:latin typeface="Calibri Light"/>
              </a:rPr>
              <a:t>Model 2: LinUCB</a:t>
            </a:r>
            <a:endParaRPr b="0" lang="en-US" sz="3600" spc="-1" strike="noStrike">
              <a:solidFill>
                <a:srgbClr val="000000"/>
              </a:solidFill>
              <a:latin typeface="Calibri"/>
            </a:endParaRPr>
          </a:p>
        </p:txBody>
      </p:sp>
      <p:sp>
        <p:nvSpPr>
          <p:cNvPr id="170" name="Rectangle 11"/>
          <p:cNvSpPr/>
          <p:nvPr/>
        </p:nvSpPr>
        <p:spPr>
          <a:xfrm>
            <a:off x="4654800" y="643320"/>
            <a:ext cx="456840" cy="4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a:lnSpc>
                <a:spcPct val="100000"/>
              </a:lnSpc>
            </a:pPr>
            <a:endParaRPr b="0" lang="en-US" sz="1800" spc="-1" strike="noStrike">
              <a:solidFill>
                <a:schemeClr val="lt1"/>
              </a:solidFill>
              <a:latin typeface="Calibri"/>
            </a:endParaRPr>
          </a:p>
        </p:txBody>
      </p:sp>
      <p:sp>
        <p:nvSpPr>
          <p:cNvPr id="171" name="PlaceHolder 2"/>
          <p:cNvSpPr>
            <a:spLocks noGrp="1"/>
          </p:cNvSpPr>
          <p:nvPr>
            <p:ph/>
          </p:nvPr>
        </p:nvSpPr>
        <p:spPr>
          <a:xfrm>
            <a:off x="4654800" y="849960"/>
            <a:ext cx="6390360" cy="53265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Now we adapt a LinUCB algorithm to the Slate Recommendation Problem. </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LinUCB is a computationally efficient Bandit, since it uses Matrix Operations and ergo seems like a better fit here.</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We train our LinUCB model to directly treat the 10 documents as actions and maintain linear models for them. </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These linear models would capture the context between the items in the slate as well.</a:t>
            </a:r>
            <a:endParaRPr b="0" lang="en-US" sz="2400" spc="-1" strike="noStrike">
              <a:solidFill>
                <a:srgbClr val="000000"/>
              </a:solidFill>
              <a:latin typeface="Calibri"/>
            </a:endParaRPr>
          </a:p>
          <a:p>
            <a:pPr indent="0">
              <a:lnSpc>
                <a:spcPct val="90000"/>
              </a:lnSpc>
              <a:spcBef>
                <a:spcPts val="1001"/>
              </a:spcBef>
              <a:buNone/>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Rectangle 19"/>
          <p:cNvSpPr/>
          <p:nvPr/>
        </p:nvSpPr>
        <p:spPr>
          <a:xfrm>
            <a:off x="0" y="0"/>
            <a:ext cx="4654080" cy="685764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73" name="PlaceHolder 1"/>
          <p:cNvSpPr>
            <a:spLocks noGrp="1"/>
          </p:cNvSpPr>
          <p:nvPr>
            <p:ph type="title"/>
          </p:nvPr>
        </p:nvSpPr>
        <p:spPr>
          <a:xfrm>
            <a:off x="1156680" y="637920"/>
            <a:ext cx="2909520" cy="5576400"/>
          </a:xfrm>
          <a:prstGeom prst="rect">
            <a:avLst/>
          </a:prstGeom>
          <a:noFill/>
          <a:ln w="0">
            <a:noFill/>
          </a:ln>
        </p:spPr>
        <p:txBody>
          <a:bodyPr anchor="t">
            <a:normAutofit/>
          </a:bodyPr>
          <a:p>
            <a:pPr indent="0">
              <a:lnSpc>
                <a:spcPct val="90000"/>
              </a:lnSpc>
              <a:buNone/>
            </a:pPr>
            <a:r>
              <a:rPr b="0" lang="en-US" sz="4800" spc="-1" strike="noStrike">
                <a:solidFill>
                  <a:srgbClr val="ffffff"/>
                </a:solidFill>
                <a:latin typeface="Calibri Light"/>
              </a:rPr>
              <a:t>Results</a:t>
            </a:r>
            <a:endParaRPr b="0" lang="en-US" sz="4800" spc="-1" strike="noStrike">
              <a:solidFill>
                <a:srgbClr val="000000"/>
              </a:solidFill>
              <a:latin typeface="Calibri"/>
            </a:endParaRPr>
          </a:p>
        </p:txBody>
      </p:sp>
      <p:sp>
        <p:nvSpPr>
          <p:cNvPr id="174" name="Rectangle 21"/>
          <p:cNvSpPr/>
          <p:nvPr/>
        </p:nvSpPr>
        <p:spPr>
          <a:xfrm>
            <a:off x="4662000" y="0"/>
            <a:ext cx="7529400" cy="6857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175" name="Picture 4" descr="Chart, line chart&#10;&#10;Description automatically generated"/>
          <p:cNvPicPr/>
          <p:nvPr/>
        </p:nvPicPr>
        <p:blipFill>
          <a:blip r:embed="rId1"/>
          <a:srcRect l="0" t="14023" r="0" b="13687"/>
          <a:stretch/>
        </p:blipFill>
        <p:spPr>
          <a:xfrm>
            <a:off x="5439960" y="637920"/>
            <a:ext cx="5592600" cy="2926800"/>
          </a:xfrm>
          <a:prstGeom prst="rect">
            <a:avLst/>
          </a:prstGeom>
          <a:ln w="0">
            <a:noFill/>
          </a:ln>
        </p:spPr>
      </p:pic>
      <p:sp>
        <p:nvSpPr>
          <p:cNvPr id="176" name="Rectangle 23"/>
          <p:cNvSpPr/>
          <p:nvPr/>
        </p:nvSpPr>
        <p:spPr>
          <a:xfrm>
            <a:off x="5439960" y="3997080"/>
            <a:ext cx="456840" cy="4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a:lnSpc>
                <a:spcPct val="100000"/>
              </a:lnSpc>
            </a:pPr>
            <a:endParaRPr b="0" lang="en-US" sz="1800" spc="-1" strike="noStrike">
              <a:solidFill>
                <a:schemeClr val="lt1"/>
              </a:solidFill>
              <a:latin typeface="Calibri"/>
            </a:endParaRPr>
          </a:p>
        </p:txBody>
      </p:sp>
      <p:sp>
        <p:nvSpPr>
          <p:cNvPr id="177" name="PlaceHolder 2"/>
          <p:cNvSpPr>
            <a:spLocks noGrp="1"/>
          </p:cNvSpPr>
          <p:nvPr>
            <p:ph/>
          </p:nvPr>
        </p:nvSpPr>
        <p:spPr>
          <a:xfrm>
            <a:off x="5439960" y="4202640"/>
            <a:ext cx="5592600" cy="201168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Comparable to SlateQ results – Average reward of 155, higher than the original 148 for Full SlateQ</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Faster Computation – Trained nearly 5000 episodes in over 10 minutes, on minimal computing resources.</a:t>
            </a:r>
            <a:endParaRPr b="0" lang="en-US" sz="2000" spc="-1" strike="noStrike">
              <a:solidFill>
                <a:srgbClr val="000000"/>
              </a:solidFill>
              <a:latin typeface="Calibri"/>
            </a:endParaRPr>
          </a:p>
          <a:p>
            <a:pPr indent="0">
              <a:lnSpc>
                <a:spcPct val="90000"/>
              </a:lnSpc>
              <a:spcBef>
                <a:spcPts val="1001"/>
              </a:spcBef>
              <a:buNone/>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78" name="Rectangle 8"/>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79" name="Rectangle 10"/>
          <p:cNvSpPr/>
          <p:nvPr/>
        </p:nvSpPr>
        <p:spPr>
          <a:xfrm flipH="1" rot="5400000">
            <a:off x="-1410840" y="1410480"/>
            <a:ext cx="6857640" cy="4037400"/>
          </a:xfrm>
          <a:prstGeom prst="rect">
            <a:avLst/>
          </a:prstGeom>
          <a:gradFill rotWithShape="0">
            <a:gsLst>
              <a:gs pos="800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80" name="Rectangle 12"/>
          <p:cNvSpPr/>
          <p:nvPr/>
        </p:nvSpPr>
        <p:spPr>
          <a:xfrm flipH="1" rot="5400000">
            <a:off x="-1410840" y="1420560"/>
            <a:ext cx="6857640" cy="4037400"/>
          </a:xfrm>
          <a:prstGeom prst="rect">
            <a:avLst/>
          </a:prstGeom>
          <a:gradFill rotWithShape="0">
            <a:gsLst>
              <a:gs pos="1000">
                <a:srgbClr val="4472c4">
                  <a:alpha val="46274"/>
                </a:srgbClr>
              </a:gs>
              <a:gs pos="100000">
                <a:srgbClr val="000000">
                  <a:alpha val="0"/>
                </a:srgbClr>
              </a:gs>
            </a:gsLst>
            <a:lin ang="14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81" name="Rectangle 14"/>
          <p:cNvSpPr/>
          <p:nvPr/>
        </p:nvSpPr>
        <p:spPr>
          <a:xfrm flipH="1" rot="5400000">
            <a:off x="766800" y="3588480"/>
            <a:ext cx="2501640" cy="4037400"/>
          </a:xfrm>
          <a:prstGeom prst="rect">
            <a:avLst/>
          </a:prstGeom>
          <a:gradFill rotWithShape="0">
            <a:gsLst>
              <a:gs pos="2000">
                <a:srgbClr val="4472c4">
                  <a:alpha val="29019"/>
                </a:srgbClr>
              </a:gs>
              <a:gs pos="100000">
                <a:srgbClr val="000000">
                  <a:alpha val="30196"/>
                </a:srgbClr>
              </a:gs>
            </a:gsLst>
            <a:lin ang="8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82" name="Freeform: Shape 16"/>
          <p:cNvSpPr/>
          <p:nvPr/>
        </p:nvSpPr>
        <p:spPr>
          <a:xfrm rot="20635800">
            <a:off x="-501480" y="969480"/>
            <a:ext cx="3899880" cy="4178520"/>
          </a:xfrm>
          <a:custGeom>
            <a:avLst/>
            <a:gdLst>
              <a:gd name="textAreaLeft" fmla="*/ 0 w 3899880"/>
              <a:gd name="textAreaRight" fmla="*/ 3900240 w 3899880"/>
              <a:gd name="textAreaTop" fmla="*/ 0 h 4178520"/>
              <a:gd name="textAreaBottom" fmla="*/ 4178880 h 4178520"/>
            </a:gdLst>
            <a:ahLst/>
            <a:rect l="textAreaLeft" t="textAreaTop" r="textAreaRight" b="textAreaBottom"/>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rotWithShape="0">
            <a:gsLst>
              <a:gs pos="29000">
                <a:srgbClr val="000000">
                  <a:alpha val="0"/>
                </a:srgbClr>
              </a:gs>
              <a:gs pos="100000">
                <a:srgbClr val="4472c4">
                  <a:alpha val="43137"/>
                </a:srgbClr>
              </a:gs>
            </a:gsLst>
            <a:lin ang="834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83" name="Rectangle 18"/>
          <p:cNvSpPr/>
          <p:nvPr/>
        </p:nvSpPr>
        <p:spPr>
          <a:xfrm flipH="1" rot="5400000">
            <a:off x="-1410840" y="1410480"/>
            <a:ext cx="6857640" cy="4037400"/>
          </a:xfrm>
          <a:prstGeom prst="rect">
            <a:avLst/>
          </a:prstGeom>
          <a:gradFill rotWithShape="0">
            <a:gsLst>
              <a:gs pos="1000">
                <a:srgbClr val="8faadc">
                  <a:alpha val="11372"/>
                </a:srgbClr>
              </a:gs>
              <a:gs pos="100000">
                <a:srgbClr val="000000">
                  <a:alpha val="0"/>
                </a:srgbClr>
              </a:gs>
            </a:gsLst>
            <a:lin ang="9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84" name="PlaceHolder 1"/>
          <p:cNvSpPr>
            <a:spLocks noGrp="1"/>
          </p:cNvSpPr>
          <p:nvPr>
            <p:ph type="title"/>
          </p:nvPr>
        </p:nvSpPr>
        <p:spPr>
          <a:xfrm>
            <a:off x="586440" y="1683720"/>
            <a:ext cx="3115080" cy="2396160"/>
          </a:xfrm>
          <a:prstGeom prst="rect">
            <a:avLst/>
          </a:prstGeom>
          <a:noFill/>
          <a:ln w="0">
            <a:noFill/>
          </a:ln>
        </p:spPr>
        <p:txBody>
          <a:bodyPr anchor="b">
            <a:normAutofit/>
          </a:bodyPr>
          <a:p>
            <a:pPr indent="0" algn="r">
              <a:lnSpc>
                <a:spcPct val="90000"/>
              </a:lnSpc>
              <a:buNone/>
            </a:pPr>
            <a:r>
              <a:rPr b="0" lang="en-US" sz="4000" spc="-1" strike="noStrike">
                <a:solidFill>
                  <a:srgbClr val="ffffff"/>
                </a:solidFill>
                <a:latin typeface="Calibri Light"/>
              </a:rPr>
              <a:t>Model 3: Twin Neural Networks</a:t>
            </a:r>
            <a:endParaRPr b="0" lang="en-US" sz="4000" spc="-1" strike="noStrike">
              <a:solidFill>
                <a:srgbClr val="000000"/>
              </a:solidFill>
              <a:latin typeface="Calibri"/>
            </a:endParaRPr>
          </a:p>
        </p:txBody>
      </p:sp>
      <p:graphicFrame>
        <p:nvGraphicFramePr>
          <p:cNvPr id="6" name="Diagram6"/>
          <p:cNvGraphicFramePr/>
          <p:nvPr>
            <p:extLst>
              <p:ext uri="{D42A27DB-BD31-4B8C-83A1-F6EECF244321}">
                <p14:modId xmlns:p14="http://schemas.microsoft.com/office/powerpoint/2010/main" val="3471111619"/>
              </p:ext>
            </p:extLst>
          </p:nvPr>
        </p:nvGraphicFramePr>
        <p:xfrm>
          <a:off x="4905000" y="750600"/>
          <a:ext cx="6666480" cy="5453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Rectangle 28"/>
          <p:cNvSpPr/>
          <p:nvPr/>
        </p:nvSpPr>
        <p:spPr>
          <a:xfrm>
            <a:off x="6095880" y="0"/>
            <a:ext cx="6095520" cy="6857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86" name="PlaceHolder 1"/>
          <p:cNvSpPr>
            <a:spLocks noGrp="1"/>
          </p:cNvSpPr>
          <p:nvPr>
            <p:ph type="title"/>
          </p:nvPr>
        </p:nvSpPr>
        <p:spPr>
          <a:xfrm>
            <a:off x="8129160" y="637920"/>
            <a:ext cx="2916000" cy="1495440"/>
          </a:xfrm>
          <a:prstGeom prst="rect">
            <a:avLst/>
          </a:prstGeom>
          <a:noFill/>
          <a:ln w="0">
            <a:noFill/>
          </a:ln>
        </p:spPr>
        <p:txBody>
          <a:bodyPr anchor="t">
            <a:normAutofit/>
          </a:bodyPr>
          <a:p>
            <a:pPr indent="0">
              <a:lnSpc>
                <a:spcPct val="90000"/>
              </a:lnSpc>
              <a:buNone/>
            </a:pPr>
            <a:r>
              <a:rPr b="0" lang="en-US" sz="4000" spc="-1" strike="noStrike">
                <a:solidFill>
                  <a:srgbClr val="000000"/>
                </a:solidFill>
                <a:latin typeface="Calibri Light"/>
              </a:rPr>
              <a:t>Results</a:t>
            </a:r>
            <a:endParaRPr b="0" lang="en-US" sz="4000" spc="-1" strike="noStrike">
              <a:solidFill>
                <a:srgbClr val="000000"/>
              </a:solidFill>
              <a:latin typeface="Calibri"/>
            </a:endParaRPr>
          </a:p>
        </p:txBody>
      </p:sp>
      <p:sp>
        <p:nvSpPr>
          <p:cNvPr id="187" name="Rectangle 30"/>
          <p:cNvSpPr/>
          <p:nvPr/>
        </p:nvSpPr>
        <p:spPr>
          <a:xfrm>
            <a:off x="0" y="0"/>
            <a:ext cx="7534440" cy="685764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188" name="Picture 4" descr="Chart&#10;&#10;Description automatically generated"/>
          <p:cNvPicPr/>
          <p:nvPr/>
        </p:nvPicPr>
        <p:blipFill>
          <a:blip r:embed="rId1"/>
          <a:srcRect l="5577" t="0" r="5358" b="11170"/>
          <a:stretch/>
        </p:blipFill>
        <p:spPr>
          <a:xfrm>
            <a:off x="1155600" y="637920"/>
            <a:ext cx="5741640" cy="4915440"/>
          </a:xfrm>
          <a:prstGeom prst="rect">
            <a:avLst/>
          </a:prstGeom>
          <a:ln w="0">
            <a:noFill/>
          </a:ln>
        </p:spPr>
      </p:pic>
      <p:sp>
        <p:nvSpPr>
          <p:cNvPr id="189" name="Rectangle 32"/>
          <p:cNvSpPr/>
          <p:nvPr/>
        </p:nvSpPr>
        <p:spPr>
          <a:xfrm>
            <a:off x="8129160" y="2294280"/>
            <a:ext cx="456840" cy="4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a:lnSpc>
                <a:spcPct val="100000"/>
              </a:lnSpc>
            </a:pPr>
            <a:endParaRPr b="0" lang="en-US" sz="1800" spc="-1" strike="noStrike">
              <a:solidFill>
                <a:schemeClr val="lt1"/>
              </a:solidFill>
              <a:latin typeface="Calibri"/>
            </a:endParaRPr>
          </a:p>
        </p:txBody>
      </p:sp>
      <p:sp>
        <p:nvSpPr>
          <p:cNvPr id="190" name="PlaceHolder 2"/>
          <p:cNvSpPr>
            <a:spLocks noGrp="1"/>
          </p:cNvSpPr>
          <p:nvPr>
            <p:ph/>
          </p:nvPr>
        </p:nvSpPr>
        <p:spPr>
          <a:xfrm>
            <a:off x="8128800" y="2500920"/>
            <a:ext cx="2916000" cy="3675600"/>
          </a:xfrm>
          <a:prstGeom prst="rect">
            <a:avLst/>
          </a:prstGeom>
          <a:noFill/>
          <a:ln w="0">
            <a:noFill/>
          </a:ln>
        </p:spPr>
        <p:txBody>
          <a:bodyPr anchor="t">
            <a:normAutofit/>
          </a:bodyPr>
          <a:p>
            <a:pPr indent="0">
              <a:lnSpc>
                <a:spcPct val="90000"/>
              </a:lnSpc>
              <a:spcBef>
                <a:spcPts val="1001"/>
              </a:spcBef>
              <a:buNone/>
              <a:tabLst>
                <a:tab algn="l" pos="0"/>
              </a:tabLst>
            </a:pPr>
            <a:r>
              <a:rPr b="0" lang="en-US" sz="2000" spc="-1" strike="noStrike">
                <a:solidFill>
                  <a:srgbClr val="000000"/>
                </a:solidFill>
                <a:latin typeface="Calibri"/>
              </a:rPr>
              <a:t>Possible Reasons for failure:</a:t>
            </a:r>
            <a:endParaRPr b="0" lang="en-US" sz="2000" spc="-1" strike="noStrike">
              <a:solidFill>
                <a:srgbClr val="000000"/>
              </a:solidFill>
              <a:latin typeface="Calibri"/>
            </a:endParaRPr>
          </a:p>
          <a:p>
            <a:pPr marL="457200" indent="-457200">
              <a:lnSpc>
                <a:spcPct val="90000"/>
              </a:lnSpc>
              <a:spcBef>
                <a:spcPts val="1001"/>
              </a:spcBef>
              <a:buClr>
                <a:srgbClr val="000000"/>
              </a:buClr>
              <a:buFont typeface="Arial"/>
              <a:buAutoNum type="arabicPeriod"/>
              <a:tabLst>
                <a:tab algn="l" pos="0"/>
              </a:tabLst>
            </a:pPr>
            <a:r>
              <a:rPr b="0" lang="en-US" sz="2000" spc="-1" strike="noStrike">
                <a:solidFill>
                  <a:srgbClr val="000000"/>
                </a:solidFill>
                <a:latin typeface="Calibri"/>
              </a:rPr>
              <a:t>Mismatched networks – High computational complexity</a:t>
            </a:r>
            <a:endParaRPr b="0" lang="en-US" sz="2000" spc="-1" strike="noStrike">
              <a:solidFill>
                <a:srgbClr val="000000"/>
              </a:solidFill>
              <a:latin typeface="Calibri"/>
            </a:endParaRPr>
          </a:p>
          <a:p>
            <a:pPr marL="457200" indent="-457200">
              <a:lnSpc>
                <a:spcPct val="90000"/>
              </a:lnSpc>
              <a:spcBef>
                <a:spcPts val="1001"/>
              </a:spcBef>
              <a:buClr>
                <a:srgbClr val="000000"/>
              </a:buClr>
              <a:buFont typeface="Arial"/>
              <a:buAutoNum type="arabicPeriod"/>
              <a:tabLst>
                <a:tab algn="l" pos="0"/>
              </a:tabLst>
            </a:pPr>
            <a:r>
              <a:rPr b="0" lang="en-US" sz="2000" spc="-1" strike="noStrike">
                <a:solidFill>
                  <a:srgbClr val="000000"/>
                </a:solidFill>
                <a:latin typeface="Calibri"/>
              </a:rPr>
              <a:t>Limited Training Period</a:t>
            </a:r>
            <a:endParaRPr b="0" lang="en-US" sz="2000" spc="-1" strike="noStrike">
              <a:solidFill>
                <a:srgbClr val="000000"/>
              </a:solidFill>
              <a:latin typeface="Calibri"/>
            </a:endParaRPr>
          </a:p>
          <a:p>
            <a:pPr indent="0">
              <a:lnSpc>
                <a:spcPct val="90000"/>
              </a:lnSpc>
              <a:spcBef>
                <a:spcPts val="1001"/>
              </a:spcBef>
              <a:buNone/>
              <a:tabLst>
                <a:tab algn="l" pos="0"/>
              </a:tabLst>
            </a:pPr>
            <a:endParaRPr b="0" lang="en-US" sz="2000" spc="-1" strike="noStrike">
              <a:solidFill>
                <a:srgbClr val="000000"/>
              </a:solidFill>
              <a:latin typeface="Calibri"/>
            </a:endParaRPr>
          </a:p>
        </p:txBody>
      </p:sp>
      <p:sp>
        <p:nvSpPr>
          <p:cNvPr id="191" name="TextBox 2"/>
          <p:cNvSpPr/>
          <p:nvPr/>
        </p:nvSpPr>
        <p:spPr>
          <a:xfrm>
            <a:off x="1650960" y="5896440"/>
            <a:ext cx="4861800" cy="6397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0" lang="en-US" sz="1800" spc="-1" strike="noStrike">
                <a:solidFill>
                  <a:srgbClr val="ffffff"/>
                </a:solidFill>
                <a:latin typeface="Calibri"/>
              </a:rPr>
              <a:t>Blue curve – Random Agent</a:t>
            </a:r>
            <a:endParaRPr b="0" lang="en-IN" sz="1800" spc="-1" strike="noStrike">
              <a:solidFill>
                <a:srgbClr val="000000"/>
              </a:solidFill>
              <a:latin typeface="Arial"/>
            </a:endParaRPr>
          </a:p>
          <a:p>
            <a:pPr>
              <a:lnSpc>
                <a:spcPct val="100000"/>
              </a:lnSpc>
            </a:pPr>
            <a:r>
              <a:rPr b="0" lang="en-US" sz="1800" spc="-1" strike="noStrike">
                <a:solidFill>
                  <a:srgbClr val="ffffff"/>
                </a:solidFill>
                <a:latin typeface="Calibri"/>
              </a:rPr>
              <a:t>Orange Curve – Twin Neural Network</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Conclusion and Future Work</a:t>
            </a:r>
            <a:endParaRPr b="0" lang="en-US" sz="4400" spc="-1" strike="noStrike">
              <a:solidFill>
                <a:srgbClr val="000000"/>
              </a:solidFill>
              <a:latin typeface="Calibri"/>
            </a:endParaRPr>
          </a:p>
        </p:txBody>
      </p:sp>
      <p:graphicFrame>
        <p:nvGraphicFramePr>
          <p:cNvPr id="7" name="Diagram7"/>
          <p:cNvGraphicFramePr/>
          <p:nvPr>
            <p:extLst>
              <p:ext uri="{D42A27DB-BD31-4B8C-83A1-F6EECF244321}">
                <p14:modId xmlns:p14="http://schemas.microsoft.com/office/powerpoint/2010/main" val="1663813995"/>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Rectangle 9"/>
          <p:cNvSpPr/>
          <p:nvPr/>
        </p:nvSpPr>
        <p:spPr>
          <a:xfrm>
            <a:off x="3740400" y="0"/>
            <a:ext cx="8451360" cy="6857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93" name="Rectangle 11"/>
          <p:cNvSpPr/>
          <p:nvPr/>
        </p:nvSpPr>
        <p:spPr>
          <a:xfrm>
            <a:off x="0" y="0"/>
            <a:ext cx="3744720" cy="685764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94" name="PlaceHolder 1"/>
          <p:cNvSpPr>
            <a:spLocks noGrp="1"/>
          </p:cNvSpPr>
          <p:nvPr>
            <p:ph type="title"/>
          </p:nvPr>
        </p:nvSpPr>
        <p:spPr>
          <a:xfrm>
            <a:off x="1156680" y="637920"/>
            <a:ext cx="2190600" cy="5576400"/>
          </a:xfrm>
          <a:prstGeom prst="rect">
            <a:avLst/>
          </a:prstGeom>
          <a:noFill/>
          <a:ln w="0">
            <a:noFill/>
          </a:ln>
        </p:spPr>
        <p:txBody>
          <a:bodyPr anchor="t">
            <a:normAutofit/>
          </a:bodyPr>
          <a:p>
            <a:pPr indent="0">
              <a:lnSpc>
                <a:spcPct val="90000"/>
              </a:lnSpc>
              <a:buNone/>
            </a:pPr>
            <a:r>
              <a:rPr b="0" lang="en-US" sz="3300" spc="-1" strike="noStrike">
                <a:solidFill>
                  <a:srgbClr val="ffffff"/>
                </a:solidFill>
                <a:latin typeface="Calibri Light"/>
              </a:rPr>
              <a:t>Motivation</a:t>
            </a:r>
            <a:endParaRPr b="0" lang="en-US" sz="3300" spc="-1" strike="noStrike">
              <a:solidFill>
                <a:srgbClr val="000000"/>
              </a:solidFill>
              <a:latin typeface="Calibri"/>
            </a:endParaRPr>
          </a:p>
        </p:txBody>
      </p:sp>
      <p:graphicFrame>
        <p:nvGraphicFramePr>
          <p:cNvPr id="1" name="Diagram1"/>
          <p:cNvGraphicFramePr/>
          <p:nvPr>
            <p:extLst>
              <p:ext uri="{D42A27DB-BD31-4B8C-83A1-F6EECF244321}">
                <p14:modId xmlns:p14="http://schemas.microsoft.com/office/powerpoint/2010/main" val="1170513045"/>
              </p:ext>
            </p:extLst>
          </p:nvPr>
        </p:nvGraphicFramePr>
        <p:xfrm>
          <a:off x="4649040" y="637920"/>
          <a:ext cx="6396120" cy="5576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Rectangle 9"/>
          <p:cNvSpPr/>
          <p:nvPr/>
        </p:nvSpPr>
        <p:spPr>
          <a:xfrm>
            <a:off x="3740400" y="0"/>
            <a:ext cx="8451360" cy="6857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96" name="Rectangle 11"/>
          <p:cNvSpPr/>
          <p:nvPr/>
        </p:nvSpPr>
        <p:spPr>
          <a:xfrm>
            <a:off x="0" y="0"/>
            <a:ext cx="3744720" cy="685764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97" name="PlaceHolder 1"/>
          <p:cNvSpPr>
            <a:spLocks noGrp="1"/>
          </p:cNvSpPr>
          <p:nvPr>
            <p:ph type="title"/>
          </p:nvPr>
        </p:nvSpPr>
        <p:spPr>
          <a:xfrm>
            <a:off x="1156680" y="637920"/>
            <a:ext cx="2190600" cy="5576400"/>
          </a:xfrm>
          <a:prstGeom prst="rect">
            <a:avLst/>
          </a:prstGeom>
          <a:noFill/>
          <a:ln w="0">
            <a:noFill/>
          </a:ln>
        </p:spPr>
        <p:txBody>
          <a:bodyPr anchor="t">
            <a:normAutofit/>
          </a:bodyPr>
          <a:p>
            <a:pPr indent="0">
              <a:lnSpc>
                <a:spcPct val="90000"/>
              </a:lnSpc>
              <a:buNone/>
            </a:pPr>
            <a:r>
              <a:rPr b="0" lang="en-US" sz="3300" spc="-1" strike="noStrike">
                <a:solidFill>
                  <a:srgbClr val="ffffff"/>
                </a:solidFill>
                <a:latin typeface="Calibri Light"/>
              </a:rPr>
              <a:t>Motivation</a:t>
            </a:r>
            <a:endParaRPr b="0" lang="en-US" sz="3300" spc="-1" strike="noStrike">
              <a:solidFill>
                <a:srgbClr val="000000"/>
              </a:solidFill>
              <a:latin typeface="Calibri"/>
            </a:endParaRPr>
          </a:p>
        </p:txBody>
      </p:sp>
      <p:graphicFrame>
        <p:nvGraphicFramePr>
          <p:cNvPr id="2" name="Diagram2"/>
          <p:cNvGraphicFramePr/>
          <p:nvPr>
            <p:extLst>
              <p:ext uri="{D42A27DB-BD31-4B8C-83A1-F6EECF244321}">
                <p14:modId xmlns:p14="http://schemas.microsoft.com/office/powerpoint/2010/main" val="592207462"/>
              </p:ext>
            </p:extLst>
          </p:nvPr>
        </p:nvGraphicFramePr>
        <p:xfrm>
          <a:off x="4649040" y="637920"/>
          <a:ext cx="6396120" cy="5576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Rectangle 7"/>
          <p:cNvSpPr/>
          <p:nvPr/>
        </p:nvSpPr>
        <p:spPr>
          <a:xfrm>
            <a:off x="3740400" y="0"/>
            <a:ext cx="8451360" cy="6857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99" name="Rectangle 9"/>
          <p:cNvSpPr/>
          <p:nvPr/>
        </p:nvSpPr>
        <p:spPr>
          <a:xfrm>
            <a:off x="0" y="0"/>
            <a:ext cx="3744720" cy="685764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00" name="PlaceHolder 1"/>
          <p:cNvSpPr>
            <a:spLocks noGrp="1"/>
          </p:cNvSpPr>
          <p:nvPr>
            <p:ph type="title"/>
          </p:nvPr>
        </p:nvSpPr>
        <p:spPr>
          <a:xfrm>
            <a:off x="1156680" y="637920"/>
            <a:ext cx="2190600" cy="5576400"/>
          </a:xfrm>
          <a:prstGeom prst="rect">
            <a:avLst/>
          </a:prstGeom>
          <a:noFill/>
          <a:ln w="0">
            <a:noFill/>
          </a:ln>
        </p:spPr>
        <p:txBody>
          <a:bodyPr anchor="t">
            <a:normAutofit/>
          </a:bodyPr>
          <a:p>
            <a:pPr indent="0">
              <a:lnSpc>
                <a:spcPct val="90000"/>
              </a:lnSpc>
              <a:buNone/>
            </a:pPr>
            <a:r>
              <a:rPr b="0" lang="en-US" sz="3600" spc="-1" strike="noStrike">
                <a:solidFill>
                  <a:srgbClr val="ffffff"/>
                </a:solidFill>
                <a:latin typeface="Calibri Light"/>
              </a:rPr>
              <a:t>Problem Statement </a:t>
            </a:r>
            <a:endParaRPr b="0" lang="en-US" sz="3600" spc="-1" strike="noStrike">
              <a:solidFill>
                <a:srgbClr val="000000"/>
              </a:solidFill>
              <a:latin typeface="Calibri"/>
            </a:endParaRPr>
          </a:p>
        </p:txBody>
      </p:sp>
      <p:sp>
        <p:nvSpPr>
          <p:cNvPr id="101" name="Rectangle 11"/>
          <p:cNvSpPr/>
          <p:nvPr/>
        </p:nvSpPr>
        <p:spPr>
          <a:xfrm>
            <a:off x="4654800" y="643320"/>
            <a:ext cx="456840" cy="4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a:lnSpc>
                <a:spcPct val="100000"/>
              </a:lnSpc>
            </a:pPr>
            <a:endParaRPr b="0" lang="en-US" sz="1800" spc="-1" strike="noStrike">
              <a:solidFill>
                <a:schemeClr val="lt1"/>
              </a:solidFill>
              <a:latin typeface="Calibri"/>
            </a:endParaRPr>
          </a:p>
        </p:txBody>
      </p:sp>
      <p:sp>
        <p:nvSpPr>
          <p:cNvPr id="102" name="PlaceHolder 2"/>
          <p:cNvSpPr>
            <a:spLocks noGrp="1"/>
          </p:cNvSpPr>
          <p:nvPr>
            <p:ph/>
          </p:nvPr>
        </p:nvSpPr>
        <p:spPr>
          <a:xfrm>
            <a:off x="4654800" y="849960"/>
            <a:ext cx="6390360" cy="53265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200" spc="-1" strike="noStrike">
                <a:solidFill>
                  <a:srgbClr val="000000"/>
                </a:solidFill>
                <a:latin typeface="Arial"/>
              </a:rPr>
              <a:t>Set up a suitable environment to study slate recommendation systems.</a:t>
            </a:r>
            <a:endParaRPr b="0" lang="en-US"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200" spc="-1" strike="noStrike">
                <a:solidFill>
                  <a:srgbClr val="000000"/>
                </a:solidFill>
                <a:latin typeface="Arial"/>
              </a:rPr>
              <a:t>Explore combinatorial action spaces and test traditional Reinforcement Learning Methods on them.</a:t>
            </a:r>
            <a:endParaRPr b="0" lang="en-US"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200" spc="-1" strike="noStrike">
                <a:solidFill>
                  <a:srgbClr val="000000"/>
                </a:solidFill>
                <a:latin typeface="Arial"/>
              </a:rPr>
              <a:t>Implement the current state-of-the-art methods in Slate Recommendation and test them against traditional Reinforcement Learning Algorithms.</a:t>
            </a:r>
            <a:endParaRPr b="0" lang="en-US"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200" spc="-1" strike="noStrike">
                <a:solidFill>
                  <a:srgbClr val="000000"/>
                </a:solidFill>
                <a:latin typeface="Arial"/>
              </a:rPr>
              <a:t>Explore the possibility of using alternative methods that could factor in combination data into item and slate values.</a:t>
            </a:r>
            <a:endParaRPr b="0" lang="en-US"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200" spc="-1" strike="noStrike">
                <a:solidFill>
                  <a:srgbClr val="000000"/>
                </a:solidFill>
                <a:latin typeface="Arial"/>
              </a:rPr>
              <a:t>Conclude as to how progress could be made to factor in combination data, and what agents are the best fit for the slate recommender problem</a:t>
            </a: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03" name="Rectangle 8"/>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04" name="Rectangle 10"/>
          <p:cNvSpPr/>
          <p:nvPr/>
        </p:nvSpPr>
        <p:spPr>
          <a:xfrm flipH="1" rot="5400000">
            <a:off x="-1410840" y="1410480"/>
            <a:ext cx="6857640" cy="4037400"/>
          </a:xfrm>
          <a:prstGeom prst="rect">
            <a:avLst/>
          </a:prstGeom>
          <a:gradFill rotWithShape="0">
            <a:gsLst>
              <a:gs pos="800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05" name="Rectangle 12"/>
          <p:cNvSpPr/>
          <p:nvPr/>
        </p:nvSpPr>
        <p:spPr>
          <a:xfrm flipH="1" rot="5400000">
            <a:off x="-1410840" y="1420560"/>
            <a:ext cx="6857640" cy="4037400"/>
          </a:xfrm>
          <a:prstGeom prst="rect">
            <a:avLst/>
          </a:prstGeom>
          <a:gradFill rotWithShape="0">
            <a:gsLst>
              <a:gs pos="1000">
                <a:srgbClr val="4472c4">
                  <a:alpha val="46274"/>
                </a:srgbClr>
              </a:gs>
              <a:gs pos="100000">
                <a:srgbClr val="000000">
                  <a:alpha val="0"/>
                </a:srgbClr>
              </a:gs>
            </a:gsLst>
            <a:lin ang="14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06" name="Rectangle 14"/>
          <p:cNvSpPr/>
          <p:nvPr/>
        </p:nvSpPr>
        <p:spPr>
          <a:xfrm flipH="1" rot="5400000">
            <a:off x="766800" y="3588480"/>
            <a:ext cx="2501640" cy="4037400"/>
          </a:xfrm>
          <a:prstGeom prst="rect">
            <a:avLst/>
          </a:prstGeom>
          <a:gradFill rotWithShape="0">
            <a:gsLst>
              <a:gs pos="2000">
                <a:srgbClr val="4472c4">
                  <a:alpha val="29019"/>
                </a:srgbClr>
              </a:gs>
              <a:gs pos="100000">
                <a:srgbClr val="000000">
                  <a:alpha val="30196"/>
                </a:srgbClr>
              </a:gs>
            </a:gsLst>
            <a:lin ang="8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07" name="Freeform: Shape 16"/>
          <p:cNvSpPr/>
          <p:nvPr/>
        </p:nvSpPr>
        <p:spPr>
          <a:xfrm rot="20635800">
            <a:off x="-501480" y="969480"/>
            <a:ext cx="3899880" cy="4178520"/>
          </a:xfrm>
          <a:custGeom>
            <a:avLst/>
            <a:gdLst>
              <a:gd name="textAreaLeft" fmla="*/ 0 w 3899880"/>
              <a:gd name="textAreaRight" fmla="*/ 3900240 w 3899880"/>
              <a:gd name="textAreaTop" fmla="*/ 0 h 4178520"/>
              <a:gd name="textAreaBottom" fmla="*/ 4178880 h 4178520"/>
            </a:gdLst>
            <a:ahLst/>
            <a:rect l="textAreaLeft" t="textAreaTop" r="textAreaRight" b="textAreaBottom"/>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rotWithShape="0">
            <a:gsLst>
              <a:gs pos="29000">
                <a:srgbClr val="000000">
                  <a:alpha val="0"/>
                </a:srgbClr>
              </a:gs>
              <a:gs pos="100000">
                <a:srgbClr val="4472c4">
                  <a:alpha val="43137"/>
                </a:srgbClr>
              </a:gs>
            </a:gsLst>
            <a:lin ang="834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08" name="Rectangle 18"/>
          <p:cNvSpPr/>
          <p:nvPr/>
        </p:nvSpPr>
        <p:spPr>
          <a:xfrm flipH="1" rot="5400000">
            <a:off x="-1410840" y="1410480"/>
            <a:ext cx="6857640" cy="4037400"/>
          </a:xfrm>
          <a:prstGeom prst="rect">
            <a:avLst/>
          </a:prstGeom>
          <a:gradFill rotWithShape="0">
            <a:gsLst>
              <a:gs pos="1000">
                <a:srgbClr val="8faadc">
                  <a:alpha val="11372"/>
                </a:srgbClr>
              </a:gs>
              <a:gs pos="100000">
                <a:srgbClr val="000000">
                  <a:alpha val="0"/>
                </a:srgbClr>
              </a:gs>
            </a:gsLst>
            <a:lin ang="9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09" name="PlaceHolder 1"/>
          <p:cNvSpPr>
            <a:spLocks noGrp="1"/>
          </p:cNvSpPr>
          <p:nvPr>
            <p:ph type="title"/>
          </p:nvPr>
        </p:nvSpPr>
        <p:spPr>
          <a:xfrm>
            <a:off x="586440" y="1683720"/>
            <a:ext cx="3115080" cy="2396160"/>
          </a:xfrm>
          <a:prstGeom prst="rect">
            <a:avLst/>
          </a:prstGeom>
          <a:noFill/>
          <a:ln w="0">
            <a:noFill/>
          </a:ln>
        </p:spPr>
        <p:txBody>
          <a:bodyPr anchor="b">
            <a:normAutofit/>
          </a:bodyPr>
          <a:p>
            <a:pPr indent="0" algn="r">
              <a:lnSpc>
                <a:spcPct val="90000"/>
              </a:lnSpc>
              <a:buNone/>
            </a:pPr>
            <a:r>
              <a:rPr b="0" lang="en-US" sz="4000" spc="-1" strike="noStrike">
                <a:solidFill>
                  <a:srgbClr val="ffffff"/>
                </a:solidFill>
                <a:latin typeface="Calibri Light"/>
              </a:rPr>
              <a:t>Approach</a:t>
            </a:r>
            <a:endParaRPr b="0" lang="en-US" sz="4000" spc="-1" strike="noStrike">
              <a:solidFill>
                <a:srgbClr val="000000"/>
              </a:solidFill>
              <a:latin typeface="Calibri"/>
            </a:endParaRPr>
          </a:p>
        </p:txBody>
      </p:sp>
      <p:graphicFrame>
        <p:nvGraphicFramePr>
          <p:cNvPr id="3" name="Diagram3"/>
          <p:cNvGraphicFramePr/>
          <p:nvPr>
            <p:extLst>
              <p:ext uri="{D42A27DB-BD31-4B8C-83A1-F6EECF244321}">
                <p14:modId xmlns:p14="http://schemas.microsoft.com/office/powerpoint/2010/main" val="392533563"/>
              </p:ext>
            </p:extLst>
          </p:nvPr>
        </p:nvGraphicFramePr>
        <p:xfrm>
          <a:off x="4905000" y="750600"/>
          <a:ext cx="6666480" cy="5453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10" name="Rectangle 8"/>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11" name="Rectangle 10"/>
          <p:cNvSpPr/>
          <p:nvPr/>
        </p:nvSpPr>
        <p:spPr>
          <a:xfrm flipH="1" rot="5400000">
            <a:off x="-1410840" y="1410480"/>
            <a:ext cx="6857640" cy="4037400"/>
          </a:xfrm>
          <a:prstGeom prst="rect">
            <a:avLst/>
          </a:prstGeom>
          <a:gradFill rotWithShape="0">
            <a:gsLst>
              <a:gs pos="800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12" name="Rectangle 12"/>
          <p:cNvSpPr/>
          <p:nvPr/>
        </p:nvSpPr>
        <p:spPr>
          <a:xfrm flipH="1" rot="5400000">
            <a:off x="-1410840" y="1420560"/>
            <a:ext cx="6857640" cy="4037400"/>
          </a:xfrm>
          <a:prstGeom prst="rect">
            <a:avLst/>
          </a:prstGeom>
          <a:gradFill rotWithShape="0">
            <a:gsLst>
              <a:gs pos="1000">
                <a:srgbClr val="4472c4">
                  <a:alpha val="46274"/>
                </a:srgbClr>
              </a:gs>
              <a:gs pos="100000">
                <a:srgbClr val="000000">
                  <a:alpha val="0"/>
                </a:srgbClr>
              </a:gs>
            </a:gsLst>
            <a:lin ang="14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13" name="Rectangle 14"/>
          <p:cNvSpPr/>
          <p:nvPr/>
        </p:nvSpPr>
        <p:spPr>
          <a:xfrm flipH="1" rot="5400000">
            <a:off x="766800" y="3588480"/>
            <a:ext cx="2501640" cy="4037400"/>
          </a:xfrm>
          <a:prstGeom prst="rect">
            <a:avLst/>
          </a:prstGeom>
          <a:gradFill rotWithShape="0">
            <a:gsLst>
              <a:gs pos="2000">
                <a:srgbClr val="4472c4">
                  <a:alpha val="29019"/>
                </a:srgbClr>
              </a:gs>
              <a:gs pos="100000">
                <a:srgbClr val="000000">
                  <a:alpha val="30196"/>
                </a:srgbClr>
              </a:gs>
            </a:gsLst>
            <a:lin ang="8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14" name="Freeform: Shape 16"/>
          <p:cNvSpPr/>
          <p:nvPr/>
        </p:nvSpPr>
        <p:spPr>
          <a:xfrm rot="20635800">
            <a:off x="-501480" y="969480"/>
            <a:ext cx="3899880" cy="4178520"/>
          </a:xfrm>
          <a:custGeom>
            <a:avLst/>
            <a:gdLst>
              <a:gd name="textAreaLeft" fmla="*/ 0 w 3899880"/>
              <a:gd name="textAreaRight" fmla="*/ 3900240 w 3899880"/>
              <a:gd name="textAreaTop" fmla="*/ 0 h 4178520"/>
              <a:gd name="textAreaBottom" fmla="*/ 4178880 h 4178520"/>
            </a:gdLst>
            <a:ahLst/>
            <a:rect l="textAreaLeft" t="textAreaTop" r="textAreaRight" b="textAreaBottom"/>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rotWithShape="0">
            <a:gsLst>
              <a:gs pos="29000">
                <a:srgbClr val="000000">
                  <a:alpha val="0"/>
                </a:srgbClr>
              </a:gs>
              <a:gs pos="100000">
                <a:srgbClr val="4472c4">
                  <a:alpha val="43137"/>
                </a:srgbClr>
              </a:gs>
            </a:gsLst>
            <a:lin ang="834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15" name="Rectangle 18"/>
          <p:cNvSpPr/>
          <p:nvPr/>
        </p:nvSpPr>
        <p:spPr>
          <a:xfrm flipH="1" rot="5400000">
            <a:off x="-1410840" y="1410480"/>
            <a:ext cx="6857640" cy="4037400"/>
          </a:xfrm>
          <a:prstGeom prst="rect">
            <a:avLst/>
          </a:prstGeom>
          <a:gradFill rotWithShape="0">
            <a:gsLst>
              <a:gs pos="1000">
                <a:srgbClr val="8faadc">
                  <a:alpha val="11372"/>
                </a:srgbClr>
              </a:gs>
              <a:gs pos="100000">
                <a:srgbClr val="000000">
                  <a:alpha val="0"/>
                </a:srgbClr>
              </a:gs>
            </a:gsLst>
            <a:lin ang="9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16" name="PlaceHolder 1"/>
          <p:cNvSpPr>
            <a:spLocks noGrp="1"/>
          </p:cNvSpPr>
          <p:nvPr>
            <p:ph type="title"/>
          </p:nvPr>
        </p:nvSpPr>
        <p:spPr>
          <a:xfrm>
            <a:off x="586440" y="1683720"/>
            <a:ext cx="3115080" cy="2396160"/>
          </a:xfrm>
          <a:prstGeom prst="rect">
            <a:avLst/>
          </a:prstGeom>
          <a:noFill/>
          <a:ln w="0">
            <a:noFill/>
          </a:ln>
        </p:spPr>
        <p:txBody>
          <a:bodyPr anchor="b">
            <a:normAutofit/>
          </a:bodyPr>
          <a:p>
            <a:pPr indent="0" algn="r">
              <a:lnSpc>
                <a:spcPct val="90000"/>
              </a:lnSpc>
              <a:buNone/>
            </a:pPr>
            <a:r>
              <a:rPr b="0" lang="en-US" sz="4000" spc="-1" strike="noStrike">
                <a:solidFill>
                  <a:srgbClr val="ffffff"/>
                </a:solidFill>
                <a:latin typeface="Calibri Light"/>
              </a:rPr>
              <a:t>Environment</a:t>
            </a:r>
            <a:endParaRPr b="0" lang="en-US" sz="4000" spc="-1" strike="noStrike">
              <a:solidFill>
                <a:srgbClr val="000000"/>
              </a:solidFill>
              <a:latin typeface="Calibri"/>
            </a:endParaRPr>
          </a:p>
        </p:txBody>
      </p:sp>
      <p:graphicFrame>
        <p:nvGraphicFramePr>
          <p:cNvPr id="4" name="Diagram4"/>
          <p:cNvGraphicFramePr/>
          <p:nvPr>
            <p:extLst>
              <p:ext uri="{D42A27DB-BD31-4B8C-83A1-F6EECF244321}">
                <p14:modId xmlns:p14="http://schemas.microsoft.com/office/powerpoint/2010/main" val="1533497472"/>
              </p:ext>
            </p:extLst>
          </p:nvPr>
        </p:nvGraphicFramePr>
        <p:xfrm>
          <a:off x="4905000" y="750600"/>
          <a:ext cx="6666480" cy="5453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17" name="Rectangle 7"/>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useBgFill="1">
        <p:nvSpPr>
          <p:cNvPr id="118" name="Rectangle 9"/>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19" name="Rectangle 11"/>
          <p:cNvSpPr/>
          <p:nvPr/>
        </p:nvSpPr>
        <p:spPr>
          <a:xfrm flipH="1" rot="5400000">
            <a:off x="-1410840" y="1410480"/>
            <a:ext cx="6857640" cy="4037400"/>
          </a:xfrm>
          <a:prstGeom prst="rect">
            <a:avLst/>
          </a:prstGeom>
          <a:gradFill rotWithShape="0">
            <a:gsLst>
              <a:gs pos="800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20" name="Rectangle 13"/>
          <p:cNvSpPr/>
          <p:nvPr/>
        </p:nvSpPr>
        <p:spPr>
          <a:xfrm flipH="1" rot="5400000">
            <a:off x="-1410840" y="1420560"/>
            <a:ext cx="6857640" cy="4037400"/>
          </a:xfrm>
          <a:prstGeom prst="rect">
            <a:avLst/>
          </a:prstGeom>
          <a:gradFill rotWithShape="0">
            <a:gsLst>
              <a:gs pos="1000">
                <a:srgbClr val="4472c4">
                  <a:alpha val="46274"/>
                </a:srgbClr>
              </a:gs>
              <a:gs pos="100000">
                <a:srgbClr val="000000">
                  <a:alpha val="0"/>
                </a:srgbClr>
              </a:gs>
            </a:gsLst>
            <a:lin ang="14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21" name="Rectangle 15"/>
          <p:cNvSpPr/>
          <p:nvPr/>
        </p:nvSpPr>
        <p:spPr>
          <a:xfrm flipH="1" rot="5400000">
            <a:off x="766800" y="3588480"/>
            <a:ext cx="2501640" cy="4037400"/>
          </a:xfrm>
          <a:prstGeom prst="rect">
            <a:avLst/>
          </a:prstGeom>
          <a:gradFill rotWithShape="0">
            <a:gsLst>
              <a:gs pos="2000">
                <a:srgbClr val="4472c4">
                  <a:alpha val="29019"/>
                </a:srgbClr>
              </a:gs>
              <a:gs pos="100000">
                <a:srgbClr val="000000">
                  <a:alpha val="30196"/>
                </a:srgbClr>
              </a:gs>
            </a:gsLst>
            <a:lin ang="8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22" name="Freeform: Shape 17"/>
          <p:cNvSpPr/>
          <p:nvPr/>
        </p:nvSpPr>
        <p:spPr>
          <a:xfrm rot="20635800">
            <a:off x="-501480" y="969480"/>
            <a:ext cx="3899880" cy="4178520"/>
          </a:xfrm>
          <a:custGeom>
            <a:avLst/>
            <a:gdLst>
              <a:gd name="textAreaLeft" fmla="*/ 0 w 3899880"/>
              <a:gd name="textAreaRight" fmla="*/ 3900240 w 3899880"/>
              <a:gd name="textAreaTop" fmla="*/ 0 h 4178520"/>
              <a:gd name="textAreaBottom" fmla="*/ 4178880 h 4178520"/>
            </a:gdLst>
            <a:ahLst/>
            <a:rect l="textAreaLeft" t="textAreaTop" r="textAreaRight" b="textAreaBottom"/>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rotWithShape="0">
            <a:gsLst>
              <a:gs pos="29000">
                <a:srgbClr val="000000">
                  <a:alpha val="0"/>
                </a:srgbClr>
              </a:gs>
              <a:gs pos="100000">
                <a:srgbClr val="4472c4">
                  <a:alpha val="43137"/>
                </a:srgbClr>
              </a:gs>
            </a:gsLst>
            <a:lin ang="834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23" name="Rectangle 19"/>
          <p:cNvSpPr/>
          <p:nvPr/>
        </p:nvSpPr>
        <p:spPr>
          <a:xfrm flipH="1" rot="5400000">
            <a:off x="-1410840" y="1400400"/>
            <a:ext cx="6857640" cy="4037400"/>
          </a:xfrm>
          <a:prstGeom prst="rect">
            <a:avLst/>
          </a:prstGeom>
          <a:gradFill rotWithShape="0">
            <a:gsLst>
              <a:gs pos="1000">
                <a:srgbClr val="8faadc">
                  <a:alpha val="11372"/>
                </a:srgbClr>
              </a:gs>
              <a:gs pos="100000">
                <a:srgbClr val="000000">
                  <a:alpha val="0"/>
                </a:srgbClr>
              </a:gs>
            </a:gsLst>
            <a:lin ang="9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24" name="PlaceHolder 1"/>
          <p:cNvSpPr>
            <a:spLocks noGrp="1"/>
          </p:cNvSpPr>
          <p:nvPr>
            <p:ph type="title"/>
          </p:nvPr>
        </p:nvSpPr>
        <p:spPr>
          <a:xfrm>
            <a:off x="466560" y="586800"/>
            <a:ext cx="3201120" cy="3387240"/>
          </a:xfrm>
          <a:prstGeom prst="rect">
            <a:avLst/>
          </a:prstGeom>
          <a:noFill/>
          <a:ln w="0">
            <a:noFill/>
          </a:ln>
        </p:spPr>
        <p:txBody>
          <a:bodyPr anchor="b">
            <a:normAutofit/>
          </a:bodyPr>
          <a:p>
            <a:pPr indent="0" algn="r">
              <a:lnSpc>
                <a:spcPct val="90000"/>
              </a:lnSpc>
              <a:buNone/>
            </a:pPr>
            <a:r>
              <a:rPr b="0" lang="en-US" sz="4000" spc="-1" strike="noStrike">
                <a:solidFill>
                  <a:srgbClr val="ffffff"/>
                </a:solidFill>
                <a:latin typeface="Calibri Light"/>
              </a:rPr>
              <a:t>Environment </a:t>
            </a:r>
            <a:endParaRPr b="0" lang="en-US" sz="4000" spc="-1" strike="noStrike">
              <a:solidFill>
                <a:srgbClr val="000000"/>
              </a:solidFill>
              <a:latin typeface="Calibri"/>
            </a:endParaRPr>
          </a:p>
        </p:txBody>
      </p:sp>
      <p:sp>
        <p:nvSpPr>
          <p:cNvPr id="125" name="PlaceHolder 2"/>
          <p:cNvSpPr>
            <a:spLocks noGrp="1"/>
          </p:cNvSpPr>
          <p:nvPr>
            <p:ph/>
          </p:nvPr>
        </p:nvSpPr>
        <p:spPr>
          <a:xfrm>
            <a:off x="4810320" y="649440"/>
            <a:ext cx="6554880" cy="5545800"/>
          </a:xfrm>
          <a:prstGeom prst="rect">
            <a:avLst/>
          </a:prstGeom>
          <a:noFill/>
          <a:ln w="0">
            <a:noFill/>
          </a:ln>
        </p:spPr>
        <p:txBody>
          <a:bodyPr anchor="ctr">
            <a:norm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State Space – </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A 30-dimensional vector that includes 20 interest features along with other general features like the probability the user will interact further, time user has left to watch videos, etc. </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It also includes a history of previous interactions </a:t>
            </a:r>
            <a:r>
              <a:rPr b="0" lang="en-US" sz="2000" spc="-1" strike="noStrike">
                <a:solidFill>
                  <a:srgbClr val="000000"/>
                </a:solidFill>
                <a:latin typeface="Calibri"/>
                <a:ea typeface="Calibri"/>
              </a:rPr>
              <a:t>as well as open demographic features. </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Action space -</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ea typeface="Calibri"/>
              </a:rPr>
              <a:t>There is a document corpus that we set up with each document having the same 20 interest features as well.</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ea typeface="Calibri"/>
              </a:rPr>
              <a:t>We set the size of the corpus to 10, and the slate size to 2.</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26" name="Rectangle 7"/>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useBgFill="1">
        <p:nvSpPr>
          <p:cNvPr id="127" name="Rectangle 9"/>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28" name="Rectangle 11"/>
          <p:cNvSpPr/>
          <p:nvPr/>
        </p:nvSpPr>
        <p:spPr>
          <a:xfrm flipH="1" rot="5400000">
            <a:off x="-1410840" y="1410480"/>
            <a:ext cx="6857640" cy="4037400"/>
          </a:xfrm>
          <a:prstGeom prst="rect">
            <a:avLst/>
          </a:prstGeom>
          <a:gradFill rotWithShape="0">
            <a:gsLst>
              <a:gs pos="800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29" name="Rectangle 13"/>
          <p:cNvSpPr/>
          <p:nvPr/>
        </p:nvSpPr>
        <p:spPr>
          <a:xfrm flipH="1" rot="5400000">
            <a:off x="-1410840" y="1420560"/>
            <a:ext cx="6857640" cy="4037400"/>
          </a:xfrm>
          <a:prstGeom prst="rect">
            <a:avLst/>
          </a:prstGeom>
          <a:gradFill rotWithShape="0">
            <a:gsLst>
              <a:gs pos="1000">
                <a:srgbClr val="4472c4">
                  <a:alpha val="46274"/>
                </a:srgbClr>
              </a:gs>
              <a:gs pos="100000">
                <a:srgbClr val="000000">
                  <a:alpha val="0"/>
                </a:srgbClr>
              </a:gs>
            </a:gsLst>
            <a:lin ang="14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30" name="Rectangle 15"/>
          <p:cNvSpPr/>
          <p:nvPr/>
        </p:nvSpPr>
        <p:spPr>
          <a:xfrm flipH="1" rot="5400000">
            <a:off x="766800" y="3588480"/>
            <a:ext cx="2501640" cy="4037400"/>
          </a:xfrm>
          <a:prstGeom prst="rect">
            <a:avLst/>
          </a:prstGeom>
          <a:gradFill rotWithShape="0">
            <a:gsLst>
              <a:gs pos="2000">
                <a:srgbClr val="4472c4">
                  <a:alpha val="29019"/>
                </a:srgbClr>
              </a:gs>
              <a:gs pos="100000">
                <a:srgbClr val="000000">
                  <a:alpha val="30196"/>
                </a:srgbClr>
              </a:gs>
            </a:gsLst>
            <a:lin ang="8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31" name="Freeform: Shape 17"/>
          <p:cNvSpPr/>
          <p:nvPr/>
        </p:nvSpPr>
        <p:spPr>
          <a:xfrm rot="20635800">
            <a:off x="-501480" y="969480"/>
            <a:ext cx="3899880" cy="4178520"/>
          </a:xfrm>
          <a:custGeom>
            <a:avLst/>
            <a:gdLst>
              <a:gd name="textAreaLeft" fmla="*/ 0 w 3899880"/>
              <a:gd name="textAreaRight" fmla="*/ 3900240 w 3899880"/>
              <a:gd name="textAreaTop" fmla="*/ 0 h 4178520"/>
              <a:gd name="textAreaBottom" fmla="*/ 4178880 h 4178520"/>
            </a:gdLst>
            <a:ahLst/>
            <a:rect l="textAreaLeft" t="textAreaTop" r="textAreaRight" b="textAreaBottom"/>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rotWithShape="0">
            <a:gsLst>
              <a:gs pos="29000">
                <a:srgbClr val="000000">
                  <a:alpha val="0"/>
                </a:srgbClr>
              </a:gs>
              <a:gs pos="100000">
                <a:srgbClr val="4472c4">
                  <a:alpha val="43137"/>
                </a:srgbClr>
              </a:gs>
            </a:gsLst>
            <a:lin ang="834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32" name="Rectangle 19"/>
          <p:cNvSpPr/>
          <p:nvPr/>
        </p:nvSpPr>
        <p:spPr>
          <a:xfrm flipH="1" rot="5400000">
            <a:off x="-1410840" y="1400400"/>
            <a:ext cx="6857640" cy="4037400"/>
          </a:xfrm>
          <a:prstGeom prst="rect">
            <a:avLst/>
          </a:prstGeom>
          <a:gradFill rotWithShape="0">
            <a:gsLst>
              <a:gs pos="1000">
                <a:srgbClr val="8faadc">
                  <a:alpha val="11372"/>
                </a:srgbClr>
              </a:gs>
              <a:gs pos="100000">
                <a:srgbClr val="000000">
                  <a:alpha val="0"/>
                </a:srgbClr>
              </a:gs>
            </a:gsLst>
            <a:lin ang="9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33" name="PlaceHolder 1"/>
          <p:cNvSpPr>
            <a:spLocks noGrp="1"/>
          </p:cNvSpPr>
          <p:nvPr>
            <p:ph type="title"/>
          </p:nvPr>
        </p:nvSpPr>
        <p:spPr>
          <a:xfrm>
            <a:off x="466560" y="586800"/>
            <a:ext cx="3201120" cy="3387240"/>
          </a:xfrm>
          <a:prstGeom prst="rect">
            <a:avLst/>
          </a:prstGeom>
          <a:noFill/>
          <a:ln w="0">
            <a:noFill/>
          </a:ln>
        </p:spPr>
        <p:txBody>
          <a:bodyPr anchor="b">
            <a:normAutofit/>
          </a:bodyPr>
          <a:p>
            <a:pPr indent="0" algn="r">
              <a:lnSpc>
                <a:spcPct val="90000"/>
              </a:lnSpc>
              <a:buNone/>
            </a:pPr>
            <a:r>
              <a:rPr b="0" lang="en-US" sz="4000" spc="-1" strike="noStrike">
                <a:solidFill>
                  <a:srgbClr val="ffffff"/>
                </a:solidFill>
                <a:latin typeface="Calibri Light"/>
              </a:rPr>
              <a:t>Model 1: SlateQ</a:t>
            </a:r>
            <a:endParaRPr b="0" lang="en-US" sz="4000" spc="-1" strike="noStrike">
              <a:solidFill>
                <a:srgbClr val="000000"/>
              </a:solidFill>
              <a:latin typeface="Calibri"/>
            </a:endParaRPr>
          </a:p>
        </p:txBody>
      </p:sp>
      <p:sp>
        <p:nvSpPr>
          <p:cNvPr id="134" name="PlaceHolder 2"/>
          <p:cNvSpPr>
            <a:spLocks noGrp="1"/>
          </p:cNvSpPr>
          <p:nvPr>
            <p:ph/>
          </p:nvPr>
        </p:nvSpPr>
        <p:spPr>
          <a:xfrm>
            <a:off x="4810320" y="649440"/>
            <a:ext cx="6554880" cy="5545800"/>
          </a:xfrm>
          <a:prstGeom prst="rect">
            <a:avLst/>
          </a:prstGeom>
          <a:noFill/>
          <a:ln w="0">
            <a:noFill/>
          </a:ln>
        </p:spPr>
        <p:txBody>
          <a:bodyPr anchor="ctr">
            <a:norm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The first model we use is SlateQ</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SlateQ has 2 components on the learning side:</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User Choice Model</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SlateQ Decomposition Model</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It then uses one of three algorithms on the evaluation side:</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Greedy </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Top-k</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Mixed Integer Programming</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Neural Network (Added by us)</a:t>
            </a:r>
            <a:endParaRPr b="0" lang="en-US" sz="2000" spc="-1" strike="noStrike">
              <a:solidFill>
                <a:srgbClr val="000000"/>
              </a:solidFill>
              <a:latin typeface="Calibri"/>
            </a:endParaRPr>
          </a:p>
          <a:p>
            <a:pPr indent="0">
              <a:lnSpc>
                <a:spcPct val="90000"/>
              </a:lnSpc>
              <a:spcBef>
                <a:spcPts val="499"/>
              </a:spcBef>
              <a:buNone/>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35" name="Rectangle 24"/>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36" name="PlaceHolder 1"/>
          <p:cNvSpPr>
            <a:spLocks noGrp="1"/>
          </p:cNvSpPr>
          <p:nvPr>
            <p:ph type="title"/>
          </p:nvPr>
        </p:nvSpPr>
        <p:spPr>
          <a:xfrm>
            <a:off x="838080" y="3998160"/>
            <a:ext cx="3981600" cy="2216160"/>
          </a:xfrm>
          <a:prstGeom prst="rect">
            <a:avLst/>
          </a:prstGeom>
          <a:noFill/>
          <a:ln w="0">
            <a:noFill/>
          </a:ln>
        </p:spPr>
        <p:txBody>
          <a:bodyPr anchor="ctr">
            <a:normAutofit/>
          </a:bodyPr>
          <a:p>
            <a:pPr indent="0">
              <a:lnSpc>
                <a:spcPct val="90000"/>
              </a:lnSpc>
              <a:buNone/>
            </a:pPr>
            <a:r>
              <a:rPr b="0" lang="en-US" sz="4400" spc="-1" strike="noStrike">
                <a:solidFill>
                  <a:srgbClr val="000000"/>
                </a:solidFill>
                <a:latin typeface="Calibri Light"/>
              </a:rPr>
              <a:t>Model 1: SlateQ</a:t>
            </a:r>
            <a:endParaRPr b="0" lang="en-US" sz="4400" spc="-1" strike="noStrike">
              <a:solidFill>
                <a:srgbClr val="000000"/>
              </a:solidFill>
              <a:latin typeface="Calibri"/>
            </a:endParaRPr>
          </a:p>
        </p:txBody>
      </p:sp>
      <p:sp>
        <p:nvSpPr>
          <p:cNvPr id="137" name="Arc 26"/>
          <p:cNvSpPr/>
          <p:nvPr/>
        </p:nvSpPr>
        <p:spPr>
          <a:xfrm rot="6268800">
            <a:off x="8718120" y="3339360"/>
            <a:ext cx="2987640" cy="2987640"/>
          </a:xfrm>
          <a:prstGeom prst="arc">
            <a:avLst>
              <a:gd name="adj1" fmla="val 14441841"/>
              <a:gd name="adj2" fmla="val 0"/>
            </a:avLst>
          </a:prstGeom>
          <a:noFill/>
          <a:ln cap="rnd" w="127000">
            <a:solidFill>
              <a:srgbClr val="ffc000"/>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000000"/>
              </a:solidFill>
              <a:latin typeface="Calibri"/>
            </a:endParaRPr>
          </a:p>
        </p:txBody>
      </p:sp>
      <p:sp>
        <p:nvSpPr>
          <p:cNvPr id="138" name="Picture 4"/>
          <p:cNvSpPr/>
          <p:nvPr/>
        </p:nvSpPr>
        <p:spPr>
          <a:xfrm>
            <a:off x="1166760" y="704520"/>
            <a:ext cx="9857880" cy="2957040"/>
          </a:xfrm>
          <a:custGeom>
            <a:avLst/>
            <a:gdLst>
              <a:gd name="textAreaLeft" fmla="*/ 0 w 9857880"/>
              <a:gd name="textAreaRight" fmla="*/ 9858240 w 9857880"/>
              <a:gd name="textAreaTop" fmla="*/ 0 h 2957040"/>
              <a:gd name="textAreaBottom" fmla="*/ 2957400 h 2957040"/>
            </a:gdLst>
            <a:ahLst/>
            <a:rect l="textAreaLeft" t="textAreaTop" r="textAreaRight" b="textAreaBottom"/>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39" name="PlaceHolder 2"/>
          <p:cNvSpPr>
            <a:spLocks noGrp="1"/>
          </p:cNvSpPr>
          <p:nvPr>
            <p:ph/>
          </p:nvPr>
        </p:nvSpPr>
        <p:spPr>
          <a:xfrm>
            <a:off x="4970880" y="3998160"/>
            <a:ext cx="6382440" cy="22161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1700" spc="-1" strike="noStrike">
                <a:solidFill>
                  <a:srgbClr val="000000"/>
                </a:solidFill>
                <a:latin typeface="Calibri"/>
              </a:rPr>
              <a:t>We start with the first component – the User Choice Model.</a:t>
            </a:r>
            <a:endParaRPr b="0" lang="en-US" sz="17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1700" spc="-1" strike="noStrike">
                <a:solidFill>
                  <a:srgbClr val="000000"/>
                </a:solidFill>
                <a:latin typeface="Calibri"/>
              </a:rPr>
              <a:t>The model used in the paper and in our implementation is a Multinomial Logit </a:t>
            </a:r>
            <a:r>
              <a:rPr b="0" lang="en-US" sz="1700" spc="-1" strike="noStrike">
                <a:solidFill>
                  <a:srgbClr val="000000"/>
                </a:solidFill>
                <a:latin typeface="Calibri"/>
                <a:ea typeface="Calibri"/>
              </a:rPr>
              <a:t>(MNL) Model.</a:t>
            </a:r>
            <a:endParaRPr b="0" lang="en-US" sz="17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1700" spc="-1" strike="noStrike">
                <a:solidFill>
                  <a:srgbClr val="000000"/>
                </a:solidFill>
                <a:latin typeface="Calibri"/>
                <a:ea typeface="Calibri"/>
              </a:rPr>
              <a:t>This component takes in a slate of items and outputs the probability of each one being chosen</a:t>
            </a:r>
            <a:endParaRPr b="0" lang="en-US" sz="17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0</TotalTime>
  <Application>LibreOffice/7.5.3.2$Linux_X86_64 LibreOffice_project/67bf5ab3e8553b11738d1302ab7051a12dd8b40d</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2023-05-11T21:48:25Z</dcterms:created>
  <dc:creator/>
  <dc:description/>
  <dc:language>en-IN</dc:language>
  <cp:lastModifiedBy/>
  <dcterms:modified xsi:type="dcterms:W3CDTF">2023-05-17T12:54:20Z</dcterms:modified>
  <cp:revision>458</cp:revision>
  <dc:subject/>
  <dc:title>BT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Widescreen</vt:lpwstr>
  </property>
  <property fmtid="{D5CDD505-2E9C-101B-9397-08002B2CF9AE}" pid="4" name="Slides">
    <vt:i4>19</vt:i4>
  </property>
</Properties>
</file>