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3" r:id="rId8"/>
    <p:sldId id="264" r:id="rId9"/>
    <p:sldId id="269" r:id="rId10"/>
    <p:sldId id="273" r:id="rId11"/>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4" d="100"/>
          <a:sy n="134" d="100"/>
        </p:scale>
        <p:origin x="14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5378" y="839264"/>
            <a:ext cx="3179343" cy="471805"/>
          </a:xfrm>
          <a:prstGeom prst="rect">
            <a:avLst/>
          </a:prstGeom>
        </p:spPr>
        <p:txBody>
          <a:bodyPr wrap="square" lIns="0" tIns="0" rIns="0" bIns="0">
            <a:spAutoFit/>
          </a:bodyPr>
          <a:lstStyle>
            <a:lvl1pPr>
              <a:defRPr sz="1400" b="0" i="0">
                <a:solidFill>
                  <a:srgbClr val="3333B2"/>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37361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72527"/>
            <a:ext cx="702310" cy="244475"/>
          </a:xfrm>
          <a:prstGeom prst="rect">
            <a:avLst/>
          </a:prstGeom>
        </p:spPr>
        <p:txBody>
          <a:bodyPr wrap="square" lIns="0" tIns="0" rIns="0" bIns="0">
            <a:spAutoFit/>
          </a:bodyPr>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a:xfrm>
            <a:off x="311467" y="737030"/>
            <a:ext cx="3987164" cy="2079625"/>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7/9/2020</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2540" rIns="0" bIns="0" rtlCol="0">
            <a:spAutoFit/>
          </a:bodyPr>
          <a:lstStyle/>
          <a:p>
            <a:pPr marL="1313180" marR="5080" indent="-1301115">
              <a:lnSpc>
                <a:spcPct val="106700"/>
              </a:lnSpc>
              <a:spcBef>
                <a:spcPts val="20"/>
              </a:spcBef>
            </a:pPr>
            <a:r>
              <a:rPr spc="-55" dirty="0"/>
              <a:t>Coursera </a:t>
            </a:r>
            <a:r>
              <a:rPr spc="-50" dirty="0"/>
              <a:t>Capstone </a:t>
            </a:r>
            <a:r>
              <a:rPr spc="-15" dirty="0"/>
              <a:t>Project </a:t>
            </a:r>
            <a:r>
              <a:rPr spc="-110" dirty="0"/>
              <a:t>: </a:t>
            </a:r>
            <a:r>
              <a:rPr spc="-25" dirty="0"/>
              <a:t>Applied </a:t>
            </a:r>
            <a:r>
              <a:rPr spc="-10" dirty="0"/>
              <a:t>Data  </a:t>
            </a:r>
            <a:r>
              <a:rPr spc="-50" dirty="0"/>
              <a:t>Science</a:t>
            </a:r>
          </a:p>
        </p:txBody>
      </p:sp>
      <p:sp>
        <p:nvSpPr>
          <p:cNvPr id="3" name="object 3"/>
          <p:cNvSpPr txBox="1"/>
          <p:nvPr/>
        </p:nvSpPr>
        <p:spPr>
          <a:xfrm>
            <a:off x="1466850" y="1577975"/>
            <a:ext cx="1596390" cy="493725"/>
          </a:xfrm>
          <a:prstGeom prst="rect">
            <a:avLst/>
          </a:prstGeom>
        </p:spPr>
        <p:txBody>
          <a:bodyPr vert="horz" wrap="square" lIns="0" tIns="11430" rIns="0" bIns="0" rtlCol="0">
            <a:spAutoFit/>
          </a:bodyPr>
          <a:lstStyle/>
          <a:p>
            <a:pPr marR="27305" algn="ctr">
              <a:lnSpc>
                <a:spcPct val="100000"/>
              </a:lnSpc>
              <a:spcBef>
                <a:spcPts val="90"/>
              </a:spcBef>
            </a:pPr>
            <a:r>
              <a:rPr lang="en-US" sz="1100" spc="5" dirty="0">
                <a:latin typeface="Tahoma"/>
                <a:cs typeface="Tahoma"/>
              </a:rPr>
              <a:t>KSHITIJ BAJPAI</a:t>
            </a:r>
            <a:endParaRPr sz="1100" dirty="0">
              <a:latin typeface="Tahoma"/>
              <a:cs typeface="Tahoma"/>
            </a:endParaRPr>
          </a:p>
          <a:p>
            <a:pPr>
              <a:lnSpc>
                <a:spcPct val="100000"/>
              </a:lnSpc>
              <a:spcBef>
                <a:spcPts val="50"/>
              </a:spcBef>
            </a:pPr>
            <a:endParaRPr sz="1150" dirty="0">
              <a:latin typeface="Tahoma"/>
              <a:cs typeface="Tahoma"/>
            </a:endParaRPr>
          </a:p>
          <a:p>
            <a:pPr algn="ctr">
              <a:lnSpc>
                <a:spcPct val="100000"/>
              </a:lnSpc>
            </a:pPr>
            <a:r>
              <a:rPr lang="en-US" sz="800" spc="-15" dirty="0">
                <a:latin typeface="Arial"/>
                <a:cs typeface="Arial"/>
              </a:rPr>
              <a:t>GCET, GREATER NOIDA</a:t>
            </a:r>
            <a:endParaRPr sz="800" dirty="0">
              <a:latin typeface="Courier New"/>
              <a:cs typeface="Courier New"/>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822960" cy="232756"/>
          </a:xfrm>
          <a:prstGeom prst="rect">
            <a:avLst/>
          </a:prstGeom>
        </p:spPr>
        <p:txBody>
          <a:bodyPr vert="horz" wrap="square" lIns="0" tIns="17145" rIns="0" bIns="0" rtlCol="0">
            <a:spAutoFit/>
          </a:bodyPr>
          <a:lstStyle/>
          <a:p>
            <a:pPr marL="12700">
              <a:lnSpc>
                <a:spcPct val="100000"/>
              </a:lnSpc>
              <a:spcBef>
                <a:spcPts val="135"/>
              </a:spcBef>
            </a:pPr>
            <a:r>
              <a:rPr spc="-40" dirty="0">
                <a:latin typeface="+mj-lt"/>
              </a:rPr>
              <a:t>Conclusion</a:t>
            </a:r>
          </a:p>
        </p:txBody>
      </p:sp>
      <p:sp>
        <p:nvSpPr>
          <p:cNvPr id="3" name="object 3"/>
          <p:cNvSpPr txBox="1"/>
          <p:nvPr/>
        </p:nvSpPr>
        <p:spPr>
          <a:xfrm>
            <a:off x="421957" y="567053"/>
            <a:ext cx="3863975" cy="570734"/>
          </a:xfrm>
          <a:prstGeom prst="rect">
            <a:avLst/>
          </a:prstGeom>
        </p:spPr>
        <p:txBody>
          <a:bodyPr vert="horz" wrap="square" lIns="0" tIns="6985" rIns="0" bIns="0" rtlCol="0">
            <a:spAutoFit/>
          </a:bodyPr>
          <a:lstStyle/>
          <a:p>
            <a:pPr marL="214629" marR="85725" indent="-177165">
              <a:lnSpc>
                <a:spcPct val="102600"/>
              </a:lnSpc>
              <a:spcBef>
                <a:spcPts val="55"/>
              </a:spcBef>
              <a:buClr>
                <a:srgbClr val="3333B2"/>
              </a:buClr>
              <a:buFont typeface="Lucida Sans Unicode"/>
              <a:buChar char="►"/>
              <a:tabLst>
                <a:tab pos="215265" algn="l"/>
              </a:tabLst>
            </a:pPr>
            <a:r>
              <a:rPr lang="en-US" sz="1200" spc="-5" dirty="0">
                <a:cs typeface="Tahoma"/>
              </a:rPr>
              <a:t>If a person found himself or herself waiting more than usual they can move onto next venues nearest and save time.</a:t>
            </a:r>
            <a:endParaRPr sz="1200" dirty="0">
              <a:cs typeface="Tahoma"/>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5850" y="663575"/>
            <a:ext cx="1143000" cy="325089"/>
          </a:xfrm>
          <a:prstGeom prst="rect">
            <a:avLst/>
          </a:prstGeom>
        </p:spPr>
        <p:txBody>
          <a:bodyPr vert="horz" wrap="square" lIns="0" tIns="17145" rIns="0" bIns="0" rtlCol="0">
            <a:spAutoFit/>
          </a:bodyPr>
          <a:lstStyle/>
          <a:p>
            <a:pPr marL="12700">
              <a:lnSpc>
                <a:spcPct val="100000"/>
              </a:lnSpc>
              <a:spcBef>
                <a:spcPts val="135"/>
              </a:spcBef>
            </a:pPr>
            <a:r>
              <a:rPr sz="2000" spc="-50" dirty="0">
                <a:latin typeface="+mj-lt"/>
              </a:rPr>
              <a:t>Overview</a:t>
            </a:r>
          </a:p>
        </p:txBody>
      </p:sp>
      <p:sp>
        <p:nvSpPr>
          <p:cNvPr id="3" name="object 3"/>
          <p:cNvSpPr txBox="1"/>
          <p:nvPr/>
        </p:nvSpPr>
        <p:spPr>
          <a:xfrm>
            <a:off x="1009650" y="1654175"/>
            <a:ext cx="2362200" cy="1169038"/>
          </a:xfrm>
          <a:prstGeom prst="rect">
            <a:avLst/>
          </a:prstGeom>
        </p:spPr>
        <p:txBody>
          <a:bodyPr vert="horz" wrap="square" lIns="0" tIns="12700" rIns="0" bIns="0" rtlCol="0">
            <a:spAutoFit/>
          </a:bodyPr>
          <a:lstStyle/>
          <a:p>
            <a:pPr marL="12700" marR="1027430">
              <a:lnSpc>
                <a:spcPct val="127200"/>
              </a:lnSpc>
              <a:spcBef>
                <a:spcPts val="100"/>
              </a:spcBef>
            </a:pPr>
            <a:r>
              <a:rPr sz="1200" spc="-35" dirty="0">
                <a:cs typeface="Tahoma"/>
                <a:hlinkClick r:id="rId2" action="ppaction://hlinksldjump">
                  <a:extLst>
                    <a:ext uri="{A12FA001-AC4F-418D-AE19-62706E023703}">
                      <ahyp:hlinkClr xmlns:ahyp="http://schemas.microsoft.com/office/drawing/2018/hyperlinkcolor" val="tx"/>
                    </a:ext>
                  </a:extLst>
                </a:hlinkClick>
              </a:rPr>
              <a:t>Introduction </a:t>
            </a:r>
            <a:r>
              <a:rPr sz="1200" spc="-35" dirty="0">
                <a:cs typeface="Tahoma"/>
              </a:rPr>
              <a:t> </a:t>
            </a:r>
            <a:r>
              <a:rPr sz="1200" spc="-45" dirty="0">
                <a:cs typeface="Tahoma"/>
                <a:hlinkClick r:id="rId3" action="ppaction://hlinksldjump">
                  <a:extLst>
                    <a:ext uri="{A12FA001-AC4F-418D-AE19-62706E023703}">
                      <ahyp:hlinkClr xmlns:ahyp="http://schemas.microsoft.com/office/drawing/2018/hyperlinkcolor" val="tx"/>
                    </a:ext>
                  </a:extLst>
                </a:hlinkClick>
              </a:rPr>
              <a:t>Business </a:t>
            </a:r>
            <a:r>
              <a:rPr sz="1200" spc="-30" dirty="0">
                <a:cs typeface="Tahoma"/>
                <a:hlinkClick r:id="rId3" action="ppaction://hlinksldjump">
                  <a:extLst>
                    <a:ext uri="{A12FA001-AC4F-418D-AE19-62706E023703}">
                      <ahyp:hlinkClr xmlns:ahyp="http://schemas.microsoft.com/office/drawing/2018/hyperlinkcolor" val="tx"/>
                    </a:ext>
                  </a:extLst>
                </a:hlinkClick>
              </a:rPr>
              <a:t>Problem </a:t>
            </a:r>
            <a:r>
              <a:rPr sz="1200" spc="-30" dirty="0">
                <a:cs typeface="Tahoma"/>
              </a:rPr>
              <a:t> </a:t>
            </a:r>
            <a:r>
              <a:rPr sz="1200" spc="-10" dirty="0">
                <a:cs typeface="Tahoma"/>
                <a:hlinkClick r:id="rId4" action="ppaction://hlinksldjump">
                  <a:extLst>
                    <a:ext uri="{A12FA001-AC4F-418D-AE19-62706E023703}">
                      <ahyp:hlinkClr xmlns:ahyp="http://schemas.microsoft.com/office/drawing/2018/hyperlinkcolor" val="tx"/>
                    </a:ext>
                  </a:extLst>
                </a:hlinkClick>
              </a:rPr>
              <a:t>Data</a:t>
            </a:r>
            <a:endParaRPr sz="1200" dirty="0">
              <a:cs typeface="Tahoma"/>
            </a:endParaRPr>
          </a:p>
          <a:p>
            <a:pPr marL="12700">
              <a:lnSpc>
                <a:spcPct val="100000"/>
              </a:lnSpc>
              <a:spcBef>
                <a:spcPts val="360"/>
              </a:spcBef>
            </a:pPr>
            <a:r>
              <a:rPr sz="1200" spc="-30" dirty="0">
                <a:cs typeface="Tahoma"/>
                <a:hlinkClick r:id="rId5" action="ppaction://hlinksldjump">
                  <a:extLst>
                    <a:ext uri="{A12FA001-AC4F-418D-AE19-62706E023703}">
                      <ahyp:hlinkClr xmlns:ahyp="http://schemas.microsoft.com/office/drawing/2018/hyperlinkcolor" val="tx"/>
                    </a:ext>
                  </a:extLst>
                </a:hlinkClick>
              </a:rPr>
              <a:t>Methodology</a:t>
            </a:r>
            <a:endParaRPr sz="1200" dirty="0">
              <a:cs typeface="Tahoma"/>
            </a:endParaRPr>
          </a:p>
          <a:p>
            <a:pPr marL="12700" marR="1423035">
              <a:lnSpc>
                <a:spcPct val="127200"/>
              </a:lnSpc>
            </a:pPr>
            <a:r>
              <a:rPr sz="1200" spc="-35" dirty="0">
                <a:cs typeface="Tahoma"/>
                <a:hlinkClick r:id="rId6" action="ppaction://hlinksldjump">
                  <a:extLst>
                    <a:ext uri="{A12FA001-AC4F-418D-AE19-62706E023703}">
                      <ahyp:hlinkClr xmlns:ahyp="http://schemas.microsoft.com/office/drawing/2018/hyperlinkcolor" val="tx"/>
                    </a:ext>
                  </a:extLst>
                </a:hlinkClick>
              </a:rPr>
              <a:t>Results </a:t>
            </a:r>
            <a:r>
              <a:rPr sz="1200" spc="-35" dirty="0">
                <a:cs typeface="Tahoma"/>
              </a:rPr>
              <a:t> </a:t>
            </a:r>
            <a:r>
              <a:rPr sz="1200" spc="-35" dirty="0">
                <a:cs typeface="Tahoma"/>
                <a:hlinkClick r:id="rId7" action="ppaction://hlinksldjump">
                  <a:extLst>
                    <a:ext uri="{A12FA001-AC4F-418D-AE19-62706E023703}">
                      <ahyp:hlinkClr xmlns:ahyp="http://schemas.microsoft.com/office/drawing/2018/hyperlinkcolor" val="tx"/>
                    </a:ext>
                  </a:extLst>
                </a:hlinkClick>
              </a:rPr>
              <a:t>Conclusion</a:t>
            </a:r>
            <a:endParaRPr sz="1200" dirty="0">
              <a:cs typeface="Tahoma"/>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934085" cy="244475"/>
          </a:xfrm>
          <a:prstGeom prst="rect">
            <a:avLst/>
          </a:prstGeom>
        </p:spPr>
        <p:txBody>
          <a:bodyPr vert="horz" wrap="square" lIns="0" tIns="17145" rIns="0" bIns="0" rtlCol="0">
            <a:spAutoFit/>
          </a:bodyPr>
          <a:lstStyle/>
          <a:p>
            <a:pPr marL="12700">
              <a:lnSpc>
                <a:spcPct val="100000"/>
              </a:lnSpc>
              <a:spcBef>
                <a:spcPts val="135"/>
              </a:spcBef>
            </a:pPr>
            <a:r>
              <a:rPr spc="-40" dirty="0"/>
              <a:t>Introduction</a:t>
            </a:r>
          </a:p>
        </p:txBody>
      </p:sp>
      <p:sp>
        <p:nvSpPr>
          <p:cNvPr id="3" name="object 3"/>
          <p:cNvSpPr txBox="1"/>
          <p:nvPr/>
        </p:nvSpPr>
        <p:spPr>
          <a:xfrm>
            <a:off x="416560" y="711185"/>
            <a:ext cx="3776979" cy="2223044"/>
          </a:xfrm>
          <a:prstGeom prst="rect">
            <a:avLst/>
          </a:prstGeom>
        </p:spPr>
        <p:txBody>
          <a:bodyPr vert="horz" wrap="square" lIns="0" tIns="6985" rIns="0" bIns="0" rtlCol="0">
            <a:spAutoFit/>
          </a:bodyPr>
          <a:lstStyle/>
          <a:p>
            <a:r>
              <a:rPr lang="en-US" sz="1200" dirty="0"/>
              <a:t>Delhi is busy state and it is rapidly growing day by day. Until corona hits it has an increasing economy and jobs were literally flouring for a certain pay scale people. It is situated in northern area of India i.e.   28.7041° N, 77.1025° E.</a:t>
            </a:r>
          </a:p>
          <a:p>
            <a:endParaRPr lang="en-US" sz="1200" dirty="0"/>
          </a:p>
          <a:p>
            <a:r>
              <a:rPr lang="en-US" sz="1200" dirty="0"/>
              <a:t>Being busy and filled with approximately 2 cr. People in the area of    1484 km</a:t>
            </a:r>
            <a:r>
              <a:rPr lang="en-US" sz="1200" baseline="30000" dirty="0"/>
              <a:t>2</a:t>
            </a:r>
            <a:r>
              <a:rPr lang="en-US" sz="1200" dirty="0"/>
              <a:t> makes it crowded. There are certain malls and location for buying your stuff with quality items while there are also places where all items are cheap and dependable. Being one the most crowded area it suffers from traffic, busy line and crowded location which makes people who are in hurry to suffer a lot.</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2" y="663575"/>
            <a:ext cx="1331595" cy="232756"/>
          </a:xfrm>
          <a:prstGeom prst="rect">
            <a:avLst/>
          </a:prstGeom>
        </p:spPr>
        <p:txBody>
          <a:bodyPr vert="horz" wrap="square" lIns="0" tIns="17145" rIns="0" bIns="0" rtlCol="0">
            <a:spAutoFit/>
          </a:bodyPr>
          <a:lstStyle/>
          <a:p>
            <a:pPr marL="12700">
              <a:lnSpc>
                <a:spcPct val="100000"/>
              </a:lnSpc>
              <a:spcBef>
                <a:spcPts val="135"/>
              </a:spcBef>
            </a:pPr>
            <a:r>
              <a:rPr spc="-50" dirty="0">
                <a:latin typeface="+mj-lt"/>
              </a:rPr>
              <a:t>Business</a:t>
            </a:r>
            <a:r>
              <a:rPr spc="-20" dirty="0">
                <a:latin typeface="+mj-lt"/>
              </a:rPr>
              <a:t> </a:t>
            </a:r>
            <a:r>
              <a:rPr spc="-30" dirty="0">
                <a:latin typeface="+mj-lt"/>
              </a:rPr>
              <a:t>Problem</a:t>
            </a:r>
          </a:p>
        </p:txBody>
      </p:sp>
      <p:sp>
        <p:nvSpPr>
          <p:cNvPr id="3" name="object 3"/>
          <p:cNvSpPr txBox="1"/>
          <p:nvPr/>
        </p:nvSpPr>
        <p:spPr>
          <a:xfrm>
            <a:off x="376873" y="1577975"/>
            <a:ext cx="3856354" cy="745717"/>
          </a:xfrm>
          <a:prstGeom prst="rect">
            <a:avLst/>
          </a:prstGeom>
        </p:spPr>
        <p:txBody>
          <a:bodyPr vert="horz" wrap="square" lIns="0" tIns="6985" rIns="0" bIns="0" rtlCol="0">
            <a:spAutoFit/>
          </a:bodyPr>
          <a:lstStyle/>
          <a:p>
            <a:r>
              <a:rPr lang="en-US" sz="1200" dirty="0"/>
              <a:t>In a busy location like Delhi it is hard to search a place which is near and has good rating while it should also be free to take in customers. This project will help those people who want have food and don’t wish to wait for long.</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89255" cy="244475"/>
          </a:xfrm>
          <a:prstGeom prst="rect">
            <a:avLst/>
          </a:prstGeom>
        </p:spPr>
        <p:txBody>
          <a:bodyPr vert="horz" wrap="square" lIns="0" tIns="17145" rIns="0" bIns="0" rtlCol="0">
            <a:spAutoFit/>
          </a:bodyPr>
          <a:lstStyle/>
          <a:p>
            <a:pPr marL="12700">
              <a:lnSpc>
                <a:spcPct val="100000"/>
              </a:lnSpc>
              <a:spcBef>
                <a:spcPts val="135"/>
              </a:spcBef>
            </a:pPr>
            <a:r>
              <a:rPr spc="-10" dirty="0"/>
              <a:t>Data</a:t>
            </a:r>
          </a:p>
        </p:txBody>
      </p:sp>
      <p:sp>
        <p:nvSpPr>
          <p:cNvPr id="3" name="object 3"/>
          <p:cNvSpPr txBox="1"/>
          <p:nvPr/>
        </p:nvSpPr>
        <p:spPr>
          <a:xfrm>
            <a:off x="484555" y="839470"/>
            <a:ext cx="3890010" cy="1512145"/>
          </a:xfrm>
          <a:prstGeom prst="rect">
            <a:avLst/>
          </a:prstGeom>
        </p:spPr>
        <p:txBody>
          <a:bodyPr vert="horz" wrap="square" lIns="0" tIns="44450" rIns="0" bIns="0" rtlCol="0">
            <a:spAutoFit/>
          </a:bodyPr>
          <a:lstStyle/>
          <a:p>
            <a:pPr marL="12700">
              <a:lnSpc>
                <a:spcPct val="100000"/>
              </a:lnSpc>
              <a:spcBef>
                <a:spcPts val="350"/>
              </a:spcBef>
            </a:pPr>
            <a:r>
              <a:rPr lang="en-US" sz="1200" spc="-55" dirty="0">
                <a:solidFill>
                  <a:srgbClr val="3333B2"/>
                </a:solidFill>
                <a:latin typeface="+mj-lt"/>
                <a:cs typeface="Tahoma"/>
              </a:rPr>
              <a:t>Places</a:t>
            </a:r>
            <a:endParaRPr sz="1200" dirty="0">
              <a:latin typeface="+mj-lt"/>
              <a:cs typeface="Tahoma"/>
            </a:endParaRPr>
          </a:p>
          <a:p>
            <a:pPr marL="12700" marR="104775">
              <a:lnSpc>
                <a:spcPct val="102600"/>
              </a:lnSpc>
              <a:spcBef>
                <a:spcPts val="195"/>
              </a:spcBef>
            </a:pPr>
            <a:r>
              <a:rPr sz="1200" spc="-20" dirty="0">
                <a:cs typeface="Tahoma"/>
              </a:rPr>
              <a:t>The </a:t>
            </a:r>
            <a:r>
              <a:rPr sz="1200" spc="-35" dirty="0">
                <a:cs typeface="Tahoma"/>
              </a:rPr>
              <a:t>data of </a:t>
            </a:r>
            <a:r>
              <a:rPr sz="1200" spc="-40" dirty="0">
                <a:cs typeface="Tahoma"/>
              </a:rPr>
              <a:t>the </a:t>
            </a:r>
            <a:r>
              <a:rPr sz="1200" spc="-45" dirty="0">
                <a:cs typeface="Tahoma"/>
              </a:rPr>
              <a:t>neighbourhoods </a:t>
            </a:r>
            <a:r>
              <a:rPr sz="1200" spc="-25" dirty="0">
                <a:cs typeface="Tahoma"/>
              </a:rPr>
              <a:t>in </a:t>
            </a:r>
            <a:r>
              <a:rPr lang="en-US" sz="1200" spc="-10" dirty="0">
                <a:cs typeface="Tahoma"/>
              </a:rPr>
              <a:t>Delhi</a:t>
            </a:r>
            <a:r>
              <a:rPr sz="1200" spc="-10" dirty="0">
                <a:cs typeface="Tahoma"/>
              </a:rPr>
              <a:t> </a:t>
            </a:r>
            <a:r>
              <a:rPr sz="1200" spc="-45" dirty="0">
                <a:cs typeface="Tahoma"/>
              </a:rPr>
              <a:t>can </a:t>
            </a:r>
            <a:r>
              <a:rPr sz="1200" spc="-55" dirty="0">
                <a:cs typeface="Tahoma"/>
              </a:rPr>
              <a:t>be </a:t>
            </a:r>
            <a:r>
              <a:rPr sz="1200" spc="-40" dirty="0">
                <a:cs typeface="Tahoma"/>
              </a:rPr>
              <a:t>extracted </a:t>
            </a:r>
            <a:r>
              <a:rPr sz="1200" spc="-30" dirty="0">
                <a:cs typeface="Tahoma"/>
              </a:rPr>
              <a:t>out  </a:t>
            </a:r>
            <a:r>
              <a:rPr sz="1200" spc="-60" dirty="0">
                <a:cs typeface="Tahoma"/>
              </a:rPr>
              <a:t>by </a:t>
            </a:r>
            <a:r>
              <a:rPr sz="1200" spc="-85" dirty="0">
                <a:cs typeface="Tahoma"/>
              </a:rPr>
              <a:t>web </a:t>
            </a:r>
            <a:r>
              <a:rPr sz="1200" spc="-45" dirty="0">
                <a:cs typeface="Tahoma"/>
              </a:rPr>
              <a:t>scraping </a:t>
            </a:r>
            <a:r>
              <a:rPr sz="1200" spc="-50" dirty="0">
                <a:cs typeface="Tahoma"/>
              </a:rPr>
              <a:t>using </a:t>
            </a:r>
            <a:r>
              <a:rPr sz="1200" spc="45" dirty="0">
                <a:cs typeface="Arial"/>
              </a:rPr>
              <a:t>BeautifulSoup </a:t>
            </a:r>
            <a:r>
              <a:rPr sz="1200" spc="-35" dirty="0">
                <a:cs typeface="Tahoma"/>
              </a:rPr>
              <a:t>library </a:t>
            </a:r>
            <a:r>
              <a:rPr sz="1200" spc="-45" dirty="0">
                <a:cs typeface="Tahoma"/>
              </a:rPr>
              <a:t>for </a:t>
            </a:r>
            <a:r>
              <a:rPr sz="1200" spc="-20" dirty="0">
                <a:cs typeface="Tahoma"/>
              </a:rPr>
              <a:t>Python. The  </a:t>
            </a:r>
            <a:r>
              <a:rPr sz="1200" spc="-45" dirty="0">
                <a:cs typeface="Tahoma"/>
              </a:rPr>
              <a:t>neighbourhood </a:t>
            </a:r>
            <a:r>
              <a:rPr sz="1200" spc="-35" dirty="0">
                <a:cs typeface="Tahoma"/>
              </a:rPr>
              <a:t>data is </a:t>
            </a:r>
            <a:r>
              <a:rPr sz="1200" spc="-50" dirty="0">
                <a:cs typeface="Tahoma"/>
              </a:rPr>
              <a:t>scraped </a:t>
            </a:r>
            <a:r>
              <a:rPr sz="1200" spc="-40" dirty="0">
                <a:cs typeface="Tahoma"/>
              </a:rPr>
              <a:t>from </a:t>
            </a:r>
            <a:r>
              <a:rPr sz="1200" spc="-55" dirty="0">
                <a:cs typeface="Tahoma"/>
              </a:rPr>
              <a:t>a</a:t>
            </a:r>
            <a:r>
              <a:rPr sz="1200" spc="75" dirty="0">
                <a:cs typeface="Tahoma"/>
              </a:rPr>
              <a:t> </a:t>
            </a:r>
            <a:r>
              <a:rPr sz="1200" spc="40" dirty="0">
                <a:cs typeface="Arial"/>
              </a:rPr>
              <a:t>Wikipedia </a:t>
            </a:r>
            <a:r>
              <a:rPr sz="1200" spc="-70" dirty="0">
                <a:cs typeface="Tahoma"/>
              </a:rPr>
              <a:t>webpage.</a:t>
            </a:r>
            <a:endParaRPr sz="1200" dirty="0">
              <a:cs typeface="Tahoma"/>
            </a:endParaRPr>
          </a:p>
          <a:p>
            <a:pPr marL="12700">
              <a:lnSpc>
                <a:spcPct val="100000"/>
              </a:lnSpc>
              <a:spcBef>
                <a:spcPts val="830"/>
              </a:spcBef>
            </a:pPr>
            <a:r>
              <a:rPr lang="en-US" sz="1200" spc="-55" dirty="0">
                <a:solidFill>
                  <a:srgbClr val="3333B2"/>
                </a:solidFill>
                <a:latin typeface="+mj-lt"/>
                <a:cs typeface="Tahoma"/>
              </a:rPr>
              <a:t>Coordinates</a:t>
            </a:r>
            <a:endParaRPr sz="1200" dirty="0">
              <a:latin typeface="+mj-lt"/>
              <a:cs typeface="Tahoma"/>
            </a:endParaRPr>
          </a:p>
          <a:p>
            <a:pPr marL="12700" marR="5080">
              <a:lnSpc>
                <a:spcPct val="102600"/>
              </a:lnSpc>
              <a:spcBef>
                <a:spcPts val="190"/>
              </a:spcBef>
            </a:pPr>
            <a:r>
              <a:rPr lang="en-US" sz="1200" spc="-20" dirty="0">
                <a:cs typeface="Tahoma"/>
              </a:rPr>
              <a:t>The location data is scraped using the webpage google .Beautiful soup and regex python libraries are used</a:t>
            </a:r>
            <a:endParaRPr sz="1200" dirty="0">
              <a:cs typeface="Tahoma"/>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89255" cy="244475"/>
          </a:xfrm>
          <a:prstGeom prst="rect">
            <a:avLst/>
          </a:prstGeom>
        </p:spPr>
        <p:txBody>
          <a:bodyPr vert="horz" wrap="square" lIns="0" tIns="17145" rIns="0" bIns="0" rtlCol="0">
            <a:spAutoFit/>
          </a:bodyPr>
          <a:lstStyle/>
          <a:p>
            <a:pPr marL="12700">
              <a:lnSpc>
                <a:spcPct val="100000"/>
              </a:lnSpc>
              <a:spcBef>
                <a:spcPts val="135"/>
              </a:spcBef>
            </a:pPr>
            <a:r>
              <a:rPr spc="-10" dirty="0"/>
              <a:t>Data</a:t>
            </a:r>
          </a:p>
        </p:txBody>
      </p:sp>
      <p:sp>
        <p:nvSpPr>
          <p:cNvPr id="3" name="object 3"/>
          <p:cNvSpPr txBox="1"/>
          <p:nvPr/>
        </p:nvSpPr>
        <p:spPr>
          <a:xfrm>
            <a:off x="347294" y="1151049"/>
            <a:ext cx="3854450" cy="1089401"/>
          </a:xfrm>
          <a:prstGeom prst="rect">
            <a:avLst/>
          </a:prstGeom>
        </p:spPr>
        <p:txBody>
          <a:bodyPr vert="horz" wrap="square" lIns="0" tIns="12065" rIns="0" bIns="0" rtlCol="0">
            <a:spAutoFit/>
          </a:bodyPr>
          <a:lstStyle/>
          <a:p>
            <a:pPr marL="12700">
              <a:lnSpc>
                <a:spcPts val="1435"/>
              </a:lnSpc>
              <a:spcBef>
                <a:spcPts val="95"/>
              </a:spcBef>
            </a:pPr>
            <a:r>
              <a:rPr sz="1200" spc="-70" dirty="0">
                <a:solidFill>
                  <a:srgbClr val="3333B2"/>
                </a:solidFill>
                <a:latin typeface="+mj-lt"/>
                <a:cs typeface="Tahoma"/>
              </a:rPr>
              <a:t>Venue</a:t>
            </a:r>
            <a:r>
              <a:rPr lang="en-US" sz="1200" spc="10" dirty="0">
                <a:solidFill>
                  <a:srgbClr val="3333B2"/>
                </a:solidFill>
                <a:latin typeface="+mj-lt"/>
                <a:cs typeface="Tahoma"/>
              </a:rPr>
              <a:t>s</a:t>
            </a:r>
            <a:endParaRPr sz="1200" dirty="0">
              <a:latin typeface="+mj-lt"/>
              <a:cs typeface="Tahoma"/>
            </a:endParaRPr>
          </a:p>
          <a:p>
            <a:pPr marL="12700" marR="5080">
              <a:lnSpc>
                <a:spcPts val="1350"/>
              </a:lnSpc>
              <a:spcBef>
                <a:spcPts val="15"/>
              </a:spcBef>
            </a:pPr>
            <a:r>
              <a:rPr sz="1200" spc="-35" dirty="0">
                <a:cs typeface="Tahoma"/>
              </a:rPr>
              <a:t>From </a:t>
            </a:r>
            <a:r>
              <a:rPr sz="1200" spc="-40" dirty="0">
                <a:cs typeface="Tahoma"/>
              </a:rPr>
              <a:t>the </a:t>
            </a:r>
            <a:r>
              <a:rPr sz="1200" spc="-20" dirty="0">
                <a:cs typeface="Tahoma"/>
              </a:rPr>
              <a:t>location </a:t>
            </a:r>
            <a:r>
              <a:rPr sz="1200" spc="-35" dirty="0">
                <a:cs typeface="Tahoma"/>
              </a:rPr>
              <a:t>data </a:t>
            </a:r>
            <a:r>
              <a:rPr sz="1200" spc="-40" dirty="0">
                <a:cs typeface="Tahoma"/>
              </a:rPr>
              <a:t>obtained </a:t>
            </a:r>
            <a:r>
              <a:rPr sz="1200" spc="-35" dirty="0">
                <a:cs typeface="Tahoma"/>
              </a:rPr>
              <a:t>after </a:t>
            </a:r>
            <a:r>
              <a:rPr sz="1200" spc="-50" dirty="0">
                <a:cs typeface="Tahoma"/>
              </a:rPr>
              <a:t>Web </a:t>
            </a:r>
            <a:r>
              <a:rPr sz="1200" spc="-35" dirty="0">
                <a:cs typeface="Tahoma"/>
              </a:rPr>
              <a:t>Scraping </a:t>
            </a:r>
            <a:r>
              <a:rPr sz="1200" spc="-50" dirty="0">
                <a:cs typeface="Tahoma"/>
              </a:rPr>
              <a:t>and  </a:t>
            </a:r>
            <a:r>
              <a:rPr lang="en-US" sz="1200" spc="-40" dirty="0">
                <a:cs typeface="Tahoma"/>
              </a:rPr>
              <a:t>google scraping,  </a:t>
            </a:r>
            <a:r>
              <a:rPr sz="1200" spc="-40" dirty="0">
                <a:cs typeface="Tahoma"/>
              </a:rPr>
              <a:t>the </a:t>
            </a:r>
            <a:r>
              <a:rPr sz="1200" spc="-70" dirty="0">
                <a:cs typeface="Tahoma"/>
              </a:rPr>
              <a:t>venue </a:t>
            </a:r>
            <a:r>
              <a:rPr sz="1200" spc="-35" dirty="0">
                <a:cs typeface="Tahoma"/>
              </a:rPr>
              <a:t>data is </a:t>
            </a:r>
            <a:r>
              <a:rPr sz="1200" spc="-45" dirty="0">
                <a:cs typeface="Tahoma"/>
              </a:rPr>
              <a:t>found </a:t>
            </a:r>
            <a:r>
              <a:rPr sz="1200" spc="-30" dirty="0">
                <a:cs typeface="Tahoma"/>
              </a:rPr>
              <a:t>out </a:t>
            </a:r>
            <a:r>
              <a:rPr sz="1200" spc="-60" dirty="0">
                <a:cs typeface="Tahoma"/>
              </a:rPr>
              <a:t>by </a:t>
            </a:r>
            <a:r>
              <a:rPr sz="1200" spc="-50" dirty="0">
                <a:cs typeface="Tahoma"/>
              </a:rPr>
              <a:t>passing </a:t>
            </a:r>
            <a:r>
              <a:rPr sz="1200" spc="-25" dirty="0">
                <a:cs typeface="Tahoma"/>
              </a:rPr>
              <a:t>in </a:t>
            </a:r>
            <a:r>
              <a:rPr sz="1200" spc="-40" dirty="0">
                <a:cs typeface="Tahoma"/>
              </a:rPr>
              <a:t>the </a:t>
            </a:r>
            <a:r>
              <a:rPr sz="1200" spc="-50" dirty="0">
                <a:cs typeface="Tahoma"/>
              </a:rPr>
              <a:t>required  </a:t>
            </a:r>
            <a:r>
              <a:rPr sz="1200" spc="-55" dirty="0">
                <a:cs typeface="Tahoma"/>
              </a:rPr>
              <a:t>parameters </a:t>
            </a:r>
            <a:r>
              <a:rPr sz="1200" spc="-15" dirty="0">
                <a:cs typeface="Tahoma"/>
              </a:rPr>
              <a:t>to </a:t>
            </a:r>
            <a:r>
              <a:rPr sz="1200" spc="-40" dirty="0">
                <a:cs typeface="Tahoma"/>
              </a:rPr>
              <a:t>the </a:t>
            </a:r>
            <a:r>
              <a:rPr sz="1200" spc="-10" dirty="0">
                <a:cs typeface="Arial"/>
              </a:rPr>
              <a:t>FourSquare </a:t>
            </a:r>
            <a:r>
              <a:rPr sz="1200" spc="-25" dirty="0">
                <a:cs typeface="Arial"/>
              </a:rPr>
              <a:t>API</a:t>
            </a:r>
            <a:r>
              <a:rPr sz="1200" spc="-25" dirty="0">
                <a:cs typeface="Tahoma"/>
              </a:rPr>
              <a:t>, </a:t>
            </a:r>
            <a:r>
              <a:rPr sz="1200" spc="-50" dirty="0">
                <a:cs typeface="Tahoma"/>
              </a:rPr>
              <a:t>and </a:t>
            </a:r>
            <a:r>
              <a:rPr sz="1200" spc="-35" dirty="0">
                <a:cs typeface="Tahoma"/>
              </a:rPr>
              <a:t>creating </a:t>
            </a:r>
            <a:r>
              <a:rPr sz="1200" spc="-45" dirty="0">
                <a:cs typeface="Tahoma"/>
              </a:rPr>
              <a:t>another  </a:t>
            </a:r>
            <a:r>
              <a:rPr sz="1200" spc="-40" dirty="0">
                <a:cs typeface="Arial"/>
              </a:rPr>
              <a:t>DataFrame </a:t>
            </a:r>
            <a:r>
              <a:rPr sz="1200" spc="-15" dirty="0">
                <a:cs typeface="Tahoma"/>
              </a:rPr>
              <a:t>to </a:t>
            </a:r>
            <a:r>
              <a:rPr sz="1200" spc="-30" dirty="0">
                <a:cs typeface="Tahoma"/>
              </a:rPr>
              <a:t>contain </a:t>
            </a:r>
            <a:r>
              <a:rPr sz="1200" spc="-15" dirty="0">
                <a:cs typeface="Tahoma"/>
              </a:rPr>
              <a:t>all </a:t>
            </a:r>
            <a:r>
              <a:rPr sz="1200" spc="-40" dirty="0">
                <a:cs typeface="Tahoma"/>
              </a:rPr>
              <a:t>the </a:t>
            </a:r>
            <a:r>
              <a:rPr sz="1200" spc="-70" dirty="0">
                <a:cs typeface="Tahoma"/>
              </a:rPr>
              <a:t>venue </a:t>
            </a:r>
            <a:r>
              <a:rPr sz="1200" spc="-35" dirty="0">
                <a:cs typeface="Tahoma"/>
              </a:rPr>
              <a:t>details </a:t>
            </a:r>
            <a:r>
              <a:rPr sz="1200" spc="-45" dirty="0">
                <a:cs typeface="Tahoma"/>
              </a:rPr>
              <a:t>along </a:t>
            </a:r>
            <a:r>
              <a:rPr sz="1200" spc="-25" dirty="0">
                <a:cs typeface="Tahoma"/>
              </a:rPr>
              <a:t>with </a:t>
            </a:r>
            <a:r>
              <a:rPr sz="1200" spc="-45" dirty="0">
                <a:cs typeface="Tahoma"/>
              </a:rPr>
              <a:t>the  respective</a:t>
            </a:r>
            <a:r>
              <a:rPr sz="1200" spc="15" dirty="0">
                <a:cs typeface="Tahoma"/>
              </a:rPr>
              <a:t> </a:t>
            </a:r>
            <a:r>
              <a:rPr sz="1200" spc="-45" dirty="0">
                <a:cs typeface="Tahoma"/>
              </a:rPr>
              <a:t>neighbourhoods.</a:t>
            </a:r>
            <a:endParaRPr sz="1200" dirty="0">
              <a:cs typeface="Tahoma"/>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992505" cy="244475"/>
          </a:xfrm>
          <a:prstGeom prst="rect">
            <a:avLst/>
          </a:prstGeom>
        </p:spPr>
        <p:txBody>
          <a:bodyPr vert="horz" wrap="square" lIns="0" tIns="17145" rIns="0" bIns="0" rtlCol="0">
            <a:spAutoFit/>
          </a:bodyPr>
          <a:lstStyle/>
          <a:p>
            <a:pPr marL="12700">
              <a:lnSpc>
                <a:spcPct val="100000"/>
              </a:lnSpc>
              <a:spcBef>
                <a:spcPts val="135"/>
              </a:spcBef>
            </a:pPr>
            <a:r>
              <a:rPr spc="-15" dirty="0"/>
              <a:t>Meth</a:t>
            </a:r>
            <a:r>
              <a:rPr spc="20" dirty="0"/>
              <a:t>o</a:t>
            </a:r>
            <a:r>
              <a:rPr spc="-50" dirty="0"/>
              <a:t>dology</a:t>
            </a:r>
          </a:p>
        </p:txBody>
      </p:sp>
      <p:sp>
        <p:nvSpPr>
          <p:cNvPr id="3" name="object 3"/>
          <p:cNvSpPr txBox="1"/>
          <p:nvPr/>
        </p:nvSpPr>
        <p:spPr>
          <a:xfrm>
            <a:off x="347294" y="509788"/>
            <a:ext cx="3913504" cy="701474"/>
          </a:xfrm>
          <a:prstGeom prst="rect">
            <a:avLst/>
          </a:prstGeom>
        </p:spPr>
        <p:txBody>
          <a:bodyPr vert="horz" wrap="square" lIns="0" tIns="44450" rIns="0" bIns="0" rtlCol="0">
            <a:spAutoFit/>
          </a:bodyPr>
          <a:lstStyle/>
          <a:p>
            <a:pPr marL="12700">
              <a:lnSpc>
                <a:spcPct val="100000"/>
              </a:lnSpc>
              <a:spcBef>
                <a:spcPts val="350"/>
              </a:spcBef>
            </a:pPr>
            <a:r>
              <a:rPr lang="en-US" sz="1200" spc="-40" dirty="0">
                <a:latin typeface="Tahoma"/>
                <a:cs typeface="Tahoma"/>
              </a:rPr>
              <a:t>We differentiated the all category from the original category</a:t>
            </a:r>
          </a:p>
          <a:p>
            <a:pPr marL="12700">
              <a:lnSpc>
                <a:spcPct val="100000"/>
              </a:lnSpc>
              <a:spcBef>
                <a:spcPts val="350"/>
              </a:spcBef>
            </a:pPr>
            <a:r>
              <a:rPr lang="en-US" sz="1200" spc="-40" dirty="0">
                <a:latin typeface="Tahoma"/>
                <a:cs typeface="Tahoma"/>
              </a:rPr>
              <a:t>and find the nearest places by taking example coordinate.</a:t>
            </a:r>
          </a:p>
          <a:p>
            <a:pPr marL="12700">
              <a:lnSpc>
                <a:spcPct val="100000"/>
              </a:lnSpc>
              <a:spcBef>
                <a:spcPts val="350"/>
              </a:spcBef>
            </a:pPr>
            <a:r>
              <a:rPr lang="en-US" sz="1200" spc="-40" dirty="0">
                <a:latin typeface="Tahoma"/>
                <a:cs typeface="Tahoma"/>
              </a:rPr>
              <a:t>And plotted the venues.</a:t>
            </a:r>
            <a:endParaRPr sz="1100" dirty="0">
              <a:latin typeface="Tahoma"/>
              <a:cs typeface="Tahoma"/>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2527"/>
            <a:ext cx="992505"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3333B2"/>
                </a:solidFill>
                <a:latin typeface="Tahoma"/>
                <a:cs typeface="Tahoma"/>
              </a:rPr>
              <a:t>Meth</a:t>
            </a:r>
            <a:r>
              <a:rPr sz="1400" spc="20" dirty="0">
                <a:solidFill>
                  <a:srgbClr val="3333B2"/>
                </a:solidFill>
                <a:latin typeface="Tahoma"/>
                <a:cs typeface="Tahoma"/>
              </a:rPr>
              <a:t>o</a:t>
            </a:r>
            <a:r>
              <a:rPr sz="1400" spc="-50" dirty="0">
                <a:solidFill>
                  <a:srgbClr val="3333B2"/>
                </a:solidFill>
                <a:latin typeface="Tahoma"/>
                <a:cs typeface="Tahoma"/>
              </a:rPr>
              <a:t>dology</a:t>
            </a:r>
            <a:endParaRPr sz="1400">
              <a:latin typeface="Tahoma"/>
              <a:cs typeface="Tahoma"/>
            </a:endParaRPr>
          </a:p>
        </p:txBody>
      </p:sp>
      <p:sp>
        <p:nvSpPr>
          <p:cNvPr id="3" name="object 3"/>
          <p:cNvSpPr/>
          <p:nvPr/>
        </p:nvSpPr>
        <p:spPr>
          <a:xfrm>
            <a:off x="359994" y="491453"/>
            <a:ext cx="3887834" cy="231409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344117" y="2944779"/>
            <a:ext cx="1919605" cy="18146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Tahoma"/>
                <a:cs typeface="Tahoma"/>
              </a:rPr>
              <a:t>Figure: </a:t>
            </a:r>
            <a:r>
              <a:rPr lang="en-US" sz="1100" spc="-35" dirty="0">
                <a:cs typeface="Tahoma"/>
              </a:rPr>
              <a:t>Food venues in Delhi</a:t>
            </a:r>
            <a:r>
              <a:rPr sz="1000" spc="-10" dirty="0">
                <a:latin typeface="Tahoma"/>
                <a:cs typeface="Tahoma"/>
              </a:rPr>
              <a:t>.</a:t>
            </a:r>
            <a:endParaRPr sz="1000" dirty="0">
              <a:latin typeface="Tahoma"/>
              <a:cs typeface="Tahoma"/>
            </a:endParaRPr>
          </a:p>
        </p:txBody>
      </p:sp>
      <p:pic>
        <p:nvPicPr>
          <p:cNvPr id="5" name="Picture 4">
            <a:extLst>
              <a:ext uri="{FF2B5EF4-FFF2-40B4-BE49-F238E27FC236}">
                <a16:creationId xmlns:a16="http://schemas.microsoft.com/office/drawing/2014/main" id="{DF4F893E-3250-413E-9638-7C8B4CEE7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 y="354414"/>
            <a:ext cx="4210050" cy="2513119"/>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2428"/>
            <a:ext cx="4165600" cy="659155"/>
          </a:xfrm>
          <a:prstGeom prst="rect">
            <a:avLst/>
          </a:prstGeom>
        </p:spPr>
        <p:txBody>
          <a:bodyPr vert="horz" wrap="square" lIns="0" tIns="67310" rIns="0" bIns="0" rtlCol="0">
            <a:spAutoFit/>
          </a:bodyPr>
          <a:lstStyle/>
          <a:p>
            <a:pPr marL="12700">
              <a:lnSpc>
                <a:spcPct val="100000"/>
              </a:lnSpc>
              <a:spcBef>
                <a:spcPts val="530"/>
              </a:spcBef>
            </a:pPr>
            <a:r>
              <a:rPr sz="1200" spc="-40" dirty="0">
                <a:latin typeface="+mn-lt"/>
              </a:rPr>
              <a:t>Results</a:t>
            </a:r>
          </a:p>
          <a:p>
            <a:pPr marL="264160" marR="5080" algn="just">
              <a:lnSpc>
                <a:spcPct val="102600"/>
              </a:lnSpc>
              <a:spcBef>
                <a:spcPts val="260"/>
              </a:spcBef>
            </a:pPr>
            <a:r>
              <a:rPr lang="en-US" sz="1200" spc="-20" dirty="0">
                <a:solidFill>
                  <a:srgbClr val="000000"/>
                </a:solidFill>
                <a:latin typeface="+mn-lt"/>
                <a:cs typeface="Arial"/>
              </a:rPr>
              <a:t>We found all the places and mapped them into frame in increasing order of their distance from example coordinate.</a:t>
            </a:r>
            <a:endParaRPr sz="1200" dirty="0">
              <a:latin typeface="+mn-lt"/>
              <a:cs typeface="Arial"/>
            </a:endParaRPr>
          </a:p>
        </p:txBody>
      </p:sp>
      <p:sp>
        <p:nvSpPr>
          <p:cNvPr id="4" name="object 4"/>
          <p:cNvSpPr txBox="1"/>
          <p:nvPr/>
        </p:nvSpPr>
        <p:spPr>
          <a:xfrm>
            <a:off x="1027976" y="2965594"/>
            <a:ext cx="2552065" cy="181460"/>
          </a:xfrm>
          <a:prstGeom prst="rect">
            <a:avLst/>
          </a:prstGeom>
        </p:spPr>
        <p:txBody>
          <a:bodyPr vert="horz" wrap="square" lIns="0" tIns="12065" rIns="0" bIns="0" rtlCol="0">
            <a:spAutoFit/>
          </a:bodyPr>
          <a:lstStyle/>
          <a:p>
            <a:pPr marL="12700">
              <a:lnSpc>
                <a:spcPct val="100000"/>
              </a:lnSpc>
              <a:spcBef>
                <a:spcPts val="95"/>
              </a:spcBef>
            </a:pPr>
            <a:r>
              <a:rPr sz="1100" spc="-35" dirty="0">
                <a:solidFill>
                  <a:srgbClr val="3333B2"/>
                </a:solidFill>
                <a:cs typeface="Tahoma"/>
              </a:rPr>
              <a:t>Figure:</a:t>
            </a:r>
            <a:r>
              <a:rPr lang="en-US" sz="1100" spc="-35" dirty="0">
                <a:solidFill>
                  <a:srgbClr val="3333B2"/>
                </a:solidFill>
                <a:cs typeface="Tahoma"/>
              </a:rPr>
              <a:t> </a:t>
            </a:r>
            <a:r>
              <a:rPr lang="en-US" sz="1100" spc="-35" dirty="0">
                <a:cs typeface="Tahoma"/>
              </a:rPr>
              <a:t>Food places near example coordinate</a:t>
            </a:r>
            <a:r>
              <a:rPr sz="1100" spc="-25" dirty="0">
                <a:cs typeface="Tahoma"/>
              </a:rPr>
              <a:t>.</a:t>
            </a:r>
            <a:endParaRPr sz="1100" dirty="0">
              <a:cs typeface="Tahoma"/>
            </a:endParaRPr>
          </a:p>
        </p:txBody>
      </p:sp>
      <p:pic>
        <p:nvPicPr>
          <p:cNvPr id="7" name="Picture 6">
            <a:extLst>
              <a:ext uri="{FF2B5EF4-FFF2-40B4-BE49-F238E27FC236}">
                <a16:creationId xmlns:a16="http://schemas.microsoft.com/office/drawing/2014/main" id="{FC8E9304-4D05-4C30-B4FB-CA3AEB2B8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726951"/>
            <a:ext cx="3581400" cy="2193275"/>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384</Words>
  <Application>Microsoft Office PowerPoint</Application>
  <PresentationFormat>Custom</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Lucida Sans Unicode</vt:lpstr>
      <vt:lpstr>Tahoma</vt:lpstr>
      <vt:lpstr>Office Theme</vt:lpstr>
      <vt:lpstr>Coursera Capstone Project : Applied Data  Science</vt:lpstr>
      <vt:lpstr>Overview</vt:lpstr>
      <vt:lpstr>Introduction</vt:lpstr>
      <vt:lpstr>Business Problem</vt:lpstr>
      <vt:lpstr>Data</vt:lpstr>
      <vt:lpstr>Data</vt:lpstr>
      <vt:lpstr>Methodology</vt:lpstr>
      <vt:lpstr>PowerPoint Presentation</vt:lpstr>
      <vt:lpstr>Results We found all the places and mapped them into frame in increasing order of their distance from example coordinate.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Applied Data Science</dc:title>
  <dc:creator>Pritthijit Nath</dc:creator>
  <cp:lastModifiedBy>Kshitij Bajpai</cp:lastModifiedBy>
  <cp:revision>2</cp:revision>
  <dcterms:created xsi:type="dcterms:W3CDTF">2020-06-24T05:52:48Z</dcterms:created>
  <dcterms:modified xsi:type="dcterms:W3CDTF">2020-07-09T17:35:31Z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2019-05-24T00:00:00Z</vt:filetime>
  </property>
  <property fmtid="{D5CDD505-2E9C-101B-9397-08002B2CF9AE}" pid="3" name="Creator">
    <vt:lpwstr>LaTeX with Beamer class</vt:lpwstr>
  </property>
  <property fmtid="{D5CDD505-2E9C-101B-9397-08002B2CF9AE}" pid="4" name="LastSaved">
    <vt:filetime>2020-06-24T00:00:00Z</vt:filetime>
  </property>
</Properties>
</file>