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259" r:id="rId6"/>
    <p:sldId id="263" r:id="rId7"/>
    <p:sldId id="264" r:id="rId8"/>
    <p:sldId id="266" r:id="rId9"/>
    <p:sldId id="260" r:id="rId10"/>
    <p:sldId id="267" r:id="rId11"/>
    <p:sldId id="265" r:id="rId12"/>
    <p:sldId id="261" r:id="rId13"/>
    <p:sldId id="271" r:id="rId14"/>
    <p:sldId id="268" r:id="rId15"/>
    <p:sldId id="272" r:id="rId16"/>
    <p:sldId id="275" r:id="rId17"/>
    <p:sldId id="273" r:id="rId18"/>
    <p:sldId id="274" r:id="rId19"/>
    <p:sldId id="270" r:id="rId20"/>
    <p:sldId id="276" r:id="rId21"/>
    <p:sldId id="277" r:id="rId22"/>
    <p:sldId id="278"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47" d="100"/>
          <a:sy n="47" d="100"/>
        </p:scale>
        <p:origin x="77" y="112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BED10-75A1-2993-5164-ECE48D6FBB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D51060-4981-38A6-99A1-A0EA70CE3C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223348E-2A70-332D-7905-C99A97C32E35}"/>
              </a:ext>
            </a:extLst>
          </p:cNvPr>
          <p:cNvSpPr>
            <a:spLocks noGrp="1"/>
          </p:cNvSpPr>
          <p:nvPr>
            <p:ph type="dt" sz="half" idx="10"/>
          </p:nvPr>
        </p:nvSpPr>
        <p:spPr/>
        <p:txBody>
          <a:bodyPr/>
          <a:lstStyle/>
          <a:p>
            <a:fld id="{F54BF719-D2B6-491F-A0B6-E55E15228B61}" type="datetimeFigureOut">
              <a:rPr lang="en-US" smtClean="0"/>
              <a:t>7/5/2022</a:t>
            </a:fld>
            <a:endParaRPr lang="en-US"/>
          </a:p>
        </p:txBody>
      </p:sp>
      <p:sp>
        <p:nvSpPr>
          <p:cNvPr id="5" name="Footer Placeholder 4">
            <a:extLst>
              <a:ext uri="{FF2B5EF4-FFF2-40B4-BE49-F238E27FC236}">
                <a16:creationId xmlns:a16="http://schemas.microsoft.com/office/drawing/2014/main" id="{FE9C994E-9200-EC76-1481-747E7AB330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EC9D27-1305-7EF0-83E6-5602F8635166}"/>
              </a:ext>
            </a:extLst>
          </p:cNvPr>
          <p:cNvSpPr>
            <a:spLocks noGrp="1"/>
          </p:cNvSpPr>
          <p:nvPr>
            <p:ph type="sldNum" sz="quarter" idx="12"/>
          </p:nvPr>
        </p:nvSpPr>
        <p:spPr/>
        <p:txBody>
          <a:bodyPr/>
          <a:lstStyle/>
          <a:p>
            <a:fld id="{9914D5D4-8515-42D6-96E7-E7D170D5DF8A}" type="slidenum">
              <a:rPr lang="en-US" smtClean="0"/>
              <a:t>‹#›</a:t>
            </a:fld>
            <a:endParaRPr lang="en-US"/>
          </a:p>
        </p:txBody>
      </p:sp>
    </p:spTree>
    <p:extLst>
      <p:ext uri="{BB962C8B-B14F-4D97-AF65-F5344CB8AC3E}">
        <p14:creationId xmlns:p14="http://schemas.microsoft.com/office/powerpoint/2010/main" val="3033646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F7E49-70A6-CBB2-8E53-CBFDE7450FA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FA10D32-763E-B450-7CB5-3BCBD7438C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8E1F84-BA7A-5575-4072-9192804C2BD2}"/>
              </a:ext>
            </a:extLst>
          </p:cNvPr>
          <p:cNvSpPr>
            <a:spLocks noGrp="1"/>
          </p:cNvSpPr>
          <p:nvPr>
            <p:ph type="dt" sz="half" idx="10"/>
          </p:nvPr>
        </p:nvSpPr>
        <p:spPr/>
        <p:txBody>
          <a:bodyPr/>
          <a:lstStyle/>
          <a:p>
            <a:fld id="{F54BF719-D2B6-491F-A0B6-E55E15228B61}" type="datetimeFigureOut">
              <a:rPr lang="en-US" smtClean="0"/>
              <a:t>7/5/2022</a:t>
            </a:fld>
            <a:endParaRPr lang="en-US"/>
          </a:p>
        </p:txBody>
      </p:sp>
      <p:sp>
        <p:nvSpPr>
          <p:cNvPr id="5" name="Footer Placeholder 4">
            <a:extLst>
              <a:ext uri="{FF2B5EF4-FFF2-40B4-BE49-F238E27FC236}">
                <a16:creationId xmlns:a16="http://schemas.microsoft.com/office/drawing/2014/main" id="{325ED543-036F-C2B6-F339-5FF55D317E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1CF0D9-4EB8-347B-6137-EA1DAF86D938}"/>
              </a:ext>
            </a:extLst>
          </p:cNvPr>
          <p:cNvSpPr>
            <a:spLocks noGrp="1"/>
          </p:cNvSpPr>
          <p:nvPr>
            <p:ph type="sldNum" sz="quarter" idx="12"/>
          </p:nvPr>
        </p:nvSpPr>
        <p:spPr/>
        <p:txBody>
          <a:bodyPr/>
          <a:lstStyle/>
          <a:p>
            <a:fld id="{9914D5D4-8515-42D6-96E7-E7D170D5DF8A}" type="slidenum">
              <a:rPr lang="en-US" smtClean="0"/>
              <a:t>‹#›</a:t>
            </a:fld>
            <a:endParaRPr lang="en-US"/>
          </a:p>
        </p:txBody>
      </p:sp>
    </p:spTree>
    <p:extLst>
      <p:ext uri="{BB962C8B-B14F-4D97-AF65-F5344CB8AC3E}">
        <p14:creationId xmlns:p14="http://schemas.microsoft.com/office/powerpoint/2010/main" val="1001117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974D1C-FE71-7AAD-8B68-C873F0FA95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209B37-039B-0055-C3A2-9B6EADDDF5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C29ACB-EDEA-F000-1C2E-F960D523945D}"/>
              </a:ext>
            </a:extLst>
          </p:cNvPr>
          <p:cNvSpPr>
            <a:spLocks noGrp="1"/>
          </p:cNvSpPr>
          <p:nvPr>
            <p:ph type="dt" sz="half" idx="10"/>
          </p:nvPr>
        </p:nvSpPr>
        <p:spPr/>
        <p:txBody>
          <a:bodyPr/>
          <a:lstStyle/>
          <a:p>
            <a:fld id="{F54BF719-D2B6-491F-A0B6-E55E15228B61}" type="datetimeFigureOut">
              <a:rPr lang="en-US" smtClean="0"/>
              <a:t>7/5/2022</a:t>
            </a:fld>
            <a:endParaRPr lang="en-US"/>
          </a:p>
        </p:txBody>
      </p:sp>
      <p:sp>
        <p:nvSpPr>
          <p:cNvPr id="5" name="Footer Placeholder 4">
            <a:extLst>
              <a:ext uri="{FF2B5EF4-FFF2-40B4-BE49-F238E27FC236}">
                <a16:creationId xmlns:a16="http://schemas.microsoft.com/office/drawing/2014/main" id="{C543720A-E657-DB73-94B8-9AB5B4933E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D875F9-03E7-683B-95CD-15110D7A4EFA}"/>
              </a:ext>
            </a:extLst>
          </p:cNvPr>
          <p:cNvSpPr>
            <a:spLocks noGrp="1"/>
          </p:cNvSpPr>
          <p:nvPr>
            <p:ph type="sldNum" sz="quarter" idx="12"/>
          </p:nvPr>
        </p:nvSpPr>
        <p:spPr/>
        <p:txBody>
          <a:bodyPr/>
          <a:lstStyle/>
          <a:p>
            <a:fld id="{9914D5D4-8515-42D6-96E7-E7D170D5DF8A}" type="slidenum">
              <a:rPr lang="en-US" smtClean="0"/>
              <a:t>‹#›</a:t>
            </a:fld>
            <a:endParaRPr lang="en-US"/>
          </a:p>
        </p:txBody>
      </p:sp>
    </p:spTree>
    <p:extLst>
      <p:ext uri="{BB962C8B-B14F-4D97-AF65-F5344CB8AC3E}">
        <p14:creationId xmlns:p14="http://schemas.microsoft.com/office/powerpoint/2010/main" val="871953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03E4-997E-6577-0625-A3993F0C3D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BB924C-BF68-2016-B262-29BA86D60D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6BA60E-2821-5C9D-2F4A-DBB70914D734}"/>
              </a:ext>
            </a:extLst>
          </p:cNvPr>
          <p:cNvSpPr>
            <a:spLocks noGrp="1"/>
          </p:cNvSpPr>
          <p:nvPr>
            <p:ph type="dt" sz="half" idx="10"/>
          </p:nvPr>
        </p:nvSpPr>
        <p:spPr/>
        <p:txBody>
          <a:bodyPr/>
          <a:lstStyle/>
          <a:p>
            <a:fld id="{F54BF719-D2B6-491F-A0B6-E55E15228B61}" type="datetimeFigureOut">
              <a:rPr lang="en-US" smtClean="0"/>
              <a:t>7/5/2022</a:t>
            </a:fld>
            <a:endParaRPr lang="en-US"/>
          </a:p>
        </p:txBody>
      </p:sp>
      <p:sp>
        <p:nvSpPr>
          <p:cNvPr id="5" name="Footer Placeholder 4">
            <a:extLst>
              <a:ext uri="{FF2B5EF4-FFF2-40B4-BE49-F238E27FC236}">
                <a16:creationId xmlns:a16="http://schemas.microsoft.com/office/drawing/2014/main" id="{C0011455-9145-5A02-E185-09CDCDF272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30F816-77EA-B48C-2825-8AA21B46FBE6}"/>
              </a:ext>
            </a:extLst>
          </p:cNvPr>
          <p:cNvSpPr>
            <a:spLocks noGrp="1"/>
          </p:cNvSpPr>
          <p:nvPr>
            <p:ph type="sldNum" sz="quarter" idx="12"/>
          </p:nvPr>
        </p:nvSpPr>
        <p:spPr/>
        <p:txBody>
          <a:bodyPr/>
          <a:lstStyle/>
          <a:p>
            <a:fld id="{9914D5D4-8515-42D6-96E7-E7D170D5DF8A}" type="slidenum">
              <a:rPr lang="en-US" smtClean="0"/>
              <a:t>‹#›</a:t>
            </a:fld>
            <a:endParaRPr lang="en-US"/>
          </a:p>
        </p:txBody>
      </p:sp>
    </p:spTree>
    <p:extLst>
      <p:ext uri="{BB962C8B-B14F-4D97-AF65-F5344CB8AC3E}">
        <p14:creationId xmlns:p14="http://schemas.microsoft.com/office/powerpoint/2010/main" val="5181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C98D6-B370-D00B-9E21-542562AA74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B58D5F6-EE63-376F-2FFF-937573B3B5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BAB5FC-312A-E062-01F9-55622BC29413}"/>
              </a:ext>
            </a:extLst>
          </p:cNvPr>
          <p:cNvSpPr>
            <a:spLocks noGrp="1"/>
          </p:cNvSpPr>
          <p:nvPr>
            <p:ph type="dt" sz="half" idx="10"/>
          </p:nvPr>
        </p:nvSpPr>
        <p:spPr/>
        <p:txBody>
          <a:bodyPr/>
          <a:lstStyle/>
          <a:p>
            <a:fld id="{F54BF719-D2B6-491F-A0B6-E55E15228B61}" type="datetimeFigureOut">
              <a:rPr lang="en-US" smtClean="0"/>
              <a:t>7/5/2022</a:t>
            </a:fld>
            <a:endParaRPr lang="en-US"/>
          </a:p>
        </p:txBody>
      </p:sp>
      <p:sp>
        <p:nvSpPr>
          <p:cNvPr id="5" name="Footer Placeholder 4">
            <a:extLst>
              <a:ext uri="{FF2B5EF4-FFF2-40B4-BE49-F238E27FC236}">
                <a16:creationId xmlns:a16="http://schemas.microsoft.com/office/drawing/2014/main" id="{FAE37117-1DC4-9966-6D1E-7CAAED94AD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1660F2-6C52-E98C-3281-6C6877C1BBBF}"/>
              </a:ext>
            </a:extLst>
          </p:cNvPr>
          <p:cNvSpPr>
            <a:spLocks noGrp="1"/>
          </p:cNvSpPr>
          <p:nvPr>
            <p:ph type="sldNum" sz="quarter" idx="12"/>
          </p:nvPr>
        </p:nvSpPr>
        <p:spPr/>
        <p:txBody>
          <a:bodyPr/>
          <a:lstStyle/>
          <a:p>
            <a:fld id="{9914D5D4-8515-42D6-96E7-E7D170D5DF8A}" type="slidenum">
              <a:rPr lang="en-US" smtClean="0"/>
              <a:t>‹#›</a:t>
            </a:fld>
            <a:endParaRPr lang="en-US"/>
          </a:p>
        </p:txBody>
      </p:sp>
    </p:spTree>
    <p:extLst>
      <p:ext uri="{BB962C8B-B14F-4D97-AF65-F5344CB8AC3E}">
        <p14:creationId xmlns:p14="http://schemas.microsoft.com/office/powerpoint/2010/main" val="997377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D5CA-1D96-DB0F-E93C-89D00FA178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028945-C607-97DC-ED1E-43F4D033A2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245F8C-266A-DB47-4281-9C197B829D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DE5220-ACF3-1F39-8006-ED9E1E8CBC16}"/>
              </a:ext>
            </a:extLst>
          </p:cNvPr>
          <p:cNvSpPr>
            <a:spLocks noGrp="1"/>
          </p:cNvSpPr>
          <p:nvPr>
            <p:ph type="dt" sz="half" idx="10"/>
          </p:nvPr>
        </p:nvSpPr>
        <p:spPr/>
        <p:txBody>
          <a:bodyPr/>
          <a:lstStyle/>
          <a:p>
            <a:fld id="{F54BF719-D2B6-491F-A0B6-E55E15228B61}" type="datetimeFigureOut">
              <a:rPr lang="en-US" smtClean="0"/>
              <a:t>7/5/2022</a:t>
            </a:fld>
            <a:endParaRPr lang="en-US"/>
          </a:p>
        </p:txBody>
      </p:sp>
      <p:sp>
        <p:nvSpPr>
          <p:cNvPr id="6" name="Footer Placeholder 5">
            <a:extLst>
              <a:ext uri="{FF2B5EF4-FFF2-40B4-BE49-F238E27FC236}">
                <a16:creationId xmlns:a16="http://schemas.microsoft.com/office/drawing/2014/main" id="{0438F372-7F8E-76B8-EC49-F4F2BF298C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BC1115-B62F-C2A7-4DC8-B91ECC46A920}"/>
              </a:ext>
            </a:extLst>
          </p:cNvPr>
          <p:cNvSpPr>
            <a:spLocks noGrp="1"/>
          </p:cNvSpPr>
          <p:nvPr>
            <p:ph type="sldNum" sz="quarter" idx="12"/>
          </p:nvPr>
        </p:nvSpPr>
        <p:spPr/>
        <p:txBody>
          <a:bodyPr/>
          <a:lstStyle/>
          <a:p>
            <a:fld id="{9914D5D4-8515-42D6-96E7-E7D170D5DF8A}" type="slidenum">
              <a:rPr lang="en-US" smtClean="0"/>
              <a:t>‹#›</a:t>
            </a:fld>
            <a:endParaRPr lang="en-US"/>
          </a:p>
        </p:txBody>
      </p:sp>
    </p:spTree>
    <p:extLst>
      <p:ext uri="{BB962C8B-B14F-4D97-AF65-F5344CB8AC3E}">
        <p14:creationId xmlns:p14="http://schemas.microsoft.com/office/powerpoint/2010/main" val="667633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9A14A-48A5-C138-804F-11FFCDA7AED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4661C06-C4FB-F6C4-808F-894AAA5E59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D87DD4-8631-56E2-C561-E989B35740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555845D-455C-6F3A-EDE8-3EEDEBFE27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B29DA6-57AA-C8C3-2029-08D6A4D2BF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937837-C4EF-6381-1A8F-AE1A634D637A}"/>
              </a:ext>
            </a:extLst>
          </p:cNvPr>
          <p:cNvSpPr>
            <a:spLocks noGrp="1"/>
          </p:cNvSpPr>
          <p:nvPr>
            <p:ph type="dt" sz="half" idx="10"/>
          </p:nvPr>
        </p:nvSpPr>
        <p:spPr/>
        <p:txBody>
          <a:bodyPr/>
          <a:lstStyle/>
          <a:p>
            <a:fld id="{F54BF719-D2B6-491F-A0B6-E55E15228B61}" type="datetimeFigureOut">
              <a:rPr lang="en-US" smtClean="0"/>
              <a:t>7/5/2022</a:t>
            </a:fld>
            <a:endParaRPr lang="en-US"/>
          </a:p>
        </p:txBody>
      </p:sp>
      <p:sp>
        <p:nvSpPr>
          <p:cNvPr id="8" name="Footer Placeholder 7">
            <a:extLst>
              <a:ext uri="{FF2B5EF4-FFF2-40B4-BE49-F238E27FC236}">
                <a16:creationId xmlns:a16="http://schemas.microsoft.com/office/drawing/2014/main" id="{39766A34-9720-724D-31D7-5D49E674E6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CCF498-3CB6-F5A0-6D65-87FF86D1AE0B}"/>
              </a:ext>
            </a:extLst>
          </p:cNvPr>
          <p:cNvSpPr>
            <a:spLocks noGrp="1"/>
          </p:cNvSpPr>
          <p:nvPr>
            <p:ph type="sldNum" sz="quarter" idx="12"/>
          </p:nvPr>
        </p:nvSpPr>
        <p:spPr/>
        <p:txBody>
          <a:bodyPr/>
          <a:lstStyle/>
          <a:p>
            <a:fld id="{9914D5D4-8515-42D6-96E7-E7D170D5DF8A}" type="slidenum">
              <a:rPr lang="en-US" smtClean="0"/>
              <a:t>‹#›</a:t>
            </a:fld>
            <a:endParaRPr lang="en-US"/>
          </a:p>
        </p:txBody>
      </p:sp>
    </p:spTree>
    <p:extLst>
      <p:ext uri="{BB962C8B-B14F-4D97-AF65-F5344CB8AC3E}">
        <p14:creationId xmlns:p14="http://schemas.microsoft.com/office/powerpoint/2010/main" val="2117742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5FBE1-9AB9-60EF-589F-E223E54574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A08A75-C998-08CF-7FBF-9D886F77CA00}"/>
              </a:ext>
            </a:extLst>
          </p:cNvPr>
          <p:cNvSpPr>
            <a:spLocks noGrp="1"/>
          </p:cNvSpPr>
          <p:nvPr>
            <p:ph type="dt" sz="half" idx="10"/>
          </p:nvPr>
        </p:nvSpPr>
        <p:spPr/>
        <p:txBody>
          <a:bodyPr/>
          <a:lstStyle/>
          <a:p>
            <a:fld id="{F54BF719-D2B6-491F-A0B6-E55E15228B61}" type="datetimeFigureOut">
              <a:rPr lang="en-US" smtClean="0"/>
              <a:t>7/5/2022</a:t>
            </a:fld>
            <a:endParaRPr lang="en-US"/>
          </a:p>
        </p:txBody>
      </p:sp>
      <p:sp>
        <p:nvSpPr>
          <p:cNvPr id="4" name="Footer Placeholder 3">
            <a:extLst>
              <a:ext uri="{FF2B5EF4-FFF2-40B4-BE49-F238E27FC236}">
                <a16:creationId xmlns:a16="http://schemas.microsoft.com/office/drawing/2014/main" id="{40C71269-AB2B-EAD5-6DD1-4910544FFE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7B7198-A38E-BDEF-CDA6-8A7E5F9499F2}"/>
              </a:ext>
            </a:extLst>
          </p:cNvPr>
          <p:cNvSpPr>
            <a:spLocks noGrp="1"/>
          </p:cNvSpPr>
          <p:nvPr>
            <p:ph type="sldNum" sz="quarter" idx="12"/>
          </p:nvPr>
        </p:nvSpPr>
        <p:spPr/>
        <p:txBody>
          <a:bodyPr/>
          <a:lstStyle/>
          <a:p>
            <a:fld id="{9914D5D4-8515-42D6-96E7-E7D170D5DF8A}" type="slidenum">
              <a:rPr lang="en-US" smtClean="0"/>
              <a:t>‹#›</a:t>
            </a:fld>
            <a:endParaRPr lang="en-US"/>
          </a:p>
        </p:txBody>
      </p:sp>
    </p:spTree>
    <p:extLst>
      <p:ext uri="{BB962C8B-B14F-4D97-AF65-F5344CB8AC3E}">
        <p14:creationId xmlns:p14="http://schemas.microsoft.com/office/powerpoint/2010/main" val="4236697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0182E1-F157-9EC8-38BA-E13667B8B83B}"/>
              </a:ext>
            </a:extLst>
          </p:cNvPr>
          <p:cNvSpPr>
            <a:spLocks noGrp="1"/>
          </p:cNvSpPr>
          <p:nvPr>
            <p:ph type="dt" sz="half" idx="10"/>
          </p:nvPr>
        </p:nvSpPr>
        <p:spPr/>
        <p:txBody>
          <a:bodyPr/>
          <a:lstStyle/>
          <a:p>
            <a:fld id="{F54BF719-D2B6-491F-A0B6-E55E15228B61}" type="datetimeFigureOut">
              <a:rPr lang="en-US" smtClean="0"/>
              <a:t>7/5/2022</a:t>
            </a:fld>
            <a:endParaRPr lang="en-US"/>
          </a:p>
        </p:txBody>
      </p:sp>
      <p:sp>
        <p:nvSpPr>
          <p:cNvPr id="3" name="Footer Placeholder 2">
            <a:extLst>
              <a:ext uri="{FF2B5EF4-FFF2-40B4-BE49-F238E27FC236}">
                <a16:creationId xmlns:a16="http://schemas.microsoft.com/office/drawing/2014/main" id="{994E7770-0BFB-E416-08E7-4083C46AA7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39CF78-6FAA-B72C-7E80-3EE103BF158B}"/>
              </a:ext>
            </a:extLst>
          </p:cNvPr>
          <p:cNvSpPr>
            <a:spLocks noGrp="1"/>
          </p:cNvSpPr>
          <p:nvPr>
            <p:ph type="sldNum" sz="quarter" idx="12"/>
          </p:nvPr>
        </p:nvSpPr>
        <p:spPr/>
        <p:txBody>
          <a:bodyPr/>
          <a:lstStyle/>
          <a:p>
            <a:fld id="{9914D5D4-8515-42D6-96E7-E7D170D5DF8A}" type="slidenum">
              <a:rPr lang="en-US" smtClean="0"/>
              <a:t>‹#›</a:t>
            </a:fld>
            <a:endParaRPr lang="en-US"/>
          </a:p>
        </p:txBody>
      </p:sp>
    </p:spTree>
    <p:extLst>
      <p:ext uri="{BB962C8B-B14F-4D97-AF65-F5344CB8AC3E}">
        <p14:creationId xmlns:p14="http://schemas.microsoft.com/office/powerpoint/2010/main" val="2730117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41ED6-BE34-F79F-D203-DD12EC1A5E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6BA9D5-6FDB-8747-5035-0AA0C730A1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3672EC7-F398-F1DB-5621-AD4E1B0041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9F556C-4EC5-6B9B-8201-6FA79D2DEF48}"/>
              </a:ext>
            </a:extLst>
          </p:cNvPr>
          <p:cNvSpPr>
            <a:spLocks noGrp="1"/>
          </p:cNvSpPr>
          <p:nvPr>
            <p:ph type="dt" sz="half" idx="10"/>
          </p:nvPr>
        </p:nvSpPr>
        <p:spPr/>
        <p:txBody>
          <a:bodyPr/>
          <a:lstStyle/>
          <a:p>
            <a:fld id="{F54BF719-D2B6-491F-A0B6-E55E15228B61}" type="datetimeFigureOut">
              <a:rPr lang="en-US" smtClean="0"/>
              <a:t>7/5/2022</a:t>
            </a:fld>
            <a:endParaRPr lang="en-US"/>
          </a:p>
        </p:txBody>
      </p:sp>
      <p:sp>
        <p:nvSpPr>
          <p:cNvPr id="6" name="Footer Placeholder 5">
            <a:extLst>
              <a:ext uri="{FF2B5EF4-FFF2-40B4-BE49-F238E27FC236}">
                <a16:creationId xmlns:a16="http://schemas.microsoft.com/office/drawing/2014/main" id="{1320BAB4-16D0-E278-54D7-AC8A3A5F9B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783243-8C55-93EC-3144-3A087155F985}"/>
              </a:ext>
            </a:extLst>
          </p:cNvPr>
          <p:cNvSpPr>
            <a:spLocks noGrp="1"/>
          </p:cNvSpPr>
          <p:nvPr>
            <p:ph type="sldNum" sz="quarter" idx="12"/>
          </p:nvPr>
        </p:nvSpPr>
        <p:spPr/>
        <p:txBody>
          <a:bodyPr/>
          <a:lstStyle/>
          <a:p>
            <a:fld id="{9914D5D4-8515-42D6-96E7-E7D170D5DF8A}" type="slidenum">
              <a:rPr lang="en-US" smtClean="0"/>
              <a:t>‹#›</a:t>
            </a:fld>
            <a:endParaRPr lang="en-US"/>
          </a:p>
        </p:txBody>
      </p:sp>
    </p:spTree>
    <p:extLst>
      <p:ext uri="{BB962C8B-B14F-4D97-AF65-F5344CB8AC3E}">
        <p14:creationId xmlns:p14="http://schemas.microsoft.com/office/powerpoint/2010/main" val="202733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EA924-E3E4-2EC6-C087-C91FF90A99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4FE2DB-B589-FD77-1766-BE37DA6A47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F4EF04-15AA-169E-19EB-800A706233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D9609C-818E-C260-5CD9-C509E8050C02}"/>
              </a:ext>
            </a:extLst>
          </p:cNvPr>
          <p:cNvSpPr>
            <a:spLocks noGrp="1"/>
          </p:cNvSpPr>
          <p:nvPr>
            <p:ph type="dt" sz="half" idx="10"/>
          </p:nvPr>
        </p:nvSpPr>
        <p:spPr/>
        <p:txBody>
          <a:bodyPr/>
          <a:lstStyle/>
          <a:p>
            <a:fld id="{F54BF719-D2B6-491F-A0B6-E55E15228B61}" type="datetimeFigureOut">
              <a:rPr lang="en-US" smtClean="0"/>
              <a:t>7/5/2022</a:t>
            </a:fld>
            <a:endParaRPr lang="en-US"/>
          </a:p>
        </p:txBody>
      </p:sp>
      <p:sp>
        <p:nvSpPr>
          <p:cNvPr id="6" name="Footer Placeholder 5">
            <a:extLst>
              <a:ext uri="{FF2B5EF4-FFF2-40B4-BE49-F238E27FC236}">
                <a16:creationId xmlns:a16="http://schemas.microsoft.com/office/drawing/2014/main" id="{167E90DD-251D-20D8-5200-2F68FDC321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EC5610-F3C9-8AF1-3444-3EEAE86C8338}"/>
              </a:ext>
            </a:extLst>
          </p:cNvPr>
          <p:cNvSpPr>
            <a:spLocks noGrp="1"/>
          </p:cNvSpPr>
          <p:nvPr>
            <p:ph type="sldNum" sz="quarter" idx="12"/>
          </p:nvPr>
        </p:nvSpPr>
        <p:spPr/>
        <p:txBody>
          <a:bodyPr/>
          <a:lstStyle/>
          <a:p>
            <a:fld id="{9914D5D4-8515-42D6-96E7-E7D170D5DF8A}" type="slidenum">
              <a:rPr lang="en-US" smtClean="0"/>
              <a:t>‹#›</a:t>
            </a:fld>
            <a:endParaRPr lang="en-US"/>
          </a:p>
        </p:txBody>
      </p:sp>
    </p:spTree>
    <p:extLst>
      <p:ext uri="{BB962C8B-B14F-4D97-AF65-F5344CB8AC3E}">
        <p14:creationId xmlns:p14="http://schemas.microsoft.com/office/powerpoint/2010/main" val="68288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F79BC4-6B52-4CD0-274C-23F0B8B74A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B41A726-F74F-A652-CAC9-7774ACBDA1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81333C-CB8F-3A09-BFE7-AE62840055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4BF719-D2B6-491F-A0B6-E55E15228B61}" type="datetimeFigureOut">
              <a:rPr lang="en-US" smtClean="0"/>
              <a:t>7/5/2022</a:t>
            </a:fld>
            <a:endParaRPr lang="en-US"/>
          </a:p>
        </p:txBody>
      </p:sp>
      <p:sp>
        <p:nvSpPr>
          <p:cNvPr id="5" name="Footer Placeholder 4">
            <a:extLst>
              <a:ext uri="{FF2B5EF4-FFF2-40B4-BE49-F238E27FC236}">
                <a16:creationId xmlns:a16="http://schemas.microsoft.com/office/drawing/2014/main" id="{A45A7CA3-0258-3F04-04F6-03736441C4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42A3A44-DD93-A0DA-598A-8CD1C55999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14D5D4-8515-42D6-96E7-E7D170D5DF8A}" type="slidenum">
              <a:rPr lang="en-US" smtClean="0"/>
              <a:t>‹#›</a:t>
            </a:fld>
            <a:endParaRPr lang="en-US"/>
          </a:p>
        </p:txBody>
      </p:sp>
    </p:spTree>
    <p:extLst>
      <p:ext uri="{BB962C8B-B14F-4D97-AF65-F5344CB8AC3E}">
        <p14:creationId xmlns:p14="http://schemas.microsoft.com/office/powerpoint/2010/main" val="22133447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machinelearningmastery.com/difference-between-a-batch-and-an-epoch/"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towardsdatascience.com/activation-functions-neural-networks-1cbd9f8d91d6"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medium.com/towards-data-science/activation-functions-neural-networks-1cbd9f8d91d6"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028B0-429D-02E2-A70C-05CCF6059264}"/>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68FD7B72-DEB8-5B59-B4FE-330E64192FF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77549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BFED1-7E85-092E-7F79-CE8D7EFCD36A}"/>
              </a:ext>
            </a:extLst>
          </p:cNvPr>
          <p:cNvSpPr>
            <a:spLocks noGrp="1"/>
          </p:cNvSpPr>
          <p:nvPr>
            <p:ph type="title"/>
          </p:nvPr>
        </p:nvSpPr>
        <p:spPr/>
        <p:txBody>
          <a:bodyPr/>
          <a:lstStyle/>
          <a:p>
            <a:r>
              <a:rPr lang="en-US" dirty="0"/>
              <a:t>Perceptron update rule</a:t>
            </a:r>
          </a:p>
        </p:txBody>
      </p:sp>
      <p:sp>
        <p:nvSpPr>
          <p:cNvPr id="3" name="Content Placeholder 2">
            <a:extLst>
              <a:ext uri="{FF2B5EF4-FFF2-40B4-BE49-F238E27FC236}">
                <a16:creationId xmlns:a16="http://schemas.microsoft.com/office/drawing/2014/main" id="{5E431DB6-A87D-1F6A-EE82-F53210F65867}"/>
              </a:ext>
            </a:extLst>
          </p:cNvPr>
          <p:cNvSpPr>
            <a:spLocks noGrp="1"/>
          </p:cNvSpPr>
          <p:nvPr>
            <p:ph idx="1"/>
          </p:nvPr>
        </p:nvSpPr>
        <p:spPr/>
        <p:txBody>
          <a:bodyPr>
            <a:normAutofit fontScale="62500" lnSpcReduction="20000"/>
          </a:bodyPr>
          <a:lstStyle/>
          <a:p>
            <a:r>
              <a:rPr lang="en-US" dirty="0"/>
              <a:t>The training dataset are shown to the model one at a time, the model makes a prediction, and error is calculated. </a:t>
            </a:r>
          </a:p>
          <a:p>
            <a:r>
              <a:rPr lang="en-US" dirty="0"/>
              <a:t>The weights of the model are then updated to reduce the errors for the example. This is called the Perceptron update rule. </a:t>
            </a:r>
          </a:p>
          <a:p>
            <a:r>
              <a:rPr lang="en-US" dirty="0"/>
              <a:t>This process is repeated for all examples in the training dataset, called an </a:t>
            </a:r>
            <a:r>
              <a:rPr lang="en-US" dirty="0">
                <a:hlinkClick r:id="rId2"/>
              </a:rPr>
              <a:t>epoch</a:t>
            </a:r>
            <a:r>
              <a:rPr lang="en-US" dirty="0"/>
              <a:t>. This process of updating the model using examples is then repeated for many epochs.</a:t>
            </a:r>
          </a:p>
          <a:p>
            <a:r>
              <a:rPr lang="en-US" dirty="0"/>
              <a:t>Model weights are updated with a small proportion of the error each batch, and the proportion is controlled by a hyperparameter called the learning rate, typically set to a small value. </a:t>
            </a:r>
          </a:p>
          <a:p>
            <a:r>
              <a:rPr lang="en-US"/>
              <a:t>The learning rate and number of training epochs are hyperparameters of the algorithm that can be set using heuristics or hyperparameter tuning.</a:t>
            </a:r>
            <a:endParaRPr lang="en-US" dirty="0"/>
          </a:p>
          <a:p>
            <a:r>
              <a:rPr lang="en-US" dirty="0"/>
              <a:t>This is to ensure learning does not occur too quickly, resulting in a possibly lower skill model, referred to as premature convergence of the optimization (search) procedure for the model weights.</a:t>
            </a:r>
          </a:p>
          <a:p>
            <a:pPr>
              <a:buFont typeface="Arial" panose="020B0604020202020204" pitchFamily="34" charset="0"/>
              <a:buChar char="•"/>
            </a:pPr>
            <a:r>
              <a:rPr lang="en-US" dirty="0"/>
              <a:t>weights(t + 1) = weights(t) + </a:t>
            </a:r>
            <a:r>
              <a:rPr lang="en-US" dirty="0" err="1"/>
              <a:t>learning_rate</a:t>
            </a:r>
            <a:r>
              <a:rPr lang="en-US" dirty="0"/>
              <a:t> * (</a:t>
            </a:r>
            <a:r>
              <a:rPr lang="en-US" dirty="0" err="1"/>
              <a:t>expected_i</a:t>
            </a:r>
            <a:r>
              <a:rPr lang="en-US" dirty="0"/>
              <a:t> – </a:t>
            </a:r>
            <a:r>
              <a:rPr lang="en-US" dirty="0" err="1"/>
              <a:t>predicted_i</a:t>
            </a:r>
            <a:r>
              <a:rPr lang="en-US" dirty="0"/>
              <a:t>) * </a:t>
            </a:r>
            <a:r>
              <a:rPr lang="en-US" dirty="0" err="1"/>
              <a:t>input_i</a:t>
            </a:r>
            <a:endParaRPr lang="en-US" dirty="0"/>
          </a:p>
          <a:p>
            <a:r>
              <a:rPr lang="en-US" dirty="0"/>
              <a:t>Training is stopped when the error made by the model falls to a low level or no longer improves, or a maximum number of epochs is performed.</a:t>
            </a:r>
          </a:p>
          <a:p>
            <a:endParaRPr lang="en-US" dirty="0"/>
          </a:p>
        </p:txBody>
      </p:sp>
    </p:spTree>
    <p:extLst>
      <p:ext uri="{BB962C8B-B14F-4D97-AF65-F5344CB8AC3E}">
        <p14:creationId xmlns:p14="http://schemas.microsoft.com/office/powerpoint/2010/main" val="98552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EEE7F-78BD-4CBA-0482-4D76B369B389}"/>
              </a:ext>
            </a:extLst>
          </p:cNvPr>
          <p:cNvSpPr>
            <a:spLocks noGrp="1"/>
          </p:cNvSpPr>
          <p:nvPr>
            <p:ph type="title"/>
          </p:nvPr>
        </p:nvSpPr>
        <p:spPr/>
        <p:txBody>
          <a:bodyPr>
            <a:normAutofit fontScale="90000"/>
          </a:bodyPr>
          <a:lstStyle/>
          <a:p>
            <a:br>
              <a:rPr lang="en-US" b="1" dirty="0"/>
            </a:br>
            <a:r>
              <a:rPr lang="en-US" b="1" dirty="0"/>
              <a:t>Activation Functions in Neural Networks</a:t>
            </a:r>
            <a:br>
              <a:rPr lang="en-US" b="1" dirty="0"/>
            </a:br>
            <a:br>
              <a:rPr lang="en-US" b="1" dirty="0"/>
            </a:br>
            <a:endParaRPr lang="en-US" dirty="0"/>
          </a:p>
        </p:txBody>
      </p:sp>
      <p:sp>
        <p:nvSpPr>
          <p:cNvPr id="3" name="Content Placeholder 2">
            <a:extLst>
              <a:ext uri="{FF2B5EF4-FFF2-40B4-BE49-F238E27FC236}">
                <a16:creationId xmlns:a16="http://schemas.microsoft.com/office/drawing/2014/main" id="{ADAE93F2-CB42-477D-E57E-DEC2FF70047E}"/>
              </a:ext>
            </a:extLst>
          </p:cNvPr>
          <p:cNvSpPr>
            <a:spLocks noGrp="1"/>
          </p:cNvSpPr>
          <p:nvPr>
            <p:ph idx="1"/>
          </p:nvPr>
        </p:nvSpPr>
        <p:spPr/>
        <p:txBody>
          <a:bodyPr/>
          <a:lstStyle/>
          <a:p>
            <a:r>
              <a:rPr lang="en-US" dirty="0"/>
              <a:t>It’s just a thing function that you use to get the output of node. It is also known as </a:t>
            </a:r>
            <a:r>
              <a:rPr lang="en-US" b="1" dirty="0"/>
              <a:t>Transfer Function</a:t>
            </a:r>
            <a:r>
              <a:rPr lang="en-US" dirty="0"/>
              <a:t>.</a:t>
            </a:r>
          </a:p>
          <a:p>
            <a:r>
              <a:rPr lang="en-US" dirty="0"/>
              <a:t>It is used to determine the output of neural network like yes or no. It maps the resulting values in between 0 to 1 or -1 to 1 etc. (depending upon the function).</a:t>
            </a:r>
          </a:p>
          <a:p>
            <a:r>
              <a:rPr lang="en-US" dirty="0"/>
              <a:t>The Activation Functions can be basically divided into 2 types-</a:t>
            </a:r>
          </a:p>
          <a:p>
            <a:pPr>
              <a:buFont typeface="+mj-lt"/>
              <a:buAutoNum type="arabicPeriod"/>
            </a:pPr>
            <a:r>
              <a:rPr lang="en-US" dirty="0"/>
              <a:t>Linear Activation Function</a:t>
            </a:r>
          </a:p>
          <a:p>
            <a:pPr>
              <a:buFont typeface="+mj-lt"/>
              <a:buAutoNum type="arabicPeriod"/>
            </a:pPr>
            <a:r>
              <a:rPr lang="en-US" dirty="0"/>
              <a:t>Non-linear Activation Functions</a:t>
            </a:r>
          </a:p>
          <a:p>
            <a:pPr marL="0" indent="0">
              <a:buNone/>
            </a:pPr>
            <a:endParaRPr lang="en-US" dirty="0"/>
          </a:p>
        </p:txBody>
      </p:sp>
    </p:spTree>
    <p:extLst>
      <p:ext uri="{BB962C8B-B14F-4D97-AF65-F5344CB8AC3E}">
        <p14:creationId xmlns:p14="http://schemas.microsoft.com/office/powerpoint/2010/main" val="3779345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36421-F6DF-2A0F-4BFA-0C0F8B0058E4}"/>
              </a:ext>
            </a:extLst>
          </p:cNvPr>
          <p:cNvSpPr>
            <a:spLocks noGrp="1"/>
          </p:cNvSpPr>
          <p:nvPr>
            <p:ph type="title"/>
          </p:nvPr>
        </p:nvSpPr>
        <p:spPr/>
        <p:txBody>
          <a:bodyPr/>
          <a:lstStyle/>
          <a:p>
            <a:r>
              <a:rPr lang="en-US" b="1" dirty="0"/>
              <a:t>Linear or Identity Activation Function</a:t>
            </a:r>
            <a:br>
              <a:rPr lang="en-US" b="1" dirty="0"/>
            </a:br>
            <a:endParaRPr lang="en-US" dirty="0"/>
          </a:p>
        </p:txBody>
      </p:sp>
      <p:sp>
        <p:nvSpPr>
          <p:cNvPr id="3" name="Content Placeholder 2">
            <a:extLst>
              <a:ext uri="{FF2B5EF4-FFF2-40B4-BE49-F238E27FC236}">
                <a16:creationId xmlns:a16="http://schemas.microsoft.com/office/drawing/2014/main" id="{6233F786-A9B3-7E79-867C-71D7D798BA4F}"/>
              </a:ext>
            </a:extLst>
          </p:cNvPr>
          <p:cNvSpPr>
            <a:spLocks noGrp="1"/>
          </p:cNvSpPr>
          <p:nvPr>
            <p:ph idx="1"/>
          </p:nvPr>
        </p:nvSpPr>
        <p:spPr/>
        <p:txBody>
          <a:bodyPr/>
          <a:lstStyle/>
          <a:p>
            <a:r>
              <a:rPr lang="en-US" dirty="0"/>
              <a:t>As you can see the function is a line or linear. Therefore, the output of the functions will not be confined between any range.</a:t>
            </a:r>
          </a:p>
          <a:p>
            <a:r>
              <a:rPr lang="en-US" b="1" dirty="0"/>
              <a:t>Equation : </a:t>
            </a:r>
            <a:r>
              <a:rPr lang="en-US" dirty="0"/>
              <a:t>f(x) = x</a:t>
            </a:r>
          </a:p>
          <a:p>
            <a:r>
              <a:rPr lang="en-US" b="1" dirty="0"/>
              <a:t>Range :</a:t>
            </a:r>
            <a:r>
              <a:rPr lang="en-US" dirty="0"/>
              <a:t> (-infinity to infinity)</a:t>
            </a:r>
          </a:p>
          <a:p>
            <a:r>
              <a:rPr lang="en-US" dirty="0"/>
              <a:t>It doesn’t help with the complexity or various parameters of usual data that is fed to the neural networks.</a:t>
            </a:r>
          </a:p>
          <a:p>
            <a:endParaRPr lang="en-US" dirty="0"/>
          </a:p>
          <a:p>
            <a:endParaRPr lang="en-US" dirty="0"/>
          </a:p>
          <a:p>
            <a:endParaRPr lang="en-US" dirty="0"/>
          </a:p>
          <a:p>
            <a:endParaRPr lang="en-US" dirty="0"/>
          </a:p>
          <a:p>
            <a:endParaRPr lang="en-US" dirty="0"/>
          </a:p>
        </p:txBody>
      </p:sp>
      <p:pic>
        <p:nvPicPr>
          <p:cNvPr id="5" name="Picture 4" descr="Chart, line chart&#10;&#10;Description automatically generated">
            <a:extLst>
              <a:ext uri="{FF2B5EF4-FFF2-40B4-BE49-F238E27FC236}">
                <a16:creationId xmlns:a16="http://schemas.microsoft.com/office/drawing/2014/main" id="{3BFF2B9A-8F72-BC80-FD7D-AA5FEF9A88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2543" y="4200868"/>
            <a:ext cx="2942544" cy="1914181"/>
          </a:xfrm>
          <a:prstGeom prst="rect">
            <a:avLst/>
          </a:prstGeom>
        </p:spPr>
      </p:pic>
    </p:spTree>
    <p:extLst>
      <p:ext uri="{BB962C8B-B14F-4D97-AF65-F5344CB8AC3E}">
        <p14:creationId xmlns:p14="http://schemas.microsoft.com/office/powerpoint/2010/main" val="3942877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EB178-166F-44B4-922F-29D86032345A}"/>
              </a:ext>
            </a:extLst>
          </p:cNvPr>
          <p:cNvSpPr>
            <a:spLocks noGrp="1"/>
          </p:cNvSpPr>
          <p:nvPr>
            <p:ph type="title"/>
          </p:nvPr>
        </p:nvSpPr>
        <p:spPr/>
        <p:txBody>
          <a:bodyPr/>
          <a:lstStyle/>
          <a:p>
            <a:r>
              <a:rPr lang="en-US" b="1" dirty="0"/>
              <a:t>Non-linear Activation Function</a:t>
            </a:r>
            <a:br>
              <a:rPr lang="en-US" b="1" dirty="0"/>
            </a:br>
            <a:endParaRPr lang="en-US" dirty="0"/>
          </a:p>
        </p:txBody>
      </p:sp>
      <p:sp>
        <p:nvSpPr>
          <p:cNvPr id="3" name="Content Placeholder 2">
            <a:extLst>
              <a:ext uri="{FF2B5EF4-FFF2-40B4-BE49-F238E27FC236}">
                <a16:creationId xmlns:a16="http://schemas.microsoft.com/office/drawing/2014/main" id="{2054A42D-F2F5-DC9D-CCDC-8CF36E896668}"/>
              </a:ext>
            </a:extLst>
          </p:cNvPr>
          <p:cNvSpPr>
            <a:spLocks noGrp="1"/>
          </p:cNvSpPr>
          <p:nvPr>
            <p:ph idx="1"/>
          </p:nvPr>
        </p:nvSpPr>
        <p:spPr/>
        <p:txBody>
          <a:bodyPr/>
          <a:lstStyle/>
          <a:p>
            <a:r>
              <a:rPr lang="en-US" dirty="0"/>
              <a:t>The Nonlinear Activation Functions are the most used activation functions. Nonlinearity helps to makes the graph look something like this</a:t>
            </a:r>
          </a:p>
          <a:p>
            <a:r>
              <a:rPr lang="en-US" dirty="0"/>
              <a:t>It makes it easy for the model to generalize or adapt with variety of data and to differentiate between the output.</a:t>
            </a:r>
          </a:p>
          <a:p>
            <a:r>
              <a:rPr lang="en-US" dirty="0"/>
              <a:t>The Nonlinear Activation Functions are mainly divided on the basis of their </a:t>
            </a:r>
            <a:r>
              <a:rPr lang="en-US" b="1" dirty="0"/>
              <a:t>range or curves</a:t>
            </a:r>
            <a:r>
              <a:rPr lang="en-US" dirty="0"/>
              <a:t>-</a:t>
            </a:r>
          </a:p>
        </p:txBody>
      </p:sp>
      <p:pic>
        <p:nvPicPr>
          <p:cNvPr id="9" name="Picture 8" descr="Chart, line chart, scatter chart&#10;&#10;Description automatically generated">
            <a:extLst>
              <a:ext uri="{FF2B5EF4-FFF2-40B4-BE49-F238E27FC236}">
                <a16:creationId xmlns:a16="http://schemas.microsoft.com/office/drawing/2014/main" id="{046CAEBD-FDC0-E25F-39E0-CB9471F2B9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4308511"/>
            <a:ext cx="4359729" cy="2003389"/>
          </a:xfrm>
          <a:prstGeom prst="rect">
            <a:avLst/>
          </a:prstGeom>
        </p:spPr>
      </p:pic>
    </p:spTree>
    <p:extLst>
      <p:ext uri="{BB962C8B-B14F-4D97-AF65-F5344CB8AC3E}">
        <p14:creationId xmlns:p14="http://schemas.microsoft.com/office/powerpoint/2010/main" val="2992795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355F2-EEE8-C7E9-8435-2BA7FFF36006}"/>
              </a:ext>
            </a:extLst>
          </p:cNvPr>
          <p:cNvSpPr>
            <a:spLocks noGrp="1"/>
          </p:cNvSpPr>
          <p:nvPr>
            <p:ph type="title"/>
          </p:nvPr>
        </p:nvSpPr>
        <p:spPr/>
        <p:txBody>
          <a:bodyPr/>
          <a:lstStyle/>
          <a:p>
            <a:r>
              <a:rPr lang="en-US" dirty="0"/>
              <a:t>The main terminologies needed to understand for nonlinear functions are:</a:t>
            </a:r>
          </a:p>
        </p:txBody>
      </p:sp>
      <p:sp>
        <p:nvSpPr>
          <p:cNvPr id="3" name="Content Placeholder 2">
            <a:extLst>
              <a:ext uri="{FF2B5EF4-FFF2-40B4-BE49-F238E27FC236}">
                <a16:creationId xmlns:a16="http://schemas.microsoft.com/office/drawing/2014/main" id="{7F71DB28-B225-600A-193C-DDB4DA76D1DC}"/>
              </a:ext>
            </a:extLst>
          </p:cNvPr>
          <p:cNvSpPr>
            <a:spLocks noGrp="1"/>
          </p:cNvSpPr>
          <p:nvPr>
            <p:ph idx="1"/>
          </p:nvPr>
        </p:nvSpPr>
        <p:spPr/>
        <p:txBody>
          <a:bodyPr/>
          <a:lstStyle/>
          <a:p>
            <a:r>
              <a:rPr lang="en-US" b="1" dirty="0"/>
              <a:t>Derivative or Differential: </a:t>
            </a:r>
            <a:r>
              <a:rPr lang="en-US" dirty="0"/>
              <a:t>Change in y-axis </a:t>
            </a:r>
            <a:r>
              <a:rPr lang="en-US" dirty="0" err="1"/>
              <a:t>w.r.t.</a:t>
            </a:r>
            <a:r>
              <a:rPr lang="en-US" dirty="0"/>
              <a:t> change in x-</a:t>
            </a:r>
            <a:r>
              <a:rPr lang="en-US" dirty="0" err="1"/>
              <a:t>axis.It</a:t>
            </a:r>
            <a:r>
              <a:rPr lang="en-US" dirty="0"/>
              <a:t> is also known as slope.</a:t>
            </a:r>
          </a:p>
          <a:p>
            <a:endParaRPr lang="en-US" dirty="0"/>
          </a:p>
          <a:p>
            <a:r>
              <a:rPr lang="en-US" b="1" dirty="0"/>
              <a:t>Monotonic function:</a:t>
            </a:r>
            <a:r>
              <a:rPr lang="en-US" dirty="0"/>
              <a:t> A function which is either entirely non-increasing or non-decreasing.</a:t>
            </a:r>
          </a:p>
        </p:txBody>
      </p:sp>
    </p:spTree>
    <p:extLst>
      <p:ext uri="{BB962C8B-B14F-4D97-AF65-F5344CB8AC3E}">
        <p14:creationId xmlns:p14="http://schemas.microsoft.com/office/powerpoint/2010/main" val="2354425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AC34B-E4CF-EA40-7F08-A7D12025FD75}"/>
              </a:ext>
            </a:extLst>
          </p:cNvPr>
          <p:cNvSpPr>
            <a:spLocks noGrp="1"/>
          </p:cNvSpPr>
          <p:nvPr>
            <p:ph type="title"/>
          </p:nvPr>
        </p:nvSpPr>
        <p:spPr/>
        <p:txBody>
          <a:bodyPr/>
          <a:lstStyle/>
          <a:p>
            <a:r>
              <a:rPr lang="en-US" dirty="0"/>
              <a:t>1. Sigmoid or Logistic Activation Function</a:t>
            </a:r>
          </a:p>
        </p:txBody>
      </p:sp>
      <p:sp>
        <p:nvSpPr>
          <p:cNvPr id="3" name="Content Placeholder 2">
            <a:extLst>
              <a:ext uri="{FF2B5EF4-FFF2-40B4-BE49-F238E27FC236}">
                <a16:creationId xmlns:a16="http://schemas.microsoft.com/office/drawing/2014/main" id="{46E37940-830D-E58A-AE39-A35455DBC5E0}"/>
              </a:ext>
            </a:extLst>
          </p:cNvPr>
          <p:cNvSpPr>
            <a:spLocks noGrp="1"/>
          </p:cNvSpPr>
          <p:nvPr>
            <p:ph sz="half" idx="1"/>
          </p:nvPr>
        </p:nvSpPr>
        <p:spPr/>
        <p:txBody>
          <a:bodyPr>
            <a:normAutofit fontScale="62500" lnSpcReduction="20000"/>
          </a:bodyPr>
          <a:lstStyle/>
          <a:p>
            <a:r>
              <a:rPr lang="en-US" dirty="0"/>
              <a:t>The Sigmoid Function curve looks like a S-shape.</a:t>
            </a:r>
          </a:p>
          <a:p>
            <a:r>
              <a:rPr lang="en-US" dirty="0"/>
              <a:t>The main reason why we use sigmoid function is because it exists between </a:t>
            </a:r>
            <a:r>
              <a:rPr lang="en-US" b="1" dirty="0"/>
              <a:t>(0 to 1). </a:t>
            </a:r>
            <a:r>
              <a:rPr lang="en-US" dirty="0"/>
              <a:t>Therefore, it is especially used for models where we have to </a:t>
            </a:r>
            <a:r>
              <a:rPr lang="en-US" b="1" dirty="0"/>
              <a:t>predict the probability</a:t>
            </a:r>
            <a:r>
              <a:rPr lang="en-US" dirty="0"/>
              <a:t> as an </a:t>
            </a:r>
            <a:r>
              <a:rPr lang="en-US" dirty="0" err="1"/>
              <a:t>output.Since</a:t>
            </a:r>
            <a:r>
              <a:rPr lang="en-US" dirty="0"/>
              <a:t> probability of anything exists only between the range of </a:t>
            </a:r>
            <a:r>
              <a:rPr lang="en-US" b="1" dirty="0"/>
              <a:t>0 and 1,</a:t>
            </a:r>
            <a:r>
              <a:rPr lang="en-US" dirty="0"/>
              <a:t> sigmoid is the right choice.</a:t>
            </a:r>
          </a:p>
          <a:p>
            <a:r>
              <a:rPr lang="en-US" dirty="0"/>
              <a:t>The function is </a:t>
            </a:r>
            <a:r>
              <a:rPr lang="en-US" b="1" dirty="0" err="1"/>
              <a:t>differentiable</a:t>
            </a:r>
            <a:r>
              <a:rPr lang="en-US" dirty="0" err="1"/>
              <a:t>.That</a:t>
            </a:r>
            <a:r>
              <a:rPr lang="en-US" dirty="0"/>
              <a:t> means, we can find the slope of the sigmoid curve at any two points.</a:t>
            </a:r>
          </a:p>
          <a:p>
            <a:r>
              <a:rPr lang="en-US" dirty="0"/>
              <a:t>The function is </a:t>
            </a:r>
            <a:r>
              <a:rPr lang="en-US" b="1" dirty="0"/>
              <a:t>monotonic </a:t>
            </a:r>
            <a:r>
              <a:rPr lang="en-US" dirty="0"/>
              <a:t>but function’s derivative is not.</a:t>
            </a:r>
          </a:p>
          <a:p>
            <a:r>
              <a:rPr lang="en-US" dirty="0"/>
              <a:t>The logistic sigmoid function can cause a neural network to get stuck at the training time.</a:t>
            </a:r>
          </a:p>
          <a:p>
            <a:r>
              <a:rPr lang="en-US" dirty="0"/>
              <a:t>The </a:t>
            </a:r>
            <a:r>
              <a:rPr lang="en-US" b="1" dirty="0" err="1"/>
              <a:t>softmax</a:t>
            </a:r>
            <a:r>
              <a:rPr lang="en-US" b="1" dirty="0"/>
              <a:t> function</a:t>
            </a:r>
            <a:r>
              <a:rPr lang="en-US" dirty="0"/>
              <a:t> is a more generalized logistic activation function which is used for multiclass classification.</a:t>
            </a:r>
          </a:p>
          <a:p>
            <a:endParaRPr lang="en-US" dirty="0"/>
          </a:p>
        </p:txBody>
      </p:sp>
      <p:pic>
        <p:nvPicPr>
          <p:cNvPr id="6" name="Content Placeholder 5" descr="Diagram&#10;&#10;Description automatically generated with medium confidence">
            <a:extLst>
              <a:ext uri="{FF2B5EF4-FFF2-40B4-BE49-F238E27FC236}">
                <a16:creationId xmlns:a16="http://schemas.microsoft.com/office/drawing/2014/main" id="{605B8A86-65F3-6548-B94E-1F8D9CE0261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53187" y="2463006"/>
            <a:ext cx="4619625" cy="3076575"/>
          </a:xfrm>
        </p:spPr>
      </p:pic>
    </p:spTree>
    <p:extLst>
      <p:ext uri="{BB962C8B-B14F-4D97-AF65-F5344CB8AC3E}">
        <p14:creationId xmlns:p14="http://schemas.microsoft.com/office/powerpoint/2010/main" val="3899762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63322-CE60-6D1F-506A-7C66F2EA48BA}"/>
              </a:ext>
            </a:extLst>
          </p:cNvPr>
          <p:cNvSpPr>
            <a:spLocks noGrp="1"/>
          </p:cNvSpPr>
          <p:nvPr>
            <p:ph type="title"/>
          </p:nvPr>
        </p:nvSpPr>
        <p:spPr/>
        <p:txBody>
          <a:bodyPr>
            <a:normAutofit fontScale="90000"/>
          </a:bodyPr>
          <a:lstStyle/>
          <a:p>
            <a:r>
              <a:rPr lang="en-US" b="1" dirty="0"/>
              <a:t>2. Tanh or hyperbolic tangent Activation Function</a:t>
            </a:r>
            <a:br>
              <a:rPr lang="en-US" b="1" dirty="0"/>
            </a:br>
            <a:endParaRPr lang="en-US" dirty="0"/>
          </a:p>
        </p:txBody>
      </p:sp>
      <p:sp>
        <p:nvSpPr>
          <p:cNvPr id="3" name="Content Placeholder 2">
            <a:extLst>
              <a:ext uri="{FF2B5EF4-FFF2-40B4-BE49-F238E27FC236}">
                <a16:creationId xmlns:a16="http://schemas.microsoft.com/office/drawing/2014/main" id="{07DE6714-D622-E594-6919-3C413B5242C7}"/>
              </a:ext>
            </a:extLst>
          </p:cNvPr>
          <p:cNvSpPr>
            <a:spLocks noGrp="1"/>
          </p:cNvSpPr>
          <p:nvPr>
            <p:ph sz="half" idx="1"/>
          </p:nvPr>
        </p:nvSpPr>
        <p:spPr>
          <a:xfrm>
            <a:off x="838200" y="1175658"/>
            <a:ext cx="5181600" cy="5453742"/>
          </a:xfrm>
        </p:spPr>
        <p:txBody>
          <a:bodyPr>
            <a:normAutofit fontScale="85000" lnSpcReduction="10000"/>
          </a:bodyPr>
          <a:lstStyle/>
          <a:p>
            <a:r>
              <a:rPr lang="en-US" dirty="0"/>
              <a:t>tanh is also like logistic sigmoid but better. The range of the tanh function is from (-1 to 1). tanh is also sigmoidal (s - shaped).</a:t>
            </a:r>
          </a:p>
          <a:p>
            <a:r>
              <a:rPr lang="en-US" dirty="0"/>
              <a:t>The advantage is that the negative inputs will be mapped strongly negative and the zero inputs will be mapped near zero in the tanh graph.</a:t>
            </a:r>
          </a:p>
          <a:p>
            <a:r>
              <a:rPr lang="en-US" dirty="0"/>
              <a:t>The function is </a:t>
            </a:r>
            <a:r>
              <a:rPr lang="en-US" b="1" dirty="0"/>
              <a:t>differentiable</a:t>
            </a:r>
            <a:r>
              <a:rPr lang="en-US" dirty="0"/>
              <a:t>.</a:t>
            </a:r>
          </a:p>
          <a:p>
            <a:r>
              <a:rPr lang="en-US" dirty="0"/>
              <a:t>The function is </a:t>
            </a:r>
            <a:r>
              <a:rPr lang="en-US" b="1" dirty="0"/>
              <a:t>monotonic</a:t>
            </a:r>
            <a:r>
              <a:rPr lang="en-US" dirty="0"/>
              <a:t> while its </a:t>
            </a:r>
            <a:r>
              <a:rPr lang="en-US" b="1" dirty="0"/>
              <a:t>derivative is not monotonic</a:t>
            </a:r>
            <a:r>
              <a:rPr lang="en-US" dirty="0"/>
              <a:t>.</a:t>
            </a:r>
          </a:p>
          <a:p>
            <a:r>
              <a:rPr lang="en-US" dirty="0"/>
              <a:t>The tanh function is mainly used classification between two classes.</a:t>
            </a:r>
          </a:p>
          <a:p>
            <a:r>
              <a:rPr lang="en-US" dirty="0"/>
              <a:t>Both tanh and logistic sigmoid activation functions are used in feed-forward nets.</a:t>
            </a:r>
          </a:p>
        </p:txBody>
      </p:sp>
      <p:pic>
        <p:nvPicPr>
          <p:cNvPr id="6" name="Content Placeholder 5" descr="Chart, line chart&#10;&#10;Description automatically generated">
            <a:extLst>
              <a:ext uri="{FF2B5EF4-FFF2-40B4-BE49-F238E27FC236}">
                <a16:creationId xmlns:a16="http://schemas.microsoft.com/office/drawing/2014/main" id="{D363056F-C94F-5ED1-8DDC-72A48581961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054928"/>
            <a:ext cx="5181600" cy="3892731"/>
          </a:xfrm>
        </p:spPr>
      </p:pic>
    </p:spTree>
    <p:extLst>
      <p:ext uri="{BB962C8B-B14F-4D97-AF65-F5344CB8AC3E}">
        <p14:creationId xmlns:p14="http://schemas.microsoft.com/office/powerpoint/2010/main" val="1415130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63322-CE60-6D1F-506A-7C66F2EA48BA}"/>
              </a:ext>
            </a:extLst>
          </p:cNvPr>
          <p:cNvSpPr>
            <a:spLocks noGrp="1"/>
          </p:cNvSpPr>
          <p:nvPr>
            <p:ph type="title"/>
          </p:nvPr>
        </p:nvSpPr>
        <p:spPr>
          <a:xfrm>
            <a:off x="838200" y="365126"/>
            <a:ext cx="11212286" cy="1153432"/>
          </a:xfrm>
        </p:spPr>
        <p:txBody>
          <a:bodyPr>
            <a:normAutofit fontScale="90000"/>
          </a:bodyPr>
          <a:lstStyle/>
          <a:p>
            <a:r>
              <a:rPr lang="en-US" dirty="0"/>
              <a:t>3. </a:t>
            </a:r>
            <a:r>
              <a:rPr lang="en-US" dirty="0" err="1"/>
              <a:t>ReLU</a:t>
            </a:r>
            <a:r>
              <a:rPr lang="en-US" dirty="0"/>
              <a:t> (Rectified Linear Unit) Activation Function</a:t>
            </a:r>
          </a:p>
        </p:txBody>
      </p:sp>
      <p:sp>
        <p:nvSpPr>
          <p:cNvPr id="3" name="Content Placeholder 2">
            <a:extLst>
              <a:ext uri="{FF2B5EF4-FFF2-40B4-BE49-F238E27FC236}">
                <a16:creationId xmlns:a16="http://schemas.microsoft.com/office/drawing/2014/main" id="{07DE6714-D622-E594-6919-3C413B5242C7}"/>
              </a:ext>
            </a:extLst>
          </p:cNvPr>
          <p:cNvSpPr>
            <a:spLocks noGrp="1"/>
          </p:cNvSpPr>
          <p:nvPr>
            <p:ph sz="half" idx="1"/>
          </p:nvPr>
        </p:nvSpPr>
        <p:spPr>
          <a:xfrm>
            <a:off x="838200" y="1518557"/>
            <a:ext cx="5181600" cy="5192486"/>
          </a:xfrm>
        </p:spPr>
        <p:txBody>
          <a:bodyPr>
            <a:normAutofit fontScale="92500"/>
          </a:bodyPr>
          <a:lstStyle/>
          <a:p>
            <a:r>
              <a:rPr lang="en-US" dirty="0"/>
              <a:t>The </a:t>
            </a:r>
            <a:r>
              <a:rPr lang="en-US" dirty="0" err="1"/>
              <a:t>ReLU</a:t>
            </a:r>
            <a:r>
              <a:rPr lang="en-US" dirty="0"/>
              <a:t> is the most used activation function in the world right </a:t>
            </a:r>
            <a:r>
              <a:rPr lang="en-US" dirty="0" err="1"/>
              <a:t>now.Since</a:t>
            </a:r>
            <a:r>
              <a:rPr lang="en-US" dirty="0"/>
              <a:t>, it is used in almost all the convolutional neural networks or deep learning.</a:t>
            </a:r>
          </a:p>
          <a:p>
            <a:r>
              <a:rPr lang="en-US" dirty="0"/>
              <a:t>As you can see, the </a:t>
            </a:r>
            <a:r>
              <a:rPr lang="en-US" dirty="0" err="1"/>
              <a:t>ReLU</a:t>
            </a:r>
            <a:r>
              <a:rPr lang="en-US" dirty="0"/>
              <a:t> is half rectified (from bottom). f(z) is zero when z is less than zero and f(z) is equal to z when z is above or equal to zero.</a:t>
            </a:r>
          </a:p>
          <a:p>
            <a:r>
              <a:rPr lang="en-US" b="1" dirty="0"/>
              <a:t>Range: </a:t>
            </a:r>
            <a:r>
              <a:rPr lang="en-US" dirty="0"/>
              <a:t>[ 0 to infinity)</a:t>
            </a:r>
          </a:p>
          <a:p>
            <a:r>
              <a:rPr lang="en-US" dirty="0"/>
              <a:t>The function and its derivative </a:t>
            </a:r>
            <a:r>
              <a:rPr lang="en-US" b="1" dirty="0"/>
              <a:t>both are</a:t>
            </a:r>
            <a:r>
              <a:rPr lang="en-US" dirty="0"/>
              <a:t> </a:t>
            </a:r>
            <a:r>
              <a:rPr lang="en-US" b="1" dirty="0"/>
              <a:t>monotonic</a:t>
            </a:r>
            <a:r>
              <a:rPr lang="en-US" dirty="0"/>
              <a:t>.</a:t>
            </a:r>
          </a:p>
          <a:p>
            <a:endParaRPr lang="en-US" dirty="0"/>
          </a:p>
          <a:p>
            <a:endParaRPr lang="en-US" dirty="0"/>
          </a:p>
        </p:txBody>
      </p:sp>
      <p:pic>
        <p:nvPicPr>
          <p:cNvPr id="8" name="Content Placeholder 7" descr="Diagram&#10;&#10;Description automatically generated">
            <a:extLst>
              <a:ext uri="{FF2B5EF4-FFF2-40B4-BE49-F238E27FC236}">
                <a16:creationId xmlns:a16="http://schemas.microsoft.com/office/drawing/2014/main" id="{E5B70B9B-E445-20DB-8441-45F7EBB2DFA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44343" y="1619528"/>
            <a:ext cx="5181600" cy="2084059"/>
          </a:xfrm>
        </p:spPr>
      </p:pic>
      <p:sp>
        <p:nvSpPr>
          <p:cNvPr id="10" name="TextBox 9">
            <a:extLst>
              <a:ext uri="{FF2B5EF4-FFF2-40B4-BE49-F238E27FC236}">
                <a16:creationId xmlns:a16="http://schemas.microsoft.com/office/drawing/2014/main" id="{F2868C9E-C973-552A-894B-9E06C7FAA99F}"/>
              </a:ext>
            </a:extLst>
          </p:cNvPr>
          <p:cNvSpPr txBox="1"/>
          <p:nvPr/>
        </p:nvSpPr>
        <p:spPr>
          <a:xfrm>
            <a:off x="6172202" y="4361309"/>
            <a:ext cx="6098720" cy="1754326"/>
          </a:xfrm>
          <a:prstGeom prst="rect">
            <a:avLst/>
          </a:prstGeom>
          <a:noFill/>
        </p:spPr>
        <p:txBody>
          <a:bodyPr wrap="square">
            <a:spAutoFit/>
          </a:bodyPr>
          <a:lstStyle/>
          <a:p>
            <a:r>
              <a:rPr lang="en-US" dirty="0"/>
              <a:t>But the issue is that all the negative values become zero immediately which decreases the ability of the model to fit or train from the data properly. That means any negative input given to the </a:t>
            </a:r>
            <a:r>
              <a:rPr lang="en-US" dirty="0" err="1"/>
              <a:t>ReLU</a:t>
            </a:r>
            <a:r>
              <a:rPr lang="en-US" dirty="0"/>
              <a:t> activation function turns the value into zero immediately in the graph, which in turns affects the resulting graph by not mapping the negative values appropriately.</a:t>
            </a:r>
          </a:p>
        </p:txBody>
      </p:sp>
    </p:spTree>
    <p:extLst>
      <p:ext uri="{BB962C8B-B14F-4D97-AF65-F5344CB8AC3E}">
        <p14:creationId xmlns:p14="http://schemas.microsoft.com/office/powerpoint/2010/main" val="2026815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63322-CE60-6D1F-506A-7C66F2EA48BA}"/>
              </a:ext>
            </a:extLst>
          </p:cNvPr>
          <p:cNvSpPr>
            <a:spLocks noGrp="1"/>
          </p:cNvSpPr>
          <p:nvPr>
            <p:ph type="title"/>
          </p:nvPr>
        </p:nvSpPr>
        <p:spPr/>
        <p:txBody>
          <a:bodyPr/>
          <a:lstStyle/>
          <a:p>
            <a:r>
              <a:rPr lang="en-US" b="1" dirty="0"/>
              <a:t>4. Leaky </a:t>
            </a:r>
            <a:r>
              <a:rPr lang="en-US" b="1" dirty="0" err="1"/>
              <a:t>ReLU</a:t>
            </a:r>
            <a:br>
              <a:rPr lang="en-US" b="1" dirty="0"/>
            </a:br>
            <a:endParaRPr lang="en-US" dirty="0"/>
          </a:p>
        </p:txBody>
      </p:sp>
      <p:sp>
        <p:nvSpPr>
          <p:cNvPr id="3" name="Content Placeholder 2">
            <a:extLst>
              <a:ext uri="{FF2B5EF4-FFF2-40B4-BE49-F238E27FC236}">
                <a16:creationId xmlns:a16="http://schemas.microsoft.com/office/drawing/2014/main" id="{07DE6714-D622-E594-6919-3C413B5242C7}"/>
              </a:ext>
            </a:extLst>
          </p:cNvPr>
          <p:cNvSpPr>
            <a:spLocks noGrp="1"/>
          </p:cNvSpPr>
          <p:nvPr>
            <p:ph sz="half" idx="1"/>
          </p:nvPr>
        </p:nvSpPr>
        <p:spPr/>
        <p:txBody>
          <a:bodyPr>
            <a:normAutofit fontScale="92500" lnSpcReduction="10000"/>
          </a:bodyPr>
          <a:lstStyle/>
          <a:p>
            <a:r>
              <a:rPr lang="en-US" dirty="0"/>
              <a:t>The leak helps to increase the range of the </a:t>
            </a:r>
            <a:r>
              <a:rPr lang="en-US" dirty="0" err="1"/>
              <a:t>ReLU</a:t>
            </a:r>
            <a:r>
              <a:rPr lang="en-US" dirty="0"/>
              <a:t> function. Usually, the value of </a:t>
            </a:r>
            <a:r>
              <a:rPr lang="en-US" b="1" dirty="0"/>
              <a:t>a </a:t>
            </a:r>
            <a:r>
              <a:rPr lang="en-US" dirty="0"/>
              <a:t>is 0.01 or so.</a:t>
            </a:r>
          </a:p>
          <a:p>
            <a:r>
              <a:rPr lang="en-US" dirty="0"/>
              <a:t>When </a:t>
            </a:r>
            <a:r>
              <a:rPr lang="en-US" b="1" dirty="0"/>
              <a:t>a is not 0.01</a:t>
            </a:r>
            <a:r>
              <a:rPr lang="en-US" dirty="0"/>
              <a:t> then it is called </a:t>
            </a:r>
            <a:r>
              <a:rPr lang="en-US" b="1" dirty="0"/>
              <a:t>Randomized </a:t>
            </a:r>
            <a:r>
              <a:rPr lang="en-US" b="1" dirty="0" err="1"/>
              <a:t>ReLU</a:t>
            </a:r>
            <a:r>
              <a:rPr lang="en-US" dirty="0"/>
              <a:t>.</a:t>
            </a:r>
          </a:p>
          <a:p>
            <a:r>
              <a:rPr lang="en-US" dirty="0"/>
              <a:t>Therefore the </a:t>
            </a:r>
            <a:r>
              <a:rPr lang="en-US" b="1" dirty="0"/>
              <a:t>range</a:t>
            </a:r>
            <a:r>
              <a:rPr lang="en-US" dirty="0"/>
              <a:t> of the Leaky </a:t>
            </a:r>
            <a:r>
              <a:rPr lang="en-US" dirty="0" err="1"/>
              <a:t>ReLU</a:t>
            </a:r>
            <a:r>
              <a:rPr lang="en-US" dirty="0"/>
              <a:t> is (-infinity to infinity).</a:t>
            </a:r>
          </a:p>
          <a:p>
            <a:r>
              <a:rPr lang="en-US" dirty="0"/>
              <a:t>Both Leaky and Randomized </a:t>
            </a:r>
            <a:r>
              <a:rPr lang="en-US" dirty="0" err="1"/>
              <a:t>ReLU</a:t>
            </a:r>
            <a:r>
              <a:rPr lang="en-US" dirty="0"/>
              <a:t> functions are monotonic in nature. Also, their derivatives also monotonic in nature.</a:t>
            </a:r>
          </a:p>
        </p:txBody>
      </p:sp>
      <p:pic>
        <p:nvPicPr>
          <p:cNvPr id="6" name="Content Placeholder 5" descr="Diagram&#10;&#10;Description automatically generated">
            <a:extLst>
              <a:ext uri="{FF2B5EF4-FFF2-40B4-BE49-F238E27FC236}">
                <a16:creationId xmlns:a16="http://schemas.microsoft.com/office/drawing/2014/main" id="{3FEABE71-A0E5-7F5C-0887-2FB50114A12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996623"/>
            <a:ext cx="5181600" cy="2009342"/>
          </a:xfrm>
        </p:spPr>
      </p:pic>
    </p:spTree>
    <p:extLst>
      <p:ext uri="{BB962C8B-B14F-4D97-AF65-F5344CB8AC3E}">
        <p14:creationId xmlns:p14="http://schemas.microsoft.com/office/powerpoint/2010/main" val="13012406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60728-7DF2-5EA7-CB58-FE905F260FA1}"/>
              </a:ext>
            </a:extLst>
          </p:cNvPr>
          <p:cNvSpPr>
            <a:spLocks noGrp="1"/>
          </p:cNvSpPr>
          <p:nvPr>
            <p:ph type="title"/>
          </p:nvPr>
        </p:nvSpPr>
        <p:spPr/>
        <p:txBody>
          <a:bodyPr/>
          <a:lstStyle/>
          <a:p>
            <a:r>
              <a:rPr lang="en-US" b="1" dirty="0"/>
              <a:t>Why derivative/differentiation is used ?</a:t>
            </a:r>
            <a:br>
              <a:rPr lang="en-US" b="1" dirty="0"/>
            </a:br>
            <a:endParaRPr lang="en-US" dirty="0"/>
          </a:p>
        </p:txBody>
      </p:sp>
      <p:sp>
        <p:nvSpPr>
          <p:cNvPr id="3" name="Content Placeholder 2">
            <a:extLst>
              <a:ext uri="{FF2B5EF4-FFF2-40B4-BE49-F238E27FC236}">
                <a16:creationId xmlns:a16="http://schemas.microsoft.com/office/drawing/2014/main" id="{64EA9D41-F011-BA0D-7172-15D433108CC9}"/>
              </a:ext>
            </a:extLst>
          </p:cNvPr>
          <p:cNvSpPr>
            <a:spLocks noGrp="1"/>
          </p:cNvSpPr>
          <p:nvPr>
            <p:ph idx="1"/>
          </p:nvPr>
        </p:nvSpPr>
        <p:spPr/>
        <p:txBody>
          <a:bodyPr/>
          <a:lstStyle/>
          <a:p>
            <a:r>
              <a:rPr lang="en-US" dirty="0"/>
              <a:t>When updating the curve, to know in </a:t>
            </a:r>
            <a:r>
              <a:rPr lang="en-US" b="1" dirty="0"/>
              <a:t>which direction</a:t>
            </a:r>
            <a:r>
              <a:rPr lang="en-US" dirty="0"/>
              <a:t> and </a:t>
            </a:r>
            <a:r>
              <a:rPr lang="en-US" b="1" dirty="0"/>
              <a:t>how much</a:t>
            </a:r>
            <a:r>
              <a:rPr lang="en-US" dirty="0"/>
              <a:t> to change or update the curve depending upon the </a:t>
            </a:r>
            <a:r>
              <a:rPr lang="en-US" dirty="0" err="1"/>
              <a:t>slope.That</a:t>
            </a:r>
            <a:r>
              <a:rPr lang="en-US" dirty="0"/>
              <a:t> is why we use differentiation in almost every part of Machine Learning and Deep Learning.</a:t>
            </a:r>
          </a:p>
          <a:p>
            <a:endParaRPr lang="en-US" dirty="0"/>
          </a:p>
        </p:txBody>
      </p:sp>
      <p:pic>
        <p:nvPicPr>
          <p:cNvPr id="5" name="Picture 4" descr="Chart, line chart&#10;&#10;Description automatically generated">
            <a:extLst>
              <a:ext uri="{FF2B5EF4-FFF2-40B4-BE49-F238E27FC236}">
                <a16:creationId xmlns:a16="http://schemas.microsoft.com/office/drawing/2014/main" id="{F62544B2-172F-7E63-66DD-A40745ACA2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8614" y="3184071"/>
            <a:ext cx="7620000" cy="3308804"/>
          </a:xfrm>
          <a:prstGeom prst="rect">
            <a:avLst/>
          </a:prstGeom>
        </p:spPr>
      </p:pic>
    </p:spTree>
    <p:extLst>
      <p:ext uri="{BB962C8B-B14F-4D97-AF65-F5344CB8AC3E}">
        <p14:creationId xmlns:p14="http://schemas.microsoft.com/office/powerpoint/2010/main" val="2137739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32014-62C3-6716-B42B-072B54316B6C}"/>
              </a:ext>
            </a:extLst>
          </p:cNvPr>
          <p:cNvSpPr>
            <a:spLocks noGrp="1"/>
          </p:cNvSpPr>
          <p:nvPr>
            <p:ph type="title"/>
          </p:nvPr>
        </p:nvSpPr>
        <p:spPr/>
        <p:txBody>
          <a:bodyPr/>
          <a:lstStyle/>
          <a:p>
            <a:r>
              <a:rPr lang="en-US" b="1" dirty="0"/>
              <a:t>Perceptron</a:t>
            </a:r>
            <a:br>
              <a:rPr lang="en-US" b="1" dirty="0"/>
            </a:br>
            <a:endParaRPr lang="en-US" dirty="0"/>
          </a:p>
        </p:txBody>
      </p:sp>
      <p:sp>
        <p:nvSpPr>
          <p:cNvPr id="3" name="Content Placeholder 2">
            <a:extLst>
              <a:ext uri="{FF2B5EF4-FFF2-40B4-BE49-F238E27FC236}">
                <a16:creationId xmlns:a16="http://schemas.microsoft.com/office/drawing/2014/main" id="{7980202B-7D1A-8C7A-C540-2FD068352BCF}"/>
              </a:ext>
            </a:extLst>
          </p:cNvPr>
          <p:cNvSpPr>
            <a:spLocks noGrp="1"/>
          </p:cNvSpPr>
          <p:nvPr>
            <p:ph idx="1"/>
          </p:nvPr>
        </p:nvSpPr>
        <p:spPr/>
        <p:txBody>
          <a:bodyPr/>
          <a:lstStyle/>
          <a:p>
            <a:r>
              <a:rPr lang="en-US" b="1" dirty="0"/>
              <a:t>Perceptron is a single layer neural network</a:t>
            </a:r>
            <a:r>
              <a:rPr lang="en-US" dirty="0"/>
              <a:t> and a multi-layer perceptron is called Neural Networks.</a:t>
            </a:r>
          </a:p>
          <a:p>
            <a:r>
              <a:rPr lang="en-US" dirty="0"/>
              <a:t>Perceptron is a linear classifier (binary). Also, it is used in supervised learning. It helps to classify the given input data. </a:t>
            </a:r>
          </a:p>
          <a:p>
            <a:r>
              <a:rPr lang="en-US" dirty="0"/>
              <a:t>Perceptron is usually used to classify the data into two parts, hence known as a Linear Binary Classifier</a:t>
            </a:r>
          </a:p>
        </p:txBody>
      </p:sp>
    </p:spTree>
    <p:extLst>
      <p:ext uri="{BB962C8B-B14F-4D97-AF65-F5344CB8AC3E}">
        <p14:creationId xmlns:p14="http://schemas.microsoft.com/office/powerpoint/2010/main" val="14461044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able&#10;&#10;Description automatically generated">
            <a:extLst>
              <a:ext uri="{FF2B5EF4-FFF2-40B4-BE49-F238E27FC236}">
                <a16:creationId xmlns:a16="http://schemas.microsoft.com/office/drawing/2014/main" id="{2AACC8B3-2519-1BBF-2CA8-73F87CC962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1358" y="620486"/>
            <a:ext cx="9731828" cy="5556477"/>
          </a:xfrm>
        </p:spPr>
      </p:pic>
    </p:spTree>
    <p:extLst>
      <p:ext uri="{BB962C8B-B14F-4D97-AF65-F5344CB8AC3E}">
        <p14:creationId xmlns:p14="http://schemas.microsoft.com/office/powerpoint/2010/main" val="17689351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5E85C-9641-C67C-F2A1-8BD5A242EEE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5735FE7-4259-46E5-CEE0-36D13B70996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295966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56652-447E-8114-DC17-8D35F8C53C8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1F5BF60-BC63-9492-EA23-F52C8B37819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226672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31538-E0D7-6BF5-8914-FE680A349E7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A158490-9BAE-73D3-CEB8-6048C6B1D8DF}"/>
              </a:ext>
            </a:extLst>
          </p:cNvPr>
          <p:cNvSpPr>
            <a:spLocks noGrp="1"/>
          </p:cNvSpPr>
          <p:nvPr>
            <p:ph idx="1"/>
          </p:nvPr>
        </p:nvSpPr>
        <p:spPr/>
        <p:txBody>
          <a:bodyPr/>
          <a:lstStyle/>
          <a:p>
            <a:r>
              <a:rPr lang="en-US">
                <a:hlinkClick r:id="rId2"/>
              </a:rPr>
              <a:t>https://towardsdatascience.com/activation-functions-neural-networks-1cbd9f8d91d6</a:t>
            </a:r>
            <a:endParaRPr lang="en-US"/>
          </a:p>
          <a:p>
            <a:endParaRPr lang="en-US"/>
          </a:p>
        </p:txBody>
      </p:sp>
    </p:spTree>
    <p:extLst>
      <p:ext uri="{BB962C8B-B14F-4D97-AF65-F5344CB8AC3E}">
        <p14:creationId xmlns:p14="http://schemas.microsoft.com/office/powerpoint/2010/main" val="1057568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01A0A-9889-CE50-A410-FD14C8415613}"/>
              </a:ext>
            </a:extLst>
          </p:cNvPr>
          <p:cNvSpPr>
            <a:spLocks noGrp="1"/>
          </p:cNvSpPr>
          <p:nvPr>
            <p:ph type="title"/>
          </p:nvPr>
        </p:nvSpPr>
        <p:spPr/>
        <p:txBody>
          <a:bodyPr/>
          <a:lstStyle/>
          <a:p>
            <a:endParaRPr lang="en-US" dirty="0"/>
          </a:p>
        </p:txBody>
      </p:sp>
      <p:pic>
        <p:nvPicPr>
          <p:cNvPr id="5" name="Content Placeholder 4" descr="A picture containing text, cat, indoor&#10;&#10;Description automatically generated">
            <a:extLst>
              <a:ext uri="{FF2B5EF4-FFF2-40B4-BE49-F238E27FC236}">
                <a16:creationId xmlns:a16="http://schemas.microsoft.com/office/drawing/2014/main" id="{7320314A-913D-C233-2F43-E6A05F17CB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988675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7A47E-05B0-B9C7-945A-9FBB094EAD22}"/>
              </a:ext>
            </a:extLst>
          </p:cNvPr>
          <p:cNvSpPr>
            <a:spLocks noGrp="1"/>
          </p:cNvSpPr>
          <p:nvPr>
            <p:ph type="title"/>
          </p:nvPr>
        </p:nvSpPr>
        <p:spPr/>
        <p:txBody>
          <a:bodyPr/>
          <a:lstStyle/>
          <a:p>
            <a:r>
              <a:rPr lang="en-US" dirty="0"/>
              <a:t>The perceptron consists of 4 parts.</a:t>
            </a:r>
          </a:p>
        </p:txBody>
      </p:sp>
      <p:sp>
        <p:nvSpPr>
          <p:cNvPr id="3" name="Content Placeholder 2">
            <a:extLst>
              <a:ext uri="{FF2B5EF4-FFF2-40B4-BE49-F238E27FC236}">
                <a16:creationId xmlns:a16="http://schemas.microsoft.com/office/drawing/2014/main" id="{7498E387-D833-BD21-936C-B1D08ED1D72F}"/>
              </a:ext>
            </a:extLst>
          </p:cNvPr>
          <p:cNvSpPr>
            <a:spLocks noGrp="1"/>
          </p:cNvSpPr>
          <p:nvPr>
            <p:ph idx="1"/>
          </p:nvPr>
        </p:nvSpPr>
        <p:spPr/>
        <p:txBody>
          <a:bodyPr>
            <a:normAutofit fontScale="92500" lnSpcReduction="20000"/>
          </a:bodyPr>
          <a:lstStyle/>
          <a:p>
            <a:pPr>
              <a:buFont typeface="+mj-lt"/>
              <a:buAutoNum type="arabicPeriod"/>
            </a:pPr>
            <a:r>
              <a:rPr lang="en-US" dirty="0"/>
              <a:t>Input values or One input layer</a:t>
            </a:r>
          </a:p>
          <a:p>
            <a:pPr>
              <a:buFont typeface="+mj-lt"/>
              <a:buAutoNum type="arabicPeriod"/>
            </a:pPr>
            <a:r>
              <a:rPr lang="en-US" dirty="0"/>
              <a:t>Weights and Bias</a:t>
            </a:r>
          </a:p>
          <a:p>
            <a:pPr>
              <a:buFont typeface="+mj-lt"/>
              <a:buAutoNum type="arabicPeriod"/>
            </a:pPr>
            <a:r>
              <a:rPr lang="en-US" dirty="0"/>
              <a:t>Net sum</a:t>
            </a:r>
          </a:p>
          <a:p>
            <a:pPr>
              <a:buFont typeface="+mj-lt"/>
              <a:buAutoNum type="arabicPeriod"/>
            </a:pPr>
            <a:r>
              <a:rPr lang="en-US" dirty="0">
                <a:hlinkClick r:id="rId2"/>
              </a:rPr>
              <a:t>Activation Function</a:t>
            </a:r>
            <a:endParaRPr lang="en-US" dirty="0"/>
          </a:p>
          <a:p>
            <a:pPr marL="0" indent="0">
              <a:buNone/>
            </a:pPr>
            <a:endParaRPr lang="en-US" dirty="0"/>
          </a:p>
          <a:p>
            <a:r>
              <a:rPr lang="en-US" dirty="0"/>
              <a:t>The Perceptron is a linear classification algorithm. This means that it learns a decision boundary that separates two classes using a line (called a hyperplane) in the feature space. </a:t>
            </a:r>
          </a:p>
          <a:p>
            <a:r>
              <a:rPr lang="en-US" dirty="0"/>
              <a:t>As such, it is appropriate for those problems where the classes can be separated well by a line or linear model, referred to as linearly separable.</a:t>
            </a:r>
          </a:p>
          <a:p>
            <a:r>
              <a:rPr lang="en-US" dirty="0"/>
              <a:t>The coefficients of the model are referred to as input weights and are trained using the stochastic gradient descent optimization algorithm.</a:t>
            </a:r>
          </a:p>
          <a:p>
            <a:pPr marL="0" indent="0">
              <a:buNone/>
            </a:pPr>
            <a:endParaRPr lang="en-US" dirty="0"/>
          </a:p>
          <a:p>
            <a:endParaRPr lang="en-US" dirty="0"/>
          </a:p>
        </p:txBody>
      </p:sp>
    </p:spTree>
    <p:extLst>
      <p:ext uri="{BB962C8B-B14F-4D97-AF65-F5344CB8AC3E}">
        <p14:creationId xmlns:p14="http://schemas.microsoft.com/office/powerpoint/2010/main" val="4239423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B2A25-0EA7-11D8-A01A-330F98D89391}"/>
              </a:ext>
            </a:extLst>
          </p:cNvPr>
          <p:cNvSpPr>
            <a:spLocks noGrp="1"/>
          </p:cNvSpPr>
          <p:nvPr>
            <p:ph type="title"/>
          </p:nvPr>
        </p:nvSpPr>
        <p:spPr/>
        <p:txBody>
          <a:bodyPr/>
          <a:lstStyle/>
          <a:p>
            <a:r>
              <a:rPr lang="en-US" dirty="0"/>
              <a:t>Perceptron </a:t>
            </a:r>
          </a:p>
        </p:txBody>
      </p:sp>
      <p:pic>
        <p:nvPicPr>
          <p:cNvPr id="5" name="Content Placeholder 4" descr="Graphical user interface&#10;&#10;Description automatically generated">
            <a:extLst>
              <a:ext uri="{FF2B5EF4-FFF2-40B4-BE49-F238E27FC236}">
                <a16:creationId xmlns:a16="http://schemas.microsoft.com/office/drawing/2014/main" id="{E5EEF9E2-C9C2-17C3-A803-9B4450326E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5415" y="1825625"/>
            <a:ext cx="8241170" cy="4351338"/>
          </a:xfrm>
        </p:spPr>
      </p:pic>
    </p:spTree>
    <p:extLst>
      <p:ext uri="{BB962C8B-B14F-4D97-AF65-F5344CB8AC3E}">
        <p14:creationId xmlns:p14="http://schemas.microsoft.com/office/powerpoint/2010/main" val="1850717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FC0F-90FC-4E78-815B-EFF52CB57030}"/>
              </a:ext>
            </a:extLst>
          </p:cNvPr>
          <p:cNvSpPr>
            <a:spLocks noGrp="1"/>
          </p:cNvSpPr>
          <p:nvPr>
            <p:ph type="title"/>
          </p:nvPr>
        </p:nvSpPr>
        <p:spPr/>
        <p:txBody>
          <a:bodyPr/>
          <a:lstStyle/>
          <a:p>
            <a:r>
              <a:rPr lang="en-US" b="1" dirty="0"/>
              <a:t>Why do we need Weights and Bias?</a:t>
            </a:r>
            <a:br>
              <a:rPr lang="en-US" b="1" dirty="0"/>
            </a:br>
            <a:endParaRPr lang="en-US" dirty="0"/>
          </a:p>
        </p:txBody>
      </p:sp>
      <p:sp>
        <p:nvSpPr>
          <p:cNvPr id="3" name="Content Placeholder 2">
            <a:extLst>
              <a:ext uri="{FF2B5EF4-FFF2-40B4-BE49-F238E27FC236}">
                <a16:creationId xmlns:a16="http://schemas.microsoft.com/office/drawing/2014/main" id="{D759762F-045F-F464-214B-2A800E27F57A}"/>
              </a:ext>
            </a:extLst>
          </p:cNvPr>
          <p:cNvSpPr>
            <a:spLocks noGrp="1"/>
          </p:cNvSpPr>
          <p:nvPr>
            <p:ph idx="1"/>
          </p:nvPr>
        </p:nvSpPr>
        <p:spPr/>
        <p:txBody>
          <a:bodyPr/>
          <a:lstStyle/>
          <a:p>
            <a:r>
              <a:rPr lang="en-US" b="1" dirty="0"/>
              <a:t>Weights</a:t>
            </a:r>
            <a:r>
              <a:rPr lang="en-US" dirty="0"/>
              <a:t> shows the strength of the particular node.</a:t>
            </a:r>
          </a:p>
          <a:p>
            <a:r>
              <a:rPr lang="en-US" b="1" i="1" dirty="0"/>
              <a:t>A bias</a:t>
            </a:r>
            <a:r>
              <a:rPr lang="en-US" dirty="0"/>
              <a:t> value allows you to shift the activation function curve up or down.</a:t>
            </a:r>
          </a:p>
          <a:p>
            <a:r>
              <a:rPr lang="en-US" dirty="0"/>
              <a:t>Given that the inputs are multiplied by model coefficients, like linear regression and logistic regression, it is good practice to normalize or standardize data prior to using the model.</a:t>
            </a:r>
          </a:p>
          <a:p>
            <a:endParaRPr lang="en-US" dirty="0"/>
          </a:p>
        </p:txBody>
      </p:sp>
    </p:spTree>
    <p:extLst>
      <p:ext uri="{BB962C8B-B14F-4D97-AF65-F5344CB8AC3E}">
        <p14:creationId xmlns:p14="http://schemas.microsoft.com/office/powerpoint/2010/main" val="813761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7878D-58D4-C50F-114E-0D7CF719CF6F}"/>
              </a:ext>
            </a:extLst>
          </p:cNvPr>
          <p:cNvSpPr>
            <a:spLocks noGrp="1"/>
          </p:cNvSpPr>
          <p:nvPr>
            <p:ph type="title"/>
          </p:nvPr>
        </p:nvSpPr>
        <p:spPr/>
        <p:txBody>
          <a:bodyPr/>
          <a:lstStyle/>
          <a:p>
            <a:r>
              <a:rPr lang="en-US" b="1" dirty="0"/>
              <a:t>Why do we need Activation Function?</a:t>
            </a:r>
            <a:br>
              <a:rPr lang="en-US" b="1" dirty="0"/>
            </a:br>
            <a:endParaRPr lang="en-US" dirty="0"/>
          </a:p>
        </p:txBody>
      </p:sp>
      <p:sp>
        <p:nvSpPr>
          <p:cNvPr id="3" name="Content Placeholder 2">
            <a:extLst>
              <a:ext uri="{FF2B5EF4-FFF2-40B4-BE49-F238E27FC236}">
                <a16:creationId xmlns:a16="http://schemas.microsoft.com/office/drawing/2014/main" id="{DA7D4B55-E7DB-884B-623F-9DAA007DED75}"/>
              </a:ext>
            </a:extLst>
          </p:cNvPr>
          <p:cNvSpPr>
            <a:spLocks noGrp="1"/>
          </p:cNvSpPr>
          <p:nvPr>
            <p:ph idx="1"/>
          </p:nvPr>
        </p:nvSpPr>
        <p:spPr/>
        <p:txBody>
          <a:bodyPr/>
          <a:lstStyle/>
          <a:p>
            <a:r>
              <a:rPr lang="en-US" dirty="0"/>
              <a:t>In short, </a:t>
            </a:r>
            <a:r>
              <a:rPr lang="en-US" b="1" dirty="0"/>
              <a:t>the activation functions are used to map the input between the required values like (0, 1) or (-1, 1)</a:t>
            </a:r>
            <a:r>
              <a:rPr lang="en-US" dirty="0"/>
              <a:t>.</a:t>
            </a:r>
          </a:p>
        </p:txBody>
      </p:sp>
    </p:spTree>
    <p:extLst>
      <p:ext uri="{BB962C8B-B14F-4D97-AF65-F5344CB8AC3E}">
        <p14:creationId xmlns:p14="http://schemas.microsoft.com/office/powerpoint/2010/main" val="1866506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BA9D7-7C86-F273-57AF-E6BF3F000B06}"/>
              </a:ext>
            </a:extLst>
          </p:cNvPr>
          <p:cNvSpPr>
            <a:spLocks noGrp="1"/>
          </p:cNvSpPr>
          <p:nvPr>
            <p:ph type="title"/>
          </p:nvPr>
        </p:nvSpPr>
        <p:spPr/>
        <p:txBody>
          <a:bodyPr/>
          <a:lstStyle/>
          <a:p>
            <a:endParaRPr lang="en-US"/>
          </a:p>
        </p:txBody>
      </p:sp>
      <p:sp>
        <p:nvSpPr>
          <p:cNvPr id="5" name="TextBox 4">
            <a:extLst>
              <a:ext uri="{FF2B5EF4-FFF2-40B4-BE49-F238E27FC236}">
                <a16:creationId xmlns:a16="http://schemas.microsoft.com/office/drawing/2014/main" id="{9918EEE7-F44F-3B43-AFC3-10FFAD4B233D}"/>
              </a:ext>
            </a:extLst>
          </p:cNvPr>
          <p:cNvSpPr txBox="1"/>
          <p:nvPr/>
        </p:nvSpPr>
        <p:spPr>
          <a:xfrm>
            <a:off x="838200" y="1812694"/>
            <a:ext cx="10616738" cy="2031325"/>
          </a:xfrm>
          <a:prstGeom prst="rect">
            <a:avLst/>
          </a:prstGeom>
          <a:noFill/>
        </p:spPr>
        <p:txBody>
          <a:bodyPr wrap="square">
            <a:spAutoFit/>
          </a:bodyPr>
          <a:lstStyle/>
          <a:p>
            <a:r>
              <a:rPr lang="en-US" dirty="0"/>
              <a:t>It consists of a single node or neuron that takes a row of data as input and predicts a class label. This is achieved by calculating the weighted sum of the inputs and a bias (set to 1). The weighted sum of the input of the model is called the activation.</a:t>
            </a:r>
          </a:p>
          <a:p>
            <a:pPr>
              <a:buFont typeface="Arial" panose="020B0604020202020204" pitchFamily="34" charset="0"/>
              <a:buChar char="•"/>
            </a:pPr>
            <a:r>
              <a:rPr lang="en-US" b="1" dirty="0"/>
              <a:t>Activation</a:t>
            </a:r>
            <a:r>
              <a:rPr lang="en-US" dirty="0"/>
              <a:t> = Weights * Inputs + Bias</a:t>
            </a:r>
          </a:p>
          <a:p>
            <a:r>
              <a:rPr lang="en-US" dirty="0"/>
              <a:t>If the activation is above 0.0, the model will output 1.0; otherwise, it will output 0.0.</a:t>
            </a:r>
          </a:p>
          <a:p>
            <a:pPr>
              <a:buFont typeface="Arial" panose="020B0604020202020204" pitchFamily="34" charset="0"/>
              <a:buChar char="•"/>
            </a:pPr>
            <a:r>
              <a:rPr lang="en-US" b="1" dirty="0"/>
              <a:t>Predict 1</a:t>
            </a:r>
            <a:r>
              <a:rPr lang="en-US" dirty="0"/>
              <a:t>: If Activation &gt; 0.0</a:t>
            </a:r>
          </a:p>
          <a:p>
            <a:pPr>
              <a:buFont typeface="Arial" panose="020B0604020202020204" pitchFamily="34" charset="0"/>
              <a:buChar char="•"/>
            </a:pPr>
            <a:r>
              <a:rPr lang="en-US" b="1" dirty="0"/>
              <a:t>Predict 0</a:t>
            </a:r>
            <a:r>
              <a:rPr lang="en-US" dirty="0"/>
              <a:t>: If Activation &lt;= 0.0</a:t>
            </a:r>
          </a:p>
        </p:txBody>
      </p:sp>
    </p:spTree>
    <p:extLst>
      <p:ext uri="{BB962C8B-B14F-4D97-AF65-F5344CB8AC3E}">
        <p14:creationId xmlns:p14="http://schemas.microsoft.com/office/powerpoint/2010/main" val="790972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F67CC-A225-9D0F-560E-8B9320854A9C}"/>
              </a:ext>
            </a:extLst>
          </p:cNvPr>
          <p:cNvSpPr>
            <a:spLocks noGrp="1"/>
          </p:cNvSpPr>
          <p:nvPr>
            <p:ph type="title"/>
          </p:nvPr>
        </p:nvSpPr>
        <p:spPr/>
        <p:txBody>
          <a:bodyPr/>
          <a:lstStyle/>
          <a:p>
            <a:endParaRPr lang="en-US"/>
          </a:p>
        </p:txBody>
      </p:sp>
      <p:pic>
        <p:nvPicPr>
          <p:cNvPr id="5" name="Content Placeholder 4" descr="Diagram&#10;&#10;Description automatically generated with medium confidence">
            <a:extLst>
              <a:ext uri="{FF2B5EF4-FFF2-40B4-BE49-F238E27FC236}">
                <a16:creationId xmlns:a16="http://schemas.microsoft.com/office/drawing/2014/main" id="{6260628A-04E7-44FA-0115-79AC22AAA6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09987" y="2834481"/>
            <a:ext cx="4772025" cy="2333625"/>
          </a:xfrm>
        </p:spPr>
      </p:pic>
    </p:spTree>
    <p:extLst>
      <p:ext uri="{BB962C8B-B14F-4D97-AF65-F5344CB8AC3E}">
        <p14:creationId xmlns:p14="http://schemas.microsoft.com/office/powerpoint/2010/main" val="32294267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TotalTime>
  <Words>1399</Words>
  <Application>Microsoft Office PowerPoint</Application>
  <PresentationFormat>Widescreen</PresentationFormat>
  <Paragraphs>84</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PowerPoint Presentation</vt:lpstr>
      <vt:lpstr>Perceptron </vt:lpstr>
      <vt:lpstr>PowerPoint Presentation</vt:lpstr>
      <vt:lpstr>The perceptron consists of 4 parts.</vt:lpstr>
      <vt:lpstr>Perceptron </vt:lpstr>
      <vt:lpstr>Why do we need Weights and Bias? </vt:lpstr>
      <vt:lpstr>Why do we need Activation Function? </vt:lpstr>
      <vt:lpstr>PowerPoint Presentation</vt:lpstr>
      <vt:lpstr>PowerPoint Presentation</vt:lpstr>
      <vt:lpstr>Perceptron update rule</vt:lpstr>
      <vt:lpstr> Activation Functions in Neural Networks  </vt:lpstr>
      <vt:lpstr>Linear or Identity Activation Function </vt:lpstr>
      <vt:lpstr>Non-linear Activation Function </vt:lpstr>
      <vt:lpstr>The main terminologies needed to understand for nonlinear functions are:</vt:lpstr>
      <vt:lpstr>1. Sigmoid or Logistic Activation Function</vt:lpstr>
      <vt:lpstr>2. Tanh or hyperbolic tangent Activation Function </vt:lpstr>
      <vt:lpstr>3. ReLU (Rectified Linear Unit) Activation Function</vt:lpstr>
      <vt:lpstr>4. Leaky ReLU </vt:lpstr>
      <vt:lpstr>Why derivative/differentiation is used ?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Smita Kulkarni</dc:creator>
  <cp:lastModifiedBy>Smita Kulkarni</cp:lastModifiedBy>
  <cp:revision>8</cp:revision>
  <dcterms:created xsi:type="dcterms:W3CDTF">2022-07-04T14:19:32Z</dcterms:created>
  <dcterms:modified xsi:type="dcterms:W3CDTF">2022-07-05T11:14:52Z</dcterms:modified>
</cp:coreProperties>
</file>