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D7EE-B362-6A6D-AE92-C42155C4C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C15323-C0CC-06BE-47D2-5979CC6A1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38F29-DFE9-664B-FE4C-FE86E9754DE6}"/>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5" name="Footer Placeholder 4">
            <a:extLst>
              <a:ext uri="{FF2B5EF4-FFF2-40B4-BE49-F238E27FC236}">
                <a16:creationId xmlns:a16="http://schemas.microsoft.com/office/drawing/2014/main" id="{EACE88C7-925F-3CE7-874D-49C82826F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B4876-88F3-D0B6-EE4A-8E2AFE4DDA3F}"/>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313593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AABE-D3B2-97AA-CDBD-0BBD2D626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81A514-3E49-14FE-BDDE-C7A11567E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6D4AA-C1B0-262C-0916-ED1C4AE2FDC9}"/>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5" name="Footer Placeholder 4">
            <a:extLst>
              <a:ext uri="{FF2B5EF4-FFF2-40B4-BE49-F238E27FC236}">
                <a16:creationId xmlns:a16="http://schemas.microsoft.com/office/drawing/2014/main" id="{307F16B9-4996-EF3B-3505-3E2F79E9C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2030C-E66D-87F7-5319-DDDB04F234E0}"/>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88918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29DD3-CAEB-0D97-0374-DFE9B27893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0AD90-DDF0-2A9B-4F44-1B65EFE67C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8C3A8-7C01-2D01-2E3F-DCD6C0A9E1B6}"/>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5" name="Footer Placeholder 4">
            <a:extLst>
              <a:ext uri="{FF2B5EF4-FFF2-40B4-BE49-F238E27FC236}">
                <a16:creationId xmlns:a16="http://schemas.microsoft.com/office/drawing/2014/main" id="{624FD636-3FD7-21B8-AE7F-3E85E7702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5185F-F144-362E-D224-4BBB5CD0BDC8}"/>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252530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409C-1E02-8E75-8C5E-D3352196F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80CE0-2B8D-F9CF-5CC9-67F9A03AA4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C8EE7-9E45-7A8D-9F56-7E7D95EB5833}"/>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5" name="Footer Placeholder 4">
            <a:extLst>
              <a:ext uri="{FF2B5EF4-FFF2-40B4-BE49-F238E27FC236}">
                <a16:creationId xmlns:a16="http://schemas.microsoft.com/office/drawing/2014/main" id="{3864859C-5501-9741-8232-5BE3F7DD7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8C45A-092C-ECD3-9680-1885C2F7F246}"/>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51407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DB7B-6334-B640-FF42-70323DF387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8143C8-5E14-AF23-9F05-B753578D6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D986D0-1A6F-F48A-324F-2B39D3DBFBC8}"/>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5" name="Footer Placeholder 4">
            <a:extLst>
              <a:ext uri="{FF2B5EF4-FFF2-40B4-BE49-F238E27FC236}">
                <a16:creationId xmlns:a16="http://schemas.microsoft.com/office/drawing/2014/main" id="{823B4FAB-A3E9-645F-7891-5A0E12BF7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FD2D6-C8A8-E223-075D-2903125A46E8}"/>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118477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8170-CFF5-037A-46AC-C2F14F9A9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A5749-B904-0B4D-25F3-5B2CAF239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BEE224-5385-C5C4-487E-DAFC00C47A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C8DE43-2226-D4F0-D4F8-029905D85643}"/>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6" name="Footer Placeholder 5">
            <a:extLst>
              <a:ext uri="{FF2B5EF4-FFF2-40B4-BE49-F238E27FC236}">
                <a16:creationId xmlns:a16="http://schemas.microsoft.com/office/drawing/2014/main" id="{E5E302E7-9DBA-6DE2-31E1-8EDFCB628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160F9-1462-6AB0-8D64-10D82E8109F4}"/>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179522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461B-EF18-85E5-0A00-1A71E6D0FE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17D242-540C-6E47-0A7D-019B530E8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E11C3F-3465-AD16-B7A3-0882C67C7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51CB66-D673-A4DE-6B93-5906190F8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307B72-4CFF-F569-CB23-0C9B80241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511C7-EEAE-9D64-FA00-745FBA01FDE3}"/>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8" name="Footer Placeholder 7">
            <a:extLst>
              <a:ext uri="{FF2B5EF4-FFF2-40B4-BE49-F238E27FC236}">
                <a16:creationId xmlns:a16="http://schemas.microsoft.com/office/drawing/2014/main" id="{DD13841F-5875-731F-9BC1-9B54671002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AC54FB-02DE-0EE7-FE33-3EF483778E4B}"/>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161778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1D96-A878-93CF-B132-A7FB64821E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1B54E-2C9A-684B-76B5-CAA0196D817E}"/>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4" name="Footer Placeholder 3">
            <a:extLst>
              <a:ext uri="{FF2B5EF4-FFF2-40B4-BE49-F238E27FC236}">
                <a16:creationId xmlns:a16="http://schemas.microsoft.com/office/drawing/2014/main" id="{87C766C6-B2BE-3BBE-97BE-183A187CC2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7DB643-340E-50D8-78E0-FF8C4023F7DF}"/>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250598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AB3B3-CCFD-22A7-0BC8-6D8ACAA3C1FA}"/>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3" name="Footer Placeholder 2">
            <a:extLst>
              <a:ext uri="{FF2B5EF4-FFF2-40B4-BE49-F238E27FC236}">
                <a16:creationId xmlns:a16="http://schemas.microsoft.com/office/drawing/2014/main" id="{AEDF873F-7BC0-ECDA-963A-4305C4847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12C1E-F8A2-DCF8-7008-7CFFBF41A109}"/>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254838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CFD1-5CD3-7887-5384-02AF2448A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9167A0-DA51-2510-F7C2-5FE578F6B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B058E4-251C-137B-733D-E0A2473EF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3BAF7-39C9-E831-8BC8-B6C18DCBA5EE}"/>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6" name="Footer Placeholder 5">
            <a:extLst>
              <a:ext uri="{FF2B5EF4-FFF2-40B4-BE49-F238E27FC236}">
                <a16:creationId xmlns:a16="http://schemas.microsoft.com/office/drawing/2014/main" id="{E354746E-0D24-E0BA-4F62-92F21EB3C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3AE11-7E1D-BA6F-9A0F-7B828EA0F633}"/>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115490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1036-1AB3-DD1D-306B-B3D193772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697242-F0E8-4D89-EDF9-0F5B00952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1646DE-764E-1414-1A17-5E31B72A1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3AC3D-7F12-A44A-CFE0-DA96E7F02D1B}"/>
              </a:ext>
            </a:extLst>
          </p:cNvPr>
          <p:cNvSpPr>
            <a:spLocks noGrp="1"/>
          </p:cNvSpPr>
          <p:nvPr>
            <p:ph type="dt" sz="half" idx="10"/>
          </p:nvPr>
        </p:nvSpPr>
        <p:spPr/>
        <p:txBody>
          <a:bodyPr/>
          <a:lstStyle/>
          <a:p>
            <a:fld id="{FE885597-A1DF-4E29-9B68-62083BA38971}" type="datetimeFigureOut">
              <a:rPr lang="en-US" smtClean="0"/>
              <a:t>7/31/2022</a:t>
            </a:fld>
            <a:endParaRPr lang="en-US"/>
          </a:p>
        </p:txBody>
      </p:sp>
      <p:sp>
        <p:nvSpPr>
          <p:cNvPr id="6" name="Footer Placeholder 5">
            <a:extLst>
              <a:ext uri="{FF2B5EF4-FFF2-40B4-BE49-F238E27FC236}">
                <a16:creationId xmlns:a16="http://schemas.microsoft.com/office/drawing/2014/main" id="{E6607294-6D3B-8736-041D-941EF4DE0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8D6EC-42F0-03F1-D2B1-876A85FF5042}"/>
              </a:ext>
            </a:extLst>
          </p:cNvPr>
          <p:cNvSpPr>
            <a:spLocks noGrp="1"/>
          </p:cNvSpPr>
          <p:nvPr>
            <p:ph type="sldNum" sz="quarter" idx="12"/>
          </p:nvPr>
        </p:nvSpPr>
        <p:spPr/>
        <p:txBody>
          <a:bodyPr/>
          <a:lstStyle/>
          <a:p>
            <a:fld id="{E3526CDD-1680-4810-8583-F13CA5F89B6C}" type="slidenum">
              <a:rPr lang="en-US" smtClean="0"/>
              <a:t>‹#›</a:t>
            </a:fld>
            <a:endParaRPr lang="en-US"/>
          </a:p>
        </p:txBody>
      </p:sp>
    </p:spTree>
    <p:extLst>
      <p:ext uri="{BB962C8B-B14F-4D97-AF65-F5344CB8AC3E}">
        <p14:creationId xmlns:p14="http://schemas.microsoft.com/office/powerpoint/2010/main" val="208192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5175A-E415-EBAC-CD0B-252859D7D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9AC85-62B9-320F-28D6-377D73CAAF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20517-C8C4-F742-4B7B-E62F035CBF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85597-A1DF-4E29-9B68-62083BA38971}" type="datetimeFigureOut">
              <a:rPr lang="en-US" smtClean="0"/>
              <a:t>7/31/2022</a:t>
            </a:fld>
            <a:endParaRPr lang="en-US"/>
          </a:p>
        </p:txBody>
      </p:sp>
      <p:sp>
        <p:nvSpPr>
          <p:cNvPr id="5" name="Footer Placeholder 4">
            <a:extLst>
              <a:ext uri="{FF2B5EF4-FFF2-40B4-BE49-F238E27FC236}">
                <a16:creationId xmlns:a16="http://schemas.microsoft.com/office/drawing/2014/main" id="{1FC042A0-51F5-C4CA-1CD1-0010A234F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0254E5-7133-4CD9-857D-E96EB9181A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26CDD-1680-4810-8583-F13CA5F89B6C}" type="slidenum">
              <a:rPr lang="en-US" smtClean="0"/>
              <a:t>‹#›</a:t>
            </a:fld>
            <a:endParaRPr lang="en-US"/>
          </a:p>
        </p:txBody>
      </p:sp>
    </p:spTree>
    <p:extLst>
      <p:ext uri="{BB962C8B-B14F-4D97-AF65-F5344CB8AC3E}">
        <p14:creationId xmlns:p14="http://schemas.microsoft.com/office/powerpoint/2010/main" val="2859343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3FB-6C94-C784-2377-8D55CBFCC726}"/>
              </a:ext>
            </a:extLst>
          </p:cNvPr>
          <p:cNvSpPr>
            <a:spLocks noGrp="1"/>
          </p:cNvSpPr>
          <p:nvPr>
            <p:ph type="title"/>
          </p:nvPr>
        </p:nvSpPr>
        <p:spPr/>
        <p:txBody>
          <a:bodyPr/>
          <a:lstStyle/>
          <a:p>
            <a:r>
              <a:rPr lang="en-US" b="1" dirty="0"/>
              <a:t>Architecture of Neural Network</a:t>
            </a:r>
            <a:br>
              <a:rPr lang="en-US" b="1" dirty="0"/>
            </a:br>
            <a:endParaRPr lang="en-US" dirty="0"/>
          </a:p>
        </p:txBody>
      </p:sp>
      <p:sp>
        <p:nvSpPr>
          <p:cNvPr id="3" name="Content Placeholder 2">
            <a:extLst>
              <a:ext uri="{FF2B5EF4-FFF2-40B4-BE49-F238E27FC236}">
                <a16:creationId xmlns:a16="http://schemas.microsoft.com/office/drawing/2014/main" id="{CBC45012-0AE1-C860-C53D-0C8AD553BCBC}"/>
              </a:ext>
            </a:extLst>
          </p:cNvPr>
          <p:cNvSpPr>
            <a:spLocks noGrp="1"/>
          </p:cNvSpPr>
          <p:nvPr>
            <p:ph idx="1"/>
          </p:nvPr>
        </p:nvSpPr>
        <p:spPr/>
        <p:txBody>
          <a:bodyPr/>
          <a:lstStyle/>
          <a:p>
            <a:r>
              <a:rPr lang="en-US" dirty="0"/>
              <a:t>There are basically three types of architecture of the neural network.</a:t>
            </a:r>
          </a:p>
          <a:p>
            <a:pPr>
              <a:buFont typeface="Arial" panose="020B0604020202020204" pitchFamily="34" charset="0"/>
              <a:buChar char="•"/>
            </a:pPr>
            <a:r>
              <a:rPr lang="en-US" dirty="0"/>
              <a:t>Single Layer feedforward network</a:t>
            </a:r>
          </a:p>
          <a:p>
            <a:pPr>
              <a:buFont typeface="Arial" panose="020B0604020202020204" pitchFamily="34" charset="0"/>
              <a:buChar char="•"/>
            </a:pPr>
            <a:r>
              <a:rPr lang="en-US" dirty="0"/>
              <a:t>Multi-Layer feedforward network</a:t>
            </a:r>
          </a:p>
          <a:p>
            <a:pPr>
              <a:buFont typeface="Arial" panose="020B0604020202020204" pitchFamily="34" charset="0"/>
              <a:buChar char="•"/>
            </a:pPr>
            <a:r>
              <a:rPr lang="en-US" dirty="0"/>
              <a:t>Recurrent network</a:t>
            </a:r>
          </a:p>
          <a:p>
            <a:endParaRPr lang="en-US" dirty="0"/>
          </a:p>
        </p:txBody>
      </p:sp>
    </p:spTree>
    <p:extLst>
      <p:ext uri="{BB962C8B-B14F-4D97-AF65-F5344CB8AC3E}">
        <p14:creationId xmlns:p14="http://schemas.microsoft.com/office/powerpoint/2010/main" val="2733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68E4-5011-8A7A-5524-E5018BAF2BEA}"/>
              </a:ext>
            </a:extLst>
          </p:cNvPr>
          <p:cNvSpPr>
            <a:spLocks noGrp="1"/>
          </p:cNvSpPr>
          <p:nvPr>
            <p:ph type="title"/>
          </p:nvPr>
        </p:nvSpPr>
        <p:spPr/>
        <p:txBody>
          <a:bodyPr/>
          <a:lstStyle/>
          <a:p>
            <a:r>
              <a:rPr lang="en-US" b="1" dirty="0"/>
              <a:t>1. Single- Layer Feedforward Network</a:t>
            </a:r>
            <a:br>
              <a:rPr lang="en-US" b="1" dirty="0"/>
            </a:br>
            <a:endParaRPr lang="en-US" dirty="0"/>
          </a:p>
        </p:txBody>
      </p:sp>
      <p:sp>
        <p:nvSpPr>
          <p:cNvPr id="3" name="Content Placeholder 2">
            <a:extLst>
              <a:ext uri="{FF2B5EF4-FFF2-40B4-BE49-F238E27FC236}">
                <a16:creationId xmlns:a16="http://schemas.microsoft.com/office/drawing/2014/main" id="{32E5F34B-47E5-56F8-F2ED-C3F6367732F5}"/>
              </a:ext>
            </a:extLst>
          </p:cNvPr>
          <p:cNvSpPr>
            <a:spLocks noGrp="1"/>
          </p:cNvSpPr>
          <p:nvPr>
            <p:ph idx="1"/>
          </p:nvPr>
        </p:nvSpPr>
        <p:spPr/>
        <p:txBody>
          <a:bodyPr/>
          <a:lstStyle/>
          <a:p>
            <a:r>
              <a:rPr lang="en-US" dirty="0"/>
              <a:t>In this, we have an input layer of source nodes projected on an output layer of neurons. This network is a feedforward or acyclic network. It is termed a single layer because it only refers to the computation neurons of the output layer. No computation is performed on the input layer; hence it is not counted.</a:t>
            </a:r>
          </a:p>
        </p:txBody>
      </p:sp>
      <p:pic>
        <p:nvPicPr>
          <p:cNvPr id="22" name="Picture 21" descr="Diagram&#10;&#10;Description automatically generated">
            <a:extLst>
              <a:ext uri="{FF2B5EF4-FFF2-40B4-BE49-F238E27FC236}">
                <a16:creationId xmlns:a16="http://schemas.microsoft.com/office/drawing/2014/main" id="{8043BF63-E71E-A5A3-AD1A-0E079DAFA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382" y="3866542"/>
            <a:ext cx="5038725" cy="2445358"/>
          </a:xfrm>
          <a:prstGeom prst="rect">
            <a:avLst/>
          </a:prstGeom>
        </p:spPr>
      </p:pic>
    </p:spTree>
    <p:extLst>
      <p:ext uri="{BB962C8B-B14F-4D97-AF65-F5344CB8AC3E}">
        <p14:creationId xmlns:p14="http://schemas.microsoft.com/office/powerpoint/2010/main" val="377064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451C-FE43-CEEF-0703-6E409638A79B}"/>
              </a:ext>
            </a:extLst>
          </p:cNvPr>
          <p:cNvSpPr>
            <a:spLocks noGrp="1"/>
          </p:cNvSpPr>
          <p:nvPr>
            <p:ph type="title"/>
          </p:nvPr>
        </p:nvSpPr>
        <p:spPr/>
        <p:txBody>
          <a:bodyPr/>
          <a:lstStyle/>
          <a:p>
            <a:r>
              <a:rPr lang="en-US" b="1" dirty="0"/>
              <a:t>2. Multi-Layer Feedforward Network</a:t>
            </a:r>
            <a:br>
              <a:rPr lang="en-US" b="1" dirty="0"/>
            </a:br>
            <a:endParaRPr lang="en-US" dirty="0"/>
          </a:p>
        </p:txBody>
      </p:sp>
      <p:sp>
        <p:nvSpPr>
          <p:cNvPr id="3" name="Content Placeholder 2">
            <a:extLst>
              <a:ext uri="{FF2B5EF4-FFF2-40B4-BE49-F238E27FC236}">
                <a16:creationId xmlns:a16="http://schemas.microsoft.com/office/drawing/2014/main" id="{F83F5F27-2D63-5E3A-A4B6-37B3B5EF28C0}"/>
              </a:ext>
            </a:extLst>
          </p:cNvPr>
          <p:cNvSpPr>
            <a:spLocks noGrp="1"/>
          </p:cNvSpPr>
          <p:nvPr>
            <p:ph idx="1"/>
          </p:nvPr>
        </p:nvSpPr>
        <p:spPr/>
        <p:txBody>
          <a:bodyPr/>
          <a:lstStyle/>
          <a:p>
            <a:r>
              <a:rPr lang="en-US" dirty="0"/>
              <a:t>In this, there are one or more hidden layers except for the input and output layers. The nodes of this layer are called hidden neurons or hidden units. The role of the hidden layer is to intervene between the output and the external input. The input layer nodes supply the input signal to the second layer’s nodes, i.e. the hidden layer, and the output of the hidden layer acts as an input for the next layer</a:t>
            </a:r>
          </a:p>
        </p:txBody>
      </p:sp>
      <p:pic>
        <p:nvPicPr>
          <p:cNvPr id="5" name="Picture 4" descr="Diagram, engineering drawing, schematic&#10;&#10;Description automatically generated">
            <a:extLst>
              <a:ext uri="{FF2B5EF4-FFF2-40B4-BE49-F238E27FC236}">
                <a16:creationId xmlns:a16="http://schemas.microsoft.com/office/drawing/2014/main" id="{07A448D5-B4AF-C739-96AC-F33E8A1E1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251" y="4367213"/>
            <a:ext cx="2524125" cy="1809750"/>
          </a:xfrm>
          <a:prstGeom prst="rect">
            <a:avLst/>
          </a:prstGeom>
        </p:spPr>
      </p:pic>
    </p:spTree>
    <p:extLst>
      <p:ext uri="{BB962C8B-B14F-4D97-AF65-F5344CB8AC3E}">
        <p14:creationId xmlns:p14="http://schemas.microsoft.com/office/powerpoint/2010/main" val="103638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C646-B47F-99FE-DDA1-F71CB94F545F}"/>
              </a:ext>
            </a:extLst>
          </p:cNvPr>
          <p:cNvSpPr>
            <a:spLocks noGrp="1"/>
          </p:cNvSpPr>
          <p:nvPr>
            <p:ph type="title"/>
          </p:nvPr>
        </p:nvSpPr>
        <p:spPr/>
        <p:txBody>
          <a:bodyPr/>
          <a:lstStyle/>
          <a:p>
            <a:r>
              <a:rPr lang="en-US" b="1" dirty="0"/>
              <a:t>3. Recurrent Networks</a:t>
            </a:r>
            <a:br>
              <a:rPr lang="en-US" b="1" dirty="0"/>
            </a:br>
            <a:endParaRPr lang="en-US" dirty="0"/>
          </a:p>
        </p:txBody>
      </p:sp>
      <p:sp>
        <p:nvSpPr>
          <p:cNvPr id="3" name="Content Placeholder 2">
            <a:extLst>
              <a:ext uri="{FF2B5EF4-FFF2-40B4-BE49-F238E27FC236}">
                <a16:creationId xmlns:a16="http://schemas.microsoft.com/office/drawing/2014/main" id="{3E3DC665-B40A-A578-E397-0AAD56B1088B}"/>
              </a:ext>
            </a:extLst>
          </p:cNvPr>
          <p:cNvSpPr>
            <a:spLocks noGrp="1"/>
          </p:cNvSpPr>
          <p:nvPr>
            <p:ph idx="1"/>
          </p:nvPr>
        </p:nvSpPr>
        <p:spPr/>
        <p:txBody>
          <a:bodyPr/>
          <a:lstStyle/>
          <a:p>
            <a:r>
              <a:rPr lang="en-US" dirty="0"/>
              <a:t>A recurrent is almost similar to a feedforward network. The major difference is that it at least has one feedback loop. There might be zero or more hidden layers, but at least one feedback loop will be there.</a:t>
            </a:r>
          </a:p>
        </p:txBody>
      </p:sp>
      <p:pic>
        <p:nvPicPr>
          <p:cNvPr id="5" name="Picture 4" descr="Diagram&#10;&#10;Description automatically generated">
            <a:extLst>
              <a:ext uri="{FF2B5EF4-FFF2-40B4-BE49-F238E27FC236}">
                <a16:creationId xmlns:a16="http://schemas.microsoft.com/office/drawing/2014/main" id="{45771317-814F-B2E9-D56C-D32FC6F24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429" y="3287949"/>
            <a:ext cx="6040007" cy="2889014"/>
          </a:xfrm>
          <a:prstGeom prst="rect">
            <a:avLst/>
          </a:prstGeom>
        </p:spPr>
      </p:pic>
    </p:spTree>
    <p:extLst>
      <p:ext uri="{BB962C8B-B14F-4D97-AF65-F5344CB8AC3E}">
        <p14:creationId xmlns:p14="http://schemas.microsoft.com/office/powerpoint/2010/main" val="242874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19E7-CA19-5D37-80C7-3CAF994E5E19}"/>
              </a:ext>
            </a:extLst>
          </p:cNvPr>
          <p:cNvSpPr>
            <a:spLocks noGrp="1"/>
          </p:cNvSpPr>
          <p:nvPr>
            <p:ph type="title"/>
          </p:nvPr>
        </p:nvSpPr>
        <p:spPr/>
        <p:txBody>
          <a:bodyPr/>
          <a:lstStyle/>
          <a:p>
            <a:r>
              <a:rPr lang="en-US" b="1" dirty="0"/>
              <a:t>Advantages of Neural Network</a:t>
            </a:r>
            <a:br>
              <a:rPr lang="en-US" b="1" dirty="0"/>
            </a:br>
            <a:endParaRPr lang="en-US" dirty="0"/>
          </a:p>
        </p:txBody>
      </p:sp>
      <p:sp>
        <p:nvSpPr>
          <p:cNvPr id="3" name="Content Placeholder 2">
            <a:extLst>
              <a:ext uri="{FF2B5EF4-FFF2-40B4-BE49-F238E27FC236}">
                <a16:creationId xmlns:a16="http://schemas.microsoft.com/office/drawing/2014/main" id="{784851C4-7478-10F5-5049-FDD030942E99}"/>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Can work with incomplete information once trained.</a:t>
            </a:r>
          </a:p>
          <a:p>
            <a:pPr>
              <a:buFont typeface="Arial" panose="020B0604020202020204" pitchFamily="34" charset="0"/>
              <a:buChar char="•"/>
            </a:pPr>
            <a:r>
              <a:rPr lang="en-US" dirty="0"/>
              <a:t>Have the ability of fault tolerance.</a:t>
            </a:r>
          </a:p>
          <a:p>
            <a:pPr>
              <a:buFont typeface="Arial" panose="020B0604020202020204" pitchFamily="34" charset="0"/>
              <a:buChar char="•"/>
            </a:pPr>
            <a:r>
              <a:rPr lang="en-US" dirty="0"/>
              <a:t>Have a distributed memory</a:t>
            </a:r>
          </a:p>
          <a:p>
            <a:pPr>
              <a:buFont typeface="Arial" panose="020B0604020202020204" pitchFamily="34" charset="0"/>
              <a:buChar char="•"/>
            </a:pPr>
            <a:r>
              <a:rPr lang="en-US" dirty="0"/>
              <a:t>Can make machine learning.</a:t>
            </a:r>
          </a:p>
          <a:p>
            <a:pPr>
              <a:buFont typeface="Arial" panose="020B0604020202020204" pitchFamily="34" charset="0"/>
              <a:buChar char="•"/>
            </a:pPr>
            <a:r>
              <a:rPr lang="en-US" dirty="0"/>
              <a:t>Parallel processing.</a:t>
            </a:r>
          </a:p>
          <a:p>
            <a:pPr>
              <a:buFont typeface="Arial" panose="020B0604020202020204" pitchFamily="34" charset="0"/>
              <a:buChar char="•"/>
            </a:pPr>
            <a:r>
              <a:rPr lang="en-US" dirty="0"/>
              <a:t>Stores information on an entire network.</a:t>
            </a:r>
          </a:p>
          <a:p>
            <a:pPr>
              <a:buFont typeface="Arial" panose="020B0604020202020204" pitchFamily="34" charset="0"/>
              <a:buChar char="•"/>
            </a:pPr>
            <a:r>
              <a:rPr lang="en-US" dirty="0"/>
              <a:t>Can learn non-linear and complex relationships.</a:t>
            </a:r>
          </a:p>
          <a:p>
            <a:pPr>
              <a:buFont typeface="Arial" panose="020B0604020202020204" pitchFamily="34" charset="0"/>
              <a:buChar char="•"/>
            </a:pPr>
            <a:r>
              <a:rPr lang="en-US" dirty="0"/>
              <a:t>Ability to </a:t>
            </a:r>
            <a:r>
              <a:rPr lang="en-US" dirty="0" err="1"/>
              <a:t>generaize</a:t>
            </a:r>
            <a:r>
              <a:rPr lang="en-US" dirty="0"/>
              <a:t>, i.e. can infer unseen relationships after learning from some prior relationships.</a:t>
            </a:r>
          </a:p>
          <a:p>
            <a:endParaRPr lang="en-US" dirty="0"/>
          </a:p>
        </p:txBody>
      </p:sp>
    </p:spTree>
    <p:extLst>
      <p:ext uri="{BB962C8B-B14F-4D97-AF65-F5344CB8AC3E}">
        <p14:creationId xmlns:p14="http://schemas.microsoft.com/office/powerpoint/2010/main" val="3362722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298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Architecture of Neural Network </vt:lpstr>
      <vt:lpstr>1. Single- Layer Feedforward Network </vt:lpstr>
      <vt:lpstr>2. Multi-Layer Feedforward Network </vt:lpstr>
      <vt:lpstr>3. Recurrent Networks </vt:lpstr>
      <vt:lpstr>Advantages of Neural Network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4</cp:revision>
  <dcterms:created xsi:type="dcterms:W3CDTF">2022-07-05T10:30:19Z</dcterms:created>
  <dcterms:modified xsi:type="dcterms:W3CDTF">2022-07-31T03:45:29Z</dcterms:modified>
</cp:coreProperties>
</file>