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2" r:id="rId6"/>
    <p:sldId id="263" r:id="rId7"/>
    <p:sldId id="268" r:id="rId8"/>
    <p:sldId id="264" r:id="rId9"/>
    <p:sldId id="265"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45" d="100"/>
          <a:sy n="45" d="100"/>
        </p:scale>
        <p:origin x="48" y="11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3B4C-F7F1-F527-8A28-9635C35B2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8B773-4622-FAC4-4C03-9E95BFB03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2E95C-D88F-5FA4-94FB-84B8979E6B01}"/>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5" name="Footer Placeholder 4">
            <a:extLst>
              <a:ext uri="{FF2B5EF4-FFF2-40B4-BE49-F238E27FC236}">
                <a16:creationId xmlns:a16="http://schemas.microsoft.com/office/drawing/2014/main" id="{2F49EDC2-93CB-EF20-891E-E9AA781B6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B5438-803D-708D-F163-26B13320B4F5}"/>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102017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D4D4-F3B3-B575-D4F4-96B70901D3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481D5F-4072-C989-B0DF-AC512F3030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89D18-0BC5-534F-A0C2-5E52C91C5E2C}"/>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5" name="Footer Placeholder 4">
            <a:extLst>
              <a:ext uri="{FF2B5EF4-FFF2-40B4-BE49-F238E27FC236}">
                <a16:creationId xmlns:a16="http://schemas.microsoft.com/office/drawing/2014/main" id="{0562F3D4-C367-3E7A-CC6F-9F20E6826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F08B4-9C61-12AE-4399-1EB5BCAD01E1}"/>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24380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27DCD9-C04B-53F2-FCC8-B304118926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196ED2-1CEB-C219-086D-3F8FFCB26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E14E8-545D-A550-9AE3-47812B18116E}"/>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5" name="Footer Placeholder 4">
            <a:extLst>
              <a:ext uri="{FF2B5EF4-FFF2-40B4-BE49-F238E27FC236}">
                <a16:creationId xmlns:a16="http://schemas.microsoft.com/office/drawing/2014/main" id="{10F79911-E5B0-2426-9ACA-2C3182A60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4D9E7-A537-9971-69C6-DD34CF8308FE}"/>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276425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CEBF-3687-B49C-6AC8-AB5F3A194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A74DA-55B8-6710-5593-D8D16C18E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9A9AA-1401-7C85-92D3-D9787D4625AB}"/>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5" name="Footer Placeholder 4">
            <a:extLst>
              <a:ext uri="{FF2B5EF4-FFF2-40B4-BE49-F238E27FC236}">
                <a16:creationId xmlns:a16="http://schemas.microsoft.com/office/drawing/2014/main" id="{3CCDBA34-E8CA-2366-CA0A-4A1D1E2D0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922F3-78D0-49DB-BB4D-05459E191F88}"/>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223682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D6A1-D83A-90D5-F4E7-2F0C9A08E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A8AF3-34FF-D04E-2E05-F7950EC15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3689A-749E-83D7-EE58-F0A6176165E8}"/>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5" name="Footer Placeholder 4">
            <a:extLst>
              <a:ext uri="{FF2B5EF4-FFF2-40B4-BE49-F238E27FC236}">
                <a16:creationId xmlns:a16="http://schemas.microsoft.com/office/drawing/2014/main" id="{50E4727A-D1EC-FF4A-BC6F-4FD22B01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F06EF-8860-F5D3-54A7-3F04244F2CDE}"/>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129175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57E1-159E-CFA1-F4A4-2F30F45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A9C77-4080-75F5-104B-EE94F18C4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8F657-CF3F-03DA-D472-9F4E5153E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8690F-3627-D7E9-35FC-C3FF337A5E18}"/>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6" name="Footer Placeholder 5">
            <a:extLst>
              <a:ext uri="{FF2B5EF4-FFF2-40B4-BE49-F238E27FC236}">
                <a16:creationId xmlns:a16="http://schemas.microsoft.com/office/drawing/2014/main" id="{F4AEC3A8-63C1-07E8-72DD-D5103BBEB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65346-9055-A70E-FA7A-C3E320C7B163}"/>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255148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A21F-05C0-1949-0DF3-5D74701F8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9E7FBA-8264-84FB-4AF8-F4809FDEB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7CD4F6-806D-25BD-B6C3-A4D04AA9C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9ED0D-F21C-3A25-5E5A-D8C010122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B3B0C-5AA6-2620-F4FF-C89E120356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D301D5-0F9E-A396-D371-55985BBCB370}"/>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8" name="Footer Placeholder 7">
            <a:extLst>
              <a:ext uri="{FF2B5EF4-FFF2-40B4-BE49-F238E27FC236}">
                <a16:creationId xmlns:a16="http://schemas.microsoft.com/office/drawing/2014/main" id="{75CD93AF-8A46-0F33-FE5A-C88772972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1C03C2-9239-A19B-5078-52B9A76BD191}"/>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407402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9DF9-16BD-8A25-C07E-0EBA3F0834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56D160-5318-AD40-3059-98DD7493EA28}"/>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4" name="Footer Placeholder 3">
            <a:extLst>
              <a:ext uri="{FF2B5EF4-FFF2-40B4-BE49-F238E27FC236}">
                <a16:creationId xmlns:a16="http://schemas.microsoft.com/office/drawing/2014/main" id="{FE993272-285E-819B-0193-5F717F11D0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62B80-7ABB-07BA-EA31-42BB6085FBFB}"/>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33540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22D65-D64A-1F4E-FA3F-42DD2246F8A4}"/>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3" name="Footer Placeholder 2">
            <a:extLst>
              <a:ext uri="{FF2B5EF4-FFF2-40B4-BE49-F238E27FC236}">
                <a16:creationId xmlns:a16="http://schemas.microsoft.com/office/drawing/2014/main" id="{B33BA30E-51D7-7A3C-34CE-3154E5DC96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721FB1-D888-1F74-5A21-18175C08791F}"/>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188978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BD41-A0ED-387D-49E1-25C9C1356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E405A2-8038-4827-8679-140CA52EC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00CA1-EB29-FEC3-875F-1A98E99BD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E9E8A-9B08-6F64-0653-08DE67D81435}"/>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6" name="Footer Placeholder 5">
            <a:extLst>
              <a:ext uri="{FF2B5EF4-FFF2-40B4-BE49-F238E27FC236}">
                <a16:creationId xmlns:a16="http://schemas.microsoft.com/office/drawing/2014/main" id="{7A568E46-678F-387F-4C19-F2C9D0B61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5276F-F5FF-E47A-F117-2F35AC4848A4}"/>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37242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B6D-0D6D-55C0-21C6-264CE9F61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499A5A-C145-00C2-C715-30F45BD09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C55E13-7A1A-068F-702C-7A6C6EE45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C80778-6A9C-720B-B357-D90B3EBE0B40}"/>
              </a:ext>
            </a:extLst>
          </p:cNvPr>
          <p:cNvSpPr>
            <a:spLocks noGrp="1"/>
          </p:cNvSpPr>
          <p:nvPr>
            <p:ph type="dt" sz="half" idx="10"/>
          </p:nvPr>
        </p:nvSpPr>
        <p:spPr/>
        <p:txBody>
          <a:bodyPr/>
          <a:lstStyle/>
          <a:p>
            <a:fld id="{DC74FF6B-839F-47B4-87D8-28C58027242F}" type="datetimeFigureOut">
              <a:rPr lang="en-US" smtClean="0"/>
              <a:t>7/25/2022</a:t>
            </a:fld>
            <a:endParaRPr lang="en-US"/>
          </a:p>
        </p:txBody>
      </p:sp>
      <p:sp>
        <p:nvSpPr>
          <p:cNvPr id="6" name="Footer Placeholder 5">
            <a:extLst>
              <a:ext uri="{FF2B5EF4-FFF2-40B4-BE49-F238E27FC236}">
                <a16:creationId xmlns:a16="http://schemas.microsoft.com/office/drawing/2014/main" id="{BE33CDFF-E53B-4837-DC09-230F53549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88DB7-2BC9-B35C-C3DE-0B4CDA732B73}"/>
              </a:ext>
            </a:extLst>
          </p:cNvPr>
          <p:cNvSpPr>
            <a:spLocks noGrp="1"/>
          </p:cNvSpPr>
          <p:nvPr>
            <p:ph type="sldNum" sz="quarter" idx="12"/>
          </p:nvPr>
        </p:nvSpPr>
        <p:spPr/>
        <p:txBody>
          <a:bodyPr/>
          <a:lstStyle/>
          <a:p>
            <a:fld id="{8AC3BEAB-C9BD-4BAF-B1CF-E387B51EEBDE}" type="slidenum">
              <a:rPr lang="en-US" smtClean="0"/>
              <a:t>‹#›</a:t>
            </a:fld>
            <a:endParaRPr lang="en-US"/>
          </a:p>
        </p:txBody>
      </p:sp>
    </p:spTree>
    <p:extLst>
      <p:ext uri="{BB962C8B-B14F-4D97-AF65-F5344CB8AC3E}">
        <p14:creationId xmlns:p14="http://schemas.microsoft.com/office/powerpoint/2010/main" val="345591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8A73BD-30C0-268C-4D8A-1295A9F85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2AD16-D705-C061-97A4-A3840DC58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C069D-0CC8-720F-EB49-075F50D33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4FF6B-839F-47B4-87D8-28C58027242F}" type="datetimeFigureOut">
              <a:rPr lang="en-US" smtClean="0"/>
              <a:t>7/25/2022</a:t>
            </a:fld>
            <a:endParaRPr lang="en-US"/>
          </a:p>
        </p:txBody>
      </p:sp>
      <p:sp>
        <p:nvSpPr>
          <p:cNvPr id="5" name="Footer Placeholder 4">
            <a:extLst>
              <a:ext uri="{FF2B5EF4-FFF2-40B4-BE49-F238E27FC236}">
                <a16:creationId xmlns:a16="http://schemas.microsoft.com/office/drawing/2014/main" id="{89871EED-1FFB-1A87-569B-9666A1F23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125FA4-D5E7-10D5-F1A5-27601C42E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3BEAB-C9BD-4BAF-B1CF-E387B51EEBDE}" type="slidenum">
              <a:rPr lang="en-US" smtClean="0"/>
              <a:t>‹#›</a:t>
            </a:fld>
            <a:endParaRPr lang="en-US"/>
          </a:p>
        </p:txBody>
      </p:sp>
    </p:spTree>
    <p:extLst>
      <p:ext uri="{BB962C8B-B14F-4D97-AF65-F5344CB8AC3E}">
        <p14:creationId xmlns:p14="http://schemas.microsoft.com/office/powerpoint/2010/main" val="25845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8075-B682-DA41-F793-F4C8C78C84F3}"/>
              </a:ext>
            </a:extLst>
          </p:cNvPr>
          <p:cNvSpPr>
            <a:spLocks noGrp="1"/>
          </p:cNvSpPr>
          <p:nvPr>
            <p:ph type="ctrTitle"/>
          </p:nvPr>
        </p:nvSpPr>
        <p:spPr/>
        <p:txBody>
          <a:bodyPr/>
          <a:lstStyle/>
          <a:p>
            <a:r>
              <a:rPr lang="en-US" b="1" dirty="0"/>
              <a:t>Dropout in Neural Networks</a:t>
            </a:r>
            <a:br>
              <a:rPr lang="en-US" b="1" dirty="0"/>
            </a:br>
            <a:endParaRPr lang="en-US" dirty="0"/>
          </a:p>
        </p:txBody>
      </p:sp>
      <p:sp>
        <p:nvSpPr>
          <p:cNvPr id="3" name="Subtitle 2">
            <a:extLst>
              <a:ext uri="{FF2B5EF4-FFF2-40B4-BE49-F238E27FC236}">
                <a16:creationId xmlns:a16="http://schemas.microsoft.com/office/drawing/2014/main" id="{57777A9B-0E68-B851-C9ED-AEF164F1C0A6}"/>
              </a:ext>
            </a:extLst>
          </p:cNvPr>
          <p:cNvSpPr>
            <a:spLocks noGrp="1"/>
          </p:cNvSpPr>
          <p:nvPr>
            <p:ph type="subTitle" idx="1"/>
          </p:nvPr>
        </p:nvSpPr>
        <p:spPr/>
        <p:txBody>
          <a:bodyPr/>
          <a:lstStyle/>
          <a:p>
            <a:r>
              <a:rPr lang="en-US" b="1" dirty="0"/>
              <a:t>Dropout layers have been the go-to method to reduce the overfitting of neural networks. It is the underworld king of regularization in the modern era of deep learning.</a:t>
            </a:r>
          </a:p>
          <a:p>
            <a:endParaRPr lang="en-US" dirty="0"/>
          </a:p>
        </p:txBody>
      </p:sp>
    </p:spTree>
    <p:extLst>
      <p:ext uri="{BB962C8B-B14F-4D97-AF65-F5344CB8AC3E}">
        <p14:creationId xmlns:p14="http://schemas.microsoft.com/office/powerpoint/2010/main" val="319150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5587-BCBB-C427-8B50-9A1630DC8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BC95A1-8547-68B8-D242-4429D3A9CE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317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DF63-D6FD-A083-10DE-B86399BCA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2EDB7E-E011-62B7-78F1-E71E8798B8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469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FB66-420A-45E6-04BA-C24287E2CE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41380D-F497-CA4A-5773-DAB22DED2E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01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E587-4365-1FEB-A6F0-2ADBDA654C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C702F1-515B-4FB7-D3F8-0954CF65B1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02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3BFD-50BD-4877-E5F1-CC7422724B5C}"/>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85DB0A75-62B1-8674-61FE-A797C44C3381}"/>
              </a:ext>
            </a:extLst>
          </p:cNvPr>
          <p:cNvSpPr>
            <a:spLocks noGrp="1"/>
          </p:cNvSpPr>
          <p:nvPr>
            <p:ph idx="1"/>
          </p:nvPr>
        </p:nvSpPr>
        <p:spPr/>
        <p:txBody>
          <a:bodyPr>
            <a:normAutofit fontScale="70000" lnSpcReduction="20000"/>
          </a:bodyPr>
          <a:lstStyle/>
          <a:p>
            <a:r>
              <a:rPr lang="en-US" dirty="0"/>
              <a:t>The deep neural networks have different architectures, sometimes shallow, sometimes very deep trying to generalize on the given dataset. But, in this pursuit of trying too hard to learn different features from the dataset, they sometimes learn the </a:t>
            </a:r>
            <a:r>
              <a:rPr lang="en-US" b="1" dirty="0"/>
              <a:t>statistical noise</a:t>
            </a:r>
            <a:r>
              <a:rPr lang="en-US" dirty="0"/>
              <a:t> in the dataset. </a:t>
            </a:r>
          </a:p>
          <a:p>
            <a:r>
              <a:rPr lang="en-US" dirty="0"/>
              <a:t>This improves the model performance on the training dataset but fails massively on new data points (test dataset). This is the problem of </a:t>
            </a:r>
            <a:r>
              <a:rPr lang="en-US" b="1" dirty="0"/>
              <a:t>overfitting. </a:t>
            </a:r>
          </a:p>
          <a:p>
            <a:r>
              <a:rPr lang="en-US" dirty="0"/>
              <a:t>To tackle this problem, we have various regularization techniques that penalize the weights of the network but this wasn’t enough.</a:t>
            </a:r>
          </a:p>
          <a:p>
            <a:r>
              <a:rPr lang="en-US" dirty="0"/>
              <a:t>The best way to reduce overfitting or the best way to regularize a fixed-size model is to get the average predictions from all possible settings of the parameters and aggregate the final output. But this becomes too computationally expensive and isn’t feasible for a real-time inference/prediction.</a:t>
            </a:r>
          </a:p>
          <a:p>
            <a:r>
              <a:rPr lang="en-US" dirty="0"/>
              <a:t>The other way is inspired by the ensemble techniques (such as AdaBoost, </a:t>
            </a:r>
            <a:r>
              <a:rPr lang="en-US" dirty="0" err="1"/>
              <a:t>XGBoost</a:t>
            </a:r>
            <a:r>
              <a:rPr lang="en-US" dirty="0"/>
              <a:t>, and Random Forest) where we use multiple neural networks of different architectures. But this requires multiple models to be trained and stored, which over time becomes a huge challenge as the networks grow deeper.</a:t>
            </a:r>
          </a:p>
          <a:p>
            <a:r>
              <a:rPr lang="en-US" dirty="0"/>
              <a:t>So, we have a great solution known as Dropout Layers.</a:t>
            </a:r>
          </a:p>
          <a:p>
            <a:endParaRPr lang="en-US" dirty="0"/>
          </a:p>
          <a:p>
            <a:endParaRPr lang="en-US" dirty="0"/>
          </a:p>
        </p:txBody>
      </p:sp>
    </p:spTree>
    <p:extLst>
      <p:ext uri="{BB962C8B-B14F-4D97-AF65-F5344CB8AC3E}">
        <p14:creationId xmlns:p14="http://schemas.microsoft.com/office/powerpoint/2010/main" val="319097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6276-A11E-55E5-EA15-1746F862A5EB}"/>
              </a:ext>
            </a:extLst>
          </p:cNvPr>
          <p:cNvSpPr>
            <a:spLocks noGrp="1"/>
          </p:cNvSpPr>
          <p:nvPr>
            <p:ph type="title"/>
          </p:nvPr>
        </p:nvSpPr>
        <p:spPr/>
        <p:txBody>
          <a:bodyPr/>
          <a:lstStyle/>
          <a:p>
            <a:r>
              <a:rPr lang="en-US" b="1" dirty="0"/>
              <a:t>What is a Dropout?</a:t>
            </a:r>
            <a:br>
              <a:rPr lang="en-US" b="1" dirty="0"/>
            </a:br>
            <a:endParaRPr lang="en-US" dirty="0"/>
          </a:p>
        </p:txBody>
      </p:sp>
      <p:sp>
        <p:nvSpPr>
          <p:cNvPr id="3" name="Content Placeholder 2">
            <a:extLst>
              <a:ext uri="{FF2B5EF4-FFF2-40B4-BE49-F238E27FC236}">
                <a16:creationId xmlns:a16="http://schemas.microsoft.com/office/drawing/2014/main" id="{049F43C6-DF40-E084-5D47-F49629C0D621}"/>
              </a:ext>
            </a:extLst>
          </p:cNvPr>
          <p:cNvSpPr>
            <a:spLocks noGrp="1"/>
          </p:cNvSpPr>
          <p:nvPr>
            <p:ph sz="half" idx="1"/>
          </p:nvPr>
        </p:nvSpPr>
        <p:spPr>
          <a:xfrm>
            <a:off x="838200" y="1690688"/>
            <a:ext cx="5181600" cy="4486275"/>
          </a:xfrm>
        </p:spPr>
        <p:txBody>
          <a:bodyPr>
            <a:normAutofit fontScale="47500" lnSpcReduction="20000"/>
          </a:bodyPr>
          <a:lstStyle/>
          <a:p>
            <a:r>
              <a:rPr lang="en-US" dirty="0"/>
              <a:t> The term “dropout” refers to dropping out the nodes (input and hidden layer) in a neural network (as seen in Figure 1). All the forward and backwards connections with a dropped node are temporarily removed, thus creating a new network architecture out of the parent network. The nodes are dropped by a dropout probability of p.</a:t>
            </a:r>
          </a:p>
          <a:p>
            <a:endParaRPr lang="en-US" dirty="0"/>
          </a:p>
          <a:p>
            <a:r>
              <a:rPr lang="en-US" dirty="0"/>
              <a:t>Let’s try to understand with a given input x: {1, 2, 3, 4, 5} to the fully connected layer. We have a dropout layer with probability p = 0.2 (or keep probability = 0.8). During the forward propagation (training) from the input x, 20% of the nodes would be dropped, i.e. the x could become {1, 0, 3, 4, 5} or {1, 2, 0, 4, 5} and so on. Similarly, it applied to the hidden layers.</a:t>
            </a:r>
          </a:p>
          <a:p>
            <a:endParaRPr lang="en-US" dirty="0"/>
          </a:p>
          <a:p>
            <a:r>
              <a:rPr lang="en-US" dirty="0"/>
              <a:t>For instance, if the hidden layers have 1000 neurons (nodes) and a dropout is applied with drop probability = 0.5, then 500 neurons would be randomly dropped in every iteration (batch).</a:t>
            </a:r>
          </a:p>
          <a:p>
            <a:r>
              <a:rPr lang="en-US" dirty="0"/>
              <a:t>Generally, for the input layers, the keep probability, i.e., 1- drop probability, is closer to 1, 0.8 being the best as suggested by the authors. For the hidden layers, the greater the drop probability sparser the model, where 0.5 is the most optimized keep probability, that states dropping 50% of the nodes.</a:t>
            </a:r>
          </a:p>
          <a:p>
            <a:endParaRPr lang="en-US" dirty="0"/>
          </a:p>
          <a:p>
            <a:endParaRPr lang="en-US" dirty="0"/>
          </a:p>
        </p:txBody>
      </p:sp>
      <p:pic>
        <p:nvPicPr>
          <p:cNvPr id="6" name="Content Placeholder 5" descr="Diagram&#10;&#10;Description automatically generated">
            <a:extLst>
              <a:ext uri="{FF2B5EF4-FFF2-40B4-BE49-F238E27FC236}">
                <a16:creationId xmlns:a16="http://schemas.microsoft.com/office/drawing/2014/main" id="{FAAE6F12-54F5-1467-1CA0-6FE5767DD4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18107"/>
            <a:ext cx="5181600" cy="2766374"/>
          </a:xfrm>
        </p:spPr>
      </p:pic>
    </p:spTree>
    <p:extLst>
      <p:ext uri="{BB962C8B-B14F-4D97-AF65-F5344CB8AC3E}">
        <p14:creationId xmlns:p14="http://schemas.microsoft.com/office/powerpoint/2010/main" val="40655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2DB-781E-C099-ACC4-913A5B0ED8E8}"/>
              </a:ext>
            </a:extLst>
          </p:cNvPr>
          <p:cNvSpPr>
            <a:spLocks noGrp="1"/>
          </p:cNvSpPr>
          <p:nvPr>
            <p:ph type="title"/>
          </p:nvPr>
        </p:nvSpPr>
        <p:spPr/>
        <p:txBody>
          <a:bodyPr/>
          <a:lstStyle/>
          <a:p>
            <a:r>
              <a:rPr lang="en-US" b="1" dirty="0"/>
              <a:t>How does it solve the Overfitting problem?</a:t>
            </a:r>
            <a:br>
              <a:rPr lang="en-US" b="1" dirty="0"/>
            </a:br>
            <a:endParaRPr lang="en-US" dirty="0"/>
          </a:p>
        </p:txBody>
      </p:sp>
      <p:sp>
        <p:nvSpPr>
          <p:cNvPr id="3" name="Content Placeholder 2">
            <a:extLst>
              <a:ext uri="{FF2B5EF4-FFF2-40B4-BE49-F238E27FC236}">
                <a16:creationId xmlns:a16="http://schemas.microsoft.com/office/drawing/2014/main" id="{51C1629F-465B-7BD0-5DE1-C8E0C0170011}"/>
              </a:ext>
            </a:extLst>
          </p:cNvPr>
          <p:cNvSpPr>
            <a:spLocks noGrp="1"/>
          </p:cNvSpPr>
          <p:nvPr>
            <p:ph sz="half" idx="1"/>
          </p:nvPr>
        </p:nvSpPr>
        <p:spPr/>
        <p:txBody>
          <a:bodyPr>
            <a:normAutofit fontScale="55000" lnSpcReduction="20000"/>
          </a:bodyPr>
          <a:lstStyle/>
          <a:p>
            <a:r>
              <a:rPr lang="en-US" dirty="0"/>
              <a:t>In the overfitting problem, the model learns the statistical noise. To be precise, the main motive of training is to decrease the loss function, given all the units (neurons). So in overfitting, a unit may change in a way that fixes up the mistakes of the other units. This leads to complex co-adaptations, which in turn leads to the overfitting problem because this complex co-adaptation fails to generalize on the unseen dataset.</a:t>
            </a:r>
          </a:p>
          <a:p>
            <a:endParaRPr lang="en-US" dirty="0"/>
          </a:p>
          <a:p>
            <a:r>
              <a:rPr lang="en-US" dirty="0"/>
              <a:t>Now, if we use dropout, it prevents these units to fix up the mistake of other units, thus preventing co-adaptation, as in every iteration the presence of a unit is highly unreliable. So by randomly dropping a few units (nodes), it forces the layers to take more or less responsibility for the input by taking a probabilistic approach.</a:t>
            </a:r>
          </a:p>
          <a:p>
            <a:endParaRPr lang="en-US" dirty="0"/>
          </a:p>
          <a:p>
            <a:r>
              <a:rPr lang="en-US" dirty="0"/>
              <a:t>This ensures that the model is getting generalized and hence reducing the overfitting problem.</a:t>
            </a:r>
          </a:p>
        </p:txBody>
      </p:sp>
      <p:pic>
        <p:nvPicPr>
          <p:cNvPr id="5" name="Content Placeholder 4">
            <a:extLst>
              <a:ext uri="{FF2B5EF4-FFF2-40B4-BE49-F238E27FC236}">
                <a16:creationId xmlns:a16="http://schemas.microsoft.com/office/drawing/2014/main" id="{4FA65676-C34A-A53E-2EF7-E66F245F9A03}"/>
              </a:ext>
            </a:extLst>
          </p:cNvPr>
          <p:cNvPicPr>
            <a:picLocks noGrp="1" noChangeAspect="1"/>
          </p:cNvPicPr>
          <p:nvPr>
            <p:ph sz="half" idx="2"/>
          </p:nvPr>
        </p:nvPicPr>
        <p:blipFill>
          <a:blip r:embed="rId2"/>
          <a:stretch>
            <a:fillRect/>
          </a:stretch>
        </p:blipFill>
        <p:spPr>
          <a:xfrm>
            <a:off x="6172200" y="2620761"/>
            <a:ext cx="5181600" cy="2761065"/>
          </a:xfrm>
          <a:prstGeom prst="rect">
            <a:avLst/>
          </a:prstGeom>
        </p:spPr>
      </p:pic>
    </p:spTree>
    <p:extLst>
      <p:ext uri="{BB962C8B-B14F-4D97-AF65-F5344CB8AC3E}">
        <p14:creationId xmlns:p14="http://schemas.microsoft.com/office/powerpoint/2010/main" val="413889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E888-8B30-616D-EDB0-D77F2C3AE7B3}"/>
              </a:ext>
            </a:extLst>
          </p:cNvPr>
          <p:cNvSpPr>
            <a:spLocks noGrp="1"/>
          </p:cNvSpPr>
          <p:nvPr>
            <p:ph type="title"/>
          </p:nvPr>
        </p:nvSpPr>
        <p:spPr/>
        <p:txBody>
          <a:bodyPr>
            <a:normAutofit fontScale="90000"/>
          </a:bodyPr>
          <a:lstStyle/>
          <a:p>
            <a:r>
              <a:rPr lang="en-US" b="1" dirty="0"/>
              <a:t>Dropout Implementation</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82BA3079-AF10-262F-B882-C076149AEE9F}"/>
              </a:ext>
            </a:extLst>
          </p:cNvPr>
          <p:cNvSpPr>
            <a:spLocks noGrp="1"/>
          </p:cNvSpPr>
          <p:nvPr>
            <p:ph idx="1"/>
          </p:nvPr>
        </p:nvSpPr>
        <p:spPr/>
        <p:txBody>
          <a:bodyPr>
            <a:normAutofit fontScale="77500" lnSpcReduction="20000"/>
          </a:bodyPr>
          <a:lstStyle/>
          <a:p>
            <a:r>
              <a:rPr lang="en-US" dirty="0"/>
              <a:t>n the original implementation of the dropout layer, during training, a unit (node/neuron) in a layer is selected with a keep probability (1-drop probability). This creates a thinner architecture in the given training batch, and every time this architecture is different.</a:t>
            </a:r>
          </a:p>
          <a:p>
            <a:endParaRPr lang="en-US" dirty="0"/>
          </a:p>
          <a:p>
            <a:r>
              <a:rPr lang="en-US" dirty="0"/>
              <a:t>In the standard neural network, during the forward propagation we have the following equations:</a:t>
            </a:r>
          </a:p>
          <a:p>
            <a:r>
              <a:rPr lang="en-US" dirty="0"/>
              <a:t>where:</a:t>
            </a:r>
          </a:p>
          <a:p>
            <a:r>
              <a:rPr lang="en-US" dirty="0"/>
              <a:t>z: denote the vector of output from layer (l + 1) before activation</a:t>
            </a:r>
          </a:p>
          <a:p>
            <a:r>
              <a:rPr lang="en-US" dirty="0"/>
              <a:t>y: denote the vector of outputs from layer l</a:t>
            </a:r>
          </a:p>
          <a:p>
            <a:r>
              <a:rPr lang="en-US" dirty="0"/>
              <a:t>w: weight of the layer l</a:t>
            </a:r>
          </a:p>
          <a:p>
            <a:r>
              <a:rPr lang="en-US" dirty="0"/>
              <a:t>b: bias of the layer l</a:t>
            </a:r>
          </a:p>
          <a:p>
            <a:endParaRPr lang="en-US" dirty="0"/>
          </a:p>
          <a:p>
            <a:r>
              <a:rPr lang="en-US" dirty="0"/>
              <a:t>Further, with the activation function, z is transformed into the output for layer (l+1).</a:t>
            </a:r>
          </a:p>
          <a:p>
            <a:endParaRPr lang="en-US" dirty="0"/>
          </a:p>
        </p:txBody>
      </p:sp>
      <p:pic>
        <p:nvPicPr>
          <p:cNvPr id="5" name="Picture 4" descr="Text, letter&#10;&#10;Description automatically generated">
            <a:extLst>
              <a:ext uri="{FF2B5EF4-FFF2-40B4-BE49-F238E27FC236}">
                <a16:creationId xmlns:a16="http://schemas.microsoft.com/office/drawing/2014/main" id="{EC38C2AA-CAA7-6833-E970-71195F356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4" y="4476749"/>
            <a:ext cx="3497791" cy="891117"/>
          </a:xfrm>
          <a:prstGeom prst="rect">
            <a:avLst/>
          </a:prstGeom>
        </p:spPr>
      </p:pic>
    </p:spTree>
    <p:extLst>
      <p:ext uri="{BB962C8B-B14F-4D97-AF65-F5344CB8AC3E}">
        <p14:creationId xmlns:p14="http://schemas.microsoft.com/office/powerpoint/2010/main" val="217107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D6C-C89C-D2F0-A27B-E302F45A9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BA554B-5A46-ADD7-0134-286EF2549D19}"/>
              </a:ext>
            </a:extLst>
          </p:cNvPr>
          <p:cNvSpPr>
            <a:spLocks noGrp="1"/>
          </p:cNvSpPr>
          <p:nvPr>
            <p:ph idx="1"/>
          </p:nvPr>
        </p:nvSpPr>
        <p:spPr/>
        <p:txBody>
          <a:bodyPr/>
          <a:lstStyle/>
          <a:p>
            <a:r>
              <a:rPr lang="en-US" dirty="0"/>
              <a:t>Now, if we have a dropout, the forward propagation equations change in the following way:</a:t>
            </a:r>
          </a:p>
          <a:p>
            <a:r>
              <a:rPr lang="en-US" dirty="0"/>
              <a:t>So before we calculate </a:t>
            </a:r>
            <a:r>
              <a:rPr lang="en-US" b="1" dirty="0"/>
              <a:t>z, </a:t>
            </a:r>
            <a:r>
              <a:rPr lang="en-US" dirty="0"/>
              <a:t>the input to the layer is sampled and multiplied element-wise with the independent Bernoulli variables. </a:t>
            </a:r>
            <a:r>
              <a:rPr lang="en-US" b="1" dirty="0"/>
              <a:t>r </a:t>
            </a:r>
            <a:r>
              <a:rPr lang="en-US" dirty="0"/>
              <a:t>denotes the Bernoulli random variables each of which has a probability p of being 1. Basically, </a:t>
            </a:r>
            <a:r>
              <a:rPr lang="en-US" b="1" dirty="0"/>
              <a:t>r </a:t>
            </a:r>
            <a:r>
              <a:rPr lang="en-US" dirty="0"/>
              <a:t>acts as a mask to the input variable, which ensures only a few units are kept according to the keep probability of a dropout. This ensures that we have thinned outputs “</a:t>
            </a:r>
            <a:r>
              <a:rPr lang="en-US" b="1" dirty="0"/>
              <a:t>y(bar)”</a:t>
            </a:r>
            <a:r>
              <a:rPr lang="en-US" dirty="0"/>
              <a:t>, which is given as an input to the layer during feed-forward propagation.</a:t>
            </a:r>
          </a:p>
        </p:txBody>
      </p:sp>
      <p:pic>
        <p:nvPicPr>
          <p:cNvPr id="5" name="Picture 4" descr="Text, letter&#10;&#10;Description automatically generated">
            <a:extLst>
              <a:ext uri="{FF2B5EF4-FFF2-40B4-BE49-F238E27FC236}">
                <a16:creationId xmlns:a16="http://schemas.microsoft.com/office/drawing/2014/main" id="{3442F70E-F9B7-1599-66DB-122EF8230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004" y="5624513"/>
            <a:ext cx="3344863" cy="1104900"/>
          </a:xfrm>
          <a:prstGeom prst="rect">
            <a:avLst/>
          </a:prstGeom>
        </p:spPr>
      </p:pic>
    </p:spTree>
    <p:extLst>
      <p:ext uri="{BB962C8B-B14F-4D97-AF65-F5344CB8AC3E}">
        <p14:creationId xmlns:p14="http://schemas.microsoft.com/office/powerpoint/2010/main" val="400154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DE29-6C2C-9E61-DAD6-0B39EA1CFFEA}"/>
              </a:ext>
            </a:extLst>
          </p:cNvPr>
          <p:cNvSpPr>
            <a:spLocks noGrp="1"/>
          </p:cNvSpPr>
          <p:nvPr>
            <p:ph type="title"/>
          </p:nvPr>
        </p:nvSpPr>
        <p:spPr/>
        <p:txBody>
          <a:bodyPr/>
          <a:lstStyle/>
          <a:p>
            <a:endParaRPr lang="en-US"/>
          </a:p>
        </p:txBody>
      </p:sp>
      <p:pic>
        <p:nvPicPr>
          <p:cNvPr id="10" name="Content Placeholder 9" descr="Diagram&#10;&#10;Description automatically generated">
            <a:extLst>
              <a:ext uri="{FF2B5EF4-FFF2-40B4-BE49-F238E27FC236}">
                <a16:creationId xmlns:a16="http://schemas.microsoft.com/office/drawing/2014/main" id="{C188085F-BDFC-2A0B-C792-8E98974B45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3925" y="2691606"/>
            <a:ext cx="5010150" cy="2619375"/>
          </a:xfrm>
        </p:spPr>
      </p:pic>
      <p:pic>
        <p:nvPicPr>
          <p:cNvPr id="6" name="Content Placeholder 5" descr="A picture containing text, clock&#10;&#10;Description automatically generated">
            <a:extLst>
              <a:ext uri="{FF2B5EF4-FFF2-40B4-BE49-F238E27FC236}">
                <a16:creationId xmlns:a16="http://schemas.microsoft.com/office/drawing/2014/main" id="{B09CADF6-B3F1-9FC1-12A6-2DF7A747F9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44733" y="2495450"/>
            <a:ext cx="5181600" cy="1505844"/>
          </a:xfrm>
        </p:spPr>
      </p:pic>
      <p:sp>
        <p:nvSpPr>
          <p:cNvPr id="8" name="TextBox 7">
            <a:extLst>
              <a:ext uri="{FF2B5EF4-FFF2-40B4-BE49-F238E27FC236}">
                <a16:creationId xmlns:a16="http://schemas.microsoft.com/office/drawing/2014/main" id="{C986E194-417D-40F0-A4A7-A484CFA54155}"/>
              </a:ext>
            </a:extLst>
          </p:cNvPr>
          <p:cNvSpPr txBox="1"/>
          <p:nvPr/>
        </p:nvSpPr>
        <p:spPr>
          <a:xfrm>
            <a:off x="6544733" y="4451402"/>
            <a:ext cx="6096000" cy="1477328"/>
          </a:xfrm>
          <a:prstGeom prst="rect">
            <a:avLst/>
          </a:prstGeom>
          <a:noFill/>
        </p:spPr>
        <p:txBody>
          <a:bodyPr wrap="square">
            <a:spAutoFit/>
          </a:bodyPr>
          <a:lstStyle/>
          <a:p>
            <a:r>
              <a:rPr lang="en-US" dirty="0"/>
              <a:t>Figure 3: (a) A unit (neuron) during training is present with a probability p and is connected to the next layer with weights ‘w’ ; (b) A unit during inference/prediction is always present and is connected to the next layer with weights, ‘pw’ (Image by Nitish)</a:t>
            </a:r>
          </a:p>
        </p:txBody>
      </p:sp>
    </p:spTree>
    <p:extLst>
      <p:ext uri="{BB962C8B-B14F-4D97-AF65-F5344CB8AC3E}">
        <p14:creationId xmlns:p14="http://schemas.microsoft.com/office/powerpoint/2010/main" val="21595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99C1-CCBC-1056-FB61-55E84142E185}"/>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35D960E2-D0A6-1E62-0B5F-D7A8ED852B59}"/>
              </a:ext>
            </a:extLst>
          </p:cNvPr>
          <p:cNvSpPr>
            <a:spLocks noGrp="1"/>
          </p:cNvSpPr>
          <p:nvPr>
            <p:ph idx="1"/>
          </p:nvPr>
        </p:nvSpPr>
        <p:spPr/>
        <p:txBody>
          <a:bodyPr/>
          <a:lstStyle/>
          <a:p>
            <a:r>
              <a:rPr lang="en-US" dirty="0"/>
              <a:t>Dropouts can be used with most types of neural networks. It is a great tool to reduce overfitting in a model. It is far better than the available </a:t>
            </a:r>
            <a:r>
              <a:rPr lang="en-US" dirty="0" err="1"/>
              <a:t>regularisation</a:t>
            </a:r>
            <a:r>
              <a:rPr lang="en-US" dirty="0"/>
              <a:t> methods and can also be combined with max-norm </a:t>
            </a:r>
            <a:r>
              <a:rPr lang="en-US" dirty="0" err="1"/>
              <a:t>normalisation</a:t>
            </a:r>
            <a:r>
              <a:rPr lang="en-US"/>
              <a:t> which provides a significant boost over just using dropout.</a:t>
            </a:r>
          </a:p>
        </p:txBody>
      </p:sp>
    </p:spTree>
    <p:extLst>
      <p:ext uri="{BB962C8B-B14F-4D97-AF65-F5344CB8AC3E}">
        <p14:creationId xmlns:p14="http://schemas.microsoft.com/office/powerpoint/2010/main" val="211696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44D-2D8B-5245-6C87-7FCC22FED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705C5-A474-1E16-71CC-DCB80A5EC8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927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1065</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Dropout in Neural Networks </vt:lpstr>
      <vt:lpstr>INTRODUCTION </vt:lpstr>
      <vt:lpstr>What is a Dropout? </vt:lpstr>
      <vt:lpstr>How does it solve the Overfitting problem? </vt:lpstr>
      <vt:lpstr>Dropout Implementation  </vt:lpstr>
      <vt:lpstr>PowerPoint Presentation</vt:lpstr>
      <vt:lpstr>PowerPoint Presentation</vt:lpstr>
      <vt:lpstr>CONCLUSION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4</cp:revision>
  <dcterms:created xsi:type="dcterms:W3CDTF">2022-07-25T04:50:07Z</dcterms:created>
  <dcterms:modified xsi:type="dcterms:W3CDTF">2022-07-25T05:45:10Z</dcterms:modified>
</cp:coreProperties>
</file>