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3" r:id="rId17"/>
    <p:sldId id="272" r:id="rId18"/>
    <p:sldId id="274" r:id="rId19"/>
    <p:sldId id="276" r:id="rId20"/>
    <p:sldId id="275"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4" autoAdjust="0"/>
    <p:restoredTop sz="94660"/>
  </p:normalViewPr>
  <p:slideViewPr>
    <p:cSldViewPr snapToGrid="0">
      <p:cViewPr varScale="1">
        <p:scale>
          <a:sx n="85" d="100"/>
          <a:sy n="85" d="100"/>
        </p:scale>
        <p:origin x="36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E4DA-866C-AD27-877E-5267E2179E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916111-CFD0-999B-070A-8F4D589388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38F865-E6A8-720E-9925-6C0C240C1ADF}"/>
              </a:ext>
            </a:extLst>
          </p:cNvPr>
          <p:cNvSpPr>
            <a:spLocks noGrp="1"/>
          </p:cNvSpPr>
          <p:nvPr>
            <p:ph type="dt" sz="half" idx="10"/>
          </p:nvPr>
        </p:nvSpPr>
        <p:spPr/>
        <p:txBody>
          <a:bodyPr/>
          <a:lstStyle/>
          <a:p>
            <a:fld id="{6CE35DA3-22EE-453D-B203-191D470C10E7}" type="datetimeFigureOut">
              <a:rPr lang="en-US" smtClean="0"/>
              <a:t>9/21/2022</a:t>
            </a:fld>
            <a:endParaRPr lang="en-US"/>
          </a:p>
        </p:txBody>
      </p:sp>
      <p:sp>
        <p:nvSpPr>
          <p:cNvPr id="5" name="Footer Placeholder 4">
            <a:extLst>
              <a:ext uri="{FF2B5EF4-FFF2-40B4-BE49-F238E27FC236}">
                <a16:creationId xmlns:a16="http://schemas.microsoft.com/office/drawing/2014/main" id="{EF21A6D8-D3B9-5912-8379-64CFA91D4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8AFC-1376-447C-C4F2-328F774FDEFA}"/>
              </a:ext>
            </a:extLst>
          </p:cNvPr>
          <p:cNvSpPr>
            <a:spLocks noGrp="1"/>
          </p:cNvSpPr>
          <p:nvPr>
            <p:ph type="sldNum" sz="quarter" idx="12"/>
          </p:nvPr>
        </p:nvSpPr>
        <p:spPr/>
        <p:txBody>
          <a:bodyPr/>
          <a:lstStyle/>
          <a:p>
            <a:fld id="{DC0D82B3-E7F5-4DDA-86AD-6F52851B3A6C}" type="slidenum">
              <a:rPr lang="en-US" smtClean="0"/>
              <a:t>‹#›</a:t>
            </a:fld>
            <a:endParaRPr lang="en-US"/>
          </a:p>
        </p:txBody>
      </p:sp>
    </p:spTree>
    <p:extLst>
      <p:ext uri="{BB962C8B-B14F-4D97-AF65-F5344CB8AC3E}">
        <p14:creationId xmlns:p14="http://schemas.microsoft.com/office/powerpoint/2010/main" val="798689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4F7A-9BF2-234E-DE48-6972069B09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D35D05-308F-DA1C-7F7D-1D5C952ADB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3E9CF-9635-747E-E08F-F614C4F59062}"/>
              </a:ext>
            </a:extLst>
          </p:cNvPr>
          <p:cNvSpPr>
            <a:spLocks noGrp="1"/>
          </p:cNvSpPr>
          <p:nvPr>
            <p:ph type="dt" sz="half" idx="10"/>
          </p:nvPr>
        </p:nvSpPr>
        <p:spPr/>
        <p:txBody>
          <a:bodyPr/>
          <a:lstStyle/>
          <a:p>
            <a:fld id="{6CE35DA3-22EE-453D-B203-191D470C10E7}" type="datetimeFigureOut">
              <a:rPr lang="en-US" smtClean="0"/>
              <a:t>9/21/2022</a:t>
            </a:fld>
            <a:endParaRPr lang="en-US"/>
          </a:p>
        </p:txBody>
      </p:sp>
      <p:sp>
        <p:nvSpPr>
          <p:cNvPr id="5" name="Footer Placeholder 4">
            <a:extLst>
              <a:ext uri="{FF2B5EF4-FFF2-40B4-BE49-F238E27FC236}">
                <a16:creationId xmlns:a16="http://schemas.microsoft.com/office/drawing/2014/main" id="{ECCFDD20-C608-CD7E-CA03-52B4E2ACD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0E8F2-5659-8841-54D0-88A7BC8974C4}"/>
              </a:ext>
            </a:extLst>
          </p:cNvPr>
          <p:cNvSpPr>
            <a:spLocks noGrp="1"/>
          </p:cNvSpPr>
          <p:nvPr>
            <p:ph type="sldNum" sz="quarter" idx="12"/>
          </p:nvPr>
        </p:nvSpPr>
        <p:spPr/>
        <p:txBody>
          <a:bodyPr/>
          <a:lstStyle/>
          <a:p>
            <a:fld id="{DC0D82B3-E7F5-4DDA-86AD-6F52851B3A6C}" type="slidenum">
              <a:rPr lang="en-US" smtClean="0"/>
              <a:t>‹#›</a:t>
            </a:fld>
            <a:endParaRPr lang="en-US"/>
          </a:p>
        </p:txBody>
      </p:sp>
    </p:spTree>
    <p:extLst>
      <p:ext uri="{BB962C8B-B14F-4D97-AF65-F5344CB8AC3E}">
        <p14:creationId xmlns:p14="http://schemas.microsoft.com/office/powerpoint/2010/main" val="189681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F4C8B-D100-3539-9DCF-C2084BBEFF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E0A5C8-559E-1E18-8107-EBC28B9852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D5294-4A4B-0510-70D9-D25F8DF410DF}"/>
              </a:ext>
            </a:extLst>
          </p:cNvPr>
          <p:cNvSpPr>
            <a:spLocks noGrp="1"/>
          </p:cNvSpPr>
          <p:nvPr>
            <p:ph type="dt" sz="half" idx="10"/>
          </p:nvPr>
        </p:nvSpPr>
        <p:spPr/>
        <p:txBody>
          <a:bodyPr/>
          <a:lstStyle/>
          <a:p>
            <a:fld id="{6CE35DA3-22EE-453D-B203-191D470C10E7}" type="datetimeFigureOut">
              <a:rPr lang="en-US" smtClean="0"/>
              <a:t>9/21/2022</a:t>
            </a:fld>
            <a:endParaRPr lang="en-US"/>
          </a:p>
        </p:txBody>
      </p:sp>
      <p:sp>
        <p:nvSpPr>
          <p:cNvPr id="5" name="Footer Placeholder 4">
            <a:extLst>
              <a:ext uri="{FF2B5EF4-FFF2-40B4-BE49-F238E27FC236}">
                <a16:creationId xmlns:a16="http://schemas.microsoft.com/office/drawing/2014/main" id="{26509DE8-DF7F-4375-6077-6795E446C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B2772-3F89-8532-4C00-07D1A6DA181A}"/>
              </a:ext>
            </a:extLst>
          </p:cNvPr>
          <p:cNvSpPr>
            <a:spLocks noGrp="1"/>
          </p:cNvSpPr>
          <p:nvPr>
            <p:ph type="sldNum" sz="quarter" idx="12"/>
          </p:nvPr>
        </p:nvSpPr>
        <p:spPr/>
        <p:txBody>
          <a:bodyPr/>
          <a:lstStyle/>
          <a:p>
            <a:fld id="{DC0D82B3-E7F5-4DDA-86AD-6F52851B3A6C}" type="slidenum">
              <a:rPr lang="en-US" smtClean="0"/>
              <a:t>‹#›</a:t>
            </a:fld>
            <a:endParaRPr lang="en-US"/>
          </a:p>
        </p:txBody>
      </p:sp>
    </p:spTree>
    <p:extLst>
      <p:ext uri="{BB962C8B-B14F-4D97-AF65-F5344CB8AC3E}">
        <p14:creationId xmlns:p14="http://schemas.microsoft.com/office/powerpoint/2010/main" val="179791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78BB9-08BB-D7FC-0923-0E1DC7ED8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623615-4F44-07BF-E6B3-EEA4A40668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DCE72-887F-3997-BB76-4C3F9E526A0B}"/>
              </a:ext>
            </a:extLst>
          </p:cNvPr>
          <p:cNvSpPr>
            <a:spLocks noGrp="1"/>
          </p:cNvSpPr>
          <p:nvPr>
            <p:ph type="dt" sz="half" idx="10"/>
          </p:nvPr>
        </p:nvSpPr>
        <p:spPr/>
        <p:txBody>
          <a:bodyPr/>
          <a:lstStyle/>
          <a:p>
            <a:fld id="{6CE35DA3-22EE-453D-B203-191D470C10E7}" type="datetimeFigureOut">
              <a:rPr lang="en-US" smtClean="0"/>
              <a:t>9/21/2022</a:t>
            </a:fld>
            <a:endParaRPr lang="en-US"/>
          </a:p>
        </p:txBody>
      </p:sp>
      <p:sp>
        <p:nvSpPr>
          <p:cNvPr id="5" name="Footer Placeholder 4">
            <a:extLst>
              <a:ext uri="{FF2B5EF4-FFF2-40B4-BE49-F238E27FC236}">
                <a16:creationId xmlns:a16="http://schemas.microsoft.com/office/drawing/2014/main" id="{8413569F-A1C7-D878-3F75-9B3BB580D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2C571-CD48-FFA1-0E63-282592C1A6A8}"/>
              </a:ext>
            </a:extLst>
          </p:cNvPr>
          <p:cNvSpPr>
            <a:spLocks noGrp="1"/>
          </p:cNvSpPr>
          <p:nvPr>
            <p:ph type="sldNum" sz="quarter" idx="12"/>
          </p:nvPr>
        </p:nvSpPr>
        <p:spPr/>
        <p:txBody>
          <a:bodyPr/>
          <a:lstStyle/>
          <a:p>
            <a:fld id="{DC0D82B3-E7F5-4DDA-86AD-6F52851B3A6C}" type="slidenum">
              <a:rPr lang="en-US" smtClean="0"/>
              <a:t>‹#›</a:t>
            </a:fld>
            <a:endParaRPr lang="en-US"/>
          </a:p>
        </p:txBody>
      </p:sp>
    </p:spTree>
    <p:extLst>
      <p:ext uri="{BB962C8B-B14F-4D97-AF65-F5344CB8AC3E}">
        <p14:creationId xmlns:p14="http://schemas.microsoft.com/office/powerpoint/2010/main" val="202978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2AF3-0E5F-2B09-EC70-CEC20CCBC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C80AFD-E350-688F-6922-6066E4CA6B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5DAC52-2144-DC55-BCFB-346C75D59BC9}"/>
              </a:ext>
            </a:extLst>
          </p:cNvPr>
          <p:cNvSpPr>
            <a:spLocks noGrp="1"/>
          </p:cNvSpPr>
          <p:nvPr>
            <p:ph type="dt" sz="half" idx="10"/>
          </p:nvPr>
        </p:nvSpPr>
        <p:spPr/>
        <p:txBody>
          <a:bodyPr/>
          <a:lstStyle/>
          <a:p>
            <a:fld id="{6CE35DA3-22EE-453D-B203-191D470C10E7}" type="datetimeFigureOut">
              <a:rPr lang="en-US" smtClean="0"/>
              <a:t>9/21/2022</a:t>
            </a:fld>
            <a:endParaRPr lang="en-US"/>
          </a:p>
        </p:txBody>
      </p:sp>
      <p:sp>
        <p:nvSpPr>
          <p:cNvPr id="5" name="Footer Placeholder 4">
            <a:extLst>
              <a:ext uri="{FF2B5EF4-FFF2-40B4-BE49-F238E27FC236}">
                <a16:creationId xmlns:a16="http://schemas.microsoft.com/office/drawing/2014/main" id="{480877D7-3388-9303-D513-8940CEE68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C92CD-CA1F-C96C-C609-52B112DFBC84}"/>
              </a:ext>
            </a:extLst>
          </p:cNvPr>
          <p:cNvSpPr>
            <a:spLocks noGrp="1"/>
          </p:cNvSpPr>
          <p:nvPr>
            <p:ph type="sldNum" sz="quarter" idx="12"/>
          </p:nvPr>
        </p:nvSpPr>
        <p:spPr/>
        <p:txBody>
          <a:bodyPr/>
          <a:lstStyle/>
          <a:p>
            <a:fld id="{DC0D82B3-E7F5-4DDA-86AD-6F52851B3A6C}" type="slidenum">
              <a:rPr lang="en-US" smtClean="0"/>
              <a:t>‹#›</a:t>
            </a:fld>
            <a:endParaRPr lang="en-US"/>
          </a:p>
        </p:txBody>
      </p:sp>
    </p:spTree>
    <p:extLst>
      <p:ext uri="{BB962C8B-B14F-4D97-AF65-F5344CB8AC3E}">
        <p14:creationId xmlns:p14="http://schemas.microsoft.com/office/powerpoint/2010/main" val="999180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6FBB-820B-4781-207C-EAD95582B7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FECEC-F7D2-1102-EA6F-9B917C7CB2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3FBB98-58A9-5D20-264B-E25AF250AB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D583F1-50E4-670C-4F5B-2B6616DEA587}"/>
              </a:ext>
            </a:extLst>
          </p:cNvPr>
          <p:cNvSpPr>
            <a:spLocks noGrp="1"/>
          </p:cNvSpPr>
          <p:nvPr>
            <p:ph type="dt" sz="half" idx="10"/>
          </p:nvPr>
        </p:nvSpPr>
        <p:spPr/>
        <p:txBody>
          <a:bodyPr/>
          <a:lstStyle/>
          <a:p>
            <a:fld id="{6CE35DA3-22EE-453D-B203-191D470C10E7}" type="datetimeFigureOut">
              <a:rPr lang="en-US" smtClean="0"/>
              <a:t>9/21/2022</a:t>
            </a:fld>
            <a:endParaRPr lang="en-US"/>
          </a:p>
        </p:txBody>
      </p:sp>
      <p:sp>
        <p:nvSpPr>
          <p:cNvPr id="6" name="Footer Placeholder 5">
            <a:extLst>
              <a:ext uri="{FF2B5EF4-FFF2-40B4-BE49-F238E27FC236}">
                <a16:creationId xmlns:a16="http://schemas.microsoft.com/office/drawing/2014/main" id="{49544DFA-C90F-8062-E449-8DEEC7E90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7928-6E8A-9F05-E4F3-AC634471E67E}"/>
              </a:ext>
            </a:extLst>
          </p:cNvPr>
          <p:cNvSpPr>
            <a:spLocks noGrp="1"/>
          </p:cNvSpPr>
          <p:nvPr>
            <p:ph type="sldNum" sz="quarter" idx="12"/>
          </p:nvPr>
        </p:nvSpPr>
        <p:spPr/>
        <p:txBody>
          <a:bodyPr/>
          <a:lstStyle/>
          <a:p>
            <a:fld id="{DC0D82B3-E7F5-4DDA-86AD-6F52851B3A6C}" type="slidenum">
              <a:rPr lang="en-US" smtClean="0"/>
              <a:t>‹#›</a:t>
            </a:fld>
            <a:endParaRPr lang="en-US"/>
          </a:p>
        </p:txBody>
      </p:sp>
    </p:spTree>
    <p:extLst>
      <p:ext uri="{BB962C8B-B14F-4D97-AF65-F5344CB8AC3E}">
        <p14:creationId xmlns:p14="http://schemas.microsoft.com/office/powerpoint/2010/main" val="54971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EB12-6522-6799-C387-A008B6B22F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6C03AB-AABB-4569-08D6-EE2309C92A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C8578-EA6D-E2A2-1CF0-B94F07EA36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E18137-A99A-497E-58F5-5A1F0187BD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38336E-C118-73BD-AE21-934B7C7715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76055-15AC-D280-1D30-CF25017296E6}"/>
              </a:ext>
            </a:extLst>
          </p:cNvPr>
          <p:cNvSpPr>
            <a:spLocks noGrp="1"/>
          </p:cNvSpPr>
          <p:nvPr>
            <p:ph type="dt" sz="half" idx="10"/>
          </p:nvPr>
        </p:nvSpPr>
        <p:spPr/>
        <p:txBody>
          <a:bodyPr/>
          <a:lstStyle/>
          <a:p>
            <a:fld id="{6CE35DA3-22EE-453D-B203-191D470C10E7}" type="datetimeFigureOut">
              <a:rPr lang="en-US" smtClean="0"/>
              <a:t>9/21/2022</a:t>
            </a:fld>
            <a:endParaRPr lang="en-US"/>
          </a:p>
        </p:txBody>
      </p:sp>
      <p:sp>
        <p:nvSpPr>
          <p:cNvPr id="8" name="Footer Placeholder 7">
            <a:extLst>
              <a:ext uri="{FF2B5EF4-FFF2-40B4-BE49-F238E27FC236}">
                <a16:creationId xmlns:a16="http://schemas.microsoft.com/office/drawing/2014/main" id="{D2223BDE-D356-4B47-BCD6-3DFC37937C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90B1B6-B46A-6673-A33A-7256C0CB826F}"/>
              </a:ext>
            </a:extLst>
          </p:cNvPr>
          <p:cNvSpPr>
            <a:spLocks noGrp="1"/>
          </p:cNvSpPr>
          <p:nvPr>
            <p:ph type="sldNum" sz="quarter" idx="12"/>
          </p:nvPr>
        </p:nvSpPr>
        <p:spPr/>
        <p:txBody>
          <a:bodyPr/>
          <a:lstStyle/>
          <a:p>
            <a:fld id="{DC0D82B3-E7F5-4DDA-86AD-6F52851B3A6C}" type="slidenum">
              <a:rPr lang="en-US" smtClean="0"/>
              <a:t>‹#›</a:t>
            </a:fld>
            <a:endParaRPr lang="en-US"/>
          </a:p>
        </p:txBody>
      </p:sp>
    </p:spTree>
    <p:extLst>
      <p:ext uri="{BB962C8B-B14F-4D97-AF65-F5344CB8AC3E}">
        <p14:creationId xmlns:p14="http://schemas.microsoft.com/office/powerpoint/2010/main" val="186174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0D46-19F3-56C5-8AF2-C08601E88B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2C45BF-F030-A2B2-155B-6B8634BCEB96}"/>
              </a:ext>
            </a:extLst>
          </p:cNvPr>
          <p:cNvSpPr>
            <a:spLocks noGrp="1"/>
          </p:cNvSpPr>
          <p:nvPr>
            <p:ph type="dt" sz="half" idx="10"/>
          </p:nvPr>
        </p:nvSpPr>
        <p:spPr/>
        <p:txBody>
          <a:bodyPr/>
          <a:lstStyle/>
          <a:p>
            <a:fld id="{6CE35DA3-22EE-453D-B203-191D470C10E7}" type="datetimeFigureOut">
              <a:rPr lang="en-US" smtClean="0"/>
              <a:t>9/21/2022</a:t>
            </a:fld>
            <a:endParaRPr lang="en-US"/>
          </a:p>
        </p:txBody>
      </p:sp>
      <p:sp>
        <p:nvSpPr>
          <p:cNvPr id="4" name="Footer Placeholder 3">
            <a:extLst>
              <a:ext uri="{FF2B5EF4-FFF2-40B4-BE49-F238E27FC236}">
                <a16:creationId xmlns:a16="http://schemas.microsoft.com/office/drawing/2014/main" id="{EF79ADBC-4CAB-66C8-F486-EAC1B9AB3D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6822B6-78F9-9219-6055-3603733D7A84}"/>
              </a:ext>
            </a:extLst>
          </p:cNvPr>
          <p:cNvSpPr>
            <a:spLocks noGrp="1"/>
          </p:cNvSpPr>
          <p:nvPr>
            <p:ph type="sldNum" sz="quarter" idx="12"/>
          </p:nvPr>
        </p:nvSpPr>
        <p:spPr/>
        <p:txBody>
          <a:bodyPr/>
          <a:lstStyle/>
          <a:p>
            <a:fld id="{DC0D82B3-E7F5-4DDA-86AD-6F52851B3A6C}" type="slidenum">
              <a:rPr lang="en-US" smtClean="0"/>
              <a:t>‹#›</a:t>
            </a:fld>
            <a:endParaRPr lang="en-US"/>
          </a:p>
        </p:txBody>
      </p:sp>
    </p:spTree>
    <p:extLst>
      <p:ext uri="{BB962C8B-B14F-4D97-AF65-F5344CB8AC3E}">
        <p14:creationId xmlns:p14="http://schemas.microsoft.com/office/powerpoint/2010/main" val="932513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AD5325-5E41-FEB5-B6A5-93CE615A3867}"/>
              </a:ext>
            </a:extLst>
          </p:cNvPr>
          <p:cNvSpPr>
            <a:spLocks noGrp="1"/>
          </p:cNvSpPr>
          <p:nvPr>
            <p:ph type="dt" sz="half" idx="10"/>
          </p:nvPr>
        </p:nvSpPr>
        <p:spPr/>
        <p:txBody>
          <a:bodyPr/>
          <a:lstStyle/>
          <a:p>
            <a:fld id="{6CE35DA3-22EE-453D-B203-191D470C10E7}" type="datetimeFigureOut">
              <a:rPr lang="en-US" smtClean="0"/>
              <a:t>9/21/2022</a:t>
            </a:fld>
            <a:endParaRPr lang="en-US"/>
          </a:p>
        </p:txBody>
      </p:sp>
      <p:sp>
        <p:nvSpPr>
          <p:cNvPr id="3" name="Footer Placeholder 2">
            <a:extLst>
              <a:ext uri="{FF2B5EF4-FFF2-40B4-BE49-F238E27FC236}">
                <a16:creationId xmlns:a16="http://schemas.microsoft.com/office/drawing/2014/main" id="{3BB46B12-45FF-251C-D765-7BC0CC55DD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9E801-3585-41C5-437E-51A9E83E6600}"/>
              </a:ext>
            </a:extLst>
          </p:cNvPr>
          <p:cNvSpPr>
            <a:spLocks noGrp="1"/>
          </p:cNvSpPr>
          <p:nvPr>
            <p:ph type="sldNum" sz="quarter" idx="12"/>
          </p:nvPr>
        </p:nvSpPr>
        <p:spPr/>
        <p:txBody>
          <a:bodyPr/>
          <a:lstStyle/>
          <a:p>
            <a:fld id="{DC0D82B3-E7F5-4DDA-86AD-6F52851B3A6C}" type="slidenum">
              <a:rPr lang="en-US" smtClean="0"/>
              <a:t>‹#›</a:t>
            </a:fld>
            <a:endParaRPr lang="en-US"/>
          </a:p>
        </p:txBody>
      </p:sp>
    </p:spTree>
    <p:extLst>
      <p:ext uri="{BB962C8B-B14F-4D97-AF65-F5344CB8AC3E}">
        <p14:creationId xmlns:p14="http://schemas.microsoft.com/office/powerpoint/2010/main" val="273954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F941-C230-8C36-8718-3B26EAE80D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3A3FF7-A723-4F48-DC5D-2AE0725BD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F5C2B2-6B97-2D57-54F6-D94F5B2D0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B2C74-EB24-AE7B-B815-62A503337748}"/>
              </a:ext>
            </a:extLst>
          </p:cNvPr>
          <p:cNvSpPr>
            <a:spLocks noGrp="1"/>
          </p:cNvSpPr>
          <p:nvPr>
            <p:ph type="dt" sz="half" idx="10"/>
          </p:nvPr>
        </p:nvSpPr>
        <p:spPr/>
        <p:txBody>
          <a:bodyPr/>
          <a:lstStyle/>
          <a:p>
            <a:fld id="{6CE35DA3-22EE-453D-B203-191D470C10E7}" type="datetimeFigureOut">
              <a:rPr lang="en-US" smtClean="0"/>
              <a:t>9/21/2022</a:t>
            </a:fld>
            <a:endParaRPr lang="en-US"/>
          </a:p>
        </p:txBody>
      </p:sp>
      <p:sp>
        <p:nvSpPr>
          <p:cNvPr id="6" name="Footer Placeholder 5">
            <a:extLst>
              <a:ext uri="{FF2B5EF4-FFF2-40B4-BE49-F238E27FC236}">
                <a16:creationId xmlns:a16="http://schemas.microsoft.com/office/drawing/2014/main" id="{261352A4-8166-F058-2CD8-3F1BFC9692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42ACD-2459-8809-63E2-6DEFF8F92A85}"/>
              </a:ext>
            </a:extLst>
          </p:cNvPr>
          <p:cNvSpPr>
            <a:spLocks noGrp="1"/>
          </p:cNvSpPr>
          <p:nvPr>
            <p:ph type="sldNum" sz="quarter" idx="12"/>
          </p:nvPr>
        </p:nvSpPr>
        <p:spPr/>
        <p:txBody>
          <a:bodyPr/>
          <a:lstStyle/>
          <a:p>
            <a:fld id="{DC0D82B3-E7F5-4DDA-86AD-6F52851B3A6C}" type="slidenum">
              <a:rPr lang="en-US" smtClean="0"/>
              <a:t>‹#›</a:t>
            </a:fld>
            <a:endParaRPr lang="en-US"/>
          </a:p>
        </p:txBody>
      </p:sp>
    </p:spTree>
    <p:extLst>
      <p:ext uri="{BB962C8B-B14F-4D97-AF65-F5344CB8AC3E}">
        <p14:creationId xmlns:p14="http://schemas.microsoft.com/office/powerpoint/2010/main" val="273432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0BD8-C851-E3AE-3C40-2915B9AAF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D7C45-B87B-8EF9-949D-951B74D76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13EDE4-ACE0-43C8-CA50-A06DC1A26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4FCDD-1AF3-B661-D232-F3C09414B84B}"/>
              </a:ext>
            </a:extLst>
          </p:cNvPr>
          <p:cNvSpPr>
            <a:spLocks noGrp="1"/>
          </p:cNvSpPr>
          <p:nvPr>
            <p:ph type="dt" sz="half" idx="10"/>
          </p:nvPr>
        </p:nvSpPr>
        <p:spPr/>
        <p:txBody>
          <a:bodyPr/>
          <a:lstStyle/>
          <a:p>
            <a:fld id="{6CE35DA3-22EE-453D-B203-191D470C10E7}" type="datetimeFigureOut">
              <a:rPr lang="en-US" smtClean="0"/>
              <a:t>9/21/2022</a:t>
            </a:fld>
            <a:endParaRPr lang="en-US"/>
          </a:p>
        </p:txBody>
      </p:sp>
      <p:sp>
        <p:nvSpPr>
          <p:cNvPr id="6" name="Footer Placeholder 5">
            <a:extLst>
              <a:ext uri="{FF2B5EF4-FFF2-40B4-BE49-F238E27FC236}">
                <a16:creationId xmlns:a16="http://schemas.microsoft.com/office/drawing/2014/main" id="{FB6C272B-545C-CBC1-2472-D5CDC6BB6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7DCE3-EAB2-B815-2CB2-15E6EF069ECB}"/>
              </a:ext>
            </a:extLst>
          </p:cNvPr>
          <p:cNvSpPr>
            <a:spLocks noGrp="1"/>
          </p:cNvSpPr>
          <p:nvPr>
            <p:ph type="sldNum" sz="quarter" idx="12"/>
          </p:nvPr>
        </p:nvSpPr>
        <p:spPr/>
        <p:txBody>
          <a:bodyPr/>
          <a:lstStyle/>
          <a:p>
            <a:fld id="{DC0D82B3-E7F5-4DDA-86AD-6F52851B3A6C}" type="slidenum">
              <a:rPr lang="en-US" smtClean="0"/>
              <a:t>‹#›</a:t>
            </a:fld>
            <a:endParaRPr lang="en-US"/>
          </a:p>
        </p:txBody>
      </p:sp>
    </p:spTree>
    <p:extLst>
      <p:ext uri="{BB962C8B-B14F-4D97-AF65-F5344CB8AC3E}">
        <p14:creationId xmlns:p14="http://schemas.microsoft.com/office/powerpoint/2010/main" val="2043871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A4667-2149-A1CA-EE85-8DB98B5D51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547FDC-AA5D-7463-E215-1F91FE703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91186-5E96-1ED9-3B26-C6B8FA4F78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35DA3-22EE-453D-B203-191D470C10E7}" type="datetimeFigureOut">
              <a:rPr lang="en-US" smtClean="0"/>
              <a:t>9/21/2022</a:t>
            </a:fld>
            <a:endParaRPr lang="en-US"/>
          </a:p>
        </p:txBody>
      </p:sp>
      <p:sp>
        <p:nvSpPr>
          <p:cNvPr id="5" name="Footer Placeholder 4">
            <a:extLst>
              <a:ext uri="{FF2B5EF4-FFF2-40B4-BE49-F238E27FC236}">
                <a16:creationId xmlns:a16="http://schemas.microsoft.com/office/drawing/2014/main" id="{63D94CC8-4B02-184B-B5B3-105BE5883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27DC3B-A800-F933-9224-F40F9EF72E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D82B3-E7F5-4DDA-86AD-6F52851B3A6C}" type="slidenum">
              <a:rPr lang="en-US" smtClean="0"/>
              <a:t>‹#›</a:t>
            </a:fld>
            <a:endParaRPr lang="en-US"/>
          </a:p>
        </p:txBody>
      </p:sp>
    </p:spTree>
    <p:extLst>
      <p:ext uri="{BB962C8B-B14F-4D97-AF65-F5344CB8AC3E}">
        <p14:creationId xmlns:p14="http://schemas.microsoft.com/office/powerpoint/2010/main" val="778346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v7labs.com/blog/computer-vision-applications"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v7labs.com/blog/ai-in-healthcar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eptune.ai/blog/cross-validation-in-machine-learning-how-to-do-it-righ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v7labs.com/blog/machine-learning-gui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v7labs.com/blog/image-classification-guide" TargetMode="External"/><Relationship Id="rId2" Type="http://schemas.openxmlformats.org/officeDocument/2006/relationships/hyperlink" Target="https://www.v7labs.com/blog/object-detection-guide" TargetMode="External"/><Relationship Id="rId1" Type="http://schemas.openxmlformats.org/officeDocument/2006/relationships/slideLayout" Target="../slideLayouts/slideLayout2.xml"/><Relationship Id="rId5" Type="http://schemas.openxmlformats.org/officeDocument/2006/relationships/hyperlink" Target="https://www.v7labs.com/blog/data-labeling-guide" TargetMode="External"/><Relationship Id="rId4" Type="http://schemas.openxmlformats.org/officeDocument/2006/relationships/hyperlink" Target="https://www.v7labs.com/blog/semantic-segmentation-guid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1512.03385" TargetMode="External"/><Relationship Id="rId2" Type="http://schemas.openxmlformats.org/officeDocument/2006/relationships/hyperlink" Target="https://www.v7labs.com/blog/convolutional-neural-networks-guide" TargetMode="External"/><Relationship Id="rId1" Type="http://schemas.openxmlformats.org/officeDocument/2006/relationships/slideLayout" Target="../slideLayouts/slideLayout2.xml"/><Relationship Id="rId5" Type="http://schemas.openxmlformats.org/officeDocument/2006/relationships/hyperlink" Target="https://arxiv.org/abs/1810.04805" TargetMode="External"/><Relationship Id="rId4" Type="http://schemas.openxmlformats.org/officeDocument/2006/relationships/hyperlink" Target="https://arxiv.org/abs/1512.0056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FA48-C69A-499A-7397-FFF30894A7B9}"/>
              </a:ext>
            </a:extLst>
          </p:cNvPr>
          <p:cNvSpPr>
            <a:spLocks noGrp="1"/>
          </p:cNvSpPr>
          <p:nvPr>
            <p:ph type="ctrTitle"/>
          </p:nvPr>
        </p:nvSpPr>
        <p:spPr/>
        <p:txBody>
          <a:bodyPr/>
          <a:lstStyle/>
          <a:p>
            <a:r>
              <a:rPr lang="en-US" b="1" dirty="0"/>
              <a:t>Data Augmentation</a:t>
            </a:r>
            <a:br>
              <a:rPr lang="en-US" b="1" dirty="0"/>
            </a:br>
            <a:endParaRPr lang="en-US" dirty="0"/>
          </a:p>
        </p:txBody>
      </p:sp>
      <p:sp>
        <p:nvSpPr>
          <p:cNvPr id="3" name="Subtitle 2">
            <a:extLst>
              <a:ext uri="{FF2B5EF4-FFF2-40B4-BE49-F238E27FC236}">
                <a16:creationId xmlns:a16="http://schemas.microsoft.com/office/drawing/2014/main" id="{6EBF6FFD-8339-B28C-8F86-F06E7FBCF66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6947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5C14-3C30-296D-CF04-BB0E7A71C8BD}"/>
              </a:ext>
            </a:extLst>
          </p:cNvPr>
          <p:cNvSpPr>
            <a:spLocks noGrp="1"/>
          </p:cNvSpPr>
          <p:nvPr>
            <p:ph type="title"/>
          </p:nvPr>
        </p:nvSpPr>
        <p:spPr/>
        <p:txBody>
          <a:bodyPr/>
          <a:lstStyle/>
          <a:p>
            <a:r>
              <a:rPr lang="en-US" dirty="0"/>
              <a:t>A generic data augmentation workflow in computer vision</a:t>
            </a:r>
          </a:p>
        </p:txBody>
      </p:sp>
      <p:sp>
        <p:nvSpPr>
          <p:cNvPr id="3" name="Content Placeholder 2">
            <a:extLst>
              <a:ext uri="{FF2B5EF4-FFF2-40B4-BE49-F238E27FC236}">
                <a16:creationId xmlns:a16="http://schemas.microsoft.com/office/drawing/2014/main" id="{2812504A-1D25-EF2C-A506-586CEAA20911}"/>
              </a:ext>
            </a:extLst>
          </p:cNvPr>
          <p:cNvSpPr>
            <a:spLocks noGrp="1"/>
          </p:cNvSpPr>
          <p:nvPr>
            <p:ph sz="half" idx="1"/>
          </p:nvPr>
        </p:nvSpPr>
        <p:spPr/>
        <p:txBody>
          <a:bodyPr/>
          <a:lstStyle/>
          <a:p>
            <a:r>
              <a:rPr lang="en-US" dirty="0"/>
              <a:t>Unfortunately, for </a:t>
            </a:r>
            <a:r>
              <a:rPr lang="en-US" dirty="0">
                <a:hlinkClick r:id="rId2"/>
              </a:rPr>
              <a:t>many applications</a:t>
            </a:r>
            <a:r>
              <a:rPr lang="en-US" dirty="0"/>
              <a:t>, we don't have access to large amounts of data. Data augmentation is a method to deal with the issue of limited data. In data augmentation, we opt to use a few techniques that artificially increase the amount of data from the existing data and address this problem. </a:t>
            </a:r>
          </a:p>
        </p:txBody>
      </p:sp>
      <p:pic>
        <p:nvPicPr>
          <p:cNvPr id="7" name="Content Placeholder 6">
            <a:extLst>
              <a:ext uri="{FF2B5EF4-FFF2-40B4-BE49-F238E27FC236}">
                <a16:creationId xmlns:a16="http://schemas.microsoft.com/office/drawing/2014/main" id="{FCAF794C-8F23-E394-08B2-9DF043DA64DC}"/>
              </a:ext>
            </a:extLst>
          </p:cNvPr>
          <p:cNvPicPr>
            <a:picLocks noGrp="1" noChangeAspect="1"/>
          </p:cNvPicPr>
          <p:nvPr>
            <p:ph sz="half" idx="2"/>
          </p:nvPr>
        </p:nvPicPr>
        <p:blipFill>
          <a:blip r:embed="rId3"/>
          <a:stretch>
            <a:fillRect/>
          </a:stretch>
        </p:blipFill>
        <p:spPr>
          <a:xfrm>
            <a:off x="6172200" y="1825625"/>
            <a:ext cx="5181600" cy="4202642"/>
          </a:xfrm>
          <a:prstGeom prst="rect">
            <a:avLst/>
          </a:prstGeom>
        </p:spPr>
      </p:pic>
    </p:spTree>
    <p:extLst>
      <p:ext uri="{BB962C8B-B14F-4D97-AF65-F5344CB8AC3E}">
        <p14:creationId xmlns:p14="http://schemas.microsoft.com/office/powerpoint/2010/main" val="50540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8E31-1167-4569-5C7F-BD8C9B449237}"/>
              </a:ext>
            </a:extLst>
          </p:cNvPr>
          <p:cNvSpPr>
            <a:spLocks noGrp="1"/>
          </p:cNvSpPr>
          <p:nvPr>
            <p:ph type="title"/>
          </p:nvPr>
        </p:nvSpPr>
        <p:spPr/>
        <p:txBody>
          <a:bodyPr/>
          <a:lstStyle/>
          <a:p>
            <a:r>
              <a:rPr lang="en-US" dirty="0"/>
              <a:t>A generic data augmentation workflow in computer vision tasks has the following steps:</a:t>
            </a:r>
          </a:p>
        </p:txBody>
      </p:sp>
      <p:sp>
        <p:nvSpPr>
          <p:cNvPr id="3" name="Content Placeholder 2">
            <a:extLst>
              <a:ext uri="{FF2B5EF4-FFF2-40B4-BE49-F238E27FC236}">
                <a16:creationId xmlns:a16="http://schemas.microsoft.com/office/drawing/2014/main" id="{5B8F5FD9-D0F4-9618-930F-764A0506FCC9}"/>
              </a:ext>
            </a:extLst>
          </p:cNvPr>
          <p:cNvSpPr>
            <a:spLocks noGrp="1"/>
          </p:cNvSpPr>
          <p:nvPr>
            <p:ph idx="1"/>
          </p:nvPr>
        </p:nvSpPr>
        <p:spPr/>
        <p:txBody>
          <a:bodyPr>
            <a:normAutofit fontScale="77500" lnSpcReduction="20000"/>
          </a:bodyPr>
          <a:lstStyle/>
          <a:p>
            <a:pPr marL="0" indent="0">
              <a:buNone/>
            </a:pPr>
            <a:r>
              <a:rPr lang="en-US" dirty="0"/>
              <a:t>1. Input data is fed to the data augmentation pipeline</a:t>
            </a:r>
          </a:p>
          <a:p>
            <a:pPr marL="0" indent="0">
              <a:buNone/>
            </a:pPr>
            <a:r>
              <a:rPr lang="en-US" dirty="0"/>
              <a:t>2. The data augmentation pipeline is defined by sequential steps of different augmentations</a:t>
            </a:r>
          </a:p>
          <a:p>
            <a:pPr>
              <a:buFont typeface="Arial" panose="020B0604020202020204" pitchFamily="34" charset="0"/>
              <a:buChar char="•"/>
            </a:pPr>
            <a:r>
              <a:rPr lang="en-US" dirty="0"/>
              <a:t>TF1: Rotation</a:t>
            </a:r>
          </a:p>
          <a:p>
            <a:pPr>
              <a:buFont typeface="Arial" panose="020B0604020202020204" pitchFamily="34" charset="0"/>
              <a:buChar char="•"/>
            </a:pPr>
            <a:r>
              <a:rPr lang="en-US" dirty="0"/>
              <a:t>TF2: Grayscale to RGB</a:t>
            </a:r>
          </a:p>
          <a:p>
            <a:pPr>
              <a:buFont typeface="Arial" panose="020B0604020202020204" pitchFamily="34" charset="0"/>
              <a:buChar char="•"/>
            </a:pPr>
            <a:r>
              <a:rPr lang="en-US" dirty="0"/>
              <a:t>TF3: Blur</a:t>
            </a:r>
          </a:p>
          <a:p>
            <a:pPr>
              <a:buFont typeface="Arial" panose="020B0604020202020204" pitchFamily="34" charset="0"/>
              <a:buChar char="•"/>
            </a:pPr>
            <a:r>
              <a:rPr lang="en-US" dirty="0"/>
              <a:t>TFN: Flip</a:t>
            </a:r>
          </a:p>
          <a:p>
            <a:pPr marL="0" indent="0">
              <a:buNone/>
            </a:pPr>
            <a:r>
              <a:rPr lang="en-US" dirty="0"/>
              <a:t>3. The image is fed through the pipeline and processed through each step with a probability.</a:t>
            </a:r>
          </a:p>
          <a:p>
            <a:pPr marL="0" indent="0">
              <a:buNone/>
            </a:pPr>
            <a:r>
              <a:rPr lang="en-US" dirty="0"/>
              <a:t>4. After the image is processed, the human expert randomly verifies the augmented results and passes the feedback to the system.</a:t>
            </a:r>
          </a:p>
          <a:p>
            <a:pPr marL="0" indent="0">
              <a:buNone/>
            </a:pPr>
            <a:r>
              <a:rPr lang="en-US" dirty="0"/>
              <a:t>5. After human verification, the augmented data is ready to use by the AI training process.</a:t>
            </a:r>
          </a:p>
          <a:p>
            <a:endParaRPr lang="en-US" dirty="0"/>
          </a:p>
        </p:txBody>
      </p:sp>
    </p:spTree>
    <p:extLst>
      <p:ext uri="{BB962C8B-B14F-4D97-AF65-F5344CB8AC3E}">
        <p14:creationId xmlns:p14="http://schemas.microsoft.com/office/powerpoint/2010/main" val="1369235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9B5-D224-C85B-C383-97ECCAC014CC}"/>
              </a:ext>
            </a:extLst>
          </p:cNvPr>
          <p:cNvSpPr>
            <a:spLocks noGrp="1"/>
          </p:cNvSpPr>
          <p:nvPr>
            <p:ph type="title"/>
          </p:nvPr>
        </p:nvSpPr>
        <p:spPr/>
        <p:txBody>
          <a:bodyPr>
            <a:normAutofit fontScale="90000"/>
          </a:bodyPr>
          <a:lstStyle/>
          <a:p>
            <a:r>
              <a:rPr lang="fr-FR" b="1" dirty="0"/>
              <a:t>Data Augmentation techniques in Computer Vision</a:t>
            </a:r>
            <a:br>
              <a:rPr lang="fr-FR" b="1" dirty="0"/>
            </a:br>
            <a:endParaRPr lang="en-US" dirty="0"/>
          </a:p>
        </p:txBody>
      </p:sp>
      <p:sp>
        <p:nvSpPr>
          <p:cNvPr id="3" name="Content Placeholder 2">
            <a:extLst>
              <a:ext uri="{FF2B5EF4-FFF2-40B4-BE49-F238E27FC236}">
                <a16:creationId xmlns:a16="http://schemas.microsoft.com/office/drawing/2014/main" id="{B545C034-EC5B-59C2-BE51-D6A5B04DB7B4}"/>
              </a:ext>
            </a:extLst>
          </p:cNvPr>
          <p:cNvSpPr>
            <a:spLocks noGrp="1"/>
          </p:cNvSpPr>
          <p:nvPr>
            <p:ph idx="1"/>
          </p:nvPr>
        </p:nvSpPr>
        <p:spPr/>
        <p:txBody>
          <a:bodyPr>
            <a:normAutofit fontScale="92500" lnSpcReduction="20000"/>
          </a:bodyPr>
          <a:lstStyle/>
          <a:p>
            <a:r>
              <a:rPr lang="en-US" b="1" dirty="0"/>
              <a:t>1. Position Augmentation</a:t>
            </a:r>
          </a:p>
          <a:p>
            <a:pPr>
              <a:buFont typeface="+mj-lt"/>
              <a:buAutoNum type="arabicPeriod"/>
            </a:pPr>
            <a:r>
              <a:rPr lang="en-US" b="1" dirty="0"/>
              <a:t>Center Crop</a:t>
            </a:r>
            <a:r>
              <a:rPr lang="en-US" dirty="0"/>
              <a:t>: Crops the given image at the center. Size is the parameter given by the user.</a:t>
            </a:r>
          </a:p>
          <a:p>
            <a:pPr>
              <a:buFont typeface="+mj-lt"/>
              <a:buAutoNum type="arabicPeriod"/>
            </a:pPr>
            <a:r>
              <a:rPr lang="en-US" b="1" dirty="0"/>
              <a:t>Random Crop</a:t>
            </a:r>
            <a:r>
              <a:rPr lang="en-US" dirty="0"/>
              <a:t>: Crop the given image at a random location. </a:t>
            </a:r>
          </a:p>
          <a:p>
            <a:pPr>
              <a:buFont typeface="+mj-lt"/>
              <a:buAutoNum type="arabicPeriod"/>
            </a:pPr>
            <a:r>
              <a:rPr lang="en-US" dirty="0"/>
              <a:t>Random Vertical Flip: Vertically flips the given image randomly with a given probability. </a:t>
            </a:r>
          </a:p>
          <a:p>
            <a:pPr>
              <a:buFont typeface="+mj-lt"/>
              <a:buAutoNum type="arabicPeriod"/>
            </a:pPr>
            <a:r>
              <a:rPr lang="en-US" b="1" dirty="0"/>
              <a:t>Random Horizontal flip</a:t>
            </a:r>
            <a:r>
              <a:rPr lang="en-US" dirty="0"/>
              <a:t>: Horizontally flip the given image randomly with a given probability. </a:t>
            </a:r>
          </a:p>
          <a:p>
            <a:pPr>
              <a:buFont typeface="+mj-lt"/>
              <a:buAutoNum type="arabicPeriod"/>
            </a:pPr>
            <a:r>
              <a:rPr lang="en-US" b="1" dirty="0"/>
              <a:t>Random Rotation</a:t>
            </a:r>
            <a:r>
              <a:rPr lang="en-US" dirty="0"/>
              <a:t>: Rotate the image by some angle. </a:t>
            </a:r>
          </a:p>
          <a:p>
            <a:pPr>
              <a:buFont typeface="+mj-lt"/>
              <a:buAutoNum type="arabicPeriod"/>
            </a:pPr>
            <a:r>
              <a:rPr lang="en-US" b="1" dirty="0"/>
              <a:t>Resize</a:t>
            </a:r>
            <a:r>
              <a:rPr lang="en-US" dirty="0"/>
              <a:t>: Resize the size of the input image to a given size. </a:t>
            </a:r>
          </a:p>
          <a:p>
            <a:pPr>
              <a:buFont typeface="+mj-lt"/>
              <a:buAutoNum type="arabicPeriod"/>
            </a:pPr>
            <a:r>
              <a:rPr lang="en-US" b="1" dirty="0"/>
              <a:t>Random Affine</a:t>
            </a:r>
            <a:r>
              <a:rPr lang="en-US" dirty="0"/>
              <a:t>: Random affine transformation of the image keeping center invariant. </a:t>
            </a:r>
          </a:p>
          <a:p>
            <a:endParaRPr lang="en-US" dirty="0"/>
          </a:p>
        </p:txBody>
      </p:sp>
    </p:spTree>
    <p:extLst>
      <p:ext uri="{BB962C8B-B14F-4D97-AF65-F5344CB8AC3E}">
        <p14:creationId xmlns:p14="http://schemas.microsoft.com/office/powerpoint/2010/main" val="3442614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F96E-C4BD-C816-50EC-5F08CD3DAF5A}"/>
              </a:ext>
            </a:extLst>
          </p:cNvPr>
          <p:cNvSpPr>
            <a:spLocks noGrp="1"/>
          </p:cNvSpPr>
          <p:nvPr>
            <p:ph type="title"/>
          </p:nvPr>
        </p:nvSpPr>
        <p:spPr/>
        <p:txBody>
          <a:bodyPr>
            <a:normAutofit fontScale="90000"/>
          </a:bodyPr>
          <a:lstStyle/>
          <a:p>
            <a:r>
              <a:rPr lang="fr-FR" b="1" dirty="0"/>
              <a:t>Data Augmentation techniques in Computer Vision</a:t>
            </a:r>
            <a:br>
              <a:rPr lang="fr-FR" b="1" dirty="0"/>
            </a:br>
            <a:endParaRPr lang="en-US" dirty="0"/>
          </a:p>
        </p:txBody>
      </p:sp>
      <p:sp>
        <p:nvSpPr>
          <p:cNvPr id="3" name="Content Placeholder 2">
            <a:extLst>
              <a:ext uri="{FF2B5EF4-FFF2-40B4-BE49-F238E27FC236}">
                <a16:creationId xmlns:a16="http://schemas.microsoft.com/office/drawing/2014/main" id="{477E4520-E0B1-D894-765D-E96DF720731D}"/>
              </a:ext>
            </a:extLst>
          </p:cNvPr>
          <p:cNvSpPr>
            <a:spLocks noGrp="1"/>
          </p:cNvSpPr>
          <p:nvPr>
            <p:ph idx="1"/>
          </p:nvPr>
        </p:nvSpPr>
        <p:spPr/>
        <p:txBody>
          <a:bodyPr/>
          <a:lstStyle/>
          <a:p>
            <a:r>
              <a:rPr lang="en-US" b="1" dirty="0"/>
              <a:t>2. Color Augmentation</a:t>
            </a:r>
          </a:p>
          <a:p>
            <a:pPr>
              <a:buFont typeface="+mj-lt"/>
              <a:buAutoNum type="arabicPeriod"/>
            </a:pPr>
            <a:r>
              <a:rPr lang="en-US" b="1" dirty="0"/>
              <a:t>Brightness</a:t>
            </a:r>
            <a:r>
              <a:rPr lang="en-US" dirty="0"/>
              <a:t>: One way to augment is to change the brightness of the image. The resultant image becomes darker or lighter compared to the original one.</a:t>
            </a:r>
          </a:p>
          <a:p>
            <a:pPr>
              <a:buFont typeface="+mj-lt"/>
              <a:buAutoNum type="arabicPeriod"/>
            </a:pPr>
            <a:r>
              <a:rPr lang="en-US" b="1" dirty="0"/>
              <a:t>Contrast:</a:t>
            </a:r>
            <a:r>
              <a:rPr lang="en-US" dirty="0"/>
              <a:t> The contrast is defined as the degree of separation between the darkest and brightest areas of an image. The contrast of the image can also be changed.</a:t>
            </a:r>
          </a:p>
          <a:p>
            <a:pPr>
              <a:buFont typeface="+mj-lt"/>
              <a:buAutoNum type="arabicPeriod"/>
            </a:pPr>
            <a:r>
              <a:rPr lang="en-US" b="1" dirty="0"/>
              <a:t>Saturation</a:t>
            </a:r>
            <a:r>
              <a:rPr lang="en-US" dirty="0"/>
              <a:t>: Saturation is the separation between the colors of an image.</a:t>
            </a:r>
          </a:p>
          <a:p>
            <a:endParaRPr lang="en-US" dirty="0"/>
          </a:p>
        </p:txBody>
      </p:sp>
    </p:spTree>
    <p:extLst>
      <p:ext uri="{BB962C8B-B14F-4D97-AF65-F5344CB8AC3E}">
        <p14:creationId xmlns:p14="http://schemas.microsoft.com/office/powerpoint/2010/main" val="1643081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18D9-5F8C-68CE-E9A6-AB5999E18B82}"/>
              </a:ext>
            </a:extLst>
          </p:cNvPr>
          <p:cNvSpPr>
            <a:spLocks noGrp="1"/>
          </p:cNvSpPr>
          <p:nvPr>
            <p:ph type="title"/>
          </p:nvPr>
        </p:nvSpPr>
        <p:spPr/>
        <p:txBody>
          <a:bodyPr/>
          <a:lstStyle/>
          <a:p>
            <a:r>
              <a:rPr lang="en-US" dirty="0"/>
              <a:t>Color augmentations on image of a tiger</a:t>
            </a:r>
          </a:p>
        </p:txBody>
      </p:sp>
      <p:pic>
        <p:nvPicPr>
          <p:cNvPr id="4" name="Content Placeholder 3">
            <a:extLst>
              <a:ext uri="{FF2B5EF4-FFF2-40B4-BE49-F238E27FC236}">
                <a16:creationId xmlns:a16="http://schemas.microsoft.com/office/drawing/2014/main" id="{0AFF4C70-5AE6-7E83-74E8-022A35A8189F}"/>
              </a:ext>
            </a:extLst>
          </p:cNvPr>
          <p:cNvPicPr>
            <a:picLocks noGrp="1" noChangeAspect="1"/>
          </p:cNvPicPr>
          <p:nvPr>
            <p:ph idx="1"/>
          </p:nvPr>
        </p:nvPicPr>
        <p:blipFill>
          <a:blip r:embed="rId2"/>
          <a:stretch>
            <a:fillRect/>
          </a:stretch>
        </p:blipFill>
        <p:spPr>
          <a:xfrm>
            <a:off x="2548219" y="1825625"/>
            <a:ext cx="7095561" cy="4351338"/>
          </a:xfrm>
          <a:prstGeom prst="rect">
            <a:avLst/>
          </a:prstGeom>
        </p:spPr>
      </p:pic>
    </p:spTree>
    <p:extLst>
      <p:ext uri="{BB962C8B-B14F-4D97-AF65-F5344CB8AC3E}">
        <p14:creationId xmlns:p14="http://schemas.microsoft.com/office/powerpoint/2010/main" val="95791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F6424-DABD-79BB-E461-B6FE3B61584F}"/>
              </a:ext>
            </a:extLst>
          </p:cNvPr>
          <p:cNvSpPr>
            <a:spLocks noGrp="1"/>
          </p:cNvSpPr>
          <p:nvPr>
            <p:ph type="title"/>
          </p:nvPr>
        </p:nvSpPr>
        <p:spPr/>
        <p:txBody>
          <a:bodyPr/>
          <a:lstStyle/>
          <a:p>
            <a:r>
              <a:rPr lang="en-US" b="1" dirty="0"/>
              <a:t>Advanced models for data augmentation</a:t>
            </a:r>
            <a:br>
              <a:rPr lang="en-US" b="1" dirty="0"/>
            </a:br>
            <a:endParaRPr lang="en-US" dirty="0"/>
          </a:p>
        </p:txBody>
      </p:sp>
      <p:sp>
        <p:nvSpPr>
          <p:cNvPr id="3" name="Content Placeholder 2">
            <a:extLst>
              <a:ext uri="{FF2B5EF4-FFF2-40B4-BE49-F238E27FC236}">
                <a16:creationId xmlns:a16="http://schemas.microsoft.com/office/drawing/2014/main" id="{2F6494E1-0640-1635-2A03-884222FC1676}"/>
              </a:ext>
            </a:extLst>
          </p:cNvPr>
          <p:cNvSpPr>
            <a:spLocks noGrp="1"/>
          </p:cNvSpPr>
          <p:nvPr>
            <p:ph idx="1"/>
          </p:nvPr>
        </p:nvSpPr>
        <p:spPr/>
        <p:txBody>
          <a:bodyPr/>
          <a:lstStyle/>
          <a:p>
            <a:r>
              <a:rPr lang="en-US" b="1" dirty="0"/>
              <a:t>Adversarial training/Adversarial machine learning</a:t>
            </a:r>
          </a:p>
          <a:p>
            <a:r>
              <a:rPr lang="en-US" dirty="0"/>
              <a:t>Adversarial attacks are imperceptible changes to images (pixel-level changes) that can completely change the model prediction. In order to handle this issue, in adversarial training, images are transformed till the deep learning model is deceived and the model fails to correctly analyze the data. </a:t>
            </a:r>
          </a:p>
          <a:p>
            <a:r>
              <a:rPr lang="en-US" dirty="0"/>
              <a:t>These transformed or augmented images are used in the training examples to make the model robust toward adversarial attacks. </a:t>
            </a:r>
          </a:p>
          <a:p>
            <a:endParaRPr lang="en-US" dirty="0"/>
          </a:p>
          <a:p>
            <a:endParaRPr lang="en-US" dirty="0"/>
          </a:p>
          <a:p>
            <a:endParaRPr lang="en-US" dirty="0"/>
          </a:p>
        </p:txBody>
      </p:sp>
    </p:spTree>
    <p:extLst>
      <p:ext uri="{BB962C8B-B14F-4D97-AF65-F5344CB8AC3E}">
        <p14:creationId xmlns:p14="http://schemas.microsoft.com/office/powerpoint/2010/main" val="830601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FE3B-5F90-3F29-1080-FCE7A0959FD1}"/>
              </a:ext>
            </a:extLst>
          </p:cNvPr>
          <p:cNvSpPr>
            <a:spLocks noGrp="1"/>
          </p:cNvSpPr>
          <p:nvPr>
            <p:ph type="title"/>
          </p:nvPr>
        </p:nvSpPr>
        <p:spPr/>
        <p:txBody>
          <a:bodyPr/>
          <a:lstStyle/>
          <a:p>
            <a:r>
              <a:rPr lang="en-US" b="1" dirty="0"/>
              <a:t>Advanced models for data augmentation</a:t>
            </a:r>
            <a:br>
              <a:rPr lang="en-US" b="1" dirty="0"/>
            </a:br>
            <a:endParaRPr lang="en-US" dirty="0"/>
          </a:p>
        </p:txBody>
      </p:sp>
      <p:sp>
        <p:nvSpPr>
          <p:cNvPr id="3" name="Content Placeholder 2">
            <a:extLst>
              <a:ext uri="{FF2B5EF4-FFF2-40B4-BE49-F238E27FC236}">
                <a16:creationId xmlns:a16="http://schemas.microsoft.com/office/drawing/2014/main" id="{1E03EFDB-6D37-AF30-0758-456C96908AE2}"/>
              </a:ext>
            </a:extLst>
          </p:cNvPr>
          <p:cNvSpPr>
            <a:spLocks noGrp="1"/>
          </p:cNvSpPr>
          <p:nvPr>
            <p:ph idx="1"/>
          </p:nvPr>
        </p:nvSpPr>
        <p:spPr/>
        <p:txBody>
          <a:bodyPr/>
          <a:lstStyle/>
          <a:p>
            <a:r>
              <a:rPr lang="en-US" b="1" dirty="0"/>
              <a:t>Generative adversarial networks (GANs)</a:t>
            </a:r>
          </a:p>
          <a:p>
            <a:r>
              <a:rPr lang="en-US" dirty="0"/>
              <a:t>GANs are widely used to generate synthetic images in a target domain. </a:t>
            </a:r>
          </a:p>
          <a:p>
            <a:r>
              <a:rPr lang="en-US" dirty="0"/>
              <a:t>The synthetic generated images by the GANs are used as augmented images for the input to the model. However, this would end up training the generator and discriminator and also the classifier (based on the use case). The downside to using GANs is that it needs high resource consumption and effort. </a:t>
            </a:r>
          </a:p>
          <a:p>
            <a:endParaRPr lang="en-US" dirty="0"/>
          </a:p>
        </p:txBody>
      </p:sp>
    </p:spTree>
    <p:extLst>
      <p:ext uri="{BB962C8B-B14F-4D97-AF65-F5344CB8AC3E}">
        <p14:creationId xmlns:p14="http://schemas.microsoft.com/office/powerpoint/2010/main" val="349973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614E-7A8C-AAC1-58E0-1723641235A6}"/>
              </a:ext>
            </a:extLst>
          </p:cNvPr>
          <p:cNvSpPr>
            <a:spLocks noGrp="1"/>
          </p:cNvSpPr>
          <p:nvPr>
            <p:ph type="title"/>
          </p:nvPr>
        </p:nvSpPr>
        <p:spPr/>
        <p:txBody>
          <a:bodyPr>
            <a:normAutofit fontScale="90000"/>
          </a:bodyPr>
          <a:lstStyle/>
          <a:p>
            <a:br>
              <a:rPr lang="en-US" b="1" dirty="0"/>
            </a:br>
            <a:r>
              <a:rPr lang="en-US" b="1" dirty="0"/>
              <a:t>Data Augmentation use cases</a:t>
            </a:r>
            <a:br>
              <a:rPr lang="en-US" b="1" dirty="0"/>
            </a:br>
            <a:r>
              <a:rPr lang="en-US" b="1" dirty="0"/>
              <a:t>Healthcare</a:t>
            </a:r>
            <a:br>
              <a:rPr lang="en-US" b="1" dirty="0"/>
            </a:br>
            <a:endParaRPr lang="en-US" dirty="0"/>
          </a:p>
        </p:txBody>
      </p:sp>
      <p:sp>
        <p:nvSpPr>
          <p:cNvPr id="3" name="Content Placeholder 2">
            <a:extLst>
              <a:ext uri="{FF2B5EF4-FFF2-40B4-BE49-F238E27FC236}">
                <a16:creationId xmlns:a16="http://schemas.microsoft.com/office/drawing/2014/main" id="{FE487071-D270-81E4-307C-E974471E35E5}"/>
              </a:ext>
            </a:extLst>
          </p:cNvPr>
          <p:cNvSpPr>
            <a:spLocks noGrp="1"/>
          </p:cNvSpPr>
          <p:nvPr>
            <p:ph idx="1"/>
          </p:nvPr>
        </p:nvSpPr>
        <p:spPr/>
        <p:txBody>
          <a:bodyPr/>
          <a:lstStyle/>
          <a:p>
            <a:r>
              <a:rPr lang="en-US" dirty="0"/>
              <a:t>In </a:t>
            </a:r>
            <a:r>
              <a:rPr lang="en-US" dirty="0">
                <a:hlinkClick r:id="rId2"/>
              </a:rPr>
              <a:t>medical imaging applications</a:t>
            </a:r>
            <a:r>
              <a:rPr lang="en-US" dirty="0"/>
              <a:t>, curating datasets is not a viable option because acquiring a large number of annotated samples from experts is time-consuming and expensive. the network trained with augmentation needs to be more robust and accurate than expected variations of the same X-Ray images.</a:t>
            </a:r>
          </a:p>
          <a:p>
            <a:r>
              <a:rPr lang="en-US" dirty="0"/>
              <a:t>In the below figure, although we can scale the dataset count by augmentations, certain augmentations are not recommended for the given task. For instance, random rotation and reflection on the x-axis are not appropriate for the X-ray images. Hence, the data augmentation technique is different for each task. </a:t>
            </a:r>
          </a:p>
        </p:txBody>
      </p:sp>
    </p:spTree>
    <p:extLst>
      <p:ext uri="{BB962C8B-B14F-4D97-AF65-F5344CB8AC3E}">
        <p14:creationId xmlns:p14="http://schemas.microsoft.com/office/powerpoint/2010/main" val="1634065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DC4B-8065-B4E3-C94A-84FE37E09590}"/>
              </a:ext>
            </a:extLst>
          </p:cNvPr>
          <p:cNvSpPr>
            <a:spLocks noGrp="1"/>
          </p:cNvSpPr>
          <p:nvPr>
            <p:ph type="title"/>
          </p:nvPr>
        </p:nvSpPr>
        <p:spPr/>
        <p:txBody>
          <a:bodyPr/>
          <a:lstStyle/>
          <a:p>
            <a:r>
              <a:rPr lang="en-US" dirty="0"/>
              <a:t>Geometric Augmentations on Xray images of the heart</a:t>
            </a:r>
          </a:p>
        </p:txBody>
      </p:sp>
      <p:pic>
        <p:nvPicPr>
          <p:cNvPr id="5" name="Content Placeholder 4" descr="A picture containing calendar&#10;&#10;Description automatically generated">
            <a:extLst>
              <a:ext uri="{FF2B5EF4-FFF2-40B4-BE49-F238E27FC236}">
                <a16:creationId xmlns:a16="http://schemas.microsoft.com/office/drawing/2014/main" id="{32BD1C77-4457-25ED-DDAC-BF7FA9E119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784" y="1825625"/>
            <a:ext cx="7416431" cy="4351338"/>
          </a:xfrm>
        </p:spPr>
      </p:pic>
    </p:spTree>
    <p:extLst>
      <p:ext uri="{BB962C8B-B14F-4D97-AF65-F5344CB8AC3E}">
        <p14:creationId xmlns:p14="http://schemas.microsoft.com/office/powerpoint/2010/main" val="3127475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D15C-9A4F-2682-F4C1-BFE872ED09A6}"/>
              </a:ext>
            </a:extLst>
          </p:cNvPr>
          <p:cNvSpPr>
            <a:spLocks noGrp="1"/>
          </p:cNvSpPr>
          <p:nvPr>
            <p:ph type="title"/>
          </p:nvPr>
        </p:nvSpPr>
        <p:spPr/>
        <p:txBody>
          <a:bodyPr/>
          <a:lstStyle/>
          <a:p>
            <a:r>
              <a:rPr lang="en-US" b="1" dirty="0"/>
              <a:t>Data Augmentation: Key takeaways</a:t>
            </a:r>
            <a:br>
              <a:rPr lang="en-US" b="1" dirty="0"/>
            </a:br>
            <a:endParaRPr lang="en-US" dirty="0"/>
          </a:p>
        </p:txBody>
      </p:sp>
      <p:sp>
        <p:nvSpPr>
          <p:cNvPr id="3" name="Content Placeholder 2">
            <a:extLst>
              <a:ext uri="{FF2B5EF4-FFF2-40B4-BE49-F238E27FC236}">
                <a16:creationId xmlns:a16="http://schemas.microsoft.com/office/drawing/2014/main" id="{F86CD007-7563-00E8-5F5F-D6B31708C9EB}"/>
              </a:ext>
            </a:extLst>
          </p:cNvPr>
          <p:cNvSpPr>
            <a:spLocks noGrp="1"/>
          </p:cNvSpPr>
          <p:nvPr>
            <p:ph idx="1"/>
          </p:nvPr>
        </p:nvSpPr>
        <p:spPr/>
        <p:txBody>
          <a:bodyPr/>
          <a:lstStyle/>
          <a:p>
            <a:pPr>
              <a:buFont typeface="Arial" panose="020B0604020202020204" pitchFamily="34" charset="0"/>
              <a:buChar char="•"/>
            </a:pPr>
            <a:r>
              <a:rPr lang="en-US" dirty="0"/>
              <a:t>Data augmentation is a process of artificially increasing the amount of data by generating new data points from existing data.</a:t>
            </a:r>
          </a:p>
          <a:p>
            <a:pPr>
              <a:buFont typeface="Arial" panose="020B0604020202020204" pitchFamily="34" charset="0"/>
              <a:buChar char="•"/>
            </a:pPr>
            <a:r>
              <a:rPr lang="en-US" dirty="0"/>
              <a:t>Data augmentation techniques comes down to processes within </a:t>
            </a:r>
            <a:r>
              <a:rPr lang="en-US" i="1" dirty="0"/>
              <a:t>position augmentation</a:t>
            </a:r>
            <a:r>
              <a:rPr lang="en-US" dirty="0"/>
              <a:t> and </a:t>
            </a:r>
            <a:r>
              <a:rPr lang="en-US" i="1" dirty="0"/>
              <a:t>color augmentation.</a:t>
            </a:r>
            <a:endParaRPr lang="en-US" dirty="0"/>
          </a:p>
          <a:p>
            <a:pPr>
              <a:buFont typeface="Arial" panose="020B0604020202020204" pitchFamily="34" charset="0"/>
              <a:buChar char="•"/>
            </a:pPr>
            <a:r>
              <a:rPr lang="en-US" dirty="0"/>
              <a:t>Advanced models for data augmentation include adversarial machine learning, GANs, and neural style transfer.</a:t>
            </a:r>
          </a:p>
          <a:p>
            <a:pPr>
              <a:buFont typeface="Arial" panose="020B0604020202020204" pitchFamily="34" charset="0"/>
              <a:buChar char="•"/>
            </a:pPr>
            <a:r>
              <a:rPr lang="en-US" dirty="0"/>
              <a:t>Data augmentation is used in situations where collecting large amounts of data is difficult. Healthcare and autonomous vehicles are two of the most prominent industries leveraging this method.</a:t>
            </a:r>
          </a:p>
          <a:p>
            <a:endParaRPr lang="en-US" dirty="0"/>
          </a:p>
        </p:txBody>
      </p:sp>
    </p:spTree>
    <p:extLst>
      <p:ext uri="{BB962C8B-B14F-4D97-AF65-F5344CB8AC3E}">
        <p14:creationId xmlns:p14="http://schemas.microsoft.com/office/powerpoint/2010/main" val="405340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284B-B391-F9C5-190E-B231C963C21C}"/>
              </a:ext>
            </a:extLst>
          </p:cNvPr>
          <p:cNvSpPr>
            <a:spLocks noGrp="1"/>
          </p:cNvSpPr>
          <p:nvPr>
            <p:ph type="title"/>
          </p:nvPr>
        </p:nvSpPr>
        <p:spPr/>
        <p:txBody>
          <a:bodyPr/>
          <a:lstStyle/>
          <a:p>
            <a:r>
              <a:rPr lang="en-US" b="1" dirty="0"/>
              <a:t>Requirement of Data Augmentation </a:t>
            </a:r>
          </a:p>
        </p:txBody>
      </p:sp>
      <p:sp>
        <p:nvSpPr>
          <p:cNvPr id="3" name="Content Placeholder 2">
            <a:extLst>
              <a:ext uri="{FF2B5EF4-FFF2-40B4-BE49-F238E27FC236}">
                <a16:creationId xmlns:a16="http://schemas.microsoft.com/office/drawing/2014/main" id="{223CAF36-DCA7-8404-48DC-AB2F0CB2F58E}"/>
              </a:ext>
            </a:extLst>
          </p:cNvPr>
          <p:cNvSpPr>
            <a:spLocks noGrp="1"/>
          </p:cNvSpPr>
          <p:nvPr>
            <p:ph idx="1"/>
          </p:nvPr>
        </p:nvSpPr>
        <p:spPr/>
        <p:txBody>
          <a:bodyPr/>
          <a:lstStyle/>
          <a:p>
            <a:r>
              <a:rPr lang="en-US" dirty="0"/>
              <a:t>In machine learning (</a:t>
            </a:r>
            <a:r>
              <a:rPr lang="en-US" b="1" dirty="0"/>
              <a:t>ML</a:t>
            </a:r>
            <a:r>
              <a:rPr lang="en-US" dirty="0"/>
              <a:t>), the situation when the model does not generalize well from the training data to unseen data is called </a:t>
            </a:r>
            <a:r>
              <a:rPr lang="en-US" b="1" dirty="0"/>
              <a:t>overfitting</a:t>
            </a:r>
            <a:r>
              <a:rPr lang="en-US" dirty="0"/>
              <a:t>.</a:t>
            </a:r>
          </a:p>
          <a:p>
            <a:r>
              <a:rPr lang="en-US" dirty="0"/>
              <a:t>The first step in tackling this problem is to actually know that your model is </a:t>
            </a:r>
            <a:r>
              <a:rPr lang="en-US" b="1" dirty="0"/>
              <a:t>overfitting</a:t>
            </a:r>
            <a:r>
              <a:rPr lang="en-US" b="1" i="1" dirty="0"/>
              <a:t>. </a:t>
            </a:r>
            <a:r>
              <a:rPr lang="en-US" dirty="0"/>
              <a:t>That is where proper </a:t>
            </a:r>
            <a:r>
              <a:rPr lang="en-US" dirty="0">
                <a:hlinkClick r:id="rId2"/>
              </a:rPr>
              <a:t>cross-validation</a:t>
            </a:r>
            <a:r>
              <a:rPr lang="en-US" dirty="0"/>
              <a:t> comes in.</a:t>
            </a:r>
          </a:p>
          <a:p>
            <a:r>
              <a:rPr lang="en-US" dirty="0"/>
              <a:t>After identifying the problem, you can prevent it from happening by applying regularization or training with more data. Still, sometimes you might not have additional data to add to your initial dataset.</a:t>
            </a:r>
          </a:p>
          <a:p>
            <a:endParaRPr lang="en-US" dirty="0"/>
          </a:p>
        </p:txBody>
      </p:sp>
    </p:spTree>
    <p:extLst>
      <p:ext uri="{BB962C8B-B14F-4D97-AF65-F5344CB8AC3E}">
        <p14:creationId xmlns:p14="http://schemas.microsoft.com/office/powerpoint/2010/main" val="4071103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86C8-9671-C127-8B02-C89E051C69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E9CB42-B45C-349B-064B-A5C2316A1C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49539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0E15-1181-30AF-313D-7DB9756D7C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E5D02B-544B-6475-D554-1EA8CDA8CB5D}"/>
              </a:ext>
            </a:extLst>
          </p:cNvPr>
          <p:cNvSpPr>
            <a:spLocks noGrp="1"/>
          </p:cNvSpPr>
          <p:nvPr>
            <p:ph idx="1"/>
          </p:nvPr>
        </p:nvSpPr>
        <p:spPr/>
        <p:txBody>
          <a:bodyPr/>
          <a:lstStyle/>
          <a:p>
            <a:r>
              <a:rPr lang="en-US" dirty="0"/>
              <a:t>https://www.v7labs.com/blog/data-augmentation-guide</a:t>
            </a:r>
          </a:p>
        </p:txBody>
      </p:sp>
    </p:spTree>
    <p:extLst>
      <p:ext uri="{BB962C8B-B14F-4D97-AF65-F5344CB8AC3E}">
        <p14:creationId xmlns:p14="http://schemas.microsoft.com/office/powerpoint/2010/main" val="3370517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93AE-32F9-D1C8-E5A3-865BBFE9FC83}"/>
              </a:ext>
            </a:extLst>
          </p:cNvPr>
          <p:cNvSpPr>
            <a:spLocks noGrp="1"/>
          </p:cNvSpPr>
          <p:nvPr>
            <p:ph type="title"/>
          </p:nvPr>
        </p:nvSpPr>
        <p:spPr/>
        <p:txBody>
          <a:bodyPr/>
          <a:lstStyle/>
          <a:p>
            <a:r>
              <a:rPr lang="en-US" b="1" dirty="0"/>
              <a:t>What is Data Augmentation?</a:t>
            </a:r>
            <a:br>
              <a:rPr lang="en-US" b="1" dirty="0"/>
            </a:br>
            <a:endParaRPr lang="en-US" dirty="0"/>
          </a:p>
        </p:txBody>
      </p:sp>
      <p:sp>
        <p:nvSpPr>
          <p:cNvPr id="3" name="Content Placeholder 2">
            <a:extLst>
              <a:ext uri="{FF2B5EF4-FFF2-40B4-BE49-F238E27FC236}">
                <a16:creationId xmlns:a16="http://schemas.microsoft.com/office/drawing/2014/main" id="{5B245E6E-DB0B-A753-B20E-041F85C16C68}"/>
              </a:ext>
            </a:extLst>
          </p:cNvPr>
          <p:cNvSpPr>
            <a:spLocks noGrp="1"/>
          </p:cNvSpPr>
          <p:nvPr>
            <p:ph idx="1"/>
          </p:nvPr>
        </p:nvSpPr>
        <p:spPr/>
        <p:txBody>
          <a:bodyPr>
            <a:normAutofit lnSpcReduction="10000"/>
          </a:bodyPr>
          <a:lstStyle/>
          <a:p>
            <a:r>
              <a:rPr lang="en-US" b="1" dirty="0"/>
              <a:t>Data Augmentation</a:t>
            </a:r>
            <a:r>
              <a:rPr lang="en-US" dirty="0"/>
              <a:t> is a technique that can be used to artificially expand the size of a training set by creating modified data from the existing one. It is a good practice to use </a:t>
            </a:r>
            <a:r>
              <a:rPr lang="en-US" b="1" dirty="0"/>
              <a:t>DA</a:t>
            </a:r>
            <a:r>
              <a:rPr lang="en-US" dirty="0"/>
              <a:t> if you want to prevent </a:t>
            </a:r>
            <a:r>
              <a:rPr lang="en-US" b="1" dirty="0"/>
              <a:t>overfitting</a:t>
            </a:r>
            <a:r>
              <a:rPr lang="en-US" dirty="0"/>
              <a:t>, or the initial dataset is too small to train on, or even if you want to squeeze better performance from your model.</a:t>
            </a:r>
          </a:p>
          <a:p>
            <a:r>
              <a:rPr lang="en-US" dirty="0"/>
              <a:t>Let’s make this clear, </a:t>
            </a:r>
            <a:r>
              <a:rPr lang="en-US" b="1" dirty="0"/>
              <a:t>Data Augmentation</a:t>
            </a:r>
            <a:r>
              <a:rPr lang="en-US" dirty="0"/>
              <a:t> is not only used to prevent </a:t>
            </a:r>
            <a:r>
              <a:rPr lang="en-US" b="1" dirty="0"/>
              <a:t>overfitting</a:t>
            </a:r>
            <a:r>
              <a:rPr lang="en-US" dirty="0"/>
              <a:t>. In general, having a large dataset is crucial for the performance of both </a:t>
            </a:r>
            <a:r>
              <a:rPr lang="en-US" b="1" dirty="0"/>
              <a:t>ML</a:t>
            </a:r>
            <a:r>
              <a:rPr lang="en-US" dirty="0"/>
              <a:t> and </a:t>
            </a:r>
            <a:r>
              <a:rPr lang="en-US" b="1" dirty="0"/>
              <a:t>Deep Learning</a:t>
            </a:r>
            <a:r>
              <a:rPr lang="en-US" dirty="0"/>
              <a:t> (</a:t>
            </a:r>
            <a:r>
              <a:rPr lang="en-US" b="1" dirty="0"/>
              <a:t>DL</a:t>
            </a:r>
            <a:r>
              <a:rPr lang="en-US" dirty="0"/>
              <a:t>) models. However, we can improve the performance of the model by augmenting the data we already have. It means that </a:t>
            </a:r>
            <a:r>
              <a:rPr lang="en-US" b="1" dirty="0"/>
              <a:t>Data Augmentation</a:t>
            </a:r>
            <a:r>
              <a:rPr lang="en-US" dirty="0"/>
              <a:t> is also good for enhancing the model’s performance.</a:t>
            </a:r>
          </a:p>
          <a:p>
            <a:endParaRPr lang="en-US" dirty="0"/>
          </a:p>
        </p:txBody>
      </p:sp>
    </p:spTree>
    <p:extLst>
      <p:ext uri="{BB962C8B-B14F-4D97-AF65-F5344CB8AC3E}">
        <p14:creationId xmlns:p14="http://schemas.microsoft.com/office/powerpoint/2010/main" val="281232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C905-DF91-D436-FDC0-766AE03E1F2E}"/>
              </a:ext>
            </a:extLst>
          </p:cNvPr>
          <p:cNvSpPr>
            <a:spLocks noGrp="1"/>
          </p:cNvSpPr>
          <p:nvPr>
            <p:ph type="title"/>
          </p:nvPr>
        </p:nvSpPr>
        <p:spPr/>
        <p:txBody>
          <a:bodyPr/>
          <a:lstStyle/>
          <a:p>
            <a:r>
              <a:rPr lang="en-US" dirty="0"/>
              <a:t>You can augment:</a:t>
            </a:r>
            <a:br>
              <a:rPr lang="en-US" dirty="0"/>
            </a:br>
            <a:endParaRPr lang="en-US" dirty="0"/>
          </a:p>
        </p:txBody>
      </p:sp>
      <p:sp>
        <p:nvSpPr>
          <p:cNvPr id="3" name="Content Placeholder 2">
            <a:extLst>
              <a:ext uri="{FF2B5EF4-FFF2-40B4-BE49-F238E27FC236}">
                <a16:creationId xmlns:a16="http://schemas.microsoft.com/office/drawing/2014/main" id="{F9E0BB5D-6701-5AE0-55D2-1CF8BC7CF834}"/>
              </a:ext>
            </a:extLst>
          </p:cNvPr>
          <p:cNvSpPr>
            <a:spLocks noGrp="1"/>
          </p:cNvSpPr>
          <p:nvPr>
            <p:ph idx="1"/>
          </p:nvPr>
        </p:nvSpPr>
        <p:spPr/>
        <p:txBody>
          <a:bodyPr/>
          <a:lstStyle/>
          <a:p>
            <a:pPr>
              <a:buFont typeface="+mj-lt"/>
              <a:buAutoNum type="arabicPeriod"/>
            </a:pPr>
            <a:r>
              <a:rPr lang="en-US" dirty="0"/>
              <a:t>Audio</a:t>
            </a:r>
          </a:p>
          <a:p>
            <a:pPr>
              <a:buFont typeface="+mj-lt"/>
              <a:buAutoNum type="arabicPeriod"/>
            </a:pPr>
            <a:r>
              <a:rPr lang="en-US" dirty="0"/>
              <a:t>Text</a:t>
            </a:r>
          </a:p>
          <a:p>
            <a:pPr>
              <a:buFont typeface="+mj-lt"/>
              <a:buAutoNum type="arabicPeriod"/>
            </a:pPr>
            <a:r>
              <a:rPr lang="en-US" dirty="0"/>
              <a:t>Images</a:t>
            </a:r>
          </a:p>
          <a:p>
            <a:pPr>
              <a:buFont typeface="+mj-lt"/>
              <a:buAutoNum type="arabicPeriod"/>
            </a:pPr>
            <a:r>
              <a:rPr lang="en-US" dirty="0"/>
              <a:t>Any other types of data</a:t>
            </a:r>
          </a:p>
          <a:p>
            <a:r>
              <a:rPr lang="en-US" dirty="0"/>
              <a:t>We will focus on image augmentations as those are the most popular ones.</a:t>
            </a:r>
          </a:p>
          <a:p>
            <a:pPr marL="0" indent="0">
              <a:buNone/>
            </a:pPr>
            <a:endParaRPr lang="en-US" dirty="0"/>
          </a:p>
        </p:txBody>
      </p:sp>
    </p:spTree>
    <p:extLst>
      <p:ext uri="{BB962C8B-B14F-4D97-AF65-F5344CB8AC3E}">
        <p14:creationId xmlns:p14="http://schemas.microsoft.com/office/powerpoint/2010/main" val="329126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6108-79BD-E37F-9257-CE7A59C19FD9}"/>
              </a:ext>
            </a:extLst>
          </p:cNvPr>
          <p:cNvSpPr>
            <a:spLocks noGrp="1"/>
          </p:cNvSpPr>
          <p:nvPr>
            <p:ph type="title"/>
          </p:nvPr>
        </p:nvSpPr>
        <p:spPr/>
        <p:txBody>
          <a:bodyPr/>
          <a:lstStyle/>
          <a:p>
            <a:r>
              <a:rPr lang="en-US" b="1" dirty="0"/>
              <a:t>Data Augmentation techniques</a:t>
            </a:r>
            <a:br>
              <a:rPr lang="en-US" b="1" dirty="0"/>
            </a:br>
            <a:endParaRPr lang="en-US" dirty="0"/>
          </a:p>
        </p:txBody>
      </p:sp>
      <p:sp>
        <p:nvSpPr>
          <p:cNvPr id="3" name="Content Placeholder 2">
            <a:extLst>
              <a:ext uri="{FF2B5EF4-FFF2-40B4-BE49-F238E27FC236}">
                <a16:creationId xmlns:a16="http://schemas.microsoft.com/office/drawing/2014/main" id="{0F278397-A3FB-1095-EA16-59D5EEF76A24}"/>
              </a:ext>
            </a:extLst>
          </p:cNvPr>
          <p:cNvSpPr>
            <a:spLocks noGrp="1"/>
          </p:cNvSpPr>
          <p:nvPr>
            <p:ph idx="1"/>
          </p:nvPr>
        </p:nvSpPr>
        <p:spPr/>
        <p:txBody>
          <a:bodyPr>
            <a:normAutofit fontScale="25000" lnSpcReduction="20000"/>
          </a:bodyPr>
          <a:lstStyle/>
          <a:p>
            <a:pPr marL="0" indent="0">
              <a:buNone/>
            </a:pPr>
            <a:r>
              <a:rPr lang="en-US" sz="5600" b="1" dirty="0"/>
              <a:t>For example, for images we can use:</a:t>
            </a:r>
          </a:p>
          <a:p>
            <a:r>
              <a:rPr lang="en-US" sz="5600" dirty="0"/>
              <a:t>    Geometric transformations – you can randomly flip, crop, rotate or translate images, and that is just the tip of the iceberg</a:t>
            </a:r>
          </a:p>
          <a:p>
            <a:r>
              <a:rPr lang="en-US" sz="5600" dirty="0"/>
              <a:t>    Color space transformations – change RGB color channels, intensify any color</a:t>
            </a:r>
          </a:p>
          <a:p>
            <a:r>
              <a:rPr lang="en-US" sz="5600" dirty="0"/>
              <a:t>    Kernel filters – sharpen or blur an image </a:t>
            </a:r>
          </a:p>
          <a:p>
            <a:r>
              <a:rPr lang="en-US" sz="5600" dirty="0"/>
              <a:t>    Random Erasing – delete a part of the initial image</a:t>
            </a:r>
          </a:p>
          <a:p>
            <a:r>
              <a:rPr lang="en-US" sz="5600" dirty="0"/>
              <a:t>    Mixing images – basically, mix images with one another. Might be counterintuitive but it works</a:t>
            </a:r>
          </a:p>
          <a:p>
            <a:pPr marL="0" indent="0">
              <a:buNone/>
            </a:pPr>
            <a:r>
              <a:rPr lang="en-US" sz="5600" b="1" dirty="0"/>
              <a:t>For text there are:</a:t>
            </a:r>
          </a:p>
          <a:p>
            <a:r>
              <a:rPr lang="en-US" sz="5600" dirty="0"/>
              <a:t>    Word/sentence shuffling</a:t>
            </a:r>
          </a:p>
          <a:p>
            <a:r>
              <a:rPr lang="en-US" sz="5600" dirty="0"/>
              <a:t>    Word replacement – replace words with synonyms</a:t>
            </a:r>
          </a:p>
          <a:p>
            <a:r>
              <a:rPr lang="en-US" sz="5600" dirty="0"/>
              <a:t>    Syntax-tree manipulation – paraphrase the sentence to be grammatically correct using the same words</a:t>
            </a:r>
          </a:p>
          <a:p>
            <a:r>
              <a:rPr lang="en-US" sz="5600" dirty="0"/>
              <a:t>    Other described in the article about Data Augmentation in NLP</a:t>
            </a:r>
          </a:p>
          <a:p>
            <a:pPr marL="0" indent="0">
              <a:buNone/>
            </a:pPr>
            <a:r>
              <a:rPr lang="en-US" sz="5600" b="1" dirty="0"/>
              <a:t>For audio augmentation you can use:</a:t>
            </a:r>
          </a:p>
          <a:p>
            <a:r>
              <a:rPr lang="en-US" sz="5600" dirty="0"/>
              <a:t>    Noise injection</a:t>
            </a:r>
          </a:p>
          <a:p>
            <a:r>
              <a:rPr lang="en-US" sz="5600" dirty="0"/>
              <a:t>    Shifting</a:t>
            </a:r>
          </a:p>
          <a:p>
            <a:r>
              <a:rPr lang="en-US" sz="5600" dirty="0"/>
              <a:t>    Changing the speed of the tape</a:t>
            </a:r>
          </a:p>
          <a:p>
            <a:r>
              <a:rPr lang="en-US" sz="5600" dirty="0"/>
              <a:t>    And many more</a:t>
            </a:r>
          </a:p>
          <a:p>
            <a:endParaRPr lang="en-US" dirty="0"/>
          </a:p>
          <a:p>
            <a:endParaRPr lang="en-US" dirty="0"/>
          </a:p>
        </p:txBody>
      </p:sp>
    </p:spTree>
    <p:extLst>
      <p:ext uri="{BB962C8B-B14F-4D97-AF65-F5344CB8AC3E}">
        <p14:creationId xmlns:p14="http://schemas.microsoft.com/office/powerpoint/2010/main" val="397796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4889E2-E609-61EA-3778-BFFAD705A247}"/>
              </a:ext>
            </a:extLst>
          </p:cNvPr>
          <p:cNvSpPr>
            <a:spLocks noGrp="1"/>
          </p:cNvSpPr>
          <p:nvPr>
            <p:ph idx="1"/>
          </p:nvPr>
        </p:nvSpPr>
        <p:spPr/>
        <p:txBody>
          <a:bodyPr>
            <a:normAutofit fontScale="92500" lnSpcReduction="10000"/>
          </a:bodyPr>
          <a:lstStyle/>
          <a:p>
            <a:r>
              <a:rPr lang="en-US" dirty="0"/>
              <a:t>Data augmentation is a process of artificially increasing the amount of data by generating new data points from existing data. This includes adding minor alterations to data or using </a:t>
            </a:r>
            <a:r>
              <a:rPr lang="en-US" dirty="0">
                <a:hlinkClick r:id="rId2"/>
              </a:rPr>
              <a:t>machine learning models</a:t>
            </a:r>
            <a:r>
              <a:rPr lang="en-US" dirty="0"/>
              <a:t> to generate new data points in the latent space of original data to amplify the dataset. </a:t>
            </a:r>
          </a:p>
          <a:p>
            <a:r>
              <a:rPr lang="en-US" dirty="0"/>
              <a:t>A question may arise about the difference between augmented data and synthetic data.</a:t>
            </a:r>
          </a:p>
          <a:p>
            <a:pPr>
              <a:buFont typeface="Arial" panose="020B0604020202020204" pitchFamily="34" charset="0"/>
              <a:buChar char="•"/>
            </a:pPr>
            <a:r>
              <a:rPr lang="en-US" b="1" dirty="0"/>
              <a:t>Synthetic data</a:t>
            </a:r>
            <a:r>
              <a:rPr lang="en-US" dirty="0"/>
              <a:t>: When data is generated artificially without using real-world images. Synthetic data are often produced by Generative Adversarial Networks</a:t>
            </a:r>
          </a:p>
          <a:p>
            <a:pPr>
              <a:buFont typeface="Arial" panose="020B0604020202020204" pitchFamily="34" charset="0"/>
              <a:buChar char="•"/>
            </a:pPr>
            <a:r>
              <a:rPr lang="en-US" b="1" dirty="0"/>
              <a:t>Augmented data</a:t>
            </a:r>
            <a:r>
              <a:rPr lang="en-US" dirty="0"/>
              <a:t>: Derived from original images with some sort of minor geometric transformations (such as flipping, translation, rotation, or the addition of noise) in order to increase the diversity of the training set.</a:t>
            </a:r>
          </a:p>
          <a:p>
            <a:endParaRPr lang="en-US" dirty="0"/>
          </a:p>
        </p:txBody>
      </p:sp>
    </p:spTree>
    <p:extLst>
      <p:ext uri="{BB962C8B-B14F-4D97-AF65-F5344CB8AC3E}">
        <p14:creationId xmlns:p14="http://schemas.microsoft.com/office/powerpoint/2010/main" val="72656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6118-855F-2E8A-C96A-D5830D278A38}"/>
              </a:ext>
            </a:extLst>
          </p:cNvPr>
          <p:cNvSpPr>
            <a:spLocks noGrp="1"/>
          </p:cNvSpPr>
          <p:nvPr>
            <p:ph type="title"/>
          </p:nvPr>
        </p:nvSpPr>
        <p:spPr/>
        <p:txBody>
          <a:bodyPr/>
          <a:lstStyle/>
          <a:p>
            <a:r>
              <a:rPr lang="en-US" b="1" dirty="0"/>
              <a:t>The importance of Data Augmentation</a:t>
            </a:r>
            <a:br>
              <a:rPr lang="en-US" b="1" dirty="0"/>
            </a:br>
            <a:endParaRPr lang="en-US" dirty="0"/>
          </a:p>
        </p:txBody>
      </p:sp>
      <p:sp>
        <p:nvSpPr>
          <p:cNvPr id="3" name="Content Placeholder 2">
            <a:extLst>
              <a:ext uri="{FF2B5EF4-FFF2-40B4-BE49-F238E27FC236}">
                <a16:creationId xmlns:a16="http://schemas.microsoft.com/office/drawing/2014/main" id="{3B5CB7B9-379B-9981-BC1D-B0026D7A63B6}"/>
              </a:ext>
            </a:extLst>
          </p:cNvPr>
          <p:cNvSpPr>
            <a:spLocks noGrp="1"/>
          </p:cNvSpPr>
          <p:nvPr>
            <p:ph idx="1"/>
          </p:nvPr>
        </p:nvSpPr>
        <p:spPr/>
        <p:txBody>
          <a:bodyPr>
            <a:normAutofit fontScale="92500" lnSpcReduction="10000"/>
          </a:bodyPr>
          <a:lstStyle/>
          <a:p>
            <a:r>
              <a:rPr lang="en-US" b="1" dirty="0"/>
              <a:t>Improves the performance of ML models (more diverse datasets).</a:t>
            </a:r>
          </a:p>
          <a:p>
            <a:pPr>
              <a:buFont typeface="Arial" panose="020B0604020202020204" pitchFamily="34" charset="0"/>
              <a:buChar char="•"/>
            </a:pPr>
            <a:r>
              <a:rPr lang="en-US" dirty="0"/>
              <a:t>Data augmentation methods are widely used in practically every cutting-edge deep learning application such as </a:t>
            </a:r>
            <a:r>
              <a:rPr lang="en-US" dirty="0">
                <a:hlinkClick r:id="rId2"/>
              </a:rPr>
              <a:t>object detection</a:t>
            </a:r>
            <a:r>
              <a:rPr lang="en-US" dirty="0"/>
              <a:t>, </a:t>
            </a:r>
            <a:r>
              <a:rPr lang="en-US" dirty="0">
                <a:hlinkClick r:id="rId3"/>
              </a:rPr>
              <a:t>image classification</a:t>
            </a:r>
            <a:r>
              <a:rPr lang="en-US" dirty="0"/>
              <a:t>, image recognition, natural language understanding, </a:t>
            </a:r>
            <a:r>
              <a:rPr lang="en-US" dirty="0">
                <a:hlinkClick r:id="rId4"/>
              </a:rPr>
              <a:t>semantic segmentation</a:t>
            </a:r>
            <a:r>
              <a:rPr lang="en-US" dirty="0"/>
              <a:t>, and more. </a:t>
            </a:r>
          </a:p>
          <a:p>
            <a:pPr>
              <a:buFont typeface="Arial" panose="020B0604020202020204" pitchFamily="34" charset="0"/>
              <a:buChar char="•"/>
            </a:pPr>
            <a:r>
              <a:rPr lang="en-US" dirty="0"/>
              <a:t>Augmented data is improving the performance and results of deep learning models by generating new and diverse instances for training datasets. </a:t>
            </a:r>
          </a:p>
          <a:p>
            <a:r>
              <a:rPr lang="en-US" b="1" dirty="0"/>
              <a:t>Reduces operation costs related to data collection.</a:t>
            </a:r>
          </a:p>
          <a:p>
            <a:pPr>
              <a:buFont typeface="Arial" panose="020B0604020202020204" pitchFamily="34" charset="0"/>
              <a:buChar char="•"/>
            </a:pPr>
            <a:r>
              <a:rPr lang="en-US" dirty="0"/>
              <a:t>Data collection and </a:t>
            </a:r>
            <a:r>
              <a:rPr lang="en-US" dirty="0">
                <a:hlinkClick r:id="rId5"/>
              </a:rPr>
              <a:t>data labeling</a:t>
            </a:r>
            <a:r>
              <a:rPr lang="en-US" dirty="0"/>
              <a:t> can be time-consuming and expensive processes for deep learning models. Companies can cut operational expenses by transforming datasets using data augmentation techniques. </a:t>
            </a:r>
          </a:p>
          <a:p>
            <a:endParaRPr lang="en-US" dirty="0"/>
          </a:p>
        </p:txBody>
      </p:sp>
    </p:spTree>
    <p:extLst>
      <p:ext uri="{BB962C8B-B14F-4D97-AF65-F5344CB8AC3E}">
        <p14:creationId xmlns:p14="http://schemas.microsoft.com/office/powerpoint/2010/main" val="2458121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F770C-BF95-EA24-00C1-EF3B8A85DCEC}"/>
              </a:ext>
            </a:extLst>
          </p:cNvPr>
          <p:cNvSpPr>
            <a:spLocks noGrp="1"/>
          </p:cNvSpPr>
          <p:nvPr>
            <p:ph type="title"/>
          </p:nvPr>
        </p:nvSpPr>
        <p:spPr/>
        <p:txBody>
          <a:bodyPr/>
          <a:lstStyle/>
          <a:p>
            <a:r>
              <a:rPr lang="en-US" b="1" dirty="0"/>
              <a:t>Limitations of Data Augmentation</a:t>
            </a:r>
            <a:br>
              <a:rPr lang="en-US" b="1" dirty="0"/>
            </a:br>
            <a:endParaRPr lang="en-US" dirty="0"/>
          </a:p>
        </p:txBody>
      </p:sp>
      <p:sp>
        <p:nvSpPr>
          <p:cNvPr id="3" name="Content Placeholder 2">
            <a:extLst>
              <a:ext uri="{FF2B5EF4-FFF2-40B4-BE49-F238E27FC236}">
                <a16:creationId xmlns:a16="http://schemas.microsoft.com/office/drawing/2014/main" id="{7932D516-916D-D990-F7BB-B6B4449DBA66}"/>
              </a:ext>
            </a:extLst>
          </p:cNvPr>
          <p:cNvSpPr>
            <a:spLocks noGrp="1"/>
          </p:cNvSpPr>
          <p:nvPr>
            <p:ph idx="1"/>
          </p:nvPr>
        </p:nvSpPr>
        <p:spPr/>
        <p:txBody>
          <a:bodyPr/>
          <a:lstStyle/>
          <a:p>
            <a:pPr>
              <a:buFont typeface="Arial" panose="020B0604020202020204" pitchFamily="34" charset="0"/>
              <a:buChar char="•"/>
            </a:pPr>
            <a:r>
              <a:rPr lang="en-US" dirty="0"/>
              <a:t>Cost of quality assurance of the augmented datasets.</a:t>
            </a:r>
          </a:p>
          <a:p>
            <a:pPr>
              <a:buFont typeface="Arial" panose="020B0604020202020204" pitchFamily="34" charset="0"/>
              <a:buChar char="•"/>
            </a:pPr>
            <a:r>
              <a:rPr lang="en-US" dirty="0"/>
              <a:t>Research and Development to build synthetic data with advanced applications.</a:t>
            </a:r>
          </a:p>
          <a:p>
            <a:pPr>
              <a:buFont typeface="Arial" panose="020B0604020202020204" pitchFamily="34" charset="0"/>
              <a:buChar char="•"/>
            </a:pPr>
            <a:r>
              <a:rPr lang="en-US" dirty="0"/>
              <a:t>Verification of image augmentation techniques like GANs is challenging.</a:t>
            </a:r>
          </a:p>
          <a:p>
            <a:pPr>
              <a:buFont typeface="Arial" panose="020B0604020202020204" pitchFamily="34" charset="0"/>
              <a:buChar char="•"/>
            </a:pPr>
            <a:r>
              <a:rPr lang="en-US" dirty="0"/>
              <a:t>Finding an optimal augmentation strategy for the data is non-trivial.</a:t>
            </a:r>
          </a:p>
          <a:p>
            <a:pPr>
              <a:buFont typeface="Arial" panose="020B0604020202020204" pitchFamily="34" charset="0"/>
              <a:buChar char="•"/>
            </a:pPr>
            <a:r>
              <a:rPr lang="en-US" dirty="0"/>
              <a:t>The inherent bias of original data persists in augmented data.</a:t>
            </a:r>
          </a:p>
          <a:p>
            <a:pPr marL="0" indent="0">
              <a:buNone/>
            </a:pPr>
            <a:endParaRPr lang="en-US" dirty="0"/>
          </a:p>
        </p:txBody>
      </p:sp>
    </p:spTree>
    <p:extLst>
      <p:ext uri="{BB962C8B-B14F-4D97-AF65-F5344CB8AC3E}">
        <p14:creationId xmlns:p14="http://schemas.microsoft.com/office/powerpoint/2010/main" val="294394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24DA-69D9-E538-6898-E011C882566B}"/>
              </a:ext>
            </a:extLst>
          </p:cNvPr>
          <p:cNvSpPr>
            <a:spLocks noGrp="1"/>
          </p:cNvSpPr>
          <p:nvPr>
            <p:ph type="title"/>
          </p:nvPr>
        </p:nvSpPr>
        <p:spPr/>
        <p:txBody>
          <a:bodyPr/>
          <a:lstStyle/>
          <a:p>
            <a:r>
              <a:rPr lang="en-US" b="1" dirty="0"/>
              <a:t>How does Data Augmentation work?</a:t>
            </a:r>
            <a:br>
              <a:rPr lang="en-US" b="1" dirty="0"/>
            </a:br>
            <a:endParaRPr lang="en-US" dirty="0"/>
          </a:p>
        </p:txBody>
      </p:sp>
      <p:sp>
        <p:nvSpPr>
          <p:cNvPr id="3" name="Content Placeholder 2">
            <a:extLst>
              <a:ext uri="{FF2B5EF4-FFF2-40B4-BE49-F238E27FC236}">
                <a16:creationId xmlns:a16="http://schemas.microsoft.com/office/drawing/2014/main" id="{AF940A82-0346-AF69-E185-24103A6A1F33}"/>
              </a:ext>
            </a:extLst>
          </p:cNvPr>
          <p:cNvSpPr>
            <a:spLocks noGrp="1"/>
          </p:cNvSpPr>
          <p:nvPr>
            <p:ph idx="1"/>
          </p:nvPr>
        </p:nvSpPr>
        <p:spPr/>
        <p:txBody>
          <a:bodyPr>
            <a:normAutofit fontScale="92500" lnSpcReduction="20000"/>
          </a:bodyPr>
          <a:lstStyle/>
          <a:p>
            <a:r>
              <a:rPr lang="en-US" dirty="0"/>
              <a:t>A c</a:t>
            </a:r>
            <a:r>
              <a:rPr lang="en-US" dirty="0">
                <a:hlinkClick r:id="rId2"/>
              </a:rPr>
              <a:t>onvolutional neural network (CNN) </a:t>
            </a:r>
            <a:r>
              <a:rPr lang="en-US" dirty="0"/>
              <a:t>is invariant to translation, viewpoint, size, or illumination. Hence, CNN is able to classify accurately objects in different orientations. </a:t>
            </a:r>
          </a:p>
          <a:p>
            <a:r>
              <a:rPr lang="en-US" dirty="0"/>
              <a:t>Deep learning models like CNNs have a large number of parameters that help in learning these complex differentiating features by iteratively “looking” through a lot of examples. Hence, the performance of deep learning models depends on the type and size of the input dataset. </a:t>
            </a:r>
          </a:p>
          <a:p>
            <a:r>
              <a:rPr lang="en-US" dirty="0"/>
              <a:t>State-of-the-art computer vision models such as </a:t>
            </a:r>
            <a:r>
              <a:rPr lang="en-US" dirty="0">
                <a:hlinkClick r:id="rId3"/>
              </a:rPr>
              <a:t>RESNET</a:t>
            </a:r>
            <a:r>
              <a:rPr lang="en-US" dirty="0"/>
              <a:t> (60 M) and </a:t>
            </a:r>
            <a:r>
              <a:rPr lang="en-US" dirty="0">
                <a:hlinkClick r:id="rId4"/>
              </a:rPr>
              <a:t>Inception-V3</a:t>
            </a:r>
            <a:r>
              <a:rPr lang="en-US" dirty="0"/>
              <a:t> (24M) have a huge number of parameters to learn complex features. Natural Language Processing (NLP) models such as </a:t>
            </a:r>
            <a:r>
              <a:rPr lang="en-US" dirty="0">
                <a:hlinkClick r:id="rId5"/>
              </a:rPr>
              <a:t>BERT</a:t>
            </a:r>
            <a:r>
              <a:rPr lang="en-US" dirty="0"/>
              <a:t> (340M) have even more parameters. </a:t>
            </a:r>
          </a:p>
          <a:p>
            <a:r>
              <a:rPr lang="en-US" dirty="0"/>
              <a:t>In order to build a deep learning model, we will have to gather a lot of data. </a:t>
            </a:r>
          </a:p>
          <a:p>
            <a:endParaRPr lang="en-US" dirty="0"/>
          </a:p>
        </p:txBody>
      </p:sp>
    </p:spTree>
    <p:extLst>
      <p:ext uri="{BB962C8B-B14F-4D97-AF65-F5344CB8AC3E}">
        <p14:creationId xmlns:p14="http://schemas.microsoft.com/office/powerpoint/2010/main" val="3181860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1641</Words>
  <Application>Microsoft Office PowerPoint</Application>
  <PresentationFormat>Widescreen</PresentationFormat>
  <Paragraphs>98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Data Augmentation </vt:lpstr>
      <vt:lpstr>Requirement of Data Augmentation </vt:lpstr>
      <vt:lpstr>What is Data Augmentation? </vt:lpstr>
      <vt:lpstr>You can augment: </vt:lpstr>
      <vt:lpstr>Data Augmentation techniques </vt:lpstr>
      <vt:lpstr>PowerPoint Presentation</vt:lpstr>
      <vt:lpstr>The importance of Data Augmentation </vt:lpstr>
      <vt:lpstr>Limitations of Data Augmentation </vt:lpstr>
      <vt:lpstr>How does Data Augmentation work? </vt:lpstr>
      <vt:lpstr>A generic data augmentation workflow in computer vision</vt:lpstr>
      <vt:lpstr>A generic data augmentation workflow in computer vision tasks has the following steps:</vt:lpstr>
      <vt:lpstr>Data Augmentation techniques in Computer Vision </vt:lpstr>
      <vt:lpstr>Data Augmentation techniques in Computer Vision </vt:lpstr>
      <vt:lpstr>Color augmentations on image of a tiger</vt:lpstr>
      <vt:lpstr>Advanced models for data augmentation </vt:lpstr>
      <vt:lpstr>Advanced models for data augmentation </vt:lpstr>
      <vt:lpstr> Data Augmentation use cases Healthcare </vt:lpstr>
      <vt:lpstr>Geometric Augmentations on Xray images of the heart</vt:lpstr>
      <vt:lpstr>Data Augmentation: Key takeaways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Smita Kulkarni</dc:creator>
  <cp:lastModifiedBy>Kshitij Darwhekar</cp:lastModifiedBy>
  <cp:revision>10</cp:revision>
  <dcterms:created xsi:type="dcterms:W3CDTF">2022-07-08T10:16:05Z</dcterms:created>
  <dcterms:modified xsi:type="dcterms:W3CDTF">2022-09-21T02:46:55Z</dcterms:modified>
</cp:coreProperties>
</file>