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5" r:id="rId3"/>
    <p:sldId id="277" r:id="rId4"/>
    <p:sldId id="257" r:id="rId5"/>
    <p:sldId id="263" r:id="rId6"/>
    <p:sldId id="278" r:id="rId7"/>
    <p:sldId id="264" r:id="rId8"/>
    <p:sldId id="296" r:id="rId9"/>
    <p:sldId id="265" r:id="rId10"/>
    <p:sldId id="274" r:id="rId11"/>
    <p:sldId id="266" r:id="rId12"/>
    <p:sldId id="275" r:id="rId13"/>
    <p:sldId id="267" r:id="rId14"/>
    <p:sldId id="279" r:id="rId15"/>
    <p:sldId id="268" r:id="rId16"/>
    <p:sldId id="269" r:id="rId17"/>
    <p:sldId id="258" r:id="rId18"/>
    <p:sldId id="259" r:id="rId19"/>
    <p:sldId id="260" r:id="rId20"/>
    <p:sldId id="261" r:id="rId21"/>
    <p:sldId id="280" r:id="rId22"/>
    <p:sldId id="281" r:id="rId23"/>
    <p:sldId id="282" r:id="rId24"/>
    <p:sldId id="283" r:id="rId25"/>
    <p:sldId id="298" r:id="rId26"/>
    <p:sldId id="299" r:id="rId27"/>
    <p:sldId id="284" r:id="rId28"/>
    <p:sldId id="285" r:id="rId29"/>
    <p:sldId id="297" r:id="rId30"/>
    <p:sldId id="286" r:id="rId31"/>
    <p:sldId id="287" r:id="rId32"/>
    <p:sldId id="289" r:id="rId33"/>
    <p:sldId id="290" r:id="rId34"/>
    <p:sldId id="288" r:id="rId35"/>
    <p:sldId id="292" r:id="rId36"/>
    <p:sldId id="293" r:id="rId37"/>
    <p:sldId id="276" r:id="rId38"/>
    <p:sldId id="291" r:id="rId39"/>
    <p:sldId id="272" r:id="rId40"/>
    <p:sldId id="270" r:id="rId41"/>
    <p:sldId id="271" r:id="rId42"/>
    <p:sldId id="273" r:id="rId43"/>
    <p:sldId id="262"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4" autoAdjust="0"/>
    <p:restoredTop sz="94660"/>
  </p:normalViewPr>
  <p:slideViewPr>
    <p:cSldViewPr snapToGrid="0">
      <p:cViewPr varScale="1">
        <p:scale>
          <a:sx n="85" d="100"/>
          <a:sy n="85" d="100"/>
        </p:scale>
        <p:origin x="36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B96BF-FDD1-BD6B-F136-D53DD44E77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C73525-E4A3-2A5D-8E93-FF41D0D6EF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35FC4E-94B6-1E40-0089-BF038B42B772}"/>
              </a:ext>
            </a:extLst>
          </p:cNvPr>
          <p:cNvSpPr>
            <a:spLocks noGrp="1"/>
          </p:cNvSpPr>
          <p:nvPr>
            <p:ph type="dt" sz="half" idx="10"/>
          </p:nvPr>
        </p:nvSpPr>
        <p:spPr/>
        <p:txBody>
          <a:bodyPr/>
          <a:lstStyle/>
          <a:p>
            <a:fld id="{6CFE3DDA-B174-4BDB-BC2A-2E6F315EE5FE}" type="datetimeFigureOut">
              <a:rPr lang="en-US" smtClean="0"/>
              <a:t>9/21/2022</a:t>
            </a:fld>
            <a:endParaRPr lang="en-US"/>
          </a:p>
        </p:txBody>
      </p:sp>
      <p:sp>
        <p:nvSpPr>
          <p:cNvPr id="5" name="Footer Placeholder 4">
            <a:extLst>
              <a:ext uri="{FF2B5EF4-FFF2-40B4-BE49-F238E27FC236}">
                <a16:creationId xmlns:a16="http://schemas.microsoft.com/office/drawing/2014/main" id="{C007C628-21D3-AC3B-18A4-A74E493539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5CBA9F-A1D9-BF83-0CCD-FE2DEF3D273A}"/>
              </a:ext>
            </a:extLst>
          </p:cNvPr>
          <p:cNvSpPr>
            <a:spLocks noGrp="1"/>
          </p:cNvSpPr>
          <p:nvPr>
            <p:ph type="sldNum" sz="quarter" idx="12"/>
          </p:nvPr>
        </p:nvSpPr>
        <p:spPr/>
        <p:txBody>
          <a:bodyPr/>
          <a:lstStyle/>
          <a:p>
            <a:fld id="{1EF6CC97-9377-44AB-A225-EF0162FDF8E5}" type="slidenum">
              <a:rPr lang="en-US" smtClean="0"/>
              <a:t>‹#›</a:t>
            </a:fld>
            <a:endParaRPr lang="en-US"/>
          </a:p>
        </p:txBody>
      </p:sp>
    </p:spTree>
    <p:extLst>
      <p:ext uri="{BB962C8B-B14F-4D97-AF65-F5344CB8AC3E}">
        <p14:creationId xmlns:p14="http://schemas.microsoft.com/office/powerpoint/2010/main" val="372738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7DE27-E638-18F4-A8D8-53B4335815E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0A7A31-B83D-15F2-A0A2-2F5631D443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74DDBD-E9C4-5D18-882D-F77C9534070A}"/>
              </a:ext>
            </a:extLst>
          </p:cNvPr>
          <p:cNvSpPr>
            <a:spLocks noGrp="1"/>
          </p:cNvSpPr>
          <p:nvPr>
            <p:ph type="dt" sz="half" idx="10"/>
          </p:nvPr>
        </p:nvSpPr>
        <p:spPr/>
        <p:txBody>
          <a:bodyPr/>
          <a:lstStyle/>
          <a:p>
            <a:fld id="{6CFE3DDA-B174-4BDB-BC2A-2E6F315EE5FE}" type="datetimeFigureOut">
              <a:rPr lang="en-US" smtClean="0"/>
              <a:t>9/21/2022</a:t>
            </a:fld>
            <a:endParaRPr lang="en-US"/>
          </a:p>
        </p:txBody>
      </p:sp>
      <p:sp>
        <p:nvSpPr>
          <p:cNvPr id="5" name="Footer Placeholder 4">
            <a:extLst>
              <a:ext uri="{FF2B5EF4-FFF2-40B4-BE49-F238E27FC236}">
                <a16:creationId xmlns:a16="http://schemas.microsoft.com/office/drawing/2014/main" id="{0ECB9F16-332B-BFC2-E09A-F10F25D95C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F74FFB-F580-56DF-F97B-DF040BDB92DC}"/>
              </a:ext>
            </a:extLst>
          </p:cNvPr>
          <p:cNvSpPr>
            <a:spLocks noGrp="1"/>
          </p:cNvSpPr>
          <p:nvPr>
            <p:ph type="sldNum" sz="quarter" idx="12"/>
          </p:nvPr>
        </p:nvSpPr>
        <p:spPr/>
        <p:txBody>
          <a:bodyPr/>
          <a:lstStyle/>
          <a:p>
            <a:fld id="{1EF6CC97-9377-44AB-A225-EF0162FDF8E5}" type="slidenum">
              <a:rPr lang="en-US" smtClean="0"/>
              <a:t>‹#›</a:t>
            </a:fld>
            <a:endParaRPr lang="en-US"/>
          </a:p>
        </p:txBody>
      </p:sp>
    </p:spTree>
    <p:extLst>
      <p:ext uri="{BB962C8B-B14F-4D97-AF65-F5344CB8AC3E}">
        <p14:creationId xmlns:p14="http://schemas.microsoft.com/office/powerpoint/2010/main" val="57849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E1A50C-4E5C-8C58-B297-29A78E655E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C80053-8E03-7DB3-CE89-7CACC845B0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8883AA-C893-7D3F-BDC8-62B09D2D63B4}"/>
              </a:ext>
            </a:extLst>
          </p:cNvPr>
          <p:cNvSpPr>
            <a:spLocks noGrp="1"/>
          </p:cNvSpPr>
          <p:nvPr>
            <p:ph type="dt" sz="half" idx="10"/>
          </p:nvPr>
        </p:nvSpPr>
        <p:spPr/>
        <p:txBody>
          <a:bodyPr/>
          <a:lstStyle/>
          <a:p>
            <a:fld id="{6CFE3DDA-B174-4BDB-BC2A-2E6F315EE5FE}" type="datetimeFigureOut">
              <a:rPr lang="en-US" smtClean="0"/>
              <a:t>9/21/2022</a:t>
            </a:fld>
            <a:endParaRPr lang="en-US"/>
          </a:p>
        </p:txBody>
      </p:sp>
      <p:sp>
        <p:nvSpPr>
          <p:cNvPr id="5" name="Footer Placeholder 4">
            <a:extLst>
              <a:ext uri="{FF2B5EF4-FFF2-40B4-BE49-F238E27FC236}">
                <a16:creationId xmlns:a16="http://schemas.microsoft.com/office/drawing/2014/main" id="{3157AA3D-29EF-61F6-9527-EE9362D831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DC11BA-3C0A-3DB2-9BCB-5D6E2EA73931}"/>
              </a:ext>
            </a:extLst>
          </p:cNvPr>
          <p:cNvSpPr>
            <a:spLocks noGrp="1"/>
          </p:cNvSpPr>
          <p:nvPr>
            <p:ph type="sldNum" sz="quarter" idx="12"/>
          </p:nvPr>
        </p:nvSpPr>
        <p:spPr/>
        <p:txBody>
          <a:bodyPr/>
          <a:lstStyle/>
          <a:p>
            <a:fld id="{1EF6CC97-9377-44AB-A225-EF0162FDF8E5}" type="slidenum">
              <a:rPr lang="en-US" smtClean="0"/>
              <a:t>‹#›</a:t>
            </a:fld>
            <a:endParaRPr lang="en-US"/>
          </a:p>
        </p:txBody>
      </p:sp>
    </p:spTree>
    <p:extLst>
      <p:ext uri="{BB962C8B-B14F-4D97-AF65-F5344CB8AC3E}">
        <p14:creationId xmlns:p14="http://schemas.microsoft.com/office/powerpoint/2010/main" val="3997502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03A90-EC45-1A4F-2A04-9CF981E0CF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616BA0-51F3-CF10-C8A0-0FF5EE6EC2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DBC75D-1967-4A4D-C5B1-C5FA4F91BF3B}"/>
              </a:ext>
            </a:extLst>
          </p:cNvPr>
          <p:cNvSpPr>
            <a:spLocks noGrp="1"/>
          </p:cNvSpPr>
          <p:nvPr>
            <p:ph type="dt" sz="half" idx="10"/>
          </p:nvPr>
        </p:nvSpPr>
        <p:spPr/>
        <p:txBody>
          <a:bodyPr/>
          <a:lstStyle/>
          <a:p>
            <a:fld id="{6CFE3DDA-B174-4BDB-BC2A-2E6F315EE5FE}" type="datetimeFigureOut">
              <a:rPr lang="en-US" smtClean="0"/>
              <a:t>9/21/2022</a:t>
            </a:fld>
            <a:endParaRPr lang="en-US"/>
          </a:p>
        </p:txBody>
      </p:sp>
      <p:sp>
        <p:nvSpPr>
          <p:cNvPr id="5" name="Footer Placeholder 4">
            <a:extLst>
              <a:ext uri="{FF2B5EF4-FFF2-40B4-BE49-F238E27FC236}">
                <a16:creationId xmlns:a16="http://schemas.microsoft.com/office/drawing/2014/main" id="{98736124-A8D1-1552-8AB5-1C2D7E45D1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FDE199-1BBB-6AFC-5CDC-94022CD6DCCD}"/>
              </a:ext>
            </a:extLst>
          </p:cNvPr>
          <p:cNvSpPr>
            <a:spLocks noGrp="1"/>
          </p:cNvSpPr>
          <p:nvPr>
            <p:ph type="sldNum" sz="quarter" idx="12"/>
          </p:nvPr>
        </p:nvSpPr>
        <p:spPr/>
        <p:txBody>
          <a:bodyPr/>
          <a:lstStyle/>
          <a:p>
            <a:fld id="{1EF6CC97-9377-44AB-A225-EF0162FDF8E5}" type="slidenum">
              <a:rPr lang="en-US" smtClean="0"/>
              <a:t>‹#›</a:t>
            </a:fld>
            <a:endParaRPr lang="en-US"/>
          </a:p>
        </p:txBody>
      </p:sp>
    </p:spTree>
    <p:extLst>
      <p:ext uri="{BB962C8B-B14F-4D97-AF65-F5344CB8AC3E}">
        <p14:creationId xmlns:p14="http://schemas.microsoft.com/office/powerpoint/2010/main" val="2479989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92C76-89C0-2CD0-318F-FC5AF3544C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E784DA-5B14-E484-3076-6C1C8740ED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C6E95B-7BB3-B7F9-A33B-EEB54C38BA0B}"/>
              </a:ext>
            </a:extLst>
          </p:cNvPr>
          <p:cNvSpPr>
            <a:spLocks noGrp="1"/>
          </p:cNvSpPr>
          <p:nvPr>
            <p:ph type="dt" sz="half" idx="10"/>
          </p:nvPr>
        </p:nvSpPr>
        <p:spPr/>
        <p:txBody>
          <a:bodyPr/>
          <a:lstStyle/>
          <a:p>
            <a:fld id="{6CFE3DDA-B174-4BDB-BC2A-2E6F315EE5FE}" type="datetimeFigureOut">
              <a:rPr lang="en-US" smtClean="0"/>
              <a:t>9/21/2022</a:t>
            </a:fld>
            <a:endParaRPr lang="en-US"/>
          </a:p>
        </p:txBody>
      </p:sp>
      <p:sp>
        <p:nvSpPr>
          <p:cNvPr id="5" name="Footer Placeholder 4">
            <a:extLst>
              <a:ext uri="{FF2B5EF4-FFF2-40B4-BE49-F238E27FC236}">
                <a16:creationId xmlns:a16="http://schemas.microsoft.com/office/drawing/2014/main" id="{8BAF0B8B-F112-87C0-9E17-1D33EBE28F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87499B-C226-3897-ADB1-DD6ED9A6A2C2}"/>
              </a:ext>
            </a:extLst>
          </p:cNvPr>
          <p:cNvSpPr>
            <a:spLocks noGrp="1"/>
          </p:cNvSpPr>
          <p:nvPr>
            <p:ph type="sldNum" sz="quarter" idx="12"/>
          </p:nvPr>
        </p:nvSpPr>
        <p:spPr/>
        <p:txBody>
          <a:bodyPr/>
          <a:lstStyle/>
          <a:p>
            <a:fld id="{1EF6CC97-9377-44AB-A225-EF0162FDF8E5}" type="slidenum">
              <a:rPr lang="en-US" smtClean="0"/>
              <a:t>‹#›</a:t>
            </a:fld>
            <a:endParaRPr lang="en-US"/>
          </a:p>
        </p:txBody>
      </p:sp>
    </p:spTree>
    <p:extLst>
      <p:ext uri="{BB962C8B-B14F-4D97-AF65-F5344CB8AC3E}">
        <p14:creationId xmlns:p14="http://schemas.microsoft.com/office/powerpoint/2010/main" val="649266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4897E-E6F8-3192-931B-8A734AF8C1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F4D3FD-B7D9-FC98-40E4-60358B78EB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710FD0-B0FB-043E-9E8B-AFF53C1D57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40D55C-AFDA-CD51-FF6A-61035D29F8FE}"/>
              </a:ext>
            </a:extLst>
          </p:cNvPr>
          <p:cNvSpPr>
            <a:spLocks noGrp="1"/>
          </p:cNvSpPr>
          <p:nvPr>
            <p:ph type="dt" sz="half" idx="10"/>
          </p:nvPr>
        </p:nvSpPr>
        <p:spPr/>
        <p:txBody>
          <a:bodyPr/>
          <a:lstStyle/>
          <a:p>
            <a:fld id="{6CFE3DDA-B174-4BDB-BC2A-2E6F315EE5FE}" type="datetimeFigureOut">
              <a:rPr lang="en-US" smtClean="0"/>
              <a:t>9/21/2022</a:t>
            </a:fld>
            <a:endParaRPr lang="en-US"/>
          </a:p>
        </p:txBody>
      </p:sp>
      <p:sp>
        <p:nvSpPr>
          <p:cNvPr id="6" name="Footer Placeholder 5">
            <a:extLst>
              <a:ext uri="{FF2B5EF4-FFF2-40B4-BE49-F238E27FC236}">
                <a16:creationId xmlns:a16="http://schemas.microsoft.com/office/drawing/2014/main" id="{FCA5A1F7-D395-B35D-4F68-11544C5A07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190480-DBA8-87F8-36F5-780E55C34822}"/>
              </a:ext>
            </a:extLst>
          </p:cNvPr>
          <p:cNvSpPr>
            <a:spLocks noGrp="1"/>
          </p:cNvSpPr>
          <p:nvPr>
            <p:ph type="sldNum" sz="quarter" idx="12"/>
          </p:nvPr>
        </p:nvSpPr>
        <p:spPr/>
        <p:txBody>
          <a:bodyPr/>
          <a:lstStyle/>
          <a:p>
            <a:fld id="{1EF6CC97-9377-44AB-A225-EF0162FDF8E5}" type="slidenum">
              <a:rPr lang="en-US" smtClean="0"/>
              <a:t>‹#›</a:t>
            </a:fld>
            <a:endParaRPr lang="en-US"/>
          </a:p>
        </p:txBody>
      </p:sp>
    </p:spTree>
    <p:extLst>
      <p:ext uri="{BB962C8B-B14F-4D97-AF65-F5344CB8AC3E}">
        <p14:creationId xmlns:p14="http://schemas.microsoft.com/office/powerpoint/2010/main" val="326110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4A37D-EDE3-B932-C7AF-A5770A15F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B63E35-D9E8-D3A1-C0BF-C9B34F45F7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2F168B-82ED-8FE2-B881-69C901B37F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87DB54-FB7D-1571-44EA-A9A58DE742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2828F4-1A92-5DF0-1C88-D1FB1DDBF6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DEFED9-000F-B2E1-B9FB-9D40DB5F2D86}"/>
              </a:ext>
            </a:extLst>
          </p:cNvPr>
          <p:cNvSpPr>
            <a:spLocks noGrp="1"/>
          </p:cNvSpPr>
          <p:nvPr>
            <p:ph type="dt" sz="half" idx="10"/>
          </p:nvPr>
        </p:nvSpPr>
        <p:spPr/>
        <p:txBody>
          <a:bodyPr/>
          <a:lstStyle/>
          <a:p>
            <a:fld id="{6CFE3DDA-B174-4BDB-BC2A-2E6F315EE5FE}" type="datetimeFigureOut">
              <a:rPr lang="en-US" smtClean="0"/>
              <a:t>9/21/2022</a:t>
            </a:fld>
            <a:endParaRPr lang="en-US"/>
          </a:p>
        </p:txBody>
      </p:sp>
      <p:sp>
        <p:nvSpPr>
          <p:cNvPr id="8" name="Footer Placeholder 7">
            <a:extLst>
              <a:ext uri="{FF2B5EF4-FFF2-40B4-BE49-F238E27FC236}">
                <a16:creationId xmlns:a16="http://schemas.microsoft.com/office/drawing/2014/main" id="{08275DBF-BD8F-7DD9-27A6-689A19420E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E1CCE6-D9E8-091A-FF25-2E3579D6C5EE}"/>
              </a:ext>
            </a:extLst>
          </p:cNvPr>
          <p:cNvSpPr>
            <a:spLocks noGrp="1"/>
          </p:cNvSpPr>
          <p:nvPr>
            <p:ph type="sldNum" sz="quarter" idx="12"/>
          </p:nvPr>
        </p:nvSpPr>
        <p:spPr/>
        <p:txBody>
          <a:bodyPr/>
          <a:lstStyle/>
          <a:p>
            <a:fld id="{1EF6CC97-9377-44AB-A225-EF0162FDF8E5}" type="slidenum">
              <a:rPr lang="en-US" smtClean="0"/>
              <a:t>‹#›</a:t>
            </a:fld>
            <a:endParaRPr lang="en-US"/>
          </a:p>
        </p:txBody>
      </p:sp>
    </p:spTree>
    <p:extLst>
      <p:ext uri="{BB962C8B-B14F-4D97-AF65-F5344CB8AC3E}">
        <p14:creationId xmlns:p14="http://schemas.microsoft.com/office/powerpoint/2010/main" val="2475524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9CE24-AEC8-D6A2-E206-58BFD366B3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EF55DFD-FE81-1611-C647-34C0609A8B3B}"/>
              </a:ext>
            </a:extLst>
          </p:cNvPr>
          <p:cNvSpPr>
            <a:spLocks noGrp="1"/>
          </p:cNvSpPr>
          <p:nvPr>
            <p:ph type="dt" sz="half" idx="10"/>
          </p:nvPr>
        </p:nvSpPr>
        <p:spPr/>
        <p:txBody>
          <a:bodyPr/>
          <a:lstStyle/>
          <a:p>
            <a:fld id="{6CFE3DDA-B174-4BDB-BC2A-2E6F315EE5FE}" type="datetimeFigureOut">
              <a:rPr lang="en-US" smtClean="0"/>
              <a:t>9/21/2022</a:t>
            </a:fld>
            <a:endParaRPr lang="en-US"/>
          </a:p>
        </p:txBody>
      </p:sp>
      <p:sp>
        <p:nvSpPr>
          <p:cNvPr id="4" name="Footer Placeholder 3">
            <a:extLst>
              <a:ext uri="{FF2B5EF4-FFF2-40B4-BE49-F238E27FC236}">
                <a16:creationId xmlns:a16="http://schemas.microsoft.com/office/drawing/2014/main" id="{C0B6A1C3-175A-5736-1CE9-D5C4DE3E1F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F12460-73FB-63A2-3CCF-BFE6836144B6}"/>
              </a:ext>
            </a:extLst>
          </p:cNvPr>
          <p:cNvSpPr>
            <a:spLocks noGrp="1"/>
          </p:cNvSpPr>
          <p:nvPr>
            <p:ph type="sldNum" sz="quarter" idx="12"/>
          </p:nvPr>
        </p:nvSpPr>
        <p:spPr/>
        <p:txBody>
          <a:bodyPr/>
          <a:lstStyle/>
          <a:p>
            <a:fld id="{1EF6CC97-9377-44AB-A225-EF0162FDF8E5}" type="slidenum">
              <a:rPr lang="en-US" smtClean="0"/>
              <a:t>‹#›</a:t>
            </a:fld>
            <a:endParaRPr lang="en-US"/>
          </a:p>
        </p:txBody>
      </p:sp>
    </p:spTree>
    <p:extLst>
      <p:ext uri="{BB962C8B-B14F-4D97-AF65-F5344CB8AC3E}">
        <p14:creationId xmlns:p14="http://schemas.microsoft.com/office/powerpoint/2010/main" val="4232925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77C611-D633-67CA-D8D2-1695B3552EDC}"/>
              </a:ext>
            </a:extLst>
          </p:cNvPr>
          <p:cNvSpPr>
            <a:spLocks noGrp="1"/>
          </p:cNvSpPr>
          <p:nvPr>
            <p:ph type="dt" sz="half" idx="10"/>
          </p:nvPr>
        </p:nvSpPr>
        <p:spPr/>
        <p:txBody>
          <a:bodyPr/>
          <a:lstStyle/>
          <a:p>
            <a:fld id="{6CFE3DDA-B174-4BDB-BC2A-2E6F315EE5FE}" type="datetimeFigureOut">
              <a:rPr lang="en-US" smtClean="0"/>
              <a:t>9/21/2022</a:t>
            </a:fld>
            <a:endParaRPr lang="en-US"/>
          </a:p>
        </p:txBody>
      </p:sp>
      <p:sp>
        <p:nvSpPr>
          <p:cNvPr id="3" name="Footer Placeholder 2">
            <a:extLst>
              <a:ext uri="{FF2B5EF4-FFF2-40B4-BE49-F238E27FC236}">
                <a16:creationId xmlns:a16="http://schemas.microsoft.com/office/drawing/2014/main" id="{56B451EE-F004-1E44-4E11-EA5C0DFADD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E654A6-F526-41F0-B5BF-B0C6E11A9B94}"/>
              </a:ext>
            </a:extLst>
          </p:cNvPr>
          <p:cNvSpPr>
            <a:spLocks noGrp="1"/>
          </p:cNvSpPr>
          <p:nvPr>
            <p:ph type="sldNum" sz="quarter" idx="12"/>
          </p:nvPr>
        </p:nvSpPr>
        <p:spPr/>
        <p:txBody>
          <a:bodyPr/>
          <a:lstStyle/>
          <a:p>
            <a:fld id="{1EF6CC97-9377-44AB-A225-EF0162FDF8E5}" type="slidenum">
              <a:rPr lang="en-US" smtClean="0"/>
              <a:t>‹#›</a:t>
            </a:fld>
            <a:endParaRPr lang="en-US"/>
          </a:p>
        </p:txBody>
      </p:sp>
    </p:spTree>
    <p:extLst>
      <p:ext uri="{BB962C8B-B14F-4D97-AF65-F5344CB8AC3E}">
        <p14:creationId xmlns:p14="http://schemas.microsoft.com/office/powerpoint/2010/main" val="2227613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69E02-1440-ADA3-6114-55B770C1E0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41CCE4-E09C-009C-51F9-6E03A86B66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5846180-74B5-1FB6-8300-D714BA9CDF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D7C110-CB9A-7F96-FF52-CD0D6938830F}"/>
              </a:ext>
            </a:extLst>
          </p:cNvPr>
          <p:cNvSpPr>
            <a:spLocks noGrp="1"/>
          </p:cNvSpPr>
          <p:nvPr>
            <p:ph type="dt" sz="half" idx="10"/>
          </p:nvPr>
        </p:nvSpPr>
        <p:spPr/>
        <p:txBody>
          <a:bodyPr/>
          <a:lstStyle/>
          <a:p>
            <a:fld id="{6CFE3DDA-B174-4BDB-BC2A-2E6F315EE5FE}" type="datetimeFigureOut">
              <a:rPr lang="en-US" smtClean="0"/>
              <a:t>9/21/2022</a:t>
            </a:fld>
            <a:endParaRPr lang="en-US"/>
          </a:p>
        </p:txBody>
      </p:sp>
      <p:sp>
        <p:nvSpPr>
          <p:cNvPr id="6" name="Footer Placeholder 5">
            <a:extLst>
              <a:ext uri="{FF2B5EF4-FFF2-40B4-BE49-F238E27FC236}">
                <a16:creationId xmlns:a16="http://schemas.microsoft.com/office/drawing/2014/main" id="{F237D4C3-A5E5-D9F9-D2E4-CD011A6E3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2D715E-B2E2-F111-6FC1-9530FB57EC2A}"/>
              </a:ext>
            </a:extLst>
          </p:cNvPr>
          <p:cNvSpPr>
            <a:spLocks noGrp="1"/>
          </p:cNvSpPr>
          <p:nvPr>
            <p:ph type="sldNum" sz="quarter" idx="12"/>
          </p:nvPr>
        </p:nvSpPr>
        <p:spPr/>
        <p:txBody>
          <a:bodyPr/>
          <a:lstStyle/>
          <a:p>
            <a:fld id="{1EF6CC97-9377-44AB-A225-EF0162FDF8E5}" type="slidenum">
              <a:rPr lang="en-US" smtClean="0"/>
              <a:t>‹#›</a:t>
            </a:fld>
            <a:endParaRPr lang="en-US"/>
          </a:p>
        </p:txBody>
      </p:sp>
    </p:spTree>
    <p:extLst>
      <p:ext uri="{BB962C8B-B14F-4D97-AF65-F5344CB8AC3E}">
        <p14:creationId xmlns:p14="http://schemas.microsoft.com/office/powerpoint/2010/main" val="2648879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2D7A9-74B0-6BC2-D49A-758B48FC93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DB091E-7B88-CFF4-091B-31D6C6F6C7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6409E6-5F51-9EA3-7F66-8736937CA0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6D1B64-3B52-F424-1676-1EEFE6101A0E}"/>
              </a:ext>
            </a:extLst>
          </p:cNvPr>
          <p:cNvSpPr>
            <a:spLocks noGrp="1"/>
          </p:cNvSpPr>
          <p:nvPr>
            <p:ph type="dt" sz="half" idx="10"/>
          </p:nvPr>
        </p:nvSpPr>
        <p:spPr/>
        <p:txBody>
          <a:bodyPr/>
          <a:lstStyle/>
          <a:p>
            <a:fld id="{6CFE3DDA-B174-4BDB-BC2A-2E6F315EE5FE}" type="datetimeFigureOut">
              <a:rPr lang="en-US" smtClean="0"/>
              <a:t>9/21/2022</a:t>
            </a:fld>
            <a:endParaRPr lang="en-US"/>
          </a:p>
        </p:txBody>
      </p:sp>
      <p:sp>
        <p:nvSpPr>
          <p:cNvPr id="6" name="Footer Placeholder 5">
            <a:extLst>
              <a:ext uri="{FF2B5EF4-FFF2-40B4-BE49-F238E27FC236}">
                <a16:creationId xmlns:a16="http://schemas.microsoft.com/office/drawing/2014/main" id="{74B6E0FD-31F4-EA95-031A-708DF030DD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BC69CD-57BB-C3CA-76DE-B047BE98C7DA}"/>
              </a:ext>
            </a:extLst>
          </p:cNvPr>
          <p:cNvSpPr>
            <a:spLocks noGrp="1"/>
          </p:cNvSpPr>
          <p:nvPr>
            <p:ph type="sldNum" sz="quarter" idx="12"/>
          </p:nvPr>
        </p:nvSpPr>
        <p:spPr/>
        <p:txBody>
          <a:bodyPr/>
          <a:lstStyle/>
          <a:p>
            <a:fld id="{1EF6CC97-9377-44AB-A225-EF0162FDF8E5}" type="slidenum">
              <a:rPr lang="en-US" smtClean="0"/>
              <a:t>‹#›</a:t>
            </a:fld>
            <a:endParaRPr lang="en-US"/>
          </a:p>
        </p:txBody>
      </p:sp>
    </p:spTree>
    <p:extLst>
      <p:ext uri="{BB962C8B-B14F-4D97-AF65-F5344CB8AC3E}">
        <p14:creationId xmlns:p14="http://schemas.microsoft.com/office/powerpoint/2010/main" val="2900470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50B5CF-BA3B-0AB4-F1AE-F8BCEA36B1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F0CB04-6BCE-9A51-E8F9-550C5EC3DC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2E2A5B-5F6C-4143-DA6B-C989F99231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FE3DDA-B174-4BDB-BC2A-2E6F315EE5FE}" type="datetimeFigureOut">
              <a:rPr lang="en-US" smtClean="0"/>
              <a:t>9/21/2022</a:t>
            </a:fld>
            <a:endParaRPr lang="en-US"/>
          </a:p>
        </p:txBody>
      </p:sp>
      <p:sp>
        <p:nvSpPr>
          <p:cNvPr id="5" name="Footer Placeholder 4">
            <a:extLst>
              <a:ext uri="{FF2B5EF4-FFF2-40B4-BE49-F238E27FC236}">
                <a16:creationId xmlns:a16="http://schemas.microsoft.com/office/drawing/2014/main" id="{D7CB9594-69EF-C755-C774-031559C6BC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72370F-D910-7C21-669A-E1386E583E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F6CC97-9377-44AB-A225-EF0162FDF8E5}" type="slidenum">
              <a:rPr lang="en-US" smtClean="0"/>
              <a:t>‹#›</a:t>
            </a:fld>
            <a:endParaRPr lang="en-US"/>
          </a:p>
        </p:txBody>
      </p:sp>
    </p:spTree>
    <p:extLst>
      <p:ext uri="{BB962C8B-B14F-4D97-AF65-F5344CB8AC3E}">
        <p14:creationId xmlns:p14="http://schemas.microsoft.com/office/powerpoint/2010/main" val="2919988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4.bin"/><Relationship Id="rId4" Type="http://schemas.openxmlformats.org/officeDocument/2006/relationships/image" Target="../media/image7.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0.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2.wmf"/><Relationship Id="rId5" Type="http://schemas.openxmlformats.org/officeDocument/2006/relationships/oleObject" Target="../embeddings/oleObject8.bin"/><Relationship Id="rId4" Type="http://schemas.openxmlformats.org/officeDocument/2006/relationships/image" Target="../media/image11.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3.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ruder.io/optimizing-gradient-descent/index.html#fn30"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www.iro.umontreal.ca/~bengioy/talks/DL-Tutorial-NIPS2015.pdf"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youtube.com/playlist?list=PLbRMhDVUMngc7NM-gDwcBzIYZNFSK2N1a" TargetMode="External"/><Relationship Id="rId2" Type="http://schemas.openxmlformats.org/officeDocument/2006/relationships/hyperlink" Target="https://ruder.io/optimizing-gradient-descent/index.html#gradientdescentvariants" TargetMode="External"/><Relationship Id="rId1" Type="http://schemas.openxmlformats.org/officeDocument/2006/relationships/slideLayout" Target="../slideLayouts/slideLayout2.xml"/><Relationship Id="rId4" Type="http://schemas.openxmlformats.org/officeDocument/2006/relationships/hyperlink" Target="https://krishnaik.in/2022/03/28/understanding-all-optimizers-in-deep-learn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youtube.com/playlist?list=PLbRMhDVUMngc7NM-gDwcBzIYZNFSK2N1a" TargetMode="External"/><Relationship Id="rId2" Type="http://schemas.openxmlformats.org/officeDocument/2006/relationships/hyperlink" Target="https://medium.datadriveninvestor.com/overview-of-different-optim" TargetMode="External"/><Relationship Id="rId1" Type="http://schemas.openxmlformats.org/officeDocument/2006/relationships/slideLayout" Target="../slideLayouts/slideLayout2.xml"/><Relationship Id="rId6" Type="http://schemas.openxmlformats.org/officeDocument/2006/relationships/hyperlink" Target="https://ruder.io/optimizing-gradient-descent/index.html#gradientdescentvariants" TargetMode="External"/><Relationship Id="rId5" Type="http://schemas.openxmlformats.org/officeDocument/2006/relationships/hyperlink" Target="https://ruder.io/optimizing-gradient-descent/index.html#shufflingandcurriculumlearning" TargetMode="External"/><Relationship Id="rId4" Type="http://schemas.openxmlformats.org/officeDocument/2006/relationships/hyperlink" Target="https://artemoppermann.com/optimization-in-deep-learning-adagrad-rmsprop-adam/"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krishnaik.in/2022/03/28/understanding-all-optimizers-in-deep-learning/" TargetMode="External"/><Relationship Id="rId2" Type="http://schemas.openxmlformats.org/officeDocument/2006/relationships/hyperlink" Target="https://towardsdatascience.com/learning-parameters-part-5-65a2f3583f7d" TargetMode="External"/><Relationship Id="rId1" Type="http://schemas.openxmlformats.org/officeDocument/2006/relationships/slideLayout" Target="../slideLayouts/slideLayout2.xml"/><Relationship Id="rId6" Type="http://schemas.openxmlformats.org/officeDocument/2006/relationships/hyperlink" Target="https://www.analyticsvidhya.com/blog/2021/10/a-comprehensive-guide-on-deep-learning-optimizers/" TargetMode="External"/><Relationship Id="rId5" Type="http://schemas.openxmlformats.org/officeDocument/2006/relationships/hyperlink" Target="https://towardsdatascience.com/optimizers-for-training-neural-network-59450d71caf6" TargetMode="External"/><Relationship Id="rId4" Type="http://schemas.openxmlformats.org/officeDocument/2006/relationships/hyperlink" Target="https://medium.com/mlearning-ai/optimizers-in-deep-learning-7bf81fed78a0"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ruder.io/optimizing-gradientdescent/index.html#gradientdescentvariant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C90D3-4382-2057-9B22-608B45F3EF1D}"/>
              </a:ext>
            </a:extLst>
          </p:cNvPr>
          <p:cNvSpPr>
            <a:spLocks noGrp="1"/>
          </p:cNvSpPr>
          <p:nvPr>
            <p:ph type="ctrTitle"/>
          </p:nvPr>
        </p:nvSpPr>
        <p:spPr/>
        <p:txBody>
          <a:bodyPr/>
          <a:lstStyle/>
          <a:p>
            <a:r>
              <a:rPr lang="en-US" b="1" dirty="0"/>
              <a:t>Optimization Algorithms</a:t>
            </a:r>
            <a:br>
              <a:rPr lang="en-US" b="1" dirty="0"/>
            </a:br>
            <a:endParaRPr lang="en-US" dirty="0"/>
          </a:p>
        </p:txBody>
      </p:sp>
      <p:sp>
        <p:nvSpPr>
          <p:cNvPr id="3" name="Subtitle 2">
            <a:extLst>
              <a:ext uri="{FF2B5EF4-FFF2-40B4-BE49-F238E27FC236}">
                <a16:creationId xmlns:a16="http://schemas.microsoft.com/office/drawing/2014/main" id="{E05BBDCD-5D2F-FFDB-57A7-45761A774BB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03535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1731C-C580-8E51-B408-463F5DBA6F4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70249D7-8773-10B4-7D72-37A97F007476}"/>
              </a:ext>
            </a:extLst>
          </p:cNvPr>
          <p:cNvSpPr>
            <a:spLocks noGrp="1"/>
          </p:cNvSpPr>
          <p:nvPr>
            <p:ph sz="half" idx="1"/>
          </p:nvPr>
        </p:nvSpPr>
        <p:spPr>
          <a:xfrm>
            <a:off x="838200" y="1825625"/>
            <a:ext cx="5334000" cy="4351338"/>
          </a:xfrm>
        </p:spPr>
        <p:txBody>
          <a:bodyPr>
            <a:normAutofit fontScale="77500" lnSpcReduction="20000"/>
          </a:bodyPr>
          <a:lstStyle/>
          <a:p>
            <a:pPr marL="0" indent="0">
              <a:buNone/>
            </a:pPr>
            <a:r>
              <a:rPr lang="en-US" dirty="0"/>
              <a:t>for </a:t>
            </a:r>
            <a:r>
              <a:rPr lang="en-US" dirty="0" err="1"/>
              <a:t>i</a:t>
            </a:r>
            <a:r>
              <a:rPr lang="en-US" dirty="0"/>
              <a:t> in range(</a:t>
            </a:r>
            <a:r>
              <a:rPr lang="en-US" dirty="0" err="1"/>
              <a:t>nb_epochs</a:t>
            </a:r>
            <a:r>
              <a:rPr lang="en-US" dirty="0"/>
              <a:t>):</a:t>
            </a:r>
          </a:p>
          <a:p>
            <a:pPr marL="0" indent="0">
              <a:buNone/>
            </a:pPr>
            <a:r>
              <a:rPr lang="en-US" dirty="0"/>
              <a:t> </a:t>
            </a:r>
            <a:r>
              <a:rPr lang="en-US" dirty="0" err="1"/>
              <a:t>params_grad</a:t>
            </a:r>
            <a:r>
              <a:rPr lang="en-US" dirty="0"/>
              <a:t> = </a:t>
            </a:r>
            <a:r>
              <a:rPr lang="en-US" dirty="0" err="1"/>
              <a:t>evaluate_gradient</a:t>
            </a:r>
            <a:r>
              <a:rPr lang="en-US" dirty="0"/>
              <a:t>(</a:t>
            </a:r>
            <a:r>
              <a:rPr lang="en-US" dirty="0" err="1"/>
              <a:t>loss_function</a:t>
            </a:r>
            <a:r>
              <a:rPr lang="en-US" dirty="0"/>
              <a:t>, data, params)</a:t>
            </a:r>
          </a:p>
          <a:p>
            <a:pPr marL="0" indent="0">
              <a:buNone/>
            </a:pPr>
            <a:r>
              <a:rPr lang="en-US" dirty="0"/>
              <a:t> params = params - </a:t>
            </a:r>
            <a:r>
              <a:rPr lang="en-US" dirty="0" err="1"/>
              <a:t>learning_rate</a:t>
            </a:r>
            <a:r>
              <a:rPr lang="en-US" dirty="0"/>
              <a:t> * </a:t>
            </a:r>
            <a:r>
              <a:rPr lang="en-US" dirty="0" err="1"/>
              <a:t>params_grad</a:t>
            </a:r>
            <a:endParaRPr lang="en-US" dirty="0"/>
          </a:p>
          <a:p>
            <a:endParaRPr lang="en-US" dirty="0"/>
          </a:p>
        </p:txBody>
      </p:sp>
      <p:sp>
        <p:nvSpPr>
          <p:cNvPr id="4" name="Content Placeholder 3">
            <a:extLst>
              <a:ext uri="{FF2B5EF4-FFF2-40B4-BE49-F238E27FC236}">
                <a16:creationId xmlns:a16="http://schemas.microsoft.com/office/drawing/2014/main" id="{569DBC70-9356-BC5B-74EA-68E0EEC13AF0}"/>
              </a:ext>
            </a:extLst>
          </p:cNvPr>
          <p:cNvSpPr>
            <a:spLocks noGrp="1"/>
          </p:cNvSpPr>
          <p:nvPr>
            <p:ph sz="half" idx="2"/>
          </p:nvPr>
        </p:nvSpPr>
        <p:spPr/>
        <p:txBody>
          <a:bodyPr>
            <a:normAutofit fontScale="77500" lnSpcReduction="20000"/>
          </a:bodyPr>
          <a:lstStyle/>
          <a:p>
            <a:r>
              <a:rPr lang="en-US" dirty="0"/>
              <a:t>For a pre-defined number of epochs, we first compute the gradient vector </a:t>
            </a:r>
            <a:r>
              <a:rPr lang="en-US" dirty="0" err="1"/>
              <a:t>params_grad</a:t>
            </a:r>
            <a:r>
              <a:rPr lang="en-US" dirty="0"/>
              <a:t> of the loss function for the whole dataset </a:t>
            </a:r>
            <a:r>
              <a:rPr lang="en-US" dirty="0" err="1"/>
              <a:t>w.r.t.</a:t>
            </a:r>
            <a:r>
              <a:rPr lang="en-US" dirty="0"/>
              <a:t> our parameter vector params. Note that state-of-the-art deep learning libraries provide automatic differentiation that efficiently computes the gradient </a:t>
            </a:r>
            <a:r>
              <a:rPr lang="en-US" dirty="0" err="1"/>
              <a:t>w.r.t.</a:t>
            </a:r>
            <a:r>
              <a:rPr lang="en-US" dirty="0"/>
              <a:t> some parameters. </a:t>
            </a:r>
          </a:p>
          <a:p>
            <a:r>
              <a:rPr lang="en-US" dirty="0"/>
              <a:t>We then update our parameters in the opposite direction of the gradients with the learning rate determining how big of an update we perform. Batch gradient descent is guaranteed to converge to the global minimum for convex error surfaces and to a local minimum for non-convex surfaces.</a:t>
            </a:r>
          </a:p>
        </p:txBody>
      </p:sp>
    </p:spTree>
    <p:extLst>
      <p:ext uri="{BB962C8B-B14F-4D97-AF65-F5344CB8AC3E}">
        <p14:creationId xmlns:p14="http://schemas.microsoft.com/office/powerpoint/2010/main" val="2898556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A3C61-058F-751A-A234-2C7475171DCE}"/>
              </a:ext>
            </a:extLst>
          </p:cNvPr>
          <p:cNvSpPr>
            <a:spLocks noGrp="1"/>
          </p:cNvSpPr>
          <p:nvPr>
            <p:ph type="title"/>
          </p:nvPr>
        </p:nvSpPr>
        <p:spPr/>
        <p:txBody>
          <a:bodyPr/>
          <a:lstStyle/>
          <a:p>
            <a:r>
              <a:rPr lang="en-US" b="1" dirty="0"/>
              <a:t>Stochastic gradient descent</a:t>
            </a:r>
            <a:br>
              <a:rPr lang="en-US" b="1" dirty="0"/>
            </a:br>
            <a:endParaRPr lang="en-US" dirty="0"/>
          </a:p>
        </p:txBody>
      </p:sp>
      <p:sp>
        <p:nvSpPr>
          <p:cNvPr id="3" name="Content Placeholder 2">
            <a:extLst>
              <a:ext uri="{FF2B5EF4-FFF2-40B4-BE49-F238E27FC236}">
                <a16:creationId xmlns:a16="http://schemas.microsoft.com/office/drawing/2014/main" id="{8879F545-8AB8-0C7A-1B8A-F2CCCBCD3C4A}"/>
              </a:ext>
            </a:extLst>
          </p:cNvPr>
          <p:cNvSpPr>
            <a:spLocks noGrp="1"/>
          </p:cNvSpPr>
          <p:nvPr>
            <p:ph idx="1"/>
          </p:nvPr>
        </p:nvSpPr>
        <p:spPr/>
        <p:txBody>
          <a:bodyPr>
            <a:normAutofit/>
          </a:bodyPr>
          <a:lstStyle/>
          <a:p>
            <a:pPr marL="0" indent="0" algn="just">
              <a:buNone/>
            </a:pPr>
            <a:r>
              <a:rPr lang="en-US" dirty="0"/>
              <a:t>Stochastic gradient descent (SGD) in contrast performs a parameter update for </a:t>
            </a:r>
            <a:r>
              <a:rPr lang="en-US" b="1" i="1" dirty="0"/>
              <a:t>each</a:t>
            </a:r>
            <a:r>
              <a:rPr lang="en-US" b="1" dirty="0"/>
              <a:t> training example </a:t>
            </a:r>
            <a:r>
              <a:rPr lang="en-US" b="1" dirty="0">
                <a:effectLst/>
              </a:rPr>
              <a:t>x</a:t>
            </a:r>
            <a:r>
              <a:rPr lang="en-US" b="1" baseline="30000" dirty="0">
                <a:effectLst/>
              </a:rPr>
              <a:t>(</a:t>
            </a:r>
            <a:r>
              <a:rPr lang="en-US" b="1" baseline="30000" dirty="0" err="1">
                <a:effectLst/>
              </a:rPr>
              <a:t>i</a:t>
            </a:r>
            <a:r>
              <a:rPr lang="en-US" b="1" baseline="30000" dirty="0">
                <a:effectLst/>
              </a:rPr>
              <a:t>)</a:t>
            </a:r>
            <a:r>
              <a:rPr lang="en-US" b="1" dirty="0"/>
              <a:t> and label </a:t>
            </a:r>
            <a:r>
              <a:rPr lang="en-US" b="1" dirty="0">
                <a:effectLst/>
              </a:rPr>
              <a:t>y</a:t>
            </a:r>
            <a:r>
              <a:rPr lang="en-US" b="1" baseline="30000" dirty="0">
                <a:effectLst/>
              </a:rPr>
              <a:t>(</a:t>
            </a:r>
            <a:r>
              <a:rPr lang="en-US" b="1" baseline="30000" dirty="0" err="1">
                <a:effectLst/>
              </a:rPr>
              <a:t>i</a:t>
            </a:r>
            <a:r>
              <a:rPr lang="en-US" b="1" baseline="30000" dirty="0">
                <a:effectLst/>
              </a:rPr>
              <a:t>)</a:t>
            </a:r>
            <a:r>
              <a:rPr lang="en-US" b="1" dirty="0"/>
              <a:t>:</a:t>
            </a:r>
          </a:p>
          <a:p>
            <a:pPr marL="0" indent="0" algn="just">
              <a:buNone/>
            </a:pPr>
            <a:r>
              <a:rPr lang="el-GR" dirty="0">
                <a:effectLst/>
              </a:rPr>
              <a:t>θ=θ−η⋅∇</a:t>
            </a:r>
            <a:r>
              <a:rPr lang="el-GR" baseline="-25000" dirty="0">
                <a:effectLst/>
              </a:rPr>
              <a:t>θ</a:t>
            </a:r>
            <a:r>
              <a:rPr lang="en-US" dirty="0">
                <a:effectLst/>
              </a:rPr>
              <a:t>J(</a:t>
            </a:r>
            <a:r>
              <a:rPr lang="el-GR" dirty="0">
                <a:effectLst/>
              </a:rPr>
              <a:t>θ;</a:t>
            </a:r>
            <a:r>
              <a:rPr lang="en-US" dirty="0">
                <a:effectLst/>
              </a:rPr>
              <a:t>x</a:t>
            </a:r>
            <a:r>
              <a:rPr lang="en-US" baseline="30000" dirty="0">
                <a:effectLst/>
              </a:rPr>
              <a:t>(</a:t>
            </a:r>
            <a:r>
              <a:rPr lang="en-US" baseline="30000" dirty="0" err="1">
                <a:effectLst/>
              </a:rPr>
              <a:t>i</a:t>
            </a:r>
            <a:r>
              <a:rPr lang="en-US" baseline="30000" dirty="0">
                <a:effectLst/>
              </a:rPr>
              <a:t>)</a:t>
            </a:r>
            <a:r>
              <a:rPr lang="en-US" dirty="0">
                <a:effectLst/>
              </a:rPr>
              <a:t>;y</a:t>
            </a:r>
            <a:r>
              <a:rPr lang="en-US" baseline="30000" dirty="0">
                <a:effectLst/>
              </a:rPr>
              <a:t>(</a:t>
            </a:r>
            <a:r>
              <a:rPr lang="en-US" baseline="30000" dirty="0" err="1">
                <a:effectLst/>
              </a:rPr>
              <a:t>i</a:t>
            </a:r>
            <a:r>
              <a:rPr lang="en-US" baseline="30000" dirty="0">
                <a:effectLst/>
              </a:rPr>
              <a:t>)</a:t>
            </a:r>
            <a:r>
              <a:rPr lang="en-US" dirty="0">
                <a:effectLst/>
              </a:rPr>
              <a:t>)</a:t>
            </a:r>
            <a:r>
              <a:rPr lang="en-US" dirty="0"/>
              <a:t>.</a:t>
            </a:r>
          </a:p>
          <a:p>
            <a:pPr marL="0" indent="0" algn="just">
              <a:buNone/>
            </a:pPr>
            <a:r>
              <a:rPr lang="en-US" dirty="0"/>
              <a:t>Batch gradient descent performs redundant computations for large datasets, as it recomputes gradients for similar examples before each parameter update. </a:t>
            </a:r>
          </a:p>
          <a:p>
            <a:pPr marL="0" indent="0">
              <a:buNone/>
            </a:pPr>
            <a:r>
              <a:rPr lang="en-US" dirty="0"/>
              <a:t>SGD does away with this redundancy by performing one update at a time. It is therefore usually much faster and can also be used to learn online.</a:t>
            </a:r>
            <a:br>
              <a:rPr lang="en-US" dirty="0"/>
            </a:br>
            <a:endParaRPr lang="en-US" b="1" dirty="0"/>
          </a:p>
        </p:txBody>
      </p:sp>
    </p:spTree>
    <p:extLst>
      <p:ext uri="{BB962C8B-B14F-4D97-AF65-F5344CB8AC3E}">
        <p14:creationId xmlns:p14="http://schemas.microsoft.com/office/powerpoint/2010/main" val="2767995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1ECDD-EB8A-B8FB-CC3D-BA88FBF26F16}"/>
              </a:ext>
            </a:extLst>
          </p:cNvPr>
          <p:cNvSpPr>
            <a:spLocks noGrp="1"/>
          </p:cNvSpPr>
          <p:nvPr>
            <p:ph type="title"/>
          </p:nvPr>
        </p:nvSpPr>
        <p:spPr>
          <a:xfrm>
            <a:off x="838200" y="365126"/>
            <a:ext cx="10515600" cy="1023408"/>
          </a:xfrm>
        </p:spPr>
        <p:txBody>
          <a:bodyPr>
            <a:normAutofit fontScale="90000"/>
          </a:bodyPr>
          <a:lstStyle/>
          <a:p>
            <a:r>
              <a:rPr lang="en-US" b="1" dirty="0"/>
              <a:t>Stochastic gradient descent</a:t>
            </a:r>
            <a:br>
              <a:rPr lang="en-US" b="1" dirty="0"/>
            </a:br>
            <a:endParaRPr lang="en-US" dirty="0"/>
          </a:p>
        </p:txBody>
      </p:sp>
      <p:sp>
        <p:nvSpPr>
          <p:cNvPr id="3" name="Content Placeholder 2">
            <a:extLst>
              <a:ext uri="{FF2B5EF4-FFF2-40B4-BE49-F238E27FC236}">
                <a16:creationId xmlns:a16="http://schemas.microsoft.com/office/drawing/2014/main" id="{ED5C1DB4-DD0E-7AE4-4F1F-B52FBBB90F44}"/>
              </a:ext>
            </a:extLst>
          </p:cNvPr>
          <p:cNvSpPr>
            <a:spLocks noGrp="1"/>
          </p:cNvSpPr>
          <p:nvPr>
            <p:ph sz="half" idx="1"/>
          </p:nvPr>
        </p:nvSpPr>
        <p:spPr/>
        <p:txBody>
          <a:bodyPr>
            <a:normAutofit fontScale="70000" lnSpcReduction="20000"/>
          </a:bodyPr>
          <a:lstStyle/>
          <a:p>
            <a:r>
              <a:rPr lang="en-US" dirty="0"/>
              <a:t>SGD performs frequent updates with a high variance that cause the objective function to fluctuate heavily as in Image 1.</a:t>
            </a:r>
          </a:p>
          <a:p>
            <a:r>
              <a:rPr lang="en-US" dirty="0"/>
              <a:t>While batch gradient descent converges to the minimum of the basin the parameters are placed in, SGD's fluctuation, on the one hand, enables it to jump to new and potentially better local minima. On the other hand, this ultimately complicates convergence to the exact minimum, as SGD will keep overshooting. However, it has been shown that when we slowly decrease the learning rate, SGD shows the same convergence </a:t>
            </a:r>
            <a:r>
              <a:rPr lang="en-US" dirty="0" err="1"/>
              <a:t>behaviour</a:t>
            </a:r>
            <a:r>
              <a:rPr lang="en-US" dirty="0"/>
              <a:t> as batch gradient descent, almost certainly converging to a local or the global minimum for non-convex and convex optimization respectively.</a:t>
            </a:r>
          </a:p>
        </p:txBody>
      </p:sp>
      <p:pic>
        <p:nvPicPr>
          <p:cNvPr id="6" name="Content Placeholder 5" descr="Chart, histogram&#10;&#10;Description automatically generated">
            <a:extLst>
              <a:ext uri="{FF2B5EF4-FFF2-40B4-BE49-F238E27FC236}">
                <a16:creationId xmlns:a16="http://schemas.microsoft.com/office/drawing/2014/main" id="{B87E8030-4EE5-7CFD-3D95-F28B1BB3D4E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57950" y="2191544"/>
            <a:ext cx="4610100" cy="3619500"/>
          </a:xfrm>
        </p:spPr>
      </p:pic>
    </p:spTree>
    <p:extLst>
      <p:ext uri="{BB962C8B-B14F-4D97-AF65-F5344CB8AC3E}">
        <p14:creationId xmlns:p14="http://schemas.microsoft.com/office/powerpoint/2010/main" val="1184631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FB67B-C0F1-3F34-0B60-9922CC0E829A}"/>
              </a:ext>
            </a:extLst>
          </p:cNvPr>
          <p:cNvSpPr>
            <a:spLocks noGrp="1"/>
          </p:cNvSpPr>
          <p:nvPr>
            <p:ph type="title"/>
          </p:nvPr>
        </p:nvSpPr>
        <p:spPr>
          <a:xfrm>
            <a:off x="838199" y="365125"/>
            <a:ext cx="11015133" cy="1325563"/>
          </a:xfrm>
        </p:spPr>
        <p:txBody>
          <a:bodyPr/>
          <a:lstStyle/>
          <a:p>
            <a:r>
              <a:rPr lang="en-US" b="1" dirty="0"/>
              <a:t>Stochastic gradient descent</a:t>
            </a:r>
            <a:endParaRPr lang="en-US" dirty="0"/>
          </a:p>
        </p:txBody>
      </p:sp>
      <p:sp>
        <p:nvSpPr>
          <p:cNvPr id="3" name="Content Placeholder 2">
            <a:extLst>
              <a:ext uri="{FF2B5EF4-FFF2-40B4-BE49-F238E27FC236}">
                <a16:creationId xmlns:a16="http://schemas.microsoft.com/office/drawing/2014/main" id="{4627F427-11AB-9160-6F43-885C9F660B5E}"/>
              </a:ext>
            </a:extLst>
          </p:cNvPr>
          <p:cNvSpPr>
            <a:spLocks noGrp="1"/>
          </p:cNvSpPr>
          <p:nvPr>
            <p:ph idx="1"/>
          </p:nvPr>
        </p:nvSpPr>
        <p:spPr>
          <a:xfrm>
            <a:off x="838199" y="1825625"/>
            <a:ext cx="11015134" cy="4351338"/>
          </a:xfrm>
        </p:spPr>
        <p:txBody>
          <a:bodyPr/>
          <a:lstStyle/>
          <a:p>
            <a:pPr marL="0" indent="0">
              <a:buNone/>
            </a:pPr>
            <a:r>
              <a:rPr lang="en-US" dirty="0"/>
              <a:t>for </a:t>
            </a:r>
            <a:r>
              <a:rPr lang="en-US" dirty="0" err="1"/>
              <a:t>i</a:t>
            </a:r>
            <a:r>
              <a:rPr lang="en-US" dirty="0"/>
              <a:t> in range(</a:t>
            </a:r>
            <a:r>
              <a:rPr lang="en-US" dirty="0" err="1"/>
              <a:t>nb_epochs</a:t>
            </a:r>
            <a:r>
              <a:rPr lang="en-US" dirty="0"/>
              <a:t>):</a:t>
            </a:r>
          </a:p>
          <a:p>
            <a:pPr marL="0" indent="0">
              <a:buNone/>
            </a:pPr>
            <a:r>
              <a:rPr lang="en-US" dirty="0"/>
              <a:t>       </a:t>
            </a:r>
            <a:r>
              <a:rPr lang="en-US" dirty="0" err="1"/>
              <a:t>np.random.shuffle</a:t>
            </a:r>
            <a:r>
              <a:rPr lang="en-US" dirty="0"/>
              <a:t>(data)</a:t>
            </a:r>
          </a:p>
          <a:p>
            <a:pPr marL="0" indent="0">
              <a:buNone/>
            </a:pPr>
            <a:r>
              <a:rPr lang="en-US" dirty="0"/>
              <a:t>	 for example in data:</a:t>
            </a:r>
          </a:p>
          <a:p>
            <a:pPr marL="0" indent="0">
              <a:buNone/>
            </a:pPr>
            <a:r>
              <a:rPr lang="en-US" dirty="0"/>
              <a:t>	    </a:t>
            </a:r>
            <a:r>
              <a:rPr lang="en-US" dirty="0" err="1"/>
              <a:t>params_grad</a:t>
            </a:r>
            <a:r>
              <a:rPr lang="en-US" dirty="0"/>
              <a:t> = </a:t>
            </a:r>
            <a:r>
              <a:rPr lang="en-US" dirty="0" err="1"/>
              <a:t>evaluate_gradient</a:t>
            </a:r>
            <a:r>
              <a:rPr lang="en-US" dirty="0"/>
              <a:t>(</a:t>
            </a:r>
            <a:r>
              <a:rPr lang="en-US" dirty="0" err="1"/>
              <a:t>loss_function</a:t>
            </a:r>
            <a:r>
              <a:rPr lang="en-US" dirty="0"/>
              <a:t>, </a:t>
            </a:r>
            <a:r>
              <a:rPr lang="en-US" dirty="0" err="1"/>
              <a:t>example,params</a:t>
            </a:r>
            <a:r>
              <a:rPr lang="en-US" dirty="0"/>
              <a:t>)</a:t>
            </a:r>
          </a:p>
          <a:p>
            <a:pPr marL="0" indent="0">
              <a:buNone/>
            </a:pPr>
            <a:r>
              <a:rPr lang="en-US" dirty="0"/>
              <a:t>	    params = params - </a:t>
            </a:r>
            <a:r>
              <a:rPr lang="en-US" dirty="0" err="1"/>
              <a:t>learning_rate</a:t>
            </a:r>
            <a:r>
              <a:rPr lang="en-US" dirty="0"/>
              <a:t> * </a:t>
            </a:r>
            <a:r>
              <a:rPr lang="en-US" dirty="0" err="1"/>
              <a:t>params_grad</a:t>
            </a:r>
            <a:endParaRPr lang="en-US" dirty="0"/>
          </a:p>
          <a:p>
            <a:pPr marL="0" indent="0">
              <a:buNone/>
            </a:pPr>
            <a:endParaRPr lang="en-US" dirty="0"/>
          </a:p>
          <a:p>
            <a:pPr marL="0" indent="0">
              <a:buNone/>
            </a:pPr>
            <a:r>
              <a:rPr lang="en-US" dirty="0"/>
              <a:t>Its code fragment simply adds a loop over the training examples and evaluates the gradient </a:t>
            </a:r>
            <a:r>
              <a:rPr lang="en-US" dirty="0" err="1"/>
              <a:t>w.r.t.</a:t>
            </a:r>
            <a:r>
              <a:rPr lang="en-US" dirty="0"/>
              <a:t> each example. Note that we shuffle the training data at every epoch</a:t>
            </a:r>
          </a:p>
        </p:txBody>
      </p:sp>
    </p:spTree>
    <p:extLst>
      <p:ext uri="{BB962C8B-B14F-4D97-AF65-F5344CB8AC3E}">
        <p14:creationId xmlns:p14="http://schemas.microsoft.com/office/powerpoint/2010/main" val="1201476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1F0F0-2866-E77C-7F30-A892BC48E8BC}"/>
              </a:ext>
            </a:extLst>
          </p:cNvPr>
          <p:cNvSpPr>
            <a:spLocks noGrp="1"/>
          </p:cNvSpPr>
          <p:nvPr>
            <p:ph type="title"/>
          </p:nvPr>
        </p:nvSpPr>
        <p:spPr/>
        <p:txBody>
          <a:bodyPr/>
          <a:lstStyle/>
          <a:p>
            <a:r>
              <a:rPr lang="en-US" b="1" dirty="0"/>
              <a:t>Stochastic Gradient Descent</a:t>
            </a:r>
            <a:br>
              <a:rPr lang="en-US" b="1" dirty="0"/>
            </a:br>
            <a:endParaRPr lang="en-US" dirty="0"/>
          </a:p>
        </p:txBody>
      </p:sp>
      <p:sp>
        <p:nvSpPr>
          <p:cNvPr id="3" name="Content Placeholder 2">
            <a:extLst>
              <a:ext uri="{FF2B5EF4-FFF2-40B4-BE49-F238E27FC236}">
                <a16:creationId xmlns:a16="http://schemas.microsoft.com/office/drawing/2014/main" id="{93F01760-6A51-C4E9-BCFE-C9B8BA02F520}"/>
              </a:ext>
            </a:extLst>
          </p:cNvPr>
          <p:cNvSpPr>
            <a:spLocks noGrp="1"/>
          </p:cNvSpPr>
          <p:nvPr>
            <p:ph idx="1"/>
          </p:nvPr>
        </p:nvSpPr>
        <p:spPr/>
        <p:txBody>
          <a:bodyPr>
            <a:normAutofit fontScale="77500" lnSpcReduction="20000"/>
          </a:bodyPr>
          <a:lstStyle/>
          <a:p>
            <a:pPr marL="0" indent="0">
              <a:buNone/>
            </a:pPr>
            <a:r>
              <a:rPr lang="en-US" b="1" dirty="0"/>
              <a:t>Advantages:</a:t>
            </a:r>
          </a:p>
          <a:p>
            <a:endParaRPr lang="en-US" dirty="0"/>
          </a:p>
          <a:p>
            <a:r>
              <a:rPr lang="en-US" dirty="0"/>
              <a:t>    Frequent updates of model parameters, hence, converges in less time.</a:t>
            </a:r>
          </a:p>
          <a:p>
            <a:r>
              <a:rPr lang="en-US" dirty="0"/>
              <a:t>    Requires less memory as no need to store values of loss functions.</a:t>
            </a:r>
          </a:p>
          <a:p>
            <a:r>
              <a:rPr lang="en-US" dirty="0"/>
              <a:t>    May get new minima.</a:t>
            </a:r>
          </a:p>
          <a:p>
            <a:endParaRPr lang="en-US" dirty="0"/>
          </a:p>
          <a:p>
            <a:pPr marL="0" indent="0">
              <a:buNone/>
            </a:pPr>
            <a:r>
              <a:rPr lang="en-US" b="1" dirty="0"/>
              <a:t>Disadvantages:</a:t>
            </a:r>
          </a:p>
          <a:p>
            <a:endParaRPr lang="en-US" dirty="0"/>
          </a:p>
          <a:p>
            <a:r>
              <a:rPr lang="en-US" dirty="0"/>
              <a:t>    High variance in model parameters.</a:t>
            </a:r>
          </a:p>
          <a:p>
            <a:r>
              <a:rPr lang="en-US" dirty="0"/>
              <a:t>    May shoot even after achieving global minima.</a:t>
            </a:r>
          </a:p>
          <a:p>
            <a:r>
              <a:rPr lang="en-US" dirty="0"/>
              <a:t>    To get the same convergence as gradient descent needs to slowly reduce the value of   </a:t>
            </a:r>
          </a:p>
          <a:p>
            <a:pPr marL="0" indent="0">
              <a:buNone/>
            </a:pPr>
            <a:r>
              <a:rPr lang="en-US" dirty="0"/>
              <a:t>        learning rate.</a:t>
            </a:r>
          </a:p>
        </p:txBody>
      </p:sp>
    </p:spTree>
    <p:extLst>
      <p:ext uri="{BB962C8B-B14F-4D97-AF65-F5344CB8AC3E}">
        <p14:creationId xmlns:p14="http://schemas.microsoft.com/office/powerpoint/2010/main" val="1878727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A8F68-E27A-B3F0-8D62-E9023BE9AE17}"/>
              </a:ext>
            </a:extLst>
          </p:cNvPr>
          <p:cNvSpPr>
            <a:spLocks noGrp="1"/>
          </p:cNvSpPr>
          <p:nvPr>
            <p:ph type="title"/>
          </p:nvPr>
        </p:nvSpPr>
        <p:spPr/>
        <p:txBody>
          <a:bodyPr/>
          <a:lstStyle/>
          <a:p>
            <a:r>
              <a:rPr lang="en-US" b="1" dirty="0"/>
              <a:t>Mini-batch gradient descent</a:t>
            </a:r>
            <a:endParaRPr lang="en-US" dirty="0"/>
          </a:p>
        </p:txBody>
      </p:sp>
      <p:sp>
        <p:nvSpPr>
          <p:cNvPr id="3" name="Content Placeholder 2">
            <a:extLst>
              <a:ext uri="{FF2B5EF4-FFF2-40B4-BE49-F238E27FC236}">
                <a16:creationId xmlns:a16="http://schemas.microsoft.com/office/drawing/2014/main" id="{7C472913-2410-FFD8-E154-A0F676868AD5}"/>
              </a:ext>
            </a:extLst>
          </p:cNvPr>
          <p:cNvSpPr>
            <a:spLocks noGrp="1"/>
          </p:cNvSpPr>
          <p:nvPr>
            <p:ph idx="1"/>
          </p:nvPr>
        </p:nvSpPr>
        <p:spPr/>
        <p:txBody>
          <a:bodyPr>
            <a:normAutofit lnSpcReduction="10000"/>
          </a:bodyPr>
          <a:lstStyle/>
          <a:p>
            <a:r>
              <a:rPr lang="en-US" dirty="0"/>
              <a:t>Mini-batch gradient descent finally takes the best of both worlds and performs an update for every mini-batch of </a:t>
            </a:r>
            <a:r>
              <a:rPr lang="en-US" dirty="0">
                <a:effectLst/>
              </a:rPr>
              <a:t>n</a:t>
            </a:r>
            <a:r>
              <a:rPr lang="en-US" dirty="0"/>
              <a:t> training examples:</a:t>
            </a:r>
          </a:p>
          <a:p>
            <a:pPr marL="0" indent="0">
              <a:buNone/>
            </a:pPr>
            <a:r>
              <a:rPr lang="el-GR" dirty="0">
                <a:effectLst/>
              </a:rPr>
              <a:t>θ=θ−η⋅∇</a:t>
            </a:r>
            <a:r>
              <a:rPr lang="el-GR" baseline="-25000" dirty="0">
                <a:effectLst/>
              </a:rPr>
              <a:t>θ</a:t>
            </a:r>
            <a:r>
              <a:rPr lang="en-US" dirty="0">
                <a:effectLst/>
              </a:rPr>
              <a:t>J(</a:t>
            </a:r>
            <a:r>
              <a:rPr lang="el-GR" dirty="0">
                <a:effectLst/>
              </a:rPr>
              <a:t>θ;</a:t>
            </a:r>
            <a:r>
              <a:rPr lang="en-US" dirty="0">
                <a:effectLst/>
              </a:rPr>
              <a:t>x</a:t>
            </a:r>
            <a:r>
              <a:rPr lang="en-US" baseline="30000" dirty="0">
                <a:effectLst/>
              </a:rPr>
              <a:t>(</a:t>
            </a:r>
            <a:r>
              <a:rPr lang="en-US" baseline="30000" dirty="0" err="1">
                <a:effectLst/>
              </a:rPr>
              <a:t>i:i+n</a:t>
            </a:r>
            <a:r>
              <a:rPr lang="en-US" baseline="30000" dirty="0">
                <a:effectLst/>
              </a:rPr>
              <a:t>)</a:t>
            </a:r>
            <a:r>
              <a:rPr lang="en-US" dirty="0">
                <a:effectLst/>
              </a:rPr>
              <a:t>;y</a:t>
            </a:r>
            <a:r>
              <a:rPr lang="en-US" baseline="30000" dirty="0">
                <a:effectLst/>
              </a:rPr>
              <a:t>(</a:t>
            </a:r>
            <a:r>
              <a:rPr lang="en-US" baseline="30000" dirty="0" err="1">
                <a:effectLst/>
              </a:rPr>
              <a:t>i:i+n</a:t>
            </a:r>
            <a:r>
              <a:rPr lang="en-US" baseline="30000" dirty="0">
                <a:effectLst/>
              </a:rPr>
              <a:t>)</a:t>
            </a:r>
            <a:r>
              <a:rPr lang="en-US" dirty="0">
                <a:effectLst/>
              </a:rPr>
              <a:t>)</a:t>
            </a:r>
            <a:r>
              <a:rPr lang="en-US" dirty="0"/>
              <a:t>.</a:t>
            </a:r>
          </a:p>
          <a:p>
            <a:pPr marL="514350" indent="-514350">
              <a:buAutoNum type="alphaLcParenR"/>
            </a:pPr>
            <a:r>
              <a:rPr lang="en-US" dirty="0"/>
              <a:t>reduces the variance of the parameter updates, which can lead to more stable convergence; and</a:t>
            </a:r>
          </a:p>
          <a:p>
            <a:pPr marL="514350" indent="-514350">
              <a:buAutoNum type="alphaLcParenR"/>
            </a:pPr>
            <a:r>
              <a:rPr lang="en-US" dirty="0"/>
              <a:t> </a:t>
            </a:r>
            <a:r>
              <a:rPr lang="en-US" i="1" dirty="0"/>
              <a:t>b)</a:t>
            </a:r>
            <a:r>
              <a:rPr lang="en-US" dirty="0"/>
              <a:t> can make use of highly optimized matrix optimizations common to state-of-the-art deep learning libraries that make computing the gradient </a:t>
            </a:r>
            <a:r>
              <a:rPr lang="en-US" dirty="0" err="1"/>
              <a:t>w.r.t.</a:t>
            </a:r>
            <a:r>
              <a:rPr lang="en-US" dirty="0"/>
              <a:t> a mini-batch very efficient.</a:t>
            </a:r>
          </a:p>
          <a:p>
            <a:pPr marL="514350" indent="-514350">
              <a:buAutoNum type="alphaLcParenR"/>
            </a:pPr>
            <a:r>
              <a:rPr lang="en-US" dirty="0"/>
              <a:t> Common mini-batch sizes range between 50 and 256,  but can vary for different applications. </a:t>
            </a:r>
          </a:p>
        </p:txBody>
      </p:sp>
    </p:spTree>
    <p:extLst>
      <p:ext uri="{BB962C8B-B14F-4D97-AF65-F5344CB8AC3E}">
        <p14:creationId xmlns:p14="http://schemas.microsoft.com/office/powerpoint/2010/main" val="1792717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955D8-C27F-4A87-EB7C-3D8A33F25669}"/>
              </a:ext>
            </a:extLst>
          </p:cNvPr>
          <p:cNvSpPr>
            <a:spLocks noGrp="1"/>
          </p:cNvSpPr>
          <p:nvPr>
            <p:ph type="title"/>
          </p:nvPr>
        </p:nvSpPr>
        <p:spPr/>
        <p:txBody>
          <a:bodyPr/>
          <a:lstStyle/>
          <a:p>
            <a:r>
              <a:rPr lang="en-US" b="1" dirty="0"/>
              <a:t>Mini-batch gradient descent</a:t>
            </a:r>
            <a:endParaRPr lang="en-US" dirty="0"/>
          </a:p>
        </p:txBody>
      </p:sp>
      <p:sp>
        <p:nvSpPr>
          <p:cNvPr id="3" name="Content Placeholder 2">
            <a:extLst>
              <a:ext uri="{FF2B5EF4-FFF2-40B4-BE49-F238E27FC236}">
                <a16:creationId xmlns:a16="http://schemas.microsoft.com/office/drawing/2014/main" id="{7D4572A3-EDA6-CB4F-9E4E-323A61987FF4}"/>
              </a:ext>
            </a:extLst>
          </p:cNvPr>
          <p:cNvSpPr>
            <a:spLocks noGrp="1"/>
          </p:cNvSpPr>
          <p:nvPr>
            <p:ph idx="1"/>
          </p:nvPr>
        </p:nvSpPr>
        <p:spPr/>
        <p:txBody>
          <a:bodyPr/>
          <a:lstStyle/>
          <a:p>
            <a:r>
              <a:rPr lang="en-US" dirty="0"/>
              <a:t>In code, instead of iterating over examples, we now iterate over mini-batches of size 50:</a:t>
            </a:r>
          </a:p>
          <a:p>
            <a:pPr marL="0" indent="0">
              <a:buNone/>
            </a:pPr>
            <a:endParaRPr lang="en-US" dirty="0"/>
          </a:p>
          <a:p>
            <a:pPr marL="0" indent="0">
              <a:buNone/>
            </a:pPr>
            <a:r>
              <a:rPr lang="en-US" dirty="0"/>
              <a:t>for </a:t>
            </a:r>
            <a:r>
              <a:rPr lang="en-US" dirty="0" err="1"/>
              <a:t>i</a:t>
            </a:r>
            <a:r>
              <a:rPr lang="en-US" dirty="0"/>
              <a:t> in range(</a:t>
            </a:r>
            <a:r>
              <a:rPr lang="en-US" dirty="0" err="1"/>
              <a:t>nb_epochs</a:t>
            </a:r>
            <a:r>
              <a:rPr lang="en-US" dirty="0"/>
              <a:t>):</a:t>
            </a:r>
          </a:p>
          <a:p>
            <a:pPr marL="0" indent="0">
              <a:buNone/>
            </a:pPr>
            <a:r>
              <a:rPr lang="en-US" dirty="0"/>
              <a:t>      </a:t>
            </a:r>
            <a:r>
              <a:rPr lang="en-US" dirty="0" err="1"/>
              <a:t>np.random.shuffle</a:t>
            </a:r>
            <a:r>
              <a:rPr lang="en-US" dirty="0"/>
              <a:t>(data)</a:t>
            </a:r>
          </a:p>
          <a:p>
            <a:pPr marL="0" indent="0">
              <a:buNone/>
            </a:pPr>
            <a:r>
              <a:rPr lang="en-US" dirty="0"/>
              <a:t>      for batch in </a:t>
            </a:r>
            <a:r>
              <a:rPr lang="en-US" dirty="0" err="1"/>
              <a:t>get_batches</a:t>
            </a:r>
            <a:r>
              <a:rPr lang="en-US" dirty="0"/>
              <a:t>(data, </a:t>
            </a:r>
            <a:r>
              <a:rPr lang="en-US" dirty="0" err="1"/>
              <a:t>batch_size</a:t>
            </a:r>
            <a:r>
              <a:rPr lang="en-US" dirty="0"/>
              <a:t>=50):</a:t>
            </a:r>
          </a:p>
          <a:p>
            <a:pPr marL="0" indent="0">
              <a:buNone/>
            </a:pPr>
            <a:r>
              <a:rPr lang="en-US" dirty="0"/>
              <a:t>            </a:t>
            </a:r>
            <a:r>
              <a:rPr lang="en-US" dirty="0" err="1"/>
              <a:t>params_grad</a:t>
            </a:r>
            <a:r>
              <a:rPr lang="en-US" dirty="0"/>
              <a:t> = </a:t>
            </a:r>
            <a:r>
              <a:rPr lang="en-US" dirty="0" err="1"/>
              <a:t>evaluate_gradient</a:t>
            </a:r>
            <a:r>
              <a:rPr lang="en-US" dirty="0"/>
              <a:t>(</a:t>
            </a:r>
            <a:r>
              <a:rPr lang="en-US" dirty="0" err="1"/>
              <a:t>loss_function</a:t>
            </a:r>
            <a:r>
              <a:rPr lang="en-US" dirty="0"/>
              <a:t>, batch, params)</a:t>
            </a:r>
          </a:p>
          <a:p>
            <a:pPr marL="0" indent="0">
              <a:buNone/>
            </a:pPr>
            <a:r>
              <a:rPr lang="en-US" dirty="0"/>
              <a:t>            params = params - </a:t>
            </a:r>
            <a:r>
              <a:rPr lang="en-US" dirty="0" err="1"/>
              <a:t>learning_rate</a:t>
            </a:r>
            <a:r>
              <a:rPr lang="en-US" dirty="0"/>
              <a:t> * </a:t>
            </a:r>
            <a:r>
              <a:rPr lang="en-US" dirty="0" err="1"/>
              <a:t>params_grad</a:t>
            </a:r>
            <a:endParaRPr lang="en-US" dirty="0"/>
          </a:p>
        </p:txBody>
      </p:sp>
    </p:spTree>
    <p:extLst>
      <p:ext uri="{BB962C8B-B14F-4D97-AF65-F5344CB8AC3E}">
        <p14:creationId xmlns:p14="http://schemas.microsoft.com/office/powerpoint/2010/main" val="3157356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84B5F-35AB-6FFA-3872-F4AA8A07513B}"/>
              </a:ext>
            </a:extLst>
          </p:cNvPr>
          <p:cNvSpPr>
            <a:spLocks noGrp="1"/>
          </p:cNvSpPr>
          <p:nvPr>
            <p:ph type="title"/>
          </p:nvPr>
        </p:nvSpPr>
        <p:spPr/>
        <p:txBody>
          <a:bodyPr/>
          <a:lstStyle/>
          <a:p>
            <a:r>
              <a:rPr lang="en-US" b="1" dirty="0"/>
              <a:t>Challenges</a:t>
            </a:r>
            <a:br>
              <a:rPr lang="en-US" b="1" dirty="0"/>
            </a:br>
            <a:endParaRPr lang="en-US" dirty="0"/>
          </a:p>
        </p:txBody>
      </p:sp>
      <p:sp>
        <p:nvSpPr>
          <p:cNvPr id="3" name="Content Placeholder 2">
            <a:extLst>
              <a:ext uri="{FF2B5EF4-FFF2-40B4-BE49-F238E27FC236}">
                <a16:creationId xmlns:a16="http://schemas.microsoft.com/office/drawing/2014/main" id="{01017A31-3821-BF3A-E9DA-78C6962315FF}"/>
              </a:ext>
            </a:extLst>
          </p:cNvPr>
          <p:cNvSpPr>
            <a:spLocks noGrp="1"/>
          </p:cNvSpPr>
          <p:nvPr>
            <p:ph idx="1"/>
          </p:nvPr>
        </p:nvSpPr>
        <p:spPr/>
        <p:txBody>
          <a:bodyPr>
            <a:normAutofit/>
          </a:bodyPr>
          <a:lstStyle/>
          <a:p>
            <a:r>
              <a:rPr lang="en-US" dirty="0"/>
              <a:t>Choosing a proper learning rate can be difficult. A learning rate that is too small leads to painfully slow convergence, while a learning rate that is too large can hinder convergence and cause the loss function to fluctuate around the minimum or even to diverge.</a:t>
            </a:r>
          </a:p>
          <a:p>
            <a:r>
              <a:rPr lang="en-US" dirty="0"/>
              <a:t>Another key challenge of minimizing highly non-convex error functions common for neural networks is avoiding getting trapped in their numerous suboptimal local minima. These saddle points are usually surrounded by a plateau of the same error, which makes it notoriously hard for SGD to escape, as the gradient is close to zero in all dimensions.</a:t>
            </a:r>
          </a:p>
        </p:txBody>
      </p:sp>
    </p:spTree>
    <p:extLst>
      <p:ext uri="{BB962C8B-B14F-4D97-AF65-F5344CB8AC3E}">
        <p14:creationId xmlns:p14="http://schemas.microsoft.com/office/powerpoint/2010/main" val="1879565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A3080-F036-AF79-9BD2-85AF94341F4F}"/>
              </a:ext>
            </a:extLst>
          </p:cNvPr>
          <p:cNvSpPr>
            <a:spLocks noGrp="1"/>
          </p:cNvSpPr>
          <p:nvPr>
            <p:ph type="title"/>
          </p:nvPr>
        </p:nvSpPr>
        <p:spPr/>
        <p:txBody>
          <a:bodyPr/>
          <a:lstStyle/>
          <a:p>
            <a:r>
              <a:rPr lang="en-US" b="1" dirty="0"/>
              <a:t>Momentum</a:t>
            </a:r>
            <a:br>
              <a:rPr lang="en-US" b="1" dirty="0"/>
            </a:br>
            <a:endParaRPr lang="en-US" dirty="0"/>
          </a:p>
        </p:txBody>
      </p:sp>
      <p:sp>
        <p:nvSpPr>
          <p:cNvPr id="3" name="Content Placeholder 2">
            <a:extLst>
              <a:ext uri="{FF2B5EF4-FFF2-40B4-BE49-F238E27FC236}">
                <a16:creationId xmlns:a16="http://schemas.microsoft.com/office/drawing/2014/main" id="{1162598B-F29A-4A84-7E68-B564DD19B11E}"/>
              </a:ext>
            </a:extLst>
          </p:cNvPr>
          <p:cNvSpPr>
            <a:spLocks noGrp="1"/>
          </p:cNvSpPr>
          <p:nvPr>
            <p:ph idx="1"/>
          </p:nvPr>
        </p:nvSpPr>
        <p:spPr/>
        <p:txBody>
          <a:bodyPr/>
          <a:lstStyle/>
          <a:p>
            <a:r>
              <a:rPr lang="en-US" dirty="0"/>
              <a:t>In these scenarios, SGD oscillates across the slopes of the ravine while only making hesitant progress along the bottom towards the local optimum as in Image 1.</a:t>
            </a:r>
          </a:p>
          <a:p>
            <a:endParaRPr lang="en-US" dirty="0"/>
          </a:p>
        </p:txBody>
      </p:sp>
      <p:pic>
        <p:nvPicPr>
          <p:cNvPr id="4" name="Picture 3">
            <a:extLst>
              <a:ext uri="{FF2B5EF4-FFF2-40B4-BE49-F238E27FC236}">
                <a16:creationId xmlns:a16="http://schemas.microsoft.com/office/drawing/2014/main" id="{60763F0F-6DED-278F-A517-72623CE2D740}"/>
              </a:ext>
            </a:extLst>
          </p:cNvPr>
          <p:cNvPicPr>
            <a:picLocks noChangeAspect="1"/>
          </p:cNvPicPr>
          <p:nvPr/>
        </p:nvPicPr>
        <p:blipFill>
          <a:blip r:embed="rId2"/>
          <a:stretch>
            <a:fillRect/>
          </a:stretch>
        </p:blipFill>
        <p:spPr>
          <a:xfrm>
            <a:off x="4537823" y="2730313"/>
            <a:ext cx="3905250" cy="1657350"/>
          </a:xfrm>
          <a:prstGeom prst="rect">
            <a:avLst/>
          </a:prstGeom>
        </p:spPr>
      </p:pic>
      <p:sp>
        <p:nvSpPr>
          <p:cNvPr id="6" name="TextBox 5">
            <a:extLst>
              <a:ext uri="{FF2B5EF4-FFF2-40B4-BE49-F238E27FC236}">
                <a16:creationId xmlns:a16="http://schemas.microsoft.com/office/drawing/2014/main" id="{8C6043BD-BBBA-4259-D916-F95A06C262BA}"/>
              </a:ext>
            </a:extLst>
          </p:cNvPr>
          <p:cNvSpPr txBox="1"/>
          <p:nvPr/>
        </p:nvSpPr>
        <p:spPr>
          <a:xfrm>
            <a:off x="1021977" y="4522600"/>
            <a:ext cx="9861176" cy="923330"/>
          </a:xfrm>
          <a:prstGeom prst="rect">
            <a:avLst/>
          </a:prstGeom>
          <a:noFill/>
        </p:spPr>
        <p:txBody>
          <a:bodyPr wrap="square">
            <a:spAutoFit/>
          </a:bodyPr>
          <a:lstStyle/>
          <a:p>
            <a:r>
              <a:rPr lang="en-US" dirty="0"/>
              <a:t>Momentum  is a method that helps accelerate SGD in the relevant direction and dampens oscillations as can be seen in Image 2. It does this by adding a fraction </a:t>
            </a:r>
            <a:r>
              <a:rPr lang="en-US" dirty="0">
                <a:effectLst/>
              </a:rPr>
              <a:t>γ</a:t>
            </a:r>
            <a:r>
              <a:rPr lang="en-US" dirty="0"/>
              <a:t> of the update vector of the past time step to the current update vector:</a:t>
            </a:r>
          </a:p>
        </p:txBody>
      </p:sp>
      <p:pic>
        <p:nvPicPr>
          <p:cNvPr id="8" name="Picture 7" descr="Circle&#10;&#10;Description automatically generated with medium confidence">
            <a:extLst>
              <a:ext uri="{FF2B5EF4-FFF2-40B4-BE49-F238E27FC236}">
                <a16:creationId xmlns:a16="http://schemas.microsoft.com/office/drawing/2014/main" id="{2F54A9D4-5B5E-6621-23F7-13AC53E892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3227" y="5200650"/>
            <a:ext cx="3905250" cy="1657350"/>
          </a:xfrm>
          <a:prstGeom prst="rect">
            <a:avLst/>
          </a:prstGeom>
        </p:spPr>
      </p:pic>
      <p:sp>
        <p:nvSpPr>
          <p:cNvPr id="10" name="TextBox 9">
            <a:extLst>
              <a:ext uri="{FF2B5EF4-FFF2-40B4-BE49-F238E27FC236}">
                <a16:creationId xmlns:a16="http://schemas.microsoft.com/office/drawing/2014/main" id="{2B80A672-D618-FC6E-E8F5-0F03D711D075}"/>
              </a:ext>
            </a:extLst>
          </p:cNvPr>
          <p:cNvSpPr txBox="1"/>
          <p:nvPr/>
        </p:nvSpPr>
        <p:spPr>
          <a:xfrm>
            <a:off x="1930774" y="5580867"/>
            <a:ext cx="6096000" cy="923330"/>
          </a:xfrm>
          <a:prstGeom prst="rect">
            <a:avLst/>
          </a:prstGeom>
          <a:noFill/>
        </p:spPr>
        <p:txBody>
          <a:bodyPr wrap="square">
            <a:spAutoFit/>
          </a:bodyPr>
          <a:lstStyle/>
          <a:p>
            <a:r>
              <a:rPr lang="en-US" dirty="0" err="1">
                <a:effectLst/>
              </a:rPr>
              <a:t>vt</a:t>
            </a:r>
            <a:r>
              <a:rPr lang="en-US" dirty="0">
                <a:effectLst/>
              </a:rPr>
              <a:t>=</a:t>
            </a:r>
            <a:r>
              <a:rPr lang="el-GR" dirty="0">
                <a:effectLst/>
              </a:rPr>
              <a:t>γ</a:t>
            </a:r>
            <a:r>
              <a:rPr lang="en-US" dirty="0">
                <a:effectLst/>
              </a:rPr>
              <a:t>vt−1+</a:t>
            </a:r>
            <a:r>
              <a:rPr lang="el-GR" dirty="0">
                <a:effectLst/>
              </a:rPr>
              <a:t>η∇θ</a:t>
            </a:r>
            <a:r>
              <a:rPr lang="en-US" dirty="0">
                <a:effectLst/>
              </a:rPr>
              <a:t>J(</a:t>
            </a:r>
            <a:r>
              <a:rPr lang="el-GR" dirty="0">
                <a:effectLst/>
              </a:rPr>
              <a:t>θ)</a:t>
            </a:r>
            <a:endParaRPr lang="en-US" dirty="0">
              <a:effectLst/>
            </a:endParaRPr>
          </a:p>
          <a:p>
            <a:endParaRPr lang="en-US" dirty="0"/>
          </a:p>
          <a:p>
            <a:r>
              <a:rPr lang="el-GR" dirty="0">
                <a:effectLst/>
              </a:rPr>
              <a:t>θ=θ−</a:t>
            </a:r>
            <a:r>
              <a:rPr lang="en-US" dirty="0" err="1">
                <a:effectLst/>
              </a:rPr>
              <a:t>vt</a:t>
            </a:r>
            <a:endParaRPr lang="en-US" dirty="0"/>
          </a:p>
        </p:txBody>
      </p:sp>
    </p:spTree>
    <p:extLst>
      <p:ext uri="{BB962C8B-B14F-4D97-AF65-F5344CB8AC3E}">
        <p14:creationId xmlns:p14="http://schemas.microsoft.com/office/powerpoint/2010/main" val="3186151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20148-3785-C563-1D7D-E79DE8621D3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289D874-56C5-BFB5-DBAA-9C7E10AF6F14}"/>
              </a:ext>
            </a:extLst>
          </p:cNvPr>
          <p:cNvSpPr>
            <a:spLocks noGrp="1"/>
          </p:cNvSpPr>
          <p:nvPr>
            <p:ph idx="1"/>
          </p:nvPr>
        </p:nvSpPr>
        <p:spPr/>
        <p:txBody>
          <a:bodyPr/>
          <a:lstStyle/>
          <a:p>
            <a:r>
              <a:rPr lang="en-US" dirty="0"/>
              <a:t>The momentum term </a:t>
            </a:r>
            <a:r>
              <a:rPr lang="en-US" dirty="0">
                <a:effectLst/>
              </a:rPr>
              <a:t>γ </a:t>
            </a:r>
            <a:r>
              <a:rPr lang="en-US" dirty="0"/>
              <a:t>is usually set to 0.9 or a similar value.</a:t>
            </a:r>
          </a:p>
          <a:p>
            <a:r>
              <a:rPr lang="en-US" dirty="0"/>
              <a:t>Essentially, when using momentum, we push a ball down a hill. The ball accumulates momentum as it rolls downhill, becoming faster and faster on the way (until it reaches its terminal velocity if there is air resistance, i.e. </a:t>
            </a:r>
            <a:r>
              <a:rPr lang="en-US" dirty="0">
                <a:effectLst/>
              </a:rPr>
              <a:t>γ&lt;1</a:t>
            </a:r>
            <a:endParaRPr lang="en-US" dirty="0"/>
          </a:p>
          <a:p>
            <a:r>
              <a:rPr lang="en-US" dirty="0"/>
              <a:t>). The same thing happens to our parameter updates: The momentum term increases for dimensions whose gradients point in the same directions and reduces updates for dimensions whose gradients change directions. As a result, we gain faster convergence and reduced oscillation.</a:t>
            </a:r>
          </a:p>
        </p:txBody>
      </p:sp>
    </p:spTree>
    <p:extLst>
      <p:ext uri="{BB962C8B-B14F-4D97-AF65-F5344CB8AC3E}">
        <p14:creationId xmlns:p14="http://schemas.microsoft.com/office/powerpoint/2010/main" val="1846993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E195F-2E38-6A54-0EE6-A266AAA3B0BC}"/>
              </a:ext>
            </a:extLst>
          </p:cNvPr>
          <p:cNvSpPr>
            <a:spLocks noGrp="1"/>
          </p:cNvSpPr>
          <p:nvPr>
            <p:ph type="title"/>
          </p:nvPr>
        </p:nvSpPr>
        <p:spPr/>
        <p:txBody>
          <a:bodyPr/>
          <a:lstStyle/>
          <a:p>
            <a:r>
              <a:rPr lang="en-US" b="1" dirty="0"/>
              <a:t>The objective of Machine Learning algorithm</a:t>
            </a:r>
            <a:br>
              <a:rPr lang="en-US" b="1" dirty="0"/>
            </a:br>
            <a:endParaRPr lang="en-US" dirty="0"/>
          </a:p>
        </p:txBody>
      </p:sp>
      <p:sp>
        <p:nvSpPr>
          <p:cNvPr id="3" name="Content Placeholder 2">
            <a:extLst>
              <a:ext uri="{FF2B5EF4-FFF2-40B4-BE49-F238E27FC236}">
                <a16:creationId xmlns:a16="http://schemas.microsoft.com/office/drawing/2014/main" id="{36DB9668-C144-40AE-3FCF-0396619AEDC5}"/>
              </a:ext>
            </a:extLst>
          </p:cNvPr>
          <p:cNvSpPr>
            <a:spLocks noGrp="1"/>
          </p:cNvSpPr>
          <p:nvPr>
            <p:ph sz="half" idx="1"/>
          </p:nvPr>
        </p:nvSpPr>
        <p:spPr/>
        <p:txBody>
          <a:bodyPr>
            <a:normAutofit fontScale="77500" lnSpcReduction="20000"/>
          </a:bodyPr>
          <a:lstStyle/>
          <a:p>
            <a:r>
              <a:rPr lang="en-US" dirty="0"/>
              <a:t>The goal of machine learning and deep learning is to </a:t>
            </a:r>
            <a:r>
              <a:rPr lang="en-US" b="1" dirty="0"/>
              <a:t>reduce the difference between the predicted output and the actual output</a:t>
            </a:r>
            <a:r>
              <a:rPr lang="en-US" dirty="0"/>
              <a:t>. This is also called as a </a:t>
            </a:r>
            <a:r>
              <a:rPr lang="en-US" b="1" dirty="0"/>
              <a:t>Cost function(C) or Loss function</a:t>
            </a:r>
            <a:r>
              <a:rPr lang="en-US" dirty="0"/>
              <a:t>. Cost functions are convex functions.</a:t>
            </a:r>
          </a:p>
          <a:p>
            <a:r>
              <a:rPr lang="en-US" dirty="0"/>
              <a:t>As our goal is to minimize the cost function by finding the optimized value for weights. We also need to ensure that the algorithm generalizes well. This will help make a better prediction for the data that was not seen before</a:t>
            </a:r>
          </a:p>
          <a:p>
            <a:r>
              <a:rPr lang="en-US" dirty="0"/>
              <a:t>To achieve this we run multiple iterations with different weights. This helps to find the minimum cost. This is Gradient descent.</a:t>
            </a:r>
          </a:p>
          <a:p>
            <a:endParaRPr lang="en-US" dirty="0"/>
          </a:p>
        </p:txBody>
      </p:sp>
      <p:pic>
        <p:nvPicPr>
          <p:cNvPr id="7" name="Content Placeholder 6">
            <a:extLst>
              <a:ext uri="{FF2B5EF4-FFF2-40B4-BE49-F238E27FC236}">
                <a16:creationId xmlns:a16="http://schemas.microsoft.com/office/drawing/2014/main" id="{979383EC-F3A8-3EF3-C8A0-BCA27380B0AF}"/>
              </a:ext>
            </a:extLst>
          </p:cNvPr>
          <p:cNvPicPr>
            <a:picLocks noGrp="1" noChangeAspect="1"/>
          </p:cNvPicPr>
          <p:nvPr>
            <p:ph sz="half" idx="2"/>
          </p:nvPr>
        </p:nvPicPr>
        <p:blipFill>
          <a:blip r:embed="rId2"/>
          <a:stretch>
            <a:fillRect/>
          </a:stretch>
        </p:blipFill>
        <p:spPr>
          <a:xfrm>
            <a:off x="6381750" y="1934369"/>
            <a:ext cx="4762500" cy="4133850"/>
          </a:xfrm>
          <a:prstGeom prst="rect">
            <a:avLst/>
          </a:prstGeom>
        </p:spPr>
      </p:pic>
    </p:spTree>
    <p:extLst>
      <p:ext uri="{BB962C8B-B14F-4D97-AF65-F5344CB8AC3E}">
        <p14:creationId xmlns:p14="http://schemas.microsoft.com/office/powerpoint/2010/main" val="1976162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95782-13B3-0B7C-8F8B-D5316F2DD60C}"/>
              </a:ext>
            </a:extLst>
          </p:cNvPr>
          <p:cNvSpPr>
            <a:spLocks noGrp="1"/>
          </p:cNvSpPr>
          <p:nvPr>
            <p:ph type="title"/>
          </p:nvPr>
        </p:nvSpPr>
        <p:spPr/>
        <p:txBody>
          <a:bodyPr/>
          <a:lstStyle/>
          <a:p>
            <a:r>
              <a:rPr lang="en-US" b="1" dirty="0" err="1"/>
              <a:t>Adagrad</a:t>
            </a:r>
            <a:br>
              <a:rPr lang="en-US" b="1" dirty="0"/>
            </a:br>
            <a:endParaRPr lang="en-US" dirty="0"/>
          </a:p>
        </p:txBody>
      </p:sp>
      <p:sp>
        <p:nvSpPr>
          <p:cNvPr id="3" name="Content Placeholder 2">
            <a:extLst>
              <a:ext uri="{FF2B5EF4-FFF2-40B4-BE49-F238E27FC236}">
                <a16:creationId xmlns:a16="http://schemas.microsoft.com/office/drawing/2014/main" id="{75354F47-DF43-A7B3-33F0-2FDAB29C0621}"/>
              </a:ext>
            </a:extLst>
          </p:cNvPr>
          <p:cNvSpPr>
            <a:spLocks noGrp="1"/>
          </p:cNvSpPr>
          <p:nvPr>
            <p:ph idx="1"/>
          </p:nvPr>
        </p:nvSpPr>
        <p:spPr/>
        <p:txBody>
          <a:bodyPr>
            <a:normAutofit lnSpcReduction="10000"/>
          </a:bodyPr>
          <a:lstStyle/>
          <a:p>
            <a:r>
              <a:rPr lang="en-US" dirty="0" err="1"/>
              <a:t>Adagrad</a:t>
            </a:r>
            <a:r>
              <a:rPr lang="en-US" dirty="0"/>
              <a:t> is an algorithm for gradient-based optimization that does just this: It adapts the learning rate to the parameters, performing smaller updates (i.e. low learning rates) for parameters associated with frequently occurring features, and larger updates (i.e. high learning rates) for parameters associated with infrequent features. For this reason, it is well-suited for dealing with sparse data.</a:t>
            </a:r>
          </a:p>
          <a:p>
            <a:r>
              <a:rPr lang="en-US" dirty="0"/>
              <a:t>Previously, we performed an update for all parameters </a:t>
            </a:r>
            <a:r>
              <a:rPr lang="en-US" dirty="0">
                <a:effectLst/>
              </a:rPr>
              <a:t>θ</a:t>
            </a:r>
            <a:r>
              <a:rPr lang="en-US" dirty="0"/>
              <a:t> at once as every parameter </a:t>
            </a:r>
            <a:r>
              <a:rPr lang="en-US" dirty="0" err="1">
                <a:effectLst/>
              </a:rPr>
              <a:t>θi</a:t>
            </a:r>
            <a:r>
              <a:rPr lang="en-US" dirty="0"/>
              <a:t> used the same learning rate </a:t>
            </a:r>
            <a:r>
              <a:rPr lang="en-US" dirty="0">
                <a:effectLst/>
              </a:rPr>
              <a:t>η</a:t>
            </a:r>
            <a:r>
              <a:rPr lang="en-US" dirty="0"/>
              <a:t>. </a:t>
            </a:r>
            <a:r>
              <a:rPr lang="en-US" b="1" dirty="0"/>
              <a:t>As </a:t>
            </a:r>
            <a:r>
              <a:rPr lang="en-US" b="1" dirty="0" err="1"/>
              <a:t>Adagrad</a:t>
            </a:r>
            <a:r>
              <a:rPr lang="en-US" b="1" dirty="0"/>
              <a:t> uses a different learning rate for every parameter </a:t>
            </a:r>
            <a:r>
              <a:rPr lang="en-US" b="1" dirty="0" err="1">
                <a:effectLst/>
              </a:rPr>
              <a:t>θi</a:t>
            </a:r>
            <a:r>
              <a:rPr lang="en-US" b="1" dirty="0"/>
              <a:t> at every time step </a:t>
            </a:r>
            <a:r>
              <a:rPr lang="en-US" b="1" dirty="0">
                <a:effectLst/>
              </a:rPr>
              <a:t>t</a:t>
            </a:r>
            <a:r>
              <a:rPr lang="en-US" b="1" dirty="0"/>
              <a:t>, we first show </a:t>
            </a:r>
            <a:r>
              <a:rPr lang="en-US" b="1" dirty="0" err="1"/>
              <a:t>Adagrad's</a:t>
            </a:r>
            <a:r>
              <a:rPr lang="en-US" b="1" dirty="0"/>
              <a:t> per-parameter update</a:t>
            </a:r>
            <a:r>
              <a:rPr lang="en-US" dirty="0"/>
              <a:t>, which we then vectorize.</a:t>
            </a:r>
          </a:p>
        </p:txBody>
      </p:sp>
    </p:spTree>
    <p:extLst>
      <p:ext uri="{BB962C8B-B14F-4D97-AF65-F5344CB8AC3E}">
        <p14:creationId xmlns:p14="http://schemas.microsoft.com/office/powerpoint/2010/main" val="3819897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95782-13B3-0B7C-8F8B-D5316F2DD60C}"/>
              </a:ext>
            </a:extLst>
          </p:cNvPr>
          <p:cNvSpPr>
            <a:spLocks noGrp="1"/>
          </p:cNvSpPr>
          <p:nvPr>
            <p:ph type="title"/>
          </p:nvPr>
        </p:nvSpPr>
        <p:spPr>
          <a:xfrm>
            <a:off x="838200" y="365125"/>
            <a:ext cx="10515600" cy="620993"/>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75354F47-DF43-A7B3-33F0-2FDAB29C0621}"/>
              </a:ext>
            </a:extLst>
          </p:cNvPr>
          <p:cNvSpPr>
            <a:spLocks noGrp="1"/>
          </p:cNvSpPr>
          <p:nvPr>
            <p:ph idx="1"/>
          </p:nvPr>
        </p:nvSpPr>
        <p:spPr>
          <a:xfrm>
            <a:off x="838200" y="1201271"/>
            <a:ext cx="10515600" cy="4975692"/>
          </a:xfrm>
        </p:spPr>
        <p:txBody>
          <a:bodyPr>
            <a:normAutofit/>
          </a:bodyPr>
          <a:lstStyle/>
          <a:p>
            <a:r>
              <a:rPr lang="en-US" dirty="0"/>
              <a:t>Previously, we performed an update for all parameters </a:t>
            </a:r>
            <a:r>
              <a:rPr lang="en-US" dirty="0">
                <a:effectLst/>
              </a:rPr>
              <a:t>θ</a:t>
            </a:r>
            <a:r>
              <a:rPr lang="en-US" dirty="0"/>
              <a:t> at once as every parameter </a:t>
            </a:r>
            <a:r>
              <a:rPr lang="en-US" dirty="0" err="1">
                <a:effectLst/>
              </a:rPr>
              <a:t>θi</a:t>
            </a:r>
            <a:r>
              <a:rPr lang="en-US" dirty="0"/>
              <a:t> used the same learning rate </a:t>
            </a:r>
            <a:r>
              <a:rPr lang="en-US" dirty="0">
                <a:effectLst/>
              </a:rPr>
              <a:t>η</a:t>
            </a:r>
            <a:r>
              <a:rPr lang="en-US" dirty="0"/>
              <a:t>. </a:t>
            </a:r>
          </a:p>
          <a:p>
            <a:r>
              <a:rPr lang="en-US" dirty="0"/>
              <a:t>As </a:t>
            </a:r>
            <a:r>
              <a:rPr lang="en-US" dirty="0" err="1"/>
              <a:t>Adagrad</a:t>
            </a:r>
            <a:r>
              <a:rPr lang="en-US" dirty="0"/>
              <a:t> uses a different learning rate for every parameter </a:t>
            </a:r>
            <a:r>
              <a:rPr lang="en-US" dirty="0" err="1">
                <a:effectLst/>
              </a:rPr>
              <a:t>θi</a:t>
            </a:r>
            <a:r>
              <a:rPr lang="en-US" dirty="0"/>
              <a:t> at every time step </a:t>
            </a:r>
            <a:r>
              <a:rPr lang="en-US" dirty="0">
                <a:effectLst/>
              </a:rPr>
              <a:t>t</a:t>
            </a:r>
            <a:r>
              <a:rPr lang="en-US" dirty="0"/>
              <a:t>, we first show </a:t>
            </a:r>
            <a:r>
              <a:rPr lang="en-US" dirty="0" err="1"/>
              <a:t>Adagrad's</a:t>
            </a:r>
            <a:r>
              <a:rPr lang="en-US" dirty="0"/>
              <a:t> per-parameter update, which we then vectorize. </a:t>
            </a:r>
          </a:p>
          <a:p>
            <a:r>
              <a:rPr lang="en-US" dirty="0"/>
              <a:t>Here use </a:t>
            </a:r>
            <a:r>
              <a:rPr lang="en-US" dirty="0" err="1">
                <a:effectLst/>
              </a:rPr>
              <a:t>gt</a:t>
            </a:r>
            <a:r>
              <a:rPr lang="en-US" dirty="0"/>
              <a:t> to denote the gradient at time step </a:t>
            </a:r>
            <a:r>
              <a:rPr lang="en-US" dirty="0">
                <a:effectLst/>
              </a:rPr>
              <a:t>t</a:t>
            </a:r>
            <a:r>
              <a:rPr lang="en-US" dirty="0"/>
              <a:t>. </a:t>
            </a:r>
            <a:r>
              <a:rPr lang="en-US" dirty="0" err="1">
                <a:effectLst/>
              </a:rPr>
              <a:t>gt,i</a:t>
            </a:r>
            <a:r>
              <a:rPr lang="en-US" dirty="0"/>
              <a:t> is then the partial derivative of the objective function </a:t>
            </a:r>
            <a:r>
              <a:rPr lang="en-US" dirty="0" err="1"/>
              <a:t>w.r.t.</a:t>
            </a:r>
            <a:r>
              <a:rPr lang="en-US" dirty="0"/>
              <a:t> to the parameter </a:t>
            </a:r>
            <a:r>
              <a:rPr lang="en-US" dirty="0" err="1">
                <a:effectLst/>
              </a:rPr>
              <a:t>θi</a:t>
            </a:r>
            <a:r>
              <a:rPr lang="en-US" dirty="0"/>
              <a:t> at time step </a:t>
            </a:r>
            <a:r>
              <a:rPr lang="en-US" dirty="0">
                <a:effectLst/>
              </a:rPr>
              <a:t>t</a:t>
            </a:r>
            <a:r>
              <a:rPr lang="en-US" dirty="0"/>
              <a:t>:</a:t>
            </a:r>
          </a:p>
          <a:p>
            <a:r>
              <a:rPr lang="en-US" dirty="0" err="1">
                <a:effectLst/>
              </a:rPr>
              <a:t>gt,i</a:t>
            </a:r>
            <a:r>
              <a:rPr lang="en-US" dirty="0">
                <a:effectLst/>
              </a:rPr>
              <a:t>=∇</a:t>
            </a:r>
            <a:r>
              <a:rPr lang="el-GR" dirty="0">
                <a:effectLst/>
              </a:rPr>
              <a:t>θ</a:t>
            </a:r>
            <a:r>
              <a:rPr lang="en-US" dirty="0">
                <a:effectLst/>
              </a:rPr>
              <a:t>J(</a:t>
            </a:r>
            <a:r>
              <a:rPr lang="el-GR" dirty="0">
                <a:effectLst/>
              </a:rPr>
              <a:t>θ</a:t>
            </a:r>
            <a:r>
              <a:rPr lang="en-US" dirty="0" err="1">
                <a:effectLst/>
              </a:rPr>
              <a:t>t,i</a:t>
            </a:r>
            <a:r>
              <a:rPr lang="en-US" dirty="0">
                <a:effectLst/>
              </a:rPr>
              <a:t>)</a:t>
            </a:r>
            <a:r>
              <a:rPr lang="en-US" dirty="0"/>
              <a:t>.   </a:t>
            </a:r>
          </a:p>
          <a:p>
            <a:r>
              <a:rPr lang="en-US" dirty="0"/>
              <a:t>The SGD update for every parameter </a:t>
            </a:r>
            <a:r>
              <a:rPr lang="en-US" dirty="0" err="1">
                <a:effectLst/>
              </a:rPr>
              <a:t>θi</a:t>
            </a:r>
            <a:r>
              <a:rPr lang="en-US" dirty="0"/>
              <a:t> at each time step </a:t>
            </a:r>
            <a:r>
              <a:rPr lang="en-US" dirty="0">
                <a:effectLst/>
              </a:rPr>
              <a:t>t</a:t>
            </a:r>
            <a:r>
              <a:rPr lang="en-US" dirty="0"/>
              <a:t> then becomes:  </a:t>
            </a:r>
            <a:r>
              <a:rPr lang="nn-NO" dirty="0">
                <a:effectLst/>
              </a:rPr>
              <a:t>t+1,i=θt,i−η⋅gt,i</a:t>
            </a:r>
            <a:r>
              <a:rPr lang="nn-NO" dirty="0"/>
              <a:t>.</a:t>
            </a:r>
            <a:endParaRPr lang="en-US" dirty="0"/>
          </a:p>
          <a:p>
            <a:endParaRPr lang="en-US" dirty="0"/>
          </a:p>
        </p:txBody>
      </p:sp>
    </p:spTree>
    <p:extLst>
      <p:ext uri="{BB962C8B-B14F-4D97-AF65-F5344CB8AC3E}">
        <p14:creationId xmlns:p14="http://schemas.microsoft.com/office/powerpoint/2010/main" val="9817478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1B5CA-6D88-B23D-EDE7-42A559709D1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189C9D8-FB26-DF0D-FB30-71152D96D3A1}"/>
              </a:ext>
            </a:extLst>
          </p:cNvPr>
          <p:cNvSpPr>
            <a:spLocks noGrp="1"/>
          </p:cNvSpPr>
          <p:nvPr>
            <p:ph idx="1"/>
          </p:nvPr>
        </p:nvSpPr>
        <p:spPr/>
        <p:txBody>
          <a:bodyPr/>
          <a:lstStyle/>
          <a:p>
            <a:r>
              <a:rPr lang="en-US" dirty="0"/>
              <a:t>In its update rule, </a:t>
            </a:r>
            <a:r>
              <a:rPr lang="en-US" dirty="0" err="1"/>
              <a:t>Adagrad</a:t>
            </a:r>
            <a:r>
              <a:rPr lang="en-US" dirty="0"/>
              <a:t> modifies the general learning rate </a:t>
            </a:r>
            <a:r>
              <a:rPr lang="en-US" dirty="0">
                <a:effectLst/>
              </a:rPr>
              <a:t>η</a:t>
            </a:r>
            <a:r>
              <a:rPr lang="en-US" dirty="0"/>
              <a:t> at each time step </a:t>
            </a:r>
            <a:r>
              <a:rPr lang="en-US" dirty="0">
                <a:effectLst/>
              </a:rPr>
              <a:t>t</a:t>
            </a:r>
            <a:r>
              <a:rPr lang="en-US" dirty="0"/>
              <a:t> for every parameter </a:t>
            </a:r>
            <a:r>
              <a:rPr lang="en-US" dirty="0" err="1">
                <a:effectLst/>
              </a:rPr>
              <a:t>θi</a:t>
            </a:r>
            <a:r>
              <a:rPr lang="en-US" dirty="0"/>
              <a:t> based on the past gradients that have been computed for </a:t>
            </a:r>
            <a:r>
              <a:rPr lang="en-US" dirty="0" err="1">
                <a:effectLst/>
              </a:rPr>
              <a:t>θi</a:t>
            </a:r>
            <a:r>
              <a:rPr lang="en-US" dirty="0"/>
              <a:t>:</a:t>
            </a:r>
          </a:p>
          <a:p>
            <a:endParaRPr lang="en-US" dirty="0"/>
          </a:p>
          <a:p>
            <a:r>
              <a:rPr lang="en-US" dirty="0"/>
              <a:t>One of </a:t>
            </a:r>
            <a:r>
              <a:rPr lang="en-US" dirty="0" err="1"/>
              <a:t>Adagrad's</a:t>
            </a:r>
            <a:r>
              <a:rPr lang="en-US" dirty="0"/>
              <a:t> main benefits is that it eliminates the need to manually tune the learning rate. Most implementations use a default value of 0.01 and leave it at that.</a:t>
            </a:r>
          </a:p>
        </p:txBody>
      </p:sp>
      <p:graphicFrame>
        <p:nvGraphicFramePr>
          <p:cNvPr id="4" name="Object 3">
            <a:extLst>
              <a:ext uri="{FF2B5EF4-FFF2-40B4-BE49-F238E27FC236}">
                <a16:creationId xmlns:a16="http://schemas.microsoft.com/office/drawing/2014/main" id="{90E02C58-511F-FFFD-025F-795B23CDE519}"/>
              </a:ext>
            </a:extLst>
          </p:cNvPr>
          <p:cNvGraphicFramePr>
            <a:graphicFrameLocks noChangeAspect="1"/>
          </p:cNvGraphicFramePr>
          <p:nvPr>
            <p:extLst>
              <p:ext uri="{D42A27DB-BD31-4B8C-83A1-F6EECF244321}">
                <p14:modId xmlns:p14="http://schemas.microsoft.com/office/powerpoint/2010/main" val="4094869269"/>
              </p:ext>
            </p:extLst>
          </p:nvPr>
        </p:nvGraphicFramePr>
        <p:xfrm>
          <a:off x="5274512" y="2885296"/>
          <a:ext cx="2522537" cy="769937"/>
        </p:xfrm>
        <a:graphic>
          <a:graphicData uri="http://schemas.openxmlformats.org/presentationml/2006/ole">
            <mc:AlternateContent xmlns:mc="http://schemas.openxmlformats.org/markup-compatibility/2006">
              <mc:Choice xmlns:v="urn:schemas-microsoft-com:vml" Requires="v">
                <p:oleObj spid="_x0000_s1026" name="Bitmap Image" r:id="rId3" imgW="2522160" imgH="769680" progId="PBrush">
                  <p:embed/>
                </p:oleObj>
              </mc:Choice>
              <mc:Fallback>
                <p:oleObj name="Bitmap Image" r:id="rId3" imgW="2522160" imgH="769680" progId="PBrush">
                  <p:embed/>
                  <p:pic>
                    <p:nvPicPr>
                      <p:cNvPr id="0" name=""/>
                      <p:cNvPicPr/>
                      <p:nvPr/>
                    </p:nvPicPr>
                    <p:blipFill>
                      <a:blip r:embed="rId4"/>
                      <a:stretch>
                        <a:fillRect/>
                      </a:stretch>
                    </p:blipFill>
                    <p:spPr>
                      <a:xfrm>
                        <a:off x="5274512" y="2885296"/>
                        <a:ext cx="2522537" cy="769937"/>
                      </a:xfrm>
                      <a:prstGeom prst="rect">
                        <a:avLst/>
                      </a:prstGeom>
                    </p:spPr>
                  </p:pic>
                </p:oleObj>
              </mc:Fallback>
            </mc:AlternateContent>
          </a:graphicData>
        </a:graphic>
      </p:graphicFrame>
    </p:spTree>
    <p:extLst>
      <p:ext uri="{BB962C8B-B14F-4D97-AF65-F5344CB8AC3E}">
        <p14:creationId xmlns:p14="http://schemas.microsoft.com/office/powerpoint/2010/main" val="7108413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48A15-B799-E17B-0030-794F680E06D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6FB29DA-9BBB-EBF1-2134-4251767C6850}"/>
              </a:ext>
            </a:extLst>
          </p:cNvPr>
          <p:cNvSpPr>
            <a:spLocks noGrp="1"/>
          </p:cNvSpPr>
          <p:nvPr>
            <p:ph idx="1"/>
          </p:nvPr>
        </p:nvSpPr>
        <p:spPr/>
        <p:txBody>
          <a:bodyPr>
            <a:normAutofit fontScale="92500" lnSpcReduction="10000"/>
          </a:bodyPr>
          <a:lstStyle/>
          <a:p>
            <a:r>
              <a:rPr lang="en-US" dirty="0" err="1"/>
              <a:t>Adagrad's</a:t>
            </a:r>
            <a:r>
              <a:rPr lang="en-US" dirty="0"/>
              <a:t> main weakness is its accumulation of the squared gradients in the denominator:.</a:t>
            </a:r>
          </a:p>
          <a:p>
            <a:r>
              <a:rPr lang="en-US" dirty="0"/>
              <a:t>Since every added term is positive, the accumulated sum keeps growing during training. </a:t>
            </a:r>
          </a:p>
          <a:p>
            <a:r>
              <a:rPr lang="en-US" dirty="0"/>
              <a:t>This in turn causes the learning rate to shrink and eventually become infinitesimally small, at which point the algorithm is no longer able to acquire additional knowledge. The </a:t>
            </a:r>
            <a:r>
              <a:rPr lang="en-US" dirty="0" err="1"/>
              <a:t>Adadelta</a:t>
            </a:r>
            <a:r>
              <a:rPr lang="en-US" dirty="0"/>
              <a:t> algorithms aim to resolve this flaw.</a:t>
            </a:r>
          </a:p>
          <a:p>
            <a:r>
              <a:rPr lang="en-US" dirty="0"/>
              <a:t>It is </a:t>
            </a:r>
            <a:r>
              <a:rPr lang="en-US" b="1" dirty="0"/>
              <a:t>well suited when we have sparse data as in large scale neural networks. </a:t>
            </a:r>
          </a:p>
          <a:p>
            <a:r>
              <a:rPr lang="en-US" b="1" dirty="0" err="1"/>
              <a:t>Adagrad</a:t>
            </a:r>
            <a:r>
              <a:rPr lang="en-US" b="1" dirty="0"/>
              <a:t> eliminates the need to manually tune the learning rate.</a:t>
            </a:r>
            <a:endParaRPr lang="en-US" dirty="0"/>
          </a:p>
        </p:txBody>
      </p:sp>
    </p:spTree>
    <p:extLst>
      <p:ext uri="{BB962C8B-B14F-4D97-AF65-F5344CB8AC3E}">
        <p14:creationId xmlns:p14="http://schemas.microsoft.com/office/powerpoint/2010/main" val="30688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EFB82-8589-FC4D-3EFA-9FCAED892D9E}"/>
              </a:ext>
            </a:extLst>
          </p:cNvPr>
          <p:cNvSpPr>
            <a:spLocks noGrp="1"/>
          </p:cNvSpPr>
          <p:nvPr>
            <p:ph type="title"/>
          </p:nvPr>
        </p:nvSpPr>
        <p:spPr/>
        <p:txBody>
          <a:bodyPr/>
          <a:lstStyle/>
          <a:p>
            <a:r>
              <a:rPr lang="en-US" b="1" dirty="0" err="1"/>
              <a:t>Adadelta</a:t>
            </a:r>
            <a:br>
              <a:rPr lang="en-US" b="1" dirty="0"/>
            </a:br>
            <a:endParaRPr lang="en-US" dirty="0"/>
          </a:p>
        </p:txBody>
      </p:sp>
      <p:sp>
        <p:nvSpPr>
          <p:cNvPr id="3" name="Content Placeholder 2">
            <a:extLst>
              <a:ext uri="{FF2B5EF4-FFF2-40B4-BE49-F238E27FC236}">
                <a16:creationId xmlns:a16="http://schemas.microsoft.com/office/drawing/2014/main" id="{0BCF3F2F-D444-426E-C2C5-12F0D575D61F}"/>
              </a:ext>
            </a:extLst>
          </p:cNvPr>
          <p:cNvSpPr>
            <a:spLocks noGrp="1"/>
          </p:cNvSpPr>
          <p:nvPr>
            <p:ph idx="1"/>
          </p:nvPr>
        </p:nvSpPr>
        <p:spPr/>
        <p:txBody>
          <a:bodyPr/>
          <a:lstStyle/>
          <a:p>
            <a:r>
              <a:rPr lang="en-US" dirty="0" err="1"/>
              <a:t>Adadelta</a:t>
            </a:r>
            <a:r>
              <a:rPr lang="en-US" dirty="0"/>
              <a:t>  is an extension of </a:t>
            </a:r>
            <a:r>
              <a:rPr lang="en-US" dirty="0" err="1"/>
              <a:t>Adagrad</a:t>
            </a:r>
            <a:r>
              <a:rPr lang="en-US" dirty="0"/>
              <a:t> that seeks to reduce its aggressive, monotonically decreasing learning rate. Instead of accumulating all past squared gradients, </a:t>
            </a:r>
            <a:r>
              <a:rPr lang="en-US" dirty="0" err="1"/>
              <a:t>Adadelta</a:t>
            </a:r>
            <a:r>
              <a:rPr lang="en-US" dirty="0"/>
              <a:t> restricts the window of accumulated past gradients to some fixed size </a:t>
            </a:r>
            <a:r>
              <a:rPr lang="en-US" dirty="0">
                <a:effectLst/>
              </a:rPr>
              <a:t>w</a:t>
            </a:r>
            <a:r>
              <a:rPr lang="en-US" dirty="0"/>
              <a:t>.</a:t>
            </a:r>
          </a:p>
          <a:p>
            <a:r>
              <a:rPr lang="en-US" dirty="0"/>
              <a:t>Instead of inefficiently storing </a:t>
            </a:r>
            <a:r>
              <a:rPr lang="en-US" dirty="0">
                <a:effectLst/>
              </a:rPr>
              <a:t>w </a:t>
            </a:r>
            <a:r>
              <a:rPr lang="en-US" dirty="0"/>
              <a:t>previous squared gradients, the sum of gradients is recursively defined as a decaying average of all past squared gradients. The running average </a:t>
            </a:r>
            <a:r>
              <a:rPr lang="en-US" dirty="0">
                <a:effectLst/>
              </a:rPr>
              <a:t>E[g2]t</a:t>
            </a:r>
            <a:r>
              <a:rPr lang="en-US" dirty="0"/>
              <a:t> at time step </a:t>
            </a:r>
            <a:r>
              <a:rPr lang="en-US" dirty="0">
                <a:effectLst/>
              </a:rPr>
              <a:t>t</a:t>
            </a:r>
            <a:r>
              <a:rPr lang="en-US" dirty="0"/>
              <a:t> then depends (as a fraction </a:t>
            </a:r>
            <a:r>
              <a:rPr lang="en-US" dirty="0">
                <a:effectLst/>
              </a:rPr>
              <a:t>γ</a:t>
            </a:r>
            <a:r>
              <a:rPr lang="en-US" dirty="0"/>
              <a:t> similarly to the Momentum term) only on the previous average and the current gradient:</a:t>
            </a:r>
          </a:p>
          <a:p>
            <a:endParaRPr lang="en-US" dirty="0"/>
          </a:p>
        </p:txBody>
      </p:sp>
      <p:graphicFrame>
        <p:nvGraphicFramePr>
          <p:cNvPr id="4" name="Object 3">
            <a:extLst>
              <a:ext uri="{FF2B5EF4-FFF2-40B4-BE49-F238E27FC236}">
                <a16:creationId xmlns:a16="http://schemas.microsoft.com/office/drawing/2014/main" id="{8A0EC8BD-2232-4874-A417-D4AD3A8204C3}"/>
              </a:ext>
            </a:extLst>
          </p:cNvPr>
          <p:cNvGraphicFramePr>
            <a:graphicFrameLocks noChangeAspect="1"/>
          </p:cNvGraphicFramePr>
          <p:nvPr>
            <p:extLst>
              <p:ext uri="{D42A27DB-BD31-4B8C-83A1-F6EECF244321}">
                <p14:modId xmlns:p14="http://schemas.microsoft.com/office/powerpoint/2010/main" val="1045698605"/>
              </p:ext>
            </p:extLst>
          </p:nvPr>
        </p:nvGraphicFramePr>
        <p:xfrm>
          <a:off x="7632172" y="5198533"/>
          <a:ext cx="3459161" cy="978430"/>
        </p:xfrm>
        <a:graphic>
          <a:graphicData uri="http://schemas.openxmlformats.org/presentationml/2006/ole">
            <mc:AlternateContent xmlns:mc="http://schemas.openxmlformats.org/markup-compatibility/2006">
              <mc:Choice xmlns:v="urn:schemas-microsoft-com:vml" Requires="v">
                <p:oleObj spid="_x0000_s2050" name="Bitmap Image" r:id="rId3" imgW="2651760" imgH="487800" progId="PBrush">
                  <p:embed/>
                </p:oleObj>
              </mc:Choice>
              <mc:Fallback>
                <p:oleObj name="Bitmap Image" r:id="rId3" imgW="2651760" imgH="487800" progId="PBrush">
                  <p:embed/>
                  <p:pic>
                    <p:nvPicPr>
                      <p:cNvPr id="0" name=""/>
                      <p:cNvPicPr/>
                      <p:nvPr/>
                    </p:nvPicPr>
                    <p:blipFill>
                      <a:blip r:embed="rId4"/>
                      <a:stretch>
                        <a:fillRect/>
                      </a:stretch>
                    </p:blipFill>
                    <p:spPr>
                      <a:xfrm>
                        <a:off x="7632172" y="5198533"/>
                        <a:ext cx="3459161" cy="978430"/>
                      </a:xfrm>
                      <a:prstGeom prst="rect">
                        <a:avLst/>
                      </a:prstGeom>
                    </p:spPr>
                  </p:pic>
                </p:oleObj>
              </mc:Fallback>
            </mc:AlternateContent>
          </a:graphicData>
        </a:graphic>
      </p:graphicFrame>
    </p:spTree>
    <p:extLst>
      <p:ext uri="{BB962C8B-B14F-4D97-AF65-F5344CB8AC3E}">
        <p14:creationId xmlns:p14="http://schemas.microsoft.com/office/powerpoint/2010/main" val="1515612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7E079-E2C3-C200-B540-23727760998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A59BDF8-70C7-53A0-2E45-CA316770A049}"/>
              </a:ext>
            </a:extLst>
          </p:cNvPr>
          <p:cNvSpPr>
            <a:spLocks noGrp="1"/>
          </p:cNvSpPr>
          <p:nvPr>
            <p:ph idx="1"/>
          </p:nvPr>
        </p:nvSpPr>
        <p:spPr/>
        <p:txBody>
          <a:bodyPr/>
          <a:lstStyle/>
          <a:p>
            <a:r>
              <a:rPr lang="en-US" dirty="0"/>
              <a:t>We set </a:t>
            </a:r>
            <a:r>
              <a:rPr lang="en-US" dirty="0">
                <a:effectLst/>
              </a:rPr>
              <a:t>γ</a:t>
            </a:r>
            <a:r>
              <a:rPr lang="en-US" dirty="0"/>
              <a:t> to a similar value as the momentum term, around 0.9. For clarity, we now rewrite our vanilla SGD update in terms of the parameter update vector </a:t>
            </a:r>
            <a:r>
              <a:rPr lang="en-US" dirty="0" err="1">
                <a:effectLst/>
              </a:rPr>
              <a:t>Δθt</a:t>
            </a:r>
            <a:r>
              <a:rPr lang="en-US" dirty="0"/>
              <a:t>:</a:t>
            </a:r>
          </a:p>
          <a:p>
            <a:pPr marL="0" indent="0">
              <a:buNone/>
            </a:pPr>
            <a:endParaRPr lang="en-US" dirty="0"/>
          </a:p>
          <a:p>
            <a:pPr marL="0" indent="0">
              <a:buNone/>
            </a:pPr>
            <a:r>
              <a:rPr lang="en-US" dirty="0"/>
              <a:t>The parameter update vector of </a:t>
            </a:r>
            <a:r>
              <a:rPr lang="en-US" dirty="0" err="1"/>
              <a:t>Adagrad</a:t>
            </a:r>
            <a:r>
              <a:rPr lang="en-US" dirty="0"/>
              <a:t> that we derived previously thus takes the form: </a:t>
            </a:r>
          </a:p>
        </p:txBody>
      </p:sp>
      <p:graphicFrame>
        <p:nvGraphicFramePr>
          <p:cNvPr id="4" name="Object 3">
            <a:extLst>
              <a:ext uri="{FF2B5EF4-FFF2-40B4-BE49-F238E27FC236}">
                <a16:creationId xmlns:a16="http://schemas.microsoft.com/office/drawing/2014/main" id="{F4B878C2-6A66-86D8-24FC-A998604C6A6C}"/>
              </a:ext>
            </a:extLst>
          </p:cNvPr>
          <p:cNvGraphicFramePr>
            <a:graphicFrameLocks noChangeAspect="1"/>
          </p:cNvGraphicFramePr>
          <p:nvPr>
            <p:extLst>
              <p:ext uri="{D42A27DB-BD31-4B8C-83A1-F6EECF244321}">
                <p14:modId xmlns:p14="http://schemas.microsoft.com/office/powerpoint/2010/main" val="1717806074"/>
              </p:ext>
            </p:extLst>
          </p:nvPr>
        </p:nvGraphicFramePr>
        <p:xfrm>
          <a:off x="5925608" y="2573868"/>
          <a:ext cx="3438525" cy="1134532"/>
        </p:xfrm>
        <a:graphic>
          <a:graphicData uri="http://schemas.openxmlformats.org/presentationml/2006/ole">
            <mc:AlternateContent xmlns:mc="http://schemas.openxmlformats.org/markup-compatibility/2006">
              <mc:Choice xmlns:v="urn:schemas-microsoft-com:vml" Requires="v">
                <p:oleObj spid="_x0000_s3074" name="Bitmap Image" r:id="rId3" imgW="1592640" imgH="617400" progId="PBrush">
                  <p:embed/>
                </p:oleObj>
              </mc:Choice>
              <mc:Fallback>
                <p:oleObj name="Bitmap Image" r:id="rId3" imgW="1592640" imgH="617400" progId="PBrush">
                  <p:embed/>
                  <p:pic>
                    <p:nvPicPr>
                      <p:cNvPr id="0" name=""/>
                      <p:cNvPicPr/>
                      <p:nvPr/>
                    </p:nvPicPr>
                    <p:blipFill>
                      <a:blip r:embed="rId4"/>
                      <a:stretch>
                        <a:fillRect/>
                      </a:stretch>
                    </p:blipFill>
                    <p:spPr>
                      <a:xfrm>
                        <a:off x="5925608" y="2573868"/>
                        <a:ext cx="3438525" cy="1134532"/>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1C881D52-2391-BDDB-8EE2-CAFE6B40C636}"/>
              </a:ext>
            </a:extLst>
          </p:cNvPr>
          <p:cNvGraphicFramePr>
            <a:graphicFrameLocks noChangeAspect="1"/>
          </p:cNvGraphicFramePr>
          <p:nvPr>
            <p:extLst>
              <p:ext uri="{D42A27DB-BD31-4B8C-83A1-F6EECF244321}">
                <p14:modId xmlns:p14="http://schemas.microsoft.com/office/powerpoint/2010/main" val="2994679183"/>
              </p:ext>
            </p:extLst>
          </p:nvPr>
        </p:nvGraphicFramePr>
        <p:xfrm>
          <a:off x="4408488" y="4316413"/>
          <a:ext cx="2974975" cy="915987"/>
        </p:xfrm>
        <a:graphic>
          <a:graphicData uri="http://schemas.openxmlformats.org/presentationml/2006/ole">
            <mc:AlternateContent xmlns:mc="http://schemas.openxmlformats.org/markup-compatibility/2006">
              <mc:Choice xmlns:v="urn:schemas-microsoft-com:vml" Requires="v">
                <p:oleObj spid="_x0000_s3075" name="Bitmap Image" r:id="rId5" imgW="2088000" imgH="624960" progId="PBrush">
                  <p:embed/>
                </p:oleObj>
              </mc:Choice>
              <mc:Fallback>
                <p:oleObj name="Bitmap Image" r:id="rId5" imgW="2088000" imgH="624960" progId="PBrush">
                  <p:embed/>
                  <p:pic>
                    <p:nvPicPr>
                      <p:cNvPr id="0" name=""/>
                      <p:cNvPicPr/>
                      <p:nvPr/>
                    </p:nvPicPr>
                    <p:blipFill>
                      <a:blip r:embed="rId6"/>
                      <a:stretch>
                        <a:fillRect/>
                      </a:stretch>
                    </p:blipFill>
                    <p:spPr>
                      <a:xfrm>
                        <a:off x="4408488" y="4316413"/>
                        <a:ext cx="2974975" cy="915987"/>
                      </a:xfrm>
                      <a:prstGeom prst="rect">
                        <a:avLst/>
                      </a:prstGeom>
                    </p:spPr>
                  </p:pic>
                </p:oleObj>
              </mc:Fallback>
            </mc:AlternateContent>
          </a:graphicData>
        </a:graphic>
      </p:graphicFrame>
    </p:spTree>
    <p:extLst>
      <p:ext uri="{BB962C8B-B14F-4D97-AF65-F5344CB8AC3E}">
        <p14:creationId xmlns:p14="http://schemas.microsoft.com/office/powerpoint/2010/main" val="181751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2EB71-5CC6-F226-43B4-7F0946D7D35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394611F-6568-1828-39CC-8FFA5B40932D}"/>
              </a:ext>
            </a:extLst>
          </p:cNvPr>
          <p:cNvSpPr>
            <a:spLocks noGrp="1"/>
          </p:cNvSpPr>
          <p:nvPr>
            <p:ph idx="1"/>
          </p:nvPr>
        </p:nvSpPr>
        <p:spPr/>
        <p:txBody>
          <a:bodyPr>
            <a:normAutofit/>
          </a:bodyPr>
          <a:lstStyle/>
          <a:p>
            <a:r>
              <a:rPr lang="en-US" dirty="0"/>
              <a:t>We now simply replace the diagonal matrix </a:t>
            </a:r>
            <a:r>
              <a:rPr lang="en-US" dirty="0">
                <a:effectLst/>
              </a:rPr>
              <a:t>Gt</a:t>
            </a:r>
            <a:r>
              <a:rPr lang="en-US" dirty="0"/>
              <a:t> with the decaying average over past squared gradients </a:t>
            </a:r>
            <a:r>
              <a:rPr lang="en-US" dirty="0">
                <a:effectLst/>
              </a:rPr>
              <a:t>E[g2]t</a:t>
            </a:r>
            <a:r>
              <a:rPr lang="en-US" dirty="0"/>
              <a:t>:</a:t>
            </a:r>
          </a:p>
          <a:p>
            <a:endParaRPr lang="en-US" dirty="0"/>
          </a:p>
          <a:p>
            <a:endParaRPr lang="en-US" dirty="0"/>
          </a:p>
        </p:txBody>
      </p:sp>
      <p:graphicFrame>
        <p:nvGraphicFramePr>
          <p:cNvPr id="5" name="Object 4">
            <a:extLst>
              <a:ext uri="{FF2B5EF4-FFF2-40B4-BE49-F238E27FC236}">
                <a16:creationId xmlns:a16="http://schemas.microsoft.com/office/drawing/2014/main" id="{AF22041E-CDEA-EE4E-8EFE-47CAFC3A54A3}"/>
              </a:ext>
            </a:extLst>
          </p:cNvPr>
          <p:cNvGraphicFramePr>
            <a:graphicFrameLocks noChangeAspect="1"/>
          </p:cNvGraphicFramePr>
          <p:nvPr>
            <p:extLst>
              <p:ext uri="{D42A27DB-BD31-4B8C-83A1-F6EECF244321}">
                <p14:modId xmlns:p14="http://schemas.microsoft.com/office/powerpoint/2010/main" val="739798205"/>
              </p:ext>
            </p:extLst>
          </p:nvPr>
        </p:nvGraphicFramePr>
        <p:xfrm>
          <a:off x="3193548" y="3177155"/>
          <a:ext cx="2637367" cy="709613"/>
        </p:xfrm>
        <a:graphic>
          <a:graphicData uri="http://schemas.openxmlformats.org/presentationml/2006/ole">
            <mc:AlternateContent xmlns:mc="http://schemas.openxmlformats.org/markup-compatibility/2006">
              <mc:Choice xmlns:v="urn:schemas-microsoft-com:vml" Requires="v">
                <p:oleObj spid="_x0000_s4098" name="Bitmap Image" r:id="rId3" imgW="2057400" imgH="708840" progId="PBrush">
                  <p:embed/>
                </p:oleObj>
              </mc:Choice>
              <mc:Fallback>
                <p:oleObj name="Bitmap Image" r:id="rId3" imgW="2057400" imgH="708840" progId="PBrush">
                  <p:embed/>
                  <p:pic>
                    <p:nvPicPr>
                      <p:cNvPr id="0" name=""/>
                      <p:cNvPicPr/>
                      <p:nvPr/>
                    </p:nvPicPr>
                    <p:blipFill>
                      <a:blip r:embed="rId4"/>
                      <a:stretch>
                        <a:fillRect/>
                      </a:stretch>
                    </p:blipFill>
                    <p:spPr>
                      <a:xfrm>
                        <a:off x="3193548" y="3177155"/>
                        <a:ext cx="2637367" cy="709613"/>
                      </a:xfrm>
                      <a:prstGeom prst="rect">
                        <a:avLst/>
                      </a:prstGeom>
                    </p:spPr>
                  </p:pic>
                </p:oleObj>
              </mc:Fallback>
            </mc:AlternateContent>
          </a:graphicData>
        </a:graphic>
      </p:graphicFrame>
    </p:spTree>
    <p:extLst>
      <p:ext uri="{BB962C8B-B14F-4D97-AF65-F5344CB8AC3E}">
        <p14:creationId xmlns:p14="http://schemas.microsoft.com/office/powerpoint/2010/main" val="25502910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52999-0777-63D2-1A63-B56C9E5085C0}"/>
              </a:ext>
            </a:extLst>
          </p:cNvPr>
          <p:cNvSpPr>
            <a:spLocks noGrp="1"/>
          </p:cNvSpPr>
          <p:nvPr>
            <p:ph type="title"/>
          </p:nvPr>
        </p:nvSpPr>
        <p:spPr/>
        <p:txBody>
          <a:bodyPr/>
          <a:lstStyle/>
          <a:p>
            <a:r>
              <a:rPr lang="en-US" b="1" dirty="0" err="1"/>
              <a:t>RMSProp</a:t>
            </a:r>
            <a:br>
              <a:rPr lang="en-US" b="1" dirty="0"/>
            </a:br>
            <a:endParaRPr lang="en-US" dirty="0"/>
          </a:p>
        </p:txBody>
      </p:sp>
      <p:sp>
        <p:nvSpPr>
          <p:cNvPr id="3" name="Content Placeholder 2">
            <a:extLst>
              <a:ext uri="{FF2B5EF4-FFF2-40B4-BE49-F238E27FC236}">
                <a16:creationId xmlns:a16="http://schemas.microsoft.com/office/drawing/2014/main" id="{C34C0394-C7DA-87E5-5003-05835D4849C5}"/>
              </a:ext>
            </a:extLst>
          </p:cNvPr>
          <p:cNvSpPr>
            <a:spLocks noGrp="1"/>
          </p:cNvSpPr>
          <p:nvPr>
            <p:ph idx="1"/>
          </p:nvPr>
        </p:nvSpPr>
        <p:spPr/>
        <p:txBody>
          <a:bodyPr/>
          <a:lstStyle/>
          <a:p>
            <a:pPr>
              <a:buFont typeface="Arial" panose="020B0604020202020204" pitchFamily="34" charset="0"/>
              <a:buChar char="•"/>
            </a:pPr>
            <a:r>
              <a:rPr lang="en-US" dirty="0" err="1"/>
              <a:t>RMSProp</a:t>
            </a:r>
            <a:r>
              <a:rPr lang="en-US" dirty="0"/>
              <a:t> is Root Mean Square Propagation. It was devised by Geoffrey Hinton.</a:t>
            </a:r>
          </a:p>
          <a:p>
            <a:pPr>
              <a:buFont typeface="Arial" panose="020B0604020202020204" pitchFamily="34" charset="0"/>
              <a:buChar char="•"/>
            </a:pPr>
            <a:r>
              <a:rPr lang="en-US" dirty="0" err="1"/>
              <a:t>RMSProp</a:t>
            </a:r>
            <a:r>
              <a:rPr lang="en-US" dirty="0"/>
              <a:t> tries to resolve </a:t>
            </a:r>
            <a:r>
              <a:rPr lang="en-US" dirty="0" err="1"/>
              <a:t>Adagrad’s</a:t>
            </a:r>
            <a:r>
              <a:rPr lang="en-US" dirty="0"/>
              <a:t> radically diminishing learning rates by </a:t>
            </a:r>
            <a:r>
              <a:rPr lang="en-US" b="1" dirty="0"/>
              <a:t>using a moving average of the squared gradient</a:t>
            </a:r>
            <a:r>
              <a:rPr lang="en-US" dirty="0"/>
              <a:t>. It utilizes the magnitude of the recent gradient descents to normalize the gradient.</a:t>
            </a:r>
          </a:p>
          <a:p>
            <a:pPr>
              <a:buFont typeface="Arial" panose="020B0604020202020204" pitchFamily="34" charset="0"/>
              <a:buChar char="•"/>
            </a:pPr>
            <a:r>
              <a:rPr lang="en-US" dirty="0"/>
              <a:t>In </a:t>
            </a:r>
            <a:r>
              <a:rPr lang="en-US" dirty="0" err="1"/>
              <a:t>RMSProp</a:t>
            </a:r>
            <a:r>
              <a:rPr lang="en-US" dirty="0"/>
              <a:t> learning rate gets adjusted automatically and it chooses a different learning rate for each parameter.</a:t>
            </a:r>
          </a:p>
          <a:p>
            <a:pPr>
              <a:buFont typeface="Arial" panose="020B0604020202020204" pitchFamily="34" charset="0"/>
              <a:buChar char="•"/>
            </a:pPr>
            <a:r>
              <a:rPr lang="en-US" dirty="0" err="1"/>
              <a:t>RMSProp</a:t>
            </a:r>
            <a:r>
              <a:rPr lang="en-US" dirty="0"/>
              <a:t> divides the learning rate by the average of the exponential decay of squared gradients</a:t>
            </a:r>
          </a:p>
          <a:p>
            <a:endParaRPr lang="en-US" dirty="0"/>
          </a:p>
        </p:txBody>
      </p:sp>
    </p:spTree>
    <p:extLst>
      <p:ext uri="{BB962C8B-B14F-4D97-AF65-F5344CB8AC3E}">
        <p14:creationId xmlns:p14="http://schemas.microsoft.com/office/powerpoint/2010/main" val="35695489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26FFC-3179-8D74-E499-47E4508B5396}"/>
              </a:ext>
            </a:extLst>
          </p:cNvPr>
          <p:cNvSpPr>
            <a:spLocks noGrp="1"/>
          </p:cNvSpPr>
          <p:nvPr>
            <p:ph type="title"/>
          </p:nvPr>
        </p:nvSpPr>
        <p:spPr/>
        <p:txBody>
          <a:bodyPr/>
          <a:lstStyle/>
          <a:p>
            <a:r>
              <a:rPr lang="en-US" b="1" dirty="0"/>
              <a:t>RMSprop</a:t>
            </a:r>
            <a:br>
              <a:rPr lang="en-US" b="1" dirty="0"/>
            </a:br>
            <a:endParaRPr lang="en-US" dirty="0"/>
          </a:p>
        </p:txBody>
      </p:sp>
      <p:sp>
        <p:nvSpPr>
          <p:cNvPr id="3" name="Content Placeholder 2">
            <a:extLst>
              <a:ext uri="{FF2B5EF4-FFF2-40B4-BE49-F238E27FC236}">
                <a16:creationId xmlns:a16="http://schemas.microsoft.com/office/drawing/2014/main" id="{25AF5C7A-3389-0F05-5EE2-097517B0ED0D}"/>
              </a:ext>
            </a:extLst>
          </p:cNvPr>
          <p:cNvSpPr>
            <a:spLocks noGrp="1"/>
          </p:cNvSpPr>
          <p:nvPr>
            <p:ph idx="1"/>
          </p:nvPr>
        </p:nvSpPr>
        <p:spPr/>
        <p:txBody>
          <a:bodyPr>
            <a:normAutofit fontScale="92500" lnSpcReduction="10000"/>
          </a:bodyPr>
          <a:lstStyle/>
          <a:p>
            <a:r>
              <a:rPr lang="en-US" dirty="0"/>
              <a:t>RMSprop is an unpublished, adaptive learning rate method proposed by Geoff Hinton.</a:t>
            </a:r>
          </a:p>
          <a:p>
            <a:r>
              <a:rPr lang="en-US" dirty="0"/>
              <a:t>RMSprop and </a:t>
            </a:r>
            <a:r>
              <a:rPr lang="en-US" dirty="0" err="1"/>
              <a:t>Adadelta</a:t>
            </a:r>
            <a:r>
              <a:rPr lang="en-US" dirty="0"/>
              <a:t> have both been developed independently around the same time stemming from the need to resolve </a:t>
            </a:r>
            <a:r>
              <a:rPr lang="en-US" dirty="0" err="1"/>
              <a:t>Adagrad's</a:t>
            </a:r>
            <a:r>
              <a:rPr lang="en-US" dirty="0"/>
              <a:t> radically diminishing learning rates. RMSprop in fact is identical to the first update vector of </a:t>
            </a:r>
            <a:r>
              <a:rPr lang="en-US" dirty="0" err="1"/>
              <a:t>Adadelta</a:t>
            </a:r>
            <a:r>
              <a:rPr lang="en-US" dirty="0"/>
              <a:t> that we derived above:</a:t>
            </a:r>
          </a:p>
          <a:p>
            <a:endParaRPr lang="en-US" dirty="0"/>
          </a:p>
          <a:p>
            <a:pPr marL="0" indent="0">
              <a:buNone/>
            </a:pPr>
            <a:endParaRPr lang="en-US" dirty="0"/>
          </a:p>
          <a:p>
            <a:r>
              <a:rPr lang="en-US" dirty="0"/>
              <a:t>RMSprop as well divides the learning rate by an exponentially decaying average of squared gradients. Hinton suggests </a:t>
            </a:r>
            <a:r>
              <a:rPr lang="en-US" dirty="0">
                <a:effectLst/>
              </a:rPr>
              <a:t>γ</a:t>
            </a:r>
            <a:r>
              <a:rPr lang="en-US" dirty="0"/>
              <a:t> to be set to 0.9, while a good default value for the learning rate </a:t>
            </a:r>
            <a:r>
              <a:rPr lang="en-US" dirty="0">
                <a:effectLst/>
              </a:rPr>
              <a:t>η</a:t>
            </a:r>
            <a:r>
              <a:rPr lang="en-US" dirty="0"/>
              <a:t> is 0.001.</a:t>
            </a:r>
          </a:p>
        </p:txBody>
      </p:sp>
      <p:graphicFrame>
        <p:nvGraphicFramePr>
          <p:cNvPr id="4" name="Object 3">
            <a:extLst>
              <a:ext uri="{FF2B5EF4-FFF2-40B4-BE49-F238E27FC236}">
                <a16:creationId xmlns:a16="http://schemas.microsoft.com/office/drawing/2014/main" id="{6604ACB0-0F52-7823-C9B7-76C12714D331}"/>
              </a:ext>
            </a:extLst>
          </p:cNvPr>
          <p:cNvGraphicFramePr>
            <a:graphicFrameLocks noChangeAspect="1"/>
          </p:cNvGraphicFramePr>
          <p:nvPr>
            <p:extLst>
              <p:ext uri="{D42A27DB-BD31-4B8C-83A1-F6EECF244321}">
                <p14:modId xmlns:p14="http://schemas.microsoft.com/office/powerpoint/2010/main" val="449765981"/>
              </p:ext>
            </p:extLst>
          </p:nvPr>
        </p:nvGraphicFramePr>
        <p:xfrm>
          <a:off x="4408301" y="4001294"/>
          <a:ext cx="3390993" cy="965153"/>
        </p:xfrm>
        <a:graphic>
          <a:graphicData uri="http://schemas.openxmlformats.org/presentationml/2006/ole">
            <mc:AlternateContent xmlns:mc="http://schemas.openxmlformats.org/markup-compatibility/2006">
              <mc:Choice xmlns:v="urn:schemas-microsoft-com:vml" Requires="v">
                <p:oleObj spid="_x0000_s5122" name="Bitmap Image" r:id="rId3" imgW="2872800" imgH="1036440" progId="PBrush">
                  <p:embed/>
                </p:oleObj>
              </mc:Choice>
              <mc:Fallback>
                <p:oleObj name="Bitmap Image" r:id="rId3" imgW="2872800" imgH="1036440" progId="PBrush">
                  <p:embed/>
                  <p:pic>
                    <p:nvPicPr>
                      <p:cNvPr id="0" name=""/>
                      <p:cNvPicPr/>
                      <p:nvPr/>
                    </p:nvPicPr>
                    <p:blipFill>
                      <a:blip r:embed="rId4"/>
                      <a:stretch>
                        <a:fillRect/>
                      </a:stretch>
                    </p:blipFill>
                    <p:spPr>
                      <a:xfrm>
                        <a:off x="4408301" y="4001294"/>
                        <a:ext cx="3390993" cy="965153"/>
                      </a:xfrm>
                      <a:prstGeom prst="rect">
                        <a:avLst/>
                      </a:prstGeom>
                    </p:spPr>
                  </p:pic>
                </p:oleObj>
              </mc:Fallback>
            </mc:AlternateContent>
          </a:graphicData>
        </a:graphic>
      </p:graphicFrame>
    </p:spTree>
    <p:extLst>
      <p:ext uri="{BB962C8B-B14F-4D97-AF65-F5344CB8AC3E}">
        <p14:creationId xmlns:p14="http://schemas.microsoft.com/office/powerpoint/2010/main" val="10937092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460FE-853C-F8C6-7EE3-86B04E448556}"/>
              </a:ext>
            </a:extLst>
          </p:cNvPr>
          <p:cNvSpPr>
            <a:spLocks noGrp="1"/>
          </p:cNvSpPr>
          <p:nvPr>
            <p:ph type="title"/>
          </p:nvPr>
        </p:nvSpPr>
        <p:spPr/>
        <p:txBody>
          <a:bodyPr/>
          <a:lstStyle/>
          <a:p>
            <a:r>
              <a:rPr lang="en-US" b="1" dirty="0"/>
              <a:t>Adam — Adaptive Moment Estimation</a:t>
            </a:r>
            <a:br>
              <a:rPr lang="en-US" b="1" dirty="0"/>
            </a:br>
            <a:endParaRPr lang="en-US" dirty="0"/>
          </a:p>
        </p:txBody>
      </p:sp>
      <p:sp>
        <p:nvSpPr>
          <p:cNvPr id="3" name="Content Placeholder 2">
            <a:extLst>
              <a:ext uri="{FF2B5EF4-FFF2-40B4-BE49-F238E27FC236}">
                <a16:creationId xmlns:a16="http://schemas.microsoft.com/office/drawing/2014/main" id="{3BDAFE6F-958C-A41C-3B8D-A24CBA04FF43}"/>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US" dirty="0"/>
              <a:t>Another method that </a:t>
            </a:r>
            <a:r>
              <a:rPr lang="en-US" b="1" dirty="0"/>
              <a:t>calculates the individual adaptive learning rate for each parameter from estimates of first and second moments of the gradients.</a:t>
            </a:r>
            <a:endParaRPr lang="en-US" dirty="0"/>
          </a:p>
          <a:p>
            <a:pPr>
              <a:buFont typeface="Arial" panose="020B0604020202020204" pitchFamily="34" charset="0"/>
              <a:buChar char="•"/>
            </a:pPr>
            <a:r>
              <a:rPr lang="en-US" dirty="0"/>
              <a:t>It also reduces the radically diminishing learning rates of </a:t>
            </a:r>
            <a:r>
              <a:rPr lang="en-US" dirty="0" err="1"/>
              <a:t>Adagrad</a:t>
            </a:r>
            <a:endParaRPr lang="en-US" dirty="0"/>
          </a:p>
          <a:p>
            <a:pPr>
              <a:buFont typeface="Arial" panose="020B0604020202020204" pitchFamily="34" charset="0"/>
              <a:buChar char="•"/>
            </a:pPr>
            <a:r>
              <a:rPr lang="en-US" dirty="0"/>
              <a:t>Adam can be viewed as a </a:t>
            </a:r>
            <a:r>
              <a:rPr lang="en-US" b="1" dirty="0"/>
              <a:t>combination of </a:t>
            </a:r>
            <a:r>
              <a:rPr lang="en-US" b="1" dirty="0" err="1"/>
              <a:t>Adagrad</a:t>
            </a:r>
            <a:r>
              <a:rPr lang="en-US" b="1" dirty="0"/>
              <a:t>, which works well on sparse gradients and RMSprop which works well in online and nonstationary settings</a:t>
            </a:r>
            <a:r>
              <a:rPr lang="en-US" dirty="0"/>
              <a:t>.</a:t>
            </a:r>
          </a:p>
          <a:p>
            <a:pPr>
              <a:buFont typeface="Arial" panose="020B0604020202020204" pitchFamily="34" charset="0"/>
              <a:buChar char="•"/>
            </a:pPr>
            <a:r>
              <a:rPr lang="en-US" b="1" dirty="0"/>
              <a:t>Adam implements the exponential moving average of the gradients to scale the learning rate instead of a simple average as in </a:t>
            </a:r>
            <a:r>
              <a:rPr lang="en-US" b="1" dirty="0" err="1"/>
              <a:t>Adagrad</a:t>
            </a:r>
            <a:r>
              <a:rPr lang="en-US" b="1" dirty="0"/>
              <a:t>. It keeps an exponentially decaying average of past gradients</a:t>
            </a:r>
            <a:endParaRPr lang="en-US" dirty="0"/>
          </a:p>
          <a:p>
            <a:pPr>
              <a:buFont typeface="Arial" panose="020B0604020202020204" pitchFamily="34" charset="0"/>
              <a:buChar char="•"/>
            </a:pPr>
            <a:r>
              <a:rPr lang="en-US" dirty="0"/>
              <a:t>Adam is computationally efficient and has very little memory requirement</a:t>
            </a:r>
          </a:p>
          <a:p>
            <a:pPr>
              <a:buFont typeface="Arial" panose="020B0604020202020204" pitchFamily="34" charset="0"/>
              <a:buChar char="•"/>
            </a:pPr>
            <a:r>
              <a:rPr lang="en-US" b="1" dirty="0"/>
              <a:t>Adam optimizer is one of the most popular gradient descent optimization algorithms</a:t>
            </a:r>
            <a:endParaRPr lang="en-US" dirty="0"/>
          </a:p>
          <a:p>
            <a:endParaRPr lang="en-US" dirty="0"/>
          </a:p>
        </p:txBody>
      </p:sp>
    </p:spTree>
    <p:extLst>
      <p:ext uri="{BB962C8B-B14F-4D97-AF65-F5344CB8AC3E}">
        <p14:creationId xmlns:p14="http://schemas.microsoft.com/office/powerpoint/2010/main" val="2778829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9387F-460B-1739-AE6D-ED028879D5A2}"/>
              </a:ext>
            </a:extLst>
          </p:cNvPr>
          <p:cNvSpPr>
            <a:spLocks noGrp="1"/>
          </p:cNvSpPr>
          <p:nvPr>
            <p:ph type="title"/>
          </p:nvPr>
        </p:nvSpPr>
        <p:spPr/>
        <p:txBody>
          <a:bodyPr>
            <a:normAutofit fontScale="90000"/>
          </a:bodyPr>
          <a:lstStyle/>
          <a:p>
            <a:r>
              <a:rPr lang="en-US" b="1" dirty="0"/>
              <a:t>Optimization Algorithms For Training Neural Network</a:t>
            </a:r>
            <a:br>
              <a:rPr lang="en-US" b="1" dirty="0"/>
            </a:br>
            <a:endParaRPr lang="en-US" dirty="0"/>
          </a:p>
        </p:txBody>
      </p:sp>
      <p:sp>
        <p:nvSpPr>
          <p:cNvPr id="3" name="Content Placeholder 2">
            <a:extLst>
              <a:ext uri="{FF2B5EF4-FFF2-40B4-BE49-F238E27FC236}">
                <a16:creationId xmlns:a16="http://schemas.microsoft.com/office/drawing/2014/main" id="{83526AC7-07AB-A860-7AB8-1E7282449456}"/>
              </a:ext>
            </a:extLst>
          </p:cNvPr>
          <p:cNvSpPr>
            <a:spLocks noGrp="1"/>
          </p:cNvSpPr>
          <p:nvPr>
            <p:ph idx="1"/>
          </p:nvPr>
        </p:nvSpPr>
        <p:spPr/>
        <p:txBody>
          <a:bodyPr/>
          <a:lstStyle/>
          <a:p>
            <a:r>
              <a:rPr lang="en-US" dirty="0"/>
              <a:t>Optimizers are algorithms or methods used to change the attributes of your neural network such as weights and learning rate in order to reduce the losses.</a:t>
            </a:r>
          </a:p>
        </p:txBody>
      </p:sp>
    </p:spTree>
    <p:extLst>
      <p:ext uri="{BB962C8B-B14F-4D97-AF65-F5344CB8AC3E}">
        <p14:creationId xmlns:p14="http://schemas.microsoft.com/office/powerpoint/2010/main" val="32951890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29948-A10E-C023-DDED-05A59067F195}"/>
              </a:ext>
            </a:extLst>
          </p:cNvPr>
          <p:cNvSpPr>
            <a:spLocks noGrp="1"/>
          </p:cNvSpPr>
          <p:nvPr>
            <p:ph type="title"/>
          </p:nvPr>
        </p:nvSpPr>
        <p:spPr/>
        <p:txBody>
          <a:bodyPr/>
          <a:lstStyle/>
          <a:p>
            <a:r>
              <a:rPr lang="en-US" b="1" dirty="0"/>
              <a:t>Adam</a:t>
            </a:r>
            <a:br>
              <a:rPr lang="en-US" b="1" dirty="0"/>
            </a:br>
            <a:endParaRPr lang="en-US" dirty="0"/>
          </a:p>
        </p:txBody>
      </p:sp>
      <p:sp>
        <p:nvSpPr>
          <p:cNvPr id="3" name="Content Placeholder 2">
            <a:extLst>
              <a:ext uri="{FF2B5EF4-FFF2-40B4-BE49-F238E27FC236}">
                <a16:creationId xmlns:a16="http://schemas.microsoft.com/office/drawing/2014/main" id="{1D139678-3A79-FD5D-73A9-4A791F66CD5B}"/>
              </a:ext>
            </a:extLst>
          </p:cNvPr>
          <p:cNvSpPr>
            <a:spLocks noGrp="1"/>
          </p:cNvSpPr>
          <p:nvPr>
            <p:ph idx="1"/>
          </p:nvPr>
        </p:nvSpPr>
        <p:spPr/>
        <p:txBody>
          <a:bodyPr/>
          <a:lstStyle/>
          <a:p>
            <a:r>
              <a:rPr lang="en-US" dirty="0"/>
              <a:t>Adaptive Moment Estimation (Adam) is another method that computes adaptive learning rates for each parameter. </a:t>
            </a:r>
          </a:p>
          <a:p>
            <a:r>
              <a:rPr lang="en-US" dirty="0"/>
              <a:t>In addition to storing an exponentially decaying average of past squared gradients </a:t>
            </a:r>
            <a:r>
              <a:rPr lang="en-US" dirty="0" err="1">
                <a:effectLst/>
              </a:rPr>
              <a:t>vt</a:t>
            </a:r>
            <a:r>
              <a:rPr lang="en-US" dirty="0"/>
              <a:t> like </a:t>
            </a:r>
            <a:r>
              <a:rPr lang="en-US" dirty="0" err="1"/>
              <a:t>Adadelta</a:t>
            </a:r>
            <a:r>
              <a:rPr lang="en-US" dirty="0"/>
              <a:t> and RMSprop, Adam also keeps an exponentially decaying average of past gradients </a:t>
            </a:r>
            <a:r>
              <a:rPr lang="en-US" dirty="0">
                <a:effectLst/>
              </a:rPr>
              <a:t>mt</a:t>
            </a:r>
            <a:r>
              <a:rPr lang="en-US" dirty="0"/>
              <a:t>, similar to momentum. Whereas momentum can be seen as a ball running down a slope, Adam behaves like a heavy ball with friction, which thus prefers flat minima in the error surface .We compute the decaying averages of past and past squared gradients </a:t>
            </a:r>
            <a:r>
              <a:rPr lang="en-US" dirty="0">
                <a:effectLst/>
              </a:rPr>
              <a:t>mt</a:t>
            </a:r>
            <a:r>
              <a:rPr lang="en-US" dirty="0"/>
              <a:t> and </a:t>
            </a:r>
            <a:r>
              <a:rPr lang="en-US" dirty="0" err="1">
                <a:effectLst/>
              </a:rPr>
              <a:t>vt</a:t>
            </a:r>
            <a:r>
              <a:rPr lang="en-US" dirty="0"/>
              <a:t> respectively as follows:</a:t>
            </a:r>
          </a:p>
        </p:txBody>
      </p:sp>
    </p:spTree>
    <p:extLst>
      <p:ext uri="{BB962C8B-B14F-4D97-AF65-F5344CB8AC3E}">
        <p14:creationId xmlns:p14="http://schemas.microsoft.com/office/powerpoint/2010/main" val="12873458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54256-0F5E-7A71-56EC-8DBC913083F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6149BE6-8F21-AF9C-E90A-B57D08D415E0}"/>
              </a:ext>
            </a:extLst>
          </p:cNvPr>
          <p:cNvSpPr>
            <a:spLocks noGrp="1"/>
          </p:cNvSpPr>
          <p:nvPr>
            <p:ph idx="1"/>
          </p:nvPr>
        </p:nvSpPr>
        <p:spPr/>
        <p:txBody>
          <a:bodyPr/>
          <a:lstStyle/>
          <a:p>
            <a:endParaRPr lang="en-US" dirty="0">
              <a:effectLst/>
            </a:endParaRPr>
          </a:p>
          <a:p>
            <a:endParaRPr lang="en-US" dirty="0"/>
          </a:p>
          <a:p>
            <a:r>
              <a:rPr lang="en-US" dirty="0">
                <a:effectLst/>
              </a:rPr>
              <a:t>mt</a:t>
            </a:r>
            <a:r>
              <a:rPr lang="en-US" dirty="0"/>
              <a:t> and </a:t>
            </a:r>
            <a:r>
              <a:rPr lang="en-US" dirty="0" err="1">
                <a:effectLst/>
              </a:rPr>
              <a:t>vt</a:t>
            </a:r>
            <a:r>
              <a:rPr lang="en-US" dirty="0"/>
              <a:t> are estimates of the first moment (the mean) and the second moment (the uncentered variance) of the gradients respectively, hence the name of the method. As </a:t>
            </a:r>
            <a:r>
              <a:rPr lang="en-US" dirty="0">
                <a:effectLst/>
              </a:rPr>
              <a:t>mt</a:t>
            </a:r>
            <a:r>
              <a:rPr lang="en-US" dirty="0"/>
              <a:t> and </a:t>
            </a:r>
            <a:r>
              <a:rPr lang="en-US" dirty="0" err="1">
                <a:effectLst/>
              </a:rPr>
              <a:t>vt</a:t>
            </a:r>
            <a:r>
              <a:rPr lang="en-US" dirty="0"/>
              <a:t> are initialized as vectors of 0's, the authors of Adam observe that they are biased towards zero, especially during the initial time steps, and especially when the decay rates are small (i.e. </a:t>
            </a:r>
            <a:r>
              <a:rPr lang="en-US" dirty="0">
                <a:effectLst/>
              </a:rPr>
              <a:t>β1</a:t>
            </a:r>
            <a:r>
              <a:rPr lang="en-US" dirty="0"/>
              <a:t> and </a:t>
            </a:r>
            <a:r>
              <a:rPr lang="en-US" dirty="0">
                <a:effectLst/>
              </a:rPr>
              <a:t>β2</a:t>
            </a:r>
            <a:r>
              <a:rPr lang="en-US" dirty="0"/>
              <a:t> are close to 1).</a:t>
            </a:r>
          </a:p>
          <a:p>
            <a:endParaRPr lang="en-US" dirty="0"/>
          </a:p>
          <a:p>
            <a:endParaRPr lang="en-US" dirty="0"/>
          </a:p>
        </p:txBody>
      </p:sp>
      <p:graphicFrame>
        <p:nvGraphicFramePr>
          <p:cNvPr id="4" name="Object 3">
            <a:extLst>
              <a:ext uri="{FF2B5EF4-FFF2-40B4-BE49-F238E27FC236}">
                <a16:creationId xmlns:a16="http://schemas.microsoft.com/office/drawing/2014/main" id="{9C7EB3D0-4E4D-739F-5EF9-70E8E82748CF}"/>
              </a:ext>
            </a:extLst>
          </p:cNvPr>
          <p:cNvGraphicFramePr>
            <a:graphicFrameLocks noChangeAspect="1"/>
          </p:cNvGraphicFramePr>
          <p:nvPr>
            <p:extLst>
              <p:ext uri="{D42A27DB-BD31-4B8C-83A1-F6EECF244321}">
                <p14:modId xmlns:p14="http://schemas.microsoft.com/office/powerpoint/2010/main" val="2925322686"/>
              </p:ext>
            </p:extLst>
          </p:nvPr>
        </p:nvGraphicFramePr>
        <p:xfrm>
          <a:off x="4516905" y="2033495"/>
          <a:ext cx="2582863" cy="709613"/>
        </p:xfrm>
        <a:graphic>
          <a:graphicData uri="http://schemas.openxmlformats.org/presentationml/2006/ole">
            <mc:AlternateContent xmlns:mc="http://schemas.openxmlformats.org/markup-compatibility/2006">
              <mc:Choice xmlns:v="urn:schemas-microsoft-com:vml" Requires="v">
                <p:oleObj spid="_x0000_s6146" name="Bitmap Image" r:id="rId3" imgW="2583360" imgH="708840" progId="PBrush">
                  <p:embed/>
                </p:oleObj>
              </mc:Choice>
              <mc:Fallback>
                <p:oleObj name="Bitmap Image" r:id="rId3" imgW="2583360" imgH="708840" progId="PBrush">
                  <p:embed/>
                  <p:pic>
                    <p:nvPicPr>
                      <p:cNvPr id="0" name=""/>
                      <p:cNvPicPr/>
                      <p:nvPr/>
                    </p:nvPicPr>
                    <p:blipFill>
                      <a:blip r:embed="rId4"/>
                      <a:stretch>
                        <a:fillRect/>
                      </a:stretch>
                    </p:blipFill>
                    <p:spPr>
                      <a:xfrm>
                        <a:off x="4516905" y="2033495"/>
                        <a:ext cx="2582863" cy="709613"/>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31E16AE6-2786-37B0-4064-EFEC398885D6}"/>
              </a:ext>
            </a:extLst>
          </p:cNvPr>
          <p:cNvGraphicFramePr>
            <a:graphicFrameLocks noChangeAspect="1"/>
          </p:cNvGraphicFramePr>
          <p:nvPr>
            <p:extLst>
              <p:ext uri="{D42A27DB-BD31-4B8C-83A1-F6EECF244321}">
                <p14:modId xmlns:p14="http://schemas.microsoft.com/office/powerpoint/2010/main" val="1232957372"/>
              </p:ext>
            </p:extLst>
          </p:nvPr>
        </p:nvGraphicFramePr>
        <p:xfrm>
          <a:off x="4435475" y="5378824"/>
          <a:ext cx="3005231" cy="1006009"/>
        </p:xfrm>
        <a:graphic>
          <a:graphicData uri="http://schemas.openxmlformats.org/presentationml/2006/ole">
            <mc:AlternateContent xmlns:mc="http://schemas.openxmlformats.org/markup-compatibility/2006">
              <mc:Choice xmlns:v="urn:schemas-microsoft-com:vml" Requires="v">
                <p:oleObj spid="_x0000_s6147" name="Bitmap Image" r:id="rId5" imgW="1661040" imgH="1181160" progId="PBrush">
                  <p:embed/>
                </p:oleObj>
              </mc:Choice>
              <mc:Fallback>
                <p:oleObj name="Bitmap Image" r:id="rId5" imgW="1661040" imgH="1181160" progId="PBrush">
                  <p:embed/>
                  <p:pic>
                    <p:nvPicPr>
                      <p:cNvPr id="0" name=""/>
                      <p:cNvPicPr/>
                      <p:nvPr/>
                    </p:nvPicPr>
                    <p:blipFill>
                      <a:blip r:embed="rId6"/>
                      <a:stretch>
                        <a:fillRect/>
                      </a:stretch>
                    </p:blipFill>
                    <p:spPr>
                      <a:xfrm>
                        <a:off x="4435475" y="5378824"/>
                        <a:ext cx="3005231" cy="1006009"/>
                      </a:xfrm>
                      <a:prstGeom prst="rect">
                        <a:avLst/>
                      </a:prstGeom>
                    </p:spPr>
                  </p:pic>
                </p:oleObj>
              </mc:Fallback>
            </mc:AlternateContent>
          </a:graphicData>
        </a:graphic>
      </p:graphicFrame>
    </p:spTree>
    <p:extLst>
      <p:ext uri="{BB962C8B-B14F-4D97-AF65-F5344CB8AC3E}">
        <p14:creationId xmlns:p14="http://schemas.microsoft.com/office/powerpoint/2010/main" val="19878029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EE5BD-0F80-CE71-6A0B-F108729EB4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1EF5785-420D-DDDF-804C-6A64A4FF51CE}"/>
              </a:ext>
            </a:extLst>
          </p:cNvPr>
          <p:cNvSpPr>
            <a:spLocks noGrp="1"/>
          </p:cNvSpPr>
          <p:nvPr>
            <p:ph idx="1"/>
          </p:nvPr>
        </p:nvSpPr>
        <p:spPr/>
        <p:txBody>
          <a:bodyPr/>
          <a:lstStyle/>
          <a:p>
            <a:r>
              <a:rPr lang="en-US" dirty="0"/>
              <a:t>They then use these to update the parameters just as we have seen in </a:t>
            </a:r>
            <a:r>
              <a:rPr lang="en-US" dirty="0" err="1"/>
              <a:t>Adadelta</a:t>
            </a:r>
            <a:r>
              <a:rPr lang="en-US" dirty="0"/>
              <a:t> and RMSprop, which yields the Adam update rule:</a:t>
            </a:r>
          </a:p>
          <a:p>
            <a:pPr marL="0" indent="0">
              <a:buNone/>
            </a:pPr>
            <a:endParaRPr lang="en-US" dirty="0"/>
          </a:p>
          <a:p>
            <a:endParaRPr lang="en-US" dirty="0"/>
          </a:p>
        </p:txBody>
      </p:sp>
      <p:graphicFrame>
        <p:nvGraphicFramePr>
          <p:cNvPr id="4" name="Object 3">
            <a:extLst>
              <a:ext uri="{FF2B5EF4-FFF2-40B4-BE49-F238E27FC236}">
                <a16:creationId xmlns:a16="http://schemas.microsoft.com/office/drawing/2014/main" id="{A1FD6463-2079-9146-9CAC-340F8E79D462}"/>
              </a:ext>
            </a:extLst>
          </p:cNvPr>
          <p:cNvGraphicFramePr>
            <a:graphicFrameLocks noChangeAspect="1"/>
          </p:cNvGraphicFramePr>
          <p:nvPr>
            <p:extLst>
              <p:ext uri="{D42A27DB-BD31-4B8C-83A1-F6EECF244321}">
                <p14:modId xmlns:p14="http://schemas.microsoft.com/office/powerpoint/2010/main" val="3667187301"/>
              </p:ext>
            </p:extLst>
          </p:nvPr>
        </p:nvGraphicFramePr>
        <p:xfrm>
          <a:off x="4662488" y="2997200"/>
          <a:ext cx="2865437" cy="860425"/>
        </p:xfrm>
        <a:graphic>
          <a:graphicData uri="http://schemas.openxmlformats.org/presentationml/2006/ole">
            <mc:AlternateContent xmlns:mc="http://schemas.openxmlformats.org/markup-compatibility/2006">
              <mc:Choice xmlns:v="urn:schemas-microsoft-com:vml" Requires="v">
                <p:oleObj spid="_x0000_s7170" name="Bitmap Image" r:id="rId3" imgW="2865240" imgH="861120" progId="PBrush">
                  <p:embed/>
                </p:oleObj>
              </mc:Choice>
              <mc:Fallback>
                <p:oleObj name="Bitmap Image" r:id="rId3" imgW="2865240" imgH="861120" progId="PBrush">
                  <p:embed/>
                  <p:pic>
                    <p:nvPicPr>
                      <p:cNvPr id="4" name="Object 3">
                        <a:extLst>
                          <a:ext uri="{FF2B5EF4-FFF2-40B4-BE49-F238E27FC236}">
                            <a16:creationId xmlns:a16="http://schemas.microsoft.com/office/drawing/2014/main" id="{178BA975-078B-C462-9F7E-5B8A0BF1B4ED}"/>
                          </a:ext>
                        </a:extLst>
                      </p:cNvPr>
                      <p:cNvPicPr/>
                      <p:nvPr/>
                    </p:nvPicPr>
                    <p:blipFill>
                      <a:blip r:embed="rId4"/>
                      <a:stretch>
                        <a:fillRect/>
                      </a:stretch>
                    </p:blipFill>
                    <p:spPr>
                      <a:xfrm>
                        <a:off x="4662488" y="2997200"/>
                        <a:ext cx="2865437" cy="860425"/>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E03A7795-9D5B-E367-406B-FA838B463BB1}"/>
              </a:ext>
            </a:extLst>
          </p:cNvPr>
          <p:cNvSpPr txBox="1"/>
          <p:nvPr/>
        </p:nvSpPr>
        <p:spPr>
          <a:xfrm>
            <a:off x="838200" y="4417129"/>
            <a:ext cx="10515600" cy="646331"/>
          </a:xfrm>
          <a:prstGeom prst="rect">
            <a:avLst/>
          </a:prstGeom>
          <a:noFill/>
        </p:spPr>
        <p:txBody>
          <a:bodyPr wrap="square">
            <a:spAutoFit/>
          </a:bodyPr>
          <a:lstStyle/>
          <a:p>
            <a:r>
              <a:rPr lang="en-US" dirty="0"/>
              <a:t>The authors propose default values of 0.9 for </a:t>
            </a:r>
            <a:r>
              <a:rPr lang="en-US" dirty="0">
                <a:effectLst/>
              </a:rPr>
              <a:t>β1</a:t>
            </a:r>
            <a:r>
              <a:rPr lang="en-US" dirty="0"/>
              <a:t>, 0.999 for </a:t>
            </a:r>
            <a:r>
              <a:rPr lang="en-US" dirty="0">
                <a:effectLst/>
              </a:rPr>
              <a:t>β2</a:t>
            </a:r>
            <a:r>
              <a:rPr lang="en-US" dirty="0"/>
              <a:t>, and </a:t>
            </a:r>
            <a:r>
              <a:rPr lang="en-US" dirty="0">
                <a:effectLst/>
              </a:rPr>
              <a:t>10−8</a:t>
            </a:r>
            <a:r>
              <a:rPr lang="en-US" dirty="0"/>
              <a:t> for </a:t>
            </a:r>
            <a:r>
              <a:rPr lang="en-US" dirty="0">
                <a:effectLst/>
              </a:rPr>
              <a:t>ϵ</a:t>
            </a:r>
            <a:r>
              <a:rPr lang="en-US" dirty="0"/>
              <a:t>. They show empirically that Adam works well in practice and compares favorably to other adaptive learning-method algorithms.</a:t>
            </a:r>
          </a:p>
        </p:txBody>
      </p:sp>
    </p:spTree>
    <p:extLst>
      <p:ext uri="{BB962C8B-B14F-4D97-AF65-F5344CB8AC3E}">
        <p14:creationId xmlns:p14="http://schemas.microsoft.com/office/powerpoint/2010/main" val="12460036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41CB0-117B-E6EB-A903-3A923FD2D430}"/>
              </a:ext>
            </a:extLst>
          </p:cNvPr>
          <p:cNvSpPr>
            <a:spLocks noGrp="1"/>
          </p:cNvSpPr>
          <p:nvPr>
            <p:ph type="title"/>
          </p:nvPr>
        </p:nvSpPr>
        <p:spPr/>
        <p:txBody>
          <a:bodyPr/>
          <a:lstStyle/>
          <a:p>
            <a:r>
              <a:rPr lang="en-US" dirty="0"/>
              <a:t>Further Reading </a:t>
            </a:r>
          </a:p>
        </p:txBody>
      </p:sp>
      <p:sp>
        <p:nvSpPr>
          <p:cNvPr id="3" name="Content Placeholder 2">
            <a:extLst>
              <a:ext uri="{FF2B5EF4-FFF2-40B4-BE49-F238E27FC236}">
                <a16:creationId xmlns:a16="http://schemas.microsoft.com/office/drawing/2014/main" id="{EA761F39-A9B7-ADAA-F98D-0EF8693FA05E}"/>
              </a:ext>
            </a:extLst>
          </p:cNvPr>
          <p:cNvSpPr>
            <a:spLocks noGrp="1"/>
          </p:cNvSpPr>
          <p:nvPr>
            <p:ph idx="1"/>
          </p:nvPr>
        </p:nvSpPr>
        <p:spPr/>
        <p:txBody>
          <a:bodyPr/>
          <a:lstStyle/>
          <a:p>
            <a:r>
              <a:rPr lang="en-US" dirty="0" err="1"/>
              <a:t>AdaMax</a:t>
            </a:r>
            <a:endParaRPr lang="en-US" dirty="0"/>
          </a:p>
          <a:p>
            <a:r>
              <a:rPr lang="en-US" dirty="0" err="1"/>
              <a:t>Nadam</a:t>
            </a:r>
            <a:endParaRPr lang="en-US" dirty="0"/>
          </a:p>
          <a:p>
            <a:r>
              <a:rPr lang="en-US" dirty="0" err="1"/>
              <a:t>AMSGrad</a:t>
            </a:r>
            <a:endParaRPr lang="en-US" dirty="0"/>
          </a:p>
          <a:p>
            <a:r>
              <a:rPr lang="en-US" dirty="0" err="1"/>
              <a:t>AdamW</a:t>
            </a:r>
            <a:r>
              <a:rPr lang="en-US" dirty="0"/>
              <a:t> , which fixes weight decay in Adam; </a:t>
            </a:r>
            <a:r>
              <a:rPr lang="en-US" dirty="0" err="1"/>
              <a:t>QHAdam</a:t>
            </a:r>
            <a:r>
              <a:rPr lang="en-US" dirty="0"/>
              <a:t> , which averages a standard SGD step with a momentum SGD step; and </a:t>
            </a:r>
            <a:r>
              <a:rPr lang="en-US" dirty="0" err="1"/>
              <a:t>AggMo</a:t>
            </a:r>
            <a:r>
              <a:rPr lang="en-US" dirty="0"/>
              <a:t> , which combines multiple momentum terms </a:t>
            </a:r>
            <a:r>
              <a:rPr lang="en-US" dirty="0">
                <a:effectLst/>
              </a:rPr>
              <a:t>γ</a:t>
            </a:r>
            <a:r>
              <a:rPr lang="en-US" dirty="0"/>
              <a:t>; and others.</a:t>
            </a:r>
          </a:p>
          <a:p>
            <a:pPr marL="0" indent="0">
              <a:buNone/>
            </a:pPr>
            <a:r>
              <a:rPr lang="en-US" b="1" dirty="0"/>
              <a:t>An updated overview of recent gradient descent algorithms</a:t>
            </a:r>
          </a:p>
          <a:p>
            <a:pPr marL="0" indent="0">
              <a:buNone/>
            </a:pPr>
            <a:endParaRPr lang="en-US" dirty="0"/>
          </a:p>
          <a:p>
            <a:r>
              <a:rPr lang="en-US" dirty="0"/>
              <a:t>https://johnchenresearch.github.io/demon/</a:t>
            </a:r>
          </a:p>
          <a:p>
            <a:endParaRPr lang="en-US" dirty="0"/>
          </a:p>
        </p:txBody>
      </p:sp>
    </p:spTree>
    <p:extLst>
      <p:ext uri="{BB962C8B-B14F-4D97-AF65-F5344CB8AC3E}">
        <p14:creationId xmlns:p14="http://schemas.microsoft.com/office/powerpoint/2010/main" val="28617709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07D4D-B2EA-A4CA-8DD2-8FA8205D1EAD}"/>
              </a:ext>
            </a:extLst>
          </p:cNvPr>
          <p:cNvSpPr>
            <a:spLocks noGrp="1"/>
          </p:cNvSpPr>
          <p:nvPr>
            <p:ph type="title"/>
          </p:nvPr>
        </p:nvSpPr>
        <p:spPr/>
        <p:txBody>
          <a:bodyPr/>
          <a:lstStyle/>
          <a:p>
            <a:r>
              <a:rPr lang="en-US" b="1" dirty="0"/>
              <a:t>Which optimizer to use?</a:t>
            </a:r>
            <a:br>
              <a:rPr lang="en-US" b="1" dirty="0"/>
            </a:br>
            <a:endParaRPr lang="en-US" dirty="0"/>
          </a:p>
        </p:txBody>
      </p:sp>
      <p:sp>
        <p:nvSpPr>
          <p:cNvPr id="3" name="Content Placeholder 2">
            <a:extLst>
              <a:ext uri="{FF2B5EF4-FFF2-40B4-BE49-F238E27FC236}">
                <a16:creationId xmlns:a16="http://schemas.microsoft.com/office/drawing/2014/main" id="{867B91BA-2103-28EB-8643-E93768391A13}"/>
              </a:ext>
            </a:extLst>
          </p:cNvPr>
          <p:cNvSpPr>
            <a:spLocks noGrp="1"/>
          </p:cNvSpPr>
          <p:nvPr>
            <p:ph idx="1"/>
          </p:nvPr>
        </p:nvSpPr>
        <p:spPr>
          <a:xfrm>
            <a:off x="838200" y="1255059"/>
            <a:ext cx="10515600" cy="4921904"/>
          </a:xfrm>
        </p:spPr>
        <p:txBody>
          <a:bodyPr>
            <a:normAutofit fontScale="92500" lnSpcReduction="10000"/>
          </a:bodyPr>
          <a:lstStyle/>
          <a:p>
            <a:r>
              <a:rPr lang="en-US" dirty="0"/>
              <a:t>If your input data is sparse, then you likely achieve the best results using one of the adaptive learning-rate methods.</a:t>
            </a:r>
          </a:p>
          <a:p>
            <a:r>
              <a:rPr lang="en-US" dirty="0"/>
              <a:t>RMSprop is an extension of </a:t>
            </a:r>
            <a:r>
              <a:rPr lang="en-US" dirty="0" err="1"/>
              <a:t>Adagrad</a:t>
            </a:r>
            <a:r>
              <a:rPr lang="en-US" dirty="0"/>
              <a:t> that deals with its radically diminishing learning rates. It is identical to </a:t>
            </a:r>
            <a:r>
              <a:rPr lang="en-US" dirty="0" err="1"/>
              <a:t>Adadelta</a:t>
            </a:r>
            <a:r>
              <a:rPr lang="en-US" dirty="0"/>
              <a:t>, except that </a:t>
            </a:r>
            <a:r>
              <a:rPr lang="en-US" dirty="0" err="1"/>
              <a:t>Adadelta</a:t>
            </a:r>
            <a:r>
              <a:rPr lang="en-US" dirty="0"/>
              <a:t> uses the RMS of parameter updates in the </a:t>
            </a:r>
            <a:r>
              <a:rPr lang="en-US" dirty="0" err="1"/>
              <a:t>numinator</a:t>
            </a:r>
            <a:r>
              <a:rPr lang="en-US" dirty="0"/>
              <a:t> update rule. </a:t>
            </a:r>
          </a:p>
          <a:p>
            <a:r>
              <a:rPr lang="en-US" dirty="0"/>
              <a:t>Adam, finally, adds bias-correction and momentum to RMSprop. Insofar, RMSprop, </a:t>
            </a:r>
            <a:r>
              <a:rPr lang="en-US" dirty="0" err="1"/>
              <a:t>Adadelta</a:t>
            </a:r>
            <a:r>
              <a:rPr lang="en-US" dirty="0"/>
              <a:t>, and Adam are very similar algorithms that do well in similar circumstances, Adam might be the best overall choice.</a:t>
            </a:r>
          </a:p>
          <a:p>
            <a:r>
              <a:rPr lang="en-US" dirty="0"/>
              <a:t>Many recent papers use vanilla SGD without momentum and a simple learning rate annealing schedule.</a:t>
            </a:r>
          </a:p>
          <a:p>
            <a:r>
              <a:rPr lang="en-US" dirty="0"/>
              <a:t> Consequently, if you care about fast convergence and train a deep or complex neural network, you should choose one of the adaptive learning rate methods.</a:t>
            </a:r>
          </a:p>
        </p:txBody>
      </p:sp>
    </p:spTree>
    <p:extLst>
      <p:ext uri="{BB962C8B-B14F-4D97-AF65-F5344CB8AC3E}">
        <p14:creationId xmlns:p14="http://schemas.microsoft.com/office/powerpoint/2010/main" val="12669983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03190-C2EF-0C99-AF8A-8FE6BFA17B48}"/>
              </a:ext>
            </a:extLst>
          </p:cNvPr>
          <p:cNvSpPr>
            <a:spLocks noGrp="1"/>
          </p:cNvSpPr>
          <p:nvPr>
            <p:ph type="title"/>
          </p:nvPr>
        </p:nvSpPr>
        <p:spPr/>
        <p:txBody>
          <a:bodyPr/>
          <a:lstStyle/>
          <a:p>
            <a:r>
              <a:rPr lang="en-US" b="1" dirty="0"/>
              <a:t>Batch normalization</a:t>
            </a:r>
            <a:br>
              <a:rPr lang="en-US" b="1" dirty="0"/>
            </a:br>
            <a:endParaRPr lang="en-US" dirty="0"/>
          </a:p>
        </p:txBody>
      </p:sp>
      <p:sp>
        <p:nvSpPr>
          <p:cNvPr id="3" name="Content Placeholder 2">
            <a:extLst>
              <a:ext uri="{FF2B5EF4-FFF2-40B4-BE49-F238E27FC236}">
                <a16:creationId xmlns:a16="http://schemas.microsoft.com/office/drawing/2014/main" id="{933609E4-A72B-47EF-D8E0-433C2EE702D5}"/>
              </a:ext>
            </a:extLst>
          </p:cNvPr>
          <p:cNvSpPr>
            <a:spLocks noGrp="1"/>
          </p:cNvSpPr>
          <p:nvPr>
            <p:ph idx="1"/>
          </p:nvPr>
        </p:nvSpPr>
        <p:spPr/>
        <p:txBody>
          <a:bodyPr>
            <a:normAutofit lnSpcReduction="10000"/>
          </a:bodyPr>
          <a:lstStyle/>
          <a:p>
            <a:r>
              <a:rPr lang="en-US" dirty="0"/>
              <a:t>To facilitate learning, we typically normalize the initial values of our parameters by initializing them with zero mean and unit variance. As training progresses and we update parameters to different extents, we lose this normalization, which slows down training and amplifies changes as the network becomes deeper.</a:t>
            </a:r>
          </a:p>
          <a:p>
            <a:r>
              <a:rPr lang="en-US" dirty="0"/>
              <a:t>Batch normalization </a:t>
            </a:r>
            <a:r>
              <a:rPr lang="en-US" baseline="30000" dirty="0">
                <a:hlinkClick r:id="rId2"/>
              </a:rPr>
              <a:t>[30]</a:t>
            </a:r>
            <a:r>
              <a:rPr lang="en-US" dirty="0"/>
              <a:t> reestablishes these normalizations for every mini-batch and changes are back-propagated through the operation as well. By making normalization part of the model architecture, we are able to use higher learning rates and pay less attention to the initialization parameters. Batch normalization additionally acts as a </a:t>
            </a:r>
            <a:r>
              <a:rPr lang="en-US" dirty="0" err="1"/>
              <a:t>regularizer</a:t>
            </a:r>
            <a:r>
              <a:rPr lang="en-US"/>
              <a:t>, reducing (and sometimes even eliminating) the need for Dropout.</a:t>
            </a:r>
          </a:p>
        </p:txBody>
      </p:sp>
    </p:spTree>
    <p:extLst>
      <p:ext uri="{BB962C8B-B14F-4D97-AF65-F5344CB8AC3E}">
        <p14:creationId xmlns:p14="http://schemas.microsoft.com/office/powerpoint/2010/main" val="33860403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5BBC5-233D-D250-9B96-0D3C7542D03D}"/>
              </a:ext>
            </a:extLst>
          </p:cNvPr>
          <p:cNvSpPr>
            <a:spLocks noGrp="1"/>
          </p:cNvSpPr>
          <p:nvPr>
            <p:ph type="title"/>
          </p:nvPr>
        </p:nvSpPr>
        <p:spPr/>
        <p:txBody>
          <a:bodyPr/>
          <a:lstStyle/>
          <a:p>
            <a:r>
              <a:rPr lang="en-US" b="1" dirty="0"/>
              <a:t>Early stopping</a:t>
            </a:r>
            <a:br>
              <a:rPr lang="en-US" b="1" dirty="0"/>
            </a:br>
            <a:endParaRPr lang="en-US" dirty="0"/>
          </a:p>
        </p:txBody>
      </p:sp>
      <p:sp>
        <p:nvSpPr>
          <p:cNvPr id="3" name="Content Placeholder 2">
            <a:extLst>
              <a:ext uri="{FF2B5EF4-FFF2-40B4-BE49-F238E27FC236}">
                <a16:creationId xmlns:a16="http://schemas.microsoft.com/office/drawing/2014/main" id="{9E9CBFA4-8AFF-0CD1-B570-966E2F4ACD92}"/>
              </a:ext>
            </a:extLst>
          </p:cNvPr>
          <p:cNvSpPr>
            <a:spLocks noGrp="1"/>
          </p:cNvSpPr>
          <p:nvPr>
            <p:ph idx="1"/>
          </p:nvPr>
        </p:nvSpPr>
        <p:spPr/>
        <p:txBody>
          <a:bodyPr/>
          <a:lstStyle/>
          <a:p>
            <a:r>
              <a:rPr lang="en-US" dirty="0"/>
              <a:t>According to Geoff Hinton: "</a:t>
            </a:r>
            <a:r>
              <a:rPr lang="en-US" i="1" dirty="0"/>
              <a:t>Early stopping (is) beautiful free lunch</a:t>
            </a:r>
            <a:r>
              <a:rPr lang="en-US" dirty="0"/>
              <a:t>" (</a:t>
            </a:r>
            <a:r>
              <a:rPr lang="en-US" dirty="0">
                <a:hlinkClick r:id="rId2"/>
              </a:rPr>
              <a:t>NIPS 2015 Tutorial slides</a:t>
            </a:r>
            <a:r>
              <a:rPr lang="en-US" dirty="0"/>
              <a:t>, slide 63). You should thus always monitor error on a validation set during training and stop (with some patience) if your validation error does not improve enough</a:t>
            </a:r>
          </a:p>
          <a:p>
            <a:endParaRPr lang="en-US" dirty="0"/>
          </a:p>
        </p:txBody>
      </p:sp>
    </p:spTree>
    <p:extLst>
      <p:ext uri="{BB962C8B-B14F-4D97-AF65-F5344CB8AC3E}">
        <p14:creationId xmlns:p14="http://schemas.microsoft.com/office/powerpoint/2010/main" val="6915907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810C7-E4B4-47AD-B8A4-A15DEAE2FF3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9B2FFBA-616D-4ACB-1F70-595BF0B2A75D}"/>
              </a:ext>
            </a:extLst>
          </p:cNvPr>
          <p:cNvSpPr>
            <a:spLocks noGrp="1"/>
          </p:cNvSpPr>
          <p:nvPr>
            <p:ph sz="half" idx="1"/>
          </p:nvPr>
        </p:nvSpPr>
        <p:spPr/>
        <p:txBody>
          <a:bodyPr/>
          <a:lstStyle/>
          <a:p>
            <a:endParaRPr lang="en-US" dirty="0"/>
          </a:p>
        </p:txBody>
      </p:sp>
      <p:sp>
        <p:nvSpPr>
          <p:cNvPr id="4" name="Content Placeholder 3">
            <a:extLst>
              <a:ext uri="{FF2B5EF4-FFF2-40B4-BE49-F238E27FC236}">
                <a16:creationId xmlns:a16="http://schemas.microsoft.com/office/drawing/2014/main" id="{012A60E7-1AEF-3780-2406-B3F007B4A0FE}"/>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5606750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C04F7-7F35-8ED1-F90F-7978555B36D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4537F9B-6997-D026-9DDF-3B8605148F6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649803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0DE7-DC7A-9208-D630-0E996226C1F0}"/>
              </a:ext>
            </a:extLst>
          </p:cNvPr>
          <p:cNvSpPr>
            <a:spLocks noGrp="1"/>
          </p:cNvSpPr>
          <p:nvPr>
            <p:ph type="title"/>
          </p:nvPr>
        </p:nvSpPr>
        <p:spPr/>
        <p:txBody>
          <a:bodyPr/>
          <a:lstStyle/>
          <a:p>
            <a:r>
              <a:rPr lang="en-US" dirty="0"/>
              <a:t>Important </a:t>
            </a:r>
          </a:p>
        </p:txBody>
      </p:sp>
      <p:sp>
        <p:nvSpPr>
          <p:cNvPr id="3" name="Content Placeholder 2">
            <a:extLst>
              <a:ext uri="{FF2B5EF4-FFF2-40B4-BE49-F238E27FC236}">
                <a16:creationId xmlns:a16="http://schemas.microsoft.com/office/drawing/2014/main" id="{1E8430D7-0120-FEF9-93B0-1B1FCDC2AC51}"/>
              </a:ext>
            </a:extLst>
          </p:cNvPr>
          <p:cNvSpPr>
            <a:spLocks noGrp="1"/>
          </p:cNvSpPr>
          <p:nvPr>
            <p:ph idx="1"/>
          </p:nvPr>
        </p:nvSpPr>
        <p:spPr/>
        <p:txBody>
          <a:bodyPr/>
          <a:lstStyle/>
          <a:p>
            <a:r>
              <a:rPr lang="en-US" dirty="0">
                <a:hlinkClick r:id="rId2"/>
              </a:rPr>
              <a:t>https://ruder.io/optimizing-gradient-descent/index.html#gradientdescentvariants</a:t>
            </a:r>
            <a:endParaRPr lang="en-US" dirty="0"/>
          </a:p>
          <a:p>
            <a:r>
              <a:rPr lang="en-US" dirty="0">
                <a:hlinkClick r:id="rId3"/>
              </a:rPr>
              <a:t>https://www.youtube.com/playlist?list=PLbRMhDVUMngc7NM-gDwcBzIYZNFSK2N1a</a:t>
            </a:r>
            <a:endParaRPr lang="en-US" dirty="0"/>
          </a:p>
          <a:p>
            <a:r>
              <a:rPr lang="en-US" dirty="0">
                <a:hlinkClick r:id="rId4"/>
              </a:rPr>
              <a:t>https://krishnaik.in/2022/03/28/understanding-all-optimizers-in-deep-learning/</a:t>
            </a:r>
            <a:endParaRPr lang="en-US" dirty="0"/>
          </a:p>
          <a:p>
            <a:endParaRPr lang="en-US" dirty="0"/>
          </a:p>
          <a:p>
            <a:endParaRPr lang="en-US" dirty="0"/>
          </a:p>
        </p:txBody>
      </p:sp>
    </p:spTree>
    <p:extLst>
      <p:ext uri="{BB962C8B-B14F-4D97-AF65-F5344CB8AC3E}">
        <p14:creationId xmlns:p14="http://schemas.microsoft.com/office/powerpoint/2010/main" val="1614214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0E431-48D6-11D4-0B22-28B44808AA72}"/>
              </a:ext>
            </a:extLst>
          </p:cNvPr>
          <p:cNvSpPr>
            <a:spLocks noGrp="1"/>
          </p:cNvSpPr>
          <p:nvPr>
            <p:ph type="title"/>
          </p:nvPr>
        </p:nvSpPr>
        <p:spPr/>
        <p:txBody>
          <a:bodyPr/>
          <a:lstStyle/>
          <a:p>
            <a:r>
              <a:rPr lang="en-US" dirty="0"/>
              <a:t>Gradient descent</a:t>
            </a:r>
          </a:p>
        </p:txBody>
      </p:sp>
      <p:sp>
        <p:nvSpPr>
          <p:cNvPr id="3" name="Content Placeholder 2">
            <a:extLst>
              <a:ext uri="{FF2B5EF4-FFF2-40B4-BE49-F238E27FC236}">
                <a16:creationId xmlns:a16="http://schemas.microsoft.com/office/drawing/2014/main" id="{03E68012-8115-2AD0-B253-A12C7010D1B9}"/>
              </a:ext>
            </a:extLst>
          </p:cNvPr>
          <p:cNvSpPr>
            <a:spLocks noGrp="1"/>
          </p:cNvSpPr>
          <p:nvPr>
            <p:ph idx="1"/>
          </p:nvPr>
        </p:nvSpPr>
        <p:spPr/>
        <p:txBody>
          <a:bodyPr>
            <a:normAutofit fontScale="92500" lnSpcReduction="10000"/>
          </a:bodyPr>
          <a:lstStyle/>
          <a:p>
            <a:r>
              <a:rPr lang="en-US" dirty="0"/>
              <a:t>Gradient descent is one of the most popular algorithms to perform optimization and by far the most common way to optimize neural networks. At the same time, every state-of-the-art Deep Learning library contains implementations of various algorithms to optimize gradient descent.</a:t>
            </a:r>
          </a:p>
          <a:p>
            <a:r>
              <a:rPr lang="en-US" b="1" dirty="0"/>
              <a:t>Gradient descent is an</a:t>
            </a:r>
            <a:r>
              <a:rPr lang="en-US" dirty="0"/>
              <a:t> </a:t>
            </a:r>
            <a:r>
              <a:rPr lang="en-US" b="1" dirty="0"/>
              <a:t>iterative machine learning optimization algorithm to reduce the cost function. </a:t>
            </a:r>
            <a:r>
              <a:rPr lang="en-US" dirty="0"/>
              <a:t>This will help</a:t>
            </a:r>
            <a:r>
              <a:rPr lang="en-US" b="1" dirty="0"/>
              <a:t> </a:t>
            </a:r>
            <a:r>
              <a:rPr lang="en-US" dirty="0"/>
              <a:t>models to make accurate predictions.</a:t>
            </a:r>
          </a:p>
          <a:p>
            <a:r>
              <a:rPr lang="en-US" dirty="0"/>
              <a:t>Gradient indicates the direction of increase. As we want to find the minimum point in the valley we need to go in the opposite direction of the gradient. </a:t>
            </a:r>
            <a:r>
              <a:rPr lang="en-US" b="1" dirty="0"/>
              <a:t>We update parameters in the negative gradient direction to minimize the loss</a:t>
            </a:r>
            <a:r>
              <a:rPr lang="en-US" dirty="0"/>
              <a:t>.</a:t>
            </a:r>
          </a:p>
          <a:p>
            <a:endParaRPr lang="en-US" dirty="0"/>
          </a:p>
        </p:txBody>
      </p:sp>
    </p:spTree>
    <p:extLst>
      <p:ext uri="{BB962C8B-B14F-4D97-AF65-F5344CB8AC3E}">
        <p14:creationId xmlns:p14="http://schemas.microsoft.com/office/powerpoint/2010/main" val="21898630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C6ABB-4791-22E9-6D50-327F2730BE3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0034E51-43DE-0E4D-D7E0-81C5DBC2832A}"/>
              </a:ext>
            </a:extLst>
          </p:cNvPr>
          <p:cNvSpPr>
            <a:spLocks noGrp="1"/>
          </p:cNvSpPr>
          <p:nvPr>
            <p:ph idx="1"/>
          </p:nvPr>
        </p:nvSpPr>
        <p:spPr/>
        <p:txBody>
          <a:bodyPr>
            <a:normAutofit lnSpcReduction="10000"/>
          </a:bodyPr>
          <a:lstStyle/>
          <a:p>
            <a:r>
              <a:rPr lang="en-US" dirty="0">
                <a:hlinkClick r:id="rId2"/>
              </a:rPr>
              <a:t>https://medium.datadriveninvestor.com/overview-of-different-optim</a:t>
            </a:r>
            <a:endParaRPr lang="en-US" dirty="0"/>
          </a:p>
          <a:p>
            <a:r>
              <a:rPr lang="en-US" dirty="0"/>
              <a:t>izers-for-neural-networks-e0ed119440c3</a:t>
            </a:r>
          </a:p>
          <a:p>
            <a:r>
              <a:rPr lang="en-US" dirty="0">
                <a:hlinkClick r:id="rId3"/>
              </a:rPr>
              <a:t>https://www.youtube.com/playlist?list=PLbRMhDVUMngc7NM-gDwcBzIYZNFSK2N1a</a:t>
            </a:r>
            <a:endParaRPr lang="en-US" dirty="0"/>
          </a:p>
          <a:p>
            <a:r>
              <a:rPr lang="en-US" dirty="0">
                <a:hlinkClick r:id="rId4"/>
              </a:rPr>
              <a:t>https://artemoppermann.com/optimization-in-deep-learning-adagrad-rmsprop-adam/</a:t>
            </a:r>
            <a:endParaRPr lang="en-US" dirty="0"/>
          </a:p>
          <a:p>
            <a:r>
              <a:rPr lang="en-US" dirty="0">
                <a:hlinkClick r:id="rId5"/>
              </a:rPr>
              <a:t>https://ruder.io/optimizing-gradient-descent/index.html#shufflingandcurriculumlearning</a:t>
            </a:r>
            <a:endParaRPr lang="en-US" dirty="0"/>
          </a:p>
          <a:p>
            <a:r>
              <a:rPr lang="en-US" dirty="0">
                <a:hlinkClick r:id="rId6"/>
              </a:rPr>
              <a:t>https://ruder.io/optimizing-gradient-descent/index.html#gradientdescentvariants</a:t>
            </a:r>
            <a:endParaRPr lang="en-US" dirty="0"/>
          </a:p>
          <a:p>
            <a:endParaRPr lang="en-US" dirty="0"/>
          </a:p>
        </p:txBody>
      </p:sp>
    </p:spTree>
    <p:extLst>
      <p:ext uri="{BB962C8B-B14F-4D97-AF65-F5344CB8AC3E}">
        <p14:creationId xmlns:p14="http://schemas.microsoft.com/office/powerpoint/2010/main" val="27668751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5672A-0F83-296E-D8E7-A7ABBAC9AAD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946FDF-1644-671F-66D6-A7E71862E4A3}"/>
              </a:ext>
            </a:extLst>
          </p:cNvPr>
          <p:cNvSpPr>
            <a:spLocks noGrp="1"/>
          </p:cNvSpPr>
          <p:nvPr>
            <p:ph idx="1"/>
          </p:nvPr>
        </p:nvSpPr>
        <p:spPr/>
        <p:txBody>
          <a:bodyPr>
            <a:normAutofit fontScale="92500" lnSpcReduction="20000"/>
          </a:bodyPr>
          <a:lstStyle/>
          <a:p>
            <a:r>
              <a:rPr lang="en-US" dirty="0">
                <a:hlinkClick r:id="rId2"/>
              </a:rPr>
              <a:t>https://towardsdatascience.com/learning-parameters-part-5-65a2f3583f7d</a:t>
            </a:r>
            <a:endParaRPr lang="en-US" dirty="0"/>
          </a:p>
          <a:p>
            <a:r>
              <a:rPr lang="en-US" dirty="0">
                <a:hlinkClick r:id="rId3"/>
              </a:rPr>
              <a:t>https://krishnaik.in/2022/03/28/understanding-all-optimizers-in-deep-learning/</a:t>
            </a:r>
            <a:endParaRPr lang="en-US" dirty="0"/>
          </a:p>
          <a:p>
            <a:r>
              <a:rPr lang="en-US" dirty="0">
                <a:hlinkClick r:id="rId4"/>
              </a:rPr>
              <a:t>https://medium.com/mlearning-ai/optimizers-in-deep-learning-7bf81fed78a0</a:t>
            </a:r>
            <a:endParaRPr lang="en-US" dirty="0"/>
          </a:p>
          <a:p>
            <a:r>
              <a:rPr lang="en-US" dirty="0">
                <a:hlinkClick r:id="rId5"/>
              </a:rPr>
              <a:t>https://towardsdatascience.com/optimizers-for-training-neural-network-59450d71caf6</a:t>
            </a:r>
            <a:endParaRPr lang="en-US" dirty="0"/>
          </a:p>
          <a:p>
            <a:r>
              <a:rPr lang="en-US" dirty="0">
                <a:hlinkClick r:id="rId5"/>
              </a:rPr>
              <a:t>https://towardsdatascience.com/optimizers-for-training-neural-network-59450d71caf6</a:t>
            </a:r>
            <a:endParaRPr lang="en-US" dirty="0"/>
          </a:p>
          <a:p>
            <a:r>
              <a:rPr lang="en-US" dirty="0">
                <a:hlinkClick r:id="rId6"/>
              </a:rPr>
              <a:t>https://www.analyticsvidhya.com/blog/2021/10/a-comprehensive-guide-on-deep-learning-optimizers/</a:t>
            </a:r>
            <a:r>
              <a:rPr lang="en-US" dirty="0"/>
              <a:t> </a:t>
            </a:r>
          </a:p>
        </p:txBody>
      </p:sp>
    </p:spTree>
    <p:extLst>
      <p:ext uri="{BB962C8B-B14F-4D97-AF65-F5344CB8AC3E}">
        <p14:creationId xmlns:p14="http://schemas.microsoft.com/office/powerpoint/2010/main" val="41291364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0F4B-471A-3BA5-315F-6E939E1DF8D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D2F91C4-0669-5DA7-A4BA-DAE442794AF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723335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3FC6B-ECB7-F7C1-C9F0-E066A7E5052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C81F7AE-36C7-26D6-CD77-EB229609D778}"/>
              </a:ext>
            </a:extLst>
          </p:cNvPr>
          <p:cNvSpPr>
            <a:spLocks noGrp="1"/>
          </p:cNvSpPr>
          <p:nvPr>
            <p:ph idx="1"/>
          </p:nvPr>
        </p:nvSpPr>
        <p:spPr/>
        <p:txBody>
          <a:bodyPr/>
          <a:lstStyle/>
          <a:p>
            <a:r>
              <a:rPr lang="en-US" dirty="0">
                <a:hlinkClick r:id="rId2"/>
              </a:rPr>
              <a:t>https://ruder.io/optimizing-gradientdescent/index.html#gradientdescentvariants</a:t>
            </a:r>
            <a:endParaRPr lang="en-US" dirty="0"/>
          </a:p>
          <a:p>
            <a:endParaRPr lang="en-US" dirty="0"/>
          </a:p>
          <a:p>
            <a:endParaRPr lang="en-US" dirty="0"/>
          </a:p>
        </p:txBody>
      </p:sp>
    </p:spTree>
    <p:extLst>
      <p:ext uri="{BB962C8B-B14F-4D97-AF65-F5344CB8AC3E}">
        <p14:creationId xmlns:p14="http://schemas.microsoft.com/office/powerpoint/2010/main" val="225876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976F6-5E8A-DF1D-0CD3-6B4AB5A8F3D6}"/>
              </a:ext>
            </a:extLst>
          </p:cNvPr>
          <p:cNvSpPr>
            <a:spLocks noGrp="1"/>
          </p:cNvSpPr>
          <p:nvPr>
            <p:ph type="title"/>
          </p:nvPr>
        </p:nvSpPr>
        <p:spPr/>
        <p:txBody>
          <a:bodyPr/>
          <a:lstStyle/>
          <a:p>
            <a:r>
              <a:rPr lang="en-US" dirty="0"/>
              <a:t>Gradient descent</a:t>
            </a:r>
          </a:p>
        </p:txBody>
      </p:sp>
      <p:sp>
        <p:nvSpPr>
          <p:cNvPr id="3" name="Content Placeholder 2">
            <a:extLst>
              <a:ext uri="{FF2B5EF4-FFF2-40B4-BE49-F238E27FC236}">
                <a16:creationId xmlns:a16="http://schemas.microsoft.com/office/drawing/2014/main" id="{ADB3981E-07B2-7924-C724-1BCEF22AC523}"/>
              </a:ext>
            </a:extLst>
          </p:cNvPr>
          <p:cNvSpPr>
            <a:spLocks noGrp="1"/>
          </p:cNvSpPr>
          <p:nvPr>
            <p:ph idx="1"/>
          </p:nvPr>
        </p:nvSpPr>
        <p:spPr/>
        <p:txBody>
          <a:bodyPr/>
          <a:lstStyle/>
          <a:p>
            <a:r>
              <a:rPr lang="en-US" dirty="0"/>
              <a:t>Gradient descent is a way to minimize an objective function </a:t>
            </a:r>
            <a:r>
              <a:rPr lang="en-US" dirty="0">
                <a:effectLst/>
              </a:rPr>
              <a:t>J(θ)</a:t>
            </a:r>
            <a:r>
              <a:rPr lang="en-US" dirty="0"/>
              <a:t> parameterized by a model's parameters </a:t>
            </a:r>
            <a:r>
              <a:rPr lang="en-US" dirty="0" err="1">
                <a:effectLst/>
              </a:rPr>
              <a:t>θ∈Rd</a:t>
            </a:r>
            <a:r>
              <a:rPr lang="en-US" dirty="0"/>
              <a:t> by updating the parameters in the opposite direction of the gradient of the objective function </a:t>
            </a:r>
            <a:r>
              <a:rPr lang="en-US" dirty="0">
                <a:effectLst/>
              </a:rPr>
              <a:t>∇</a:t>
            </a:r>
            <a:r>
              <a:rPr lang="en-US" dirty="0" err="1">
                <a:effectLst/>
              </a:rPr>
              <a:t>θJ</a:t>
            </a:r>
            <a:r>
              <a:rPr lang="en-US" dirty="0">
                <a:effectLst/>
              </a:rPr>
              <a:t>(θ)</a:t>
            </a:r>
            <a:r>
              <a:rPr lang="en-US" dirty="0"/>
              <a:t> </a:t>
            </a:r>
            <a:r>
              <a:rPr lang="en-US" dirty="0" err="1"/>
              <a:t>w.r.t.</a:t>
            </a:r>
            <a:r>
              <a:rPr lang="en-US" dirty="0"/>
              <a:t> to the parameters. </a:t>
            </a:r>
          </a:p>
          <a:p>
            <a:r>
              <a:rPr lang="en-US" dirty="0"/>
              <a:t>The learning rate </a:t>
            </a:r>
            <a:r>
              <a:rPr lang="en-US" dirty="0">
                <a:effectLst/>
              </a:rPr>
              <a:t>η</a:t>
            </a:r>
            <a:r>
              <a:rPr lang="en-US" dirty="0"/>
              <a:t> determines the size of the steps we take to reach a (local) minimum.</a:t>
            </a:r>
          </a:p>
          <a:p>
            <a:r>
              <a:rPr lang="en-US" dirty="0"/>
              <a:t> In other words, we follow the direction of the slope of the surface created by the objective function downhill until we reach a valley</a:t>
            </a:r>
          </a:p>
        </p:txBody>
      </p:sp>
    </p:spTree>
    <p:extLst>
      <p:ext uri="{BB962C8B-B14F-4D97-AF65-F5344CB8AC3E}">
        <p14:creationId xmlns:p14="http://schemas.microsoft.com/office/powerpoint/2010/main" val="1765198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61790-5C93-5119-C800-90F3717F4C48}"/>
              </a:ext>
            </a:extLst>
          </p:cNvPr>
          <p:cNvSpPr>
            <a:spLocks noGrp="1"/>
          </p:cNvSpPr>
          <p:nvPr>
            <p:ph type="title"/>
          </p:nvPr>
        </p:nvSpPr>
        <p:spPr/>
        <p:txBody>
          <a:bodyPr/>
          <a:lstStyle/>
          <a:p>
            <a:r>
              <a:rPr lang="en-US" b="1" dirty="0"/>
              <a:t>Gradient Descent</a:t>
            </a:r>
            <a:br>
              <a:rPr lang="en-US" b="1" dirty="0"/>
            </a:br>
            <a:endParaRPr lang="en-US" dirty="0"/>
          </a:p>
        </p:txBody>
      </p:sp>
      <p:sp>
        <p:nvSpPr>
          <p:cNvPr id="3" name="Content Placeholder 2">
            <a:extLst>
              <a:ext uri="{FF2B5EF4-FFF2-40B4-BE49-F238E27FC236}">
                <a16:creationId xmlns:a16="http://schemas.microsoft.com/office/drawing/2014/main" id="{6C7B029F-218C-C7DC-D271-032F53E3534A}"/>
              </a:ext>
            </a:extLst>
          </p:cNvPr>
          <p:cNvSpPr>
            <a:spLocks noGrp="1"/>
          </p:cNvSpPr>
          <p:nvPr>
            <p:ph idx="1"/>
          </p:nvPr>
        </p:nvSpPr>
        <p:spPr/>
        <p:txBody>
          <a:bodyPr>
            <a:normAutofit fontScale="77500" lnSpcReduction="20000"/>
          </a:bodyPr>
          <a:lstStyle/>
          <a:p>
            <a:r>
              <a:rPr lang="en-US" dirty="0"/>
              <a:t>Advantages:</a:t>
            </a:r>
          </a:p>
          <a:p>
            <a:endParaRPr lang="en-US" dirty="0"/>
          </a:p>
          <a:p>
            <a:r>
              <a:rPr lang="en-US" dirty="0"/>
              <a:t>    Easy computation.</a:t>
            </a:r>
          </a:p>
          <a:p>
            <a:r>
              <a:rPr lang="en-US" dirty="0"/>
              <a:t>    Easy to implement.</a:t>
            </a:r>
          </a:p>
          <a:p>
            <a:r>
              <a:rPr lang="en-US" dirty="0"/>
              <a:t>    Easy to understand.</a:t>
            </a:r>
          </a:p>
          <a:p>
            <a:endParaRPr lang="en-US" dirty="0"/>
          </a:p>
          <a:p>
            <a:r>
              <a:rPr lang="en-US" dirty="0"/>
              <a:t>Disadvantages:</a:t>
            </a:r>
          </a:p>
          <a:p>
            <a:endParaRPr lang="en-US" dirty="0"/>
          </a:p>
          <a:p>
            <a:r>
              <a:rPr lang="en-US" dirty="0"/>
              <a:t>    May trap at local minima.</a:t>
            </a:r>
          </a:p>
          <a:p>
            <a:r>
              <a:rPr lang="en-US" dirty="0"/>
              <a:t>    Weights are changed after calculating gradient on the whole dataset. So, if the dataset    </a:t>
            </a:r>
          </a:p>
          <a:p>
            <a:pPr marL="0" indent="0">
              <a:buNone/>
            </a:pPr>
            <a:r>
              <a:rPr lang="en-US" dirty="0"/>
              <a:t>        is too large than this may take years to converge to the minima.</a:t>
            </a:r>
          </a:p>
          <a:p>
            <a:r>
              <a:rPr lang="en-US" dirty="0"/>
              <a:t>    Requires large memory to calculate gradient on the whole dataset.</a:t>
            </a:r>
          </a:p>
        </p:txBody>
      </p:sp>
    </p:spTree>
    <p:extLst>
      <p:ext uri="{BB962C8B-B14F-4D97-AF65-F5344CB8AC3E}">
        <p14:creationId xmlns:p14="http://schemas.microsoft.com/office/powerpoint/2010/main" val="292256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A6192-19B6-353A-AAE7-6CE0C05FF5CC}"/>
              </a:ext>
            </a:extLst>
          </p:cNvPr>
          <p:cNvSpPr>
            <a:spLocks noGrp="1"/>
          </p:cNvSpPr>
          <p:nvPr>
            <p:ph type="title"/>
          </p:nvPr>
        </p:nvSpPr>
        <p:spPr/>
        <p:txBody>
          <a:bodyPr/>
          <a:lstStyle/>
          <a:p>
            <a:r>
              <a:rPr lang="en-US" b="1" dirty="0"/>
              <a:t>Gradient descent variants</a:t>
            </a:r>
            <a:br>
              <a:rPr lang="en-US" b="1" dirty="0"/>
            </a:br>
            <a:endParaRPr lang="en-US" dirty="0"/>
          </a:p>
        </p:txBody>
      </p:sp>
      <p:sp>
        <p:nvSpPr>
          <p:cNvPr id="3" name="Content Placeholder 2">
            <a:extLst>
              <a:ext uri="{FF2B5EF4-FFF2-40B4-BE49-F238E27FC236}">
                <a16:creationId xmlns:a16="http://schemas.microsoft.com/office/drawing/2014/main" id="{3003209D-5C7F-C912-A64B-880926DCAEF2}"/>
              </a:ext>
            </a:extLst>
          </p:cNvPr>
          <p:cNvSpPr>
            <a:spLocks noGrp="1"/>
          </p:cNvSpPr>
          <p:nvPr>
            <p:ph idx="1"/>
          </p:nvPr>
        </p:nvSpPr>
        <p:spPr/>
        <p:txBody>
          <a:bodyPr>
            <a:normAutofit lnSpcReduction="10000"/>
          </a:bodyPr>
          <a:lstStyle/>
          <a:p>
            <a:pPr algn="just"/>
            <a:r>
              <a:rPr lang="en-US" dirty="0"/>
              <a:t>There are three variants of gradient descent, which differ in how much data we use to compute the gradient of the objective function. Depending on the amount of data, we make a trade-off between the accuracy of the parameter update and the time it takes to perform an update.</a:t>
            </a:r>
          </a:p>
          <a:p>
            <a:pPr algn="just"/>
            <a:r>
              <a:rPr lang="en-US" dirty="0"/>
              <a:t>Gradient descent is a first-order optimization algorithm which is dependent on the first order derivative of a loss function. It calculates that which way the weights should be altered so that the function can reach a minima. Through backpropagation, the loss is transferred from one layer to another and the model’s parameters also known as weights are modified depending on the losses so that the loss can be minimized.</a:t>
            </a:r>
          </a:p>
        </p:txBody>
      </p:sp>
    </p:spTree>
    <p:extLst>
      <p:ext uri="{BB962C8B-B14F-4D97-AF65-F5344CB8AC3E}">
        <p14:creationId xmlns:p14="http://schemas.microsoft.com/office/powerpoint/2010/main" val="3651689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4BB18-23EA-2AAA-9EF4-14FE6217CC07}"/>
              </a:ext>
            </a:extLst>
          </p:cNvPr>
          <p:cNvSpPr>
            <a:spLocks noGrp="1"/>
          </p:cNvSpPr>
          <p:nvPr>
            <p:ph type="title"/>
          </p:nvPr>
        </p:nvSpPr>
        <p:spPr/>
        <p:txBody>
          <a:bodyPr/>
          <a:lstStyle/>
          <a:p>
            <a:r>
              <a:rPr lang="en-US" b="1" dirty="0"/>
              <a:t>Types of Gradient Descent</a:t>
            </a:r>
            <a:br>
              <a:rPr lang="en-US" b="1" dirty="0"/>
            </a:br>
            <a:endParaRPr lang="en-US" dirty="0"/>
          </a:p>
        </p:txBody>
      </p:sp>
      <p:sp>
        <p:nvSpPr>
          <p:cNvPr id="3" name="Content Placeholder 2">
            <a:extLst>
              <a:ext uri="{FF2B5EF4-FFF2-40B4-BE49-F238E27FC236}">
                <a16:creationId xmlns:a16="http://schemas.microsoft.com/office/drawing/2014/main" id="{195FBC55-2F4C-D623-0496-5977C4B4337E}"/>
              </a:ext>
            </a:extLst>
          </p:cNvPr>
          <p:cNvSpPr>
            <a:spLocks noGrp="1"/>
          </p:cNvSpPr>
          <p:nvPr>
            <p:ph idx="1"/>
          </p:nvPr>
        </p:nvSpPr>
        <p:spPr/>
        <p:txBody>
          <a:bodyPr/>
          <a:lstStyle/>
          <a:p>
            <a:pPr>
              <a:buFont typeface="Arial" panose="020B0604020202020204" pitchFamily="34" charset="0"/>
              <a:buChar char="•"/>
            </a:pPr>
            <a:r>
              <a:rPr lang="fr-FR" b="1" dirty="0"/>
              <a:t>Batch Gradient </a:t>
            </a:r>
            <a:r>
              <a:rPr lang="fr-FR" b="1" dirty="0" err="1"/>
              <a:t>Descent</a:t>
            </a:r>
            <a:r>
              <a:rPr lang="fr-FR" b="1" dirty="0"/>
              <a:t> or </a:t>
            </a:r>
            <a:r>
              <a:rPr lang="fr-FR" b="1" dirty="0" err="1"/>
              <a:t>Vanilla</a:t>
            </a:r>
            <a:r>
              <a:rPr lang="fr-FR" b="1" dirty="0"/>
              <a:t> Gradient </a:t>
            </a:r>
            <a:r>
              <a:rPr lang="fr-FR" b="1" dirty="0" err="1"/>
              <a:t>Descent</a:t>
            </a:r>
            <a:endParaRPr lang="fr-FR" dirty="0"/>
          </a:p>
          <a:p>
            <a:pPr>
              <a:buFont typeface="Arial" panose="020B0604020202020204" pitchFamily="34" charset="0"/>
              <a:buChar char="•"/>
            </a:pPr>
            <a:r>
              <a:rPr lang="fr-FR" b="1" dirty="0" err="1"/>
              <a:t>Stochastic</a:t>
            </a:r>
            <a:r>
              <a:rPr lang="fr-FR" b="1" dirty="0"/>
              <a:t> Gradient </a:t>
            </a:r>
            <a:r>
              <a:rPr lang="fr-FR" b="1" dirty="0" err="1"/>
              <a:t>Descent</a:t>
            </a:r>
            <a:endParaRPr lang="fr-FR" dirty="0"/>
          </a:p>
          <a:p>
            <a:pPr>
              <a:buFont typeface="Arial" panose="020B0604020202020204" pitchFamily="34" charset="0"/>
              <a:buChar char="•"/>
            </a:pPr>
            <a:r>
              <a:rPr lang="fr-FR" b="1" dirty="0"/>
              <a:t>Mini batch Gradient </a:t>
            </a:r>
            <a:r>
              <a:rPr lang="fr-FR" b="1" dirty="0" err="1"/>
              <a:t>Descent</a:t>
            </a:r>
            <a:endParaRPr lang="fr-FR" dirty="0"/>
          </a:p>
          <a:p>
            <a:pPr marL="0" indent="0">
              <a:buNone/>
            </a:pPr>
            <a:endParaRPr lang="en-US" dirty="0"/>
          </a:p>
        </p:txBody>
      </p:sp>
    </p:spTree>
    <p:extLst>
      <p:ext uri="{BB962C8B-B14F-4D97-AF65-F5344CB8AC3E}">
        <p14:creationId xmlns:p14="http://schemas.microsoft.com/office/powerpoint/2010/main" val="2641629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66B9D-234F-E0A6-AE55-BFA426956B4A}"/>
              </a:ext>
            </a:extLst>
          </p:cNvPr>
          <p:cNvSpPr>
            <a:spLocks noGrp="1"/>
          </p:cNvSpPr>
          <p:nvPr>
            <p:ph type="title"/>
          </p:nvPr>
        </p:nvSpPr>
        <p:spPr/>
        <p:txBody>
          <a:bodyPr/>
          <a:lstStyle/>
          <a:p>
            <a:r>
              <a:rPr lang="en-US" b="1" dirty="0"/>
              <a:t>Batch gradient descent</a:t>
            </a:r>
            <a:br>
              <a:rPr lang="en-US" b="1" dirty="0"/>
            </a:br>
            <a:endParaRPr lang="en-US" dirty="0"/>
          </a:p>
        </p:txBody>
      </p:sp>
      <p:sp>
        <p:nvSpPr>
          <p:cNvPr id="3" name="Content Placeholder 2">
            <a:extLst>
              <a:ext uri="{FF2B5EF4-FFF2-40B4-BE49-F238E27FC236}">
                <a16:creationId xmlns:a16="http://schemas.microsoft.com/office/drawing/2014/main" id="{1AF5149E-038E-2977-A120-6CFD3F7C9A45}"/>
              </a:ext>
            </a:extLst>
          </p:cNvPr>
          <p:cNvSpPr>
            <a:spLocks noGrp="1"/>
          </p:cNvSpPr>
          <p:nvPr>
            <p:ph idx="1"/>
          </p:nvPr>
        </p:nvSpPr>
        <p:spPr/>
        <p:txBody>
          <a:bodyPr/>
          <a:lstStyle/>
          <a:p>
            <a:r>
              <a:rPr lang="en-US" dirty="0"/>
              <a:t>Batch gradient descent, computes the gradient of the cost function </a:t>
            </a:r>
            <a:r>
              <a:rPr lang="en-US" dirty="0" err="1"/>
              <a:t>w.r.t.</a:t>
            </a:r>
            <a:r>
              <a:rPr lang="en-US" dirty="0"/>
              <a:t> to the parameters </a:t>
            </a:r>
            <a:r>
              <a:rPr lang="en-US" dirty="0">
                <a:effectLst/>
              </a:rPr>
              <a:t>θ</a:t>
            </a:r>
            <a:r>
              <a:rPr lang="en-US" dirty="0"/>
              <a:t> for the </a:t>
            </a:r>
            <a:r>
              <a:rPr lang="en-US" b="1" dirty="0"/>
              <a:t>entire training dataset</a:t>
            </a:r>
            <a:r>
              <a:rPr lang="en-US" dirty="0"/>
              <a:t>:</a:t>
            </a:r>
          </a:p>
          <a:p>
            <a:r>
              <a:rPr lang="el-GR" dirty="0">
                <a:effectLst/>
              </a:rPr>
              <a:t>θ=θ−η⋅∇θ</a:t>
            </a:r>
            <a:r>
              <a:rPr lang="en-US" dirty="0">
                <a:effectLst/>
              </a:rPr>
              <a:t>J(</a:t>
            </a:r>
            <a:r>
              <a:rPr lang="el-GR" dirty="0">
                <a:effectLst/>
              </a:rPr>
              <a:t>θ)</a:t>
            </a:r>
            <a:r>
              <a:rPr lang="el-GR" dirty="0"/>
              <a:t>.</a:t>
            </a:r>
            <a:endParaRPr lang="en-US" dirty="0"/>
          </a:p>
          <a:p>
            <a:r>
              <a:rPr lang="en-US" dirty="0"/>
              <a:t>As we need to calculate the gradients for the whole dataset to perform just </a:t>
            </a:r>
            <a:r>
              <a:rPr lang="en-US" i="1" dirty="0"/>
              <a:t>one</a:t>
            </a:r>
            <a:r>
              <a:rPr lang="en-US" dirty="0"/>
              <a:t> update, batch gradient descent can be very slow and is intractable for datasets that don't fit in memory.</a:t>
            </a:r>
          </a:p>
          <a:p>
            <a:r>
              <a:rPr lang="en-US" dirty="0"/>
              <a:t> Batch gradient descent also doesn't allow us to update our model </a:t>
            </a:r>
            <a:r>
              <a:rPr lang="en-US" i="1" dirty="0"/>
              <a:t>online</a:t>
            </a:r>
            <a:r>
              <a:rPr lang="en-US" dirty="0"/>
              <a:t>, i.e. with new examples on-the-fly.</a:t>
            </a:r>
          </a:p>
        </p:txBody>
      </p:sp>
    </p:spTree>
    <p:extLst>
      <p:ext uri="{BB962C8B-B14F-4D97-AF65-F5344CB8AC3E}">
        <p14:creationId xmlns:p14="http://schemas.microsoft.com/office/powerpoint/2010/main" val="30144644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688</TotalTime>
  <Words>3435</Words>
  <Application>Microsoft Office PowerPoint</Application>
  <PresentationFormat>Widescreen</PresentationFormat>
  <Paragraphs>185</Paragraphs>
  <Slides>43</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48" baseType="lpstr">
      <vt:lpstr>Arial</vt:lpstr>
      <vt:lpstr>Calibri</vt:lpstr>
      <vt:lpstr>Calibri Light</vt:lpstr>
      <vt:lpstr>Office Theme</vt:lpstr>
      <vt:lpstr>Bitmap Image</vt:lpstr>
      <vt:lpstr>Optimization Algorithms </vt:lpstr>
      <vt:lpstr>The objective of Machine Learning algorithm </vt:lpstr>
      <vt:lpstr>Optimization Algorithms For Training Neural Network </vt:lpstr>
      <vt:lpstr>Gradient descent</vt:lpstr>
      <vt:lpstr>Gradient descent</vt:lpstr>
      <vt:lpstr>Gradient Descent </vt:lpstr>
      <vt:lpstr>Gradient descent variants </vt:lpstr>
      <vt:lpstr>Types of Gradient Descent </vt:lpstr>
      <vt:lpstr>Batch gradient descent </vt:lpstr>
      <vt:lpstr>PowerPoint Presentation</vt:lpstr>
      <vt:lpstr>Stochastic gradient descent </vt:lpstr>
      <vt:lpstr>Stochastic gradient descent </vt:lpstr>
      <vt:lpstr>Stochastic gradient descent</vt:lpstr>
      <vt:lpstr>Stochastic Gradient Descent </vt:lpstr>
      <vt:lpstr>Mini-batch gradient descent</vt:lpstr>
      <vt:lpstr>Mini-batch gradient descent</vt:lpstr>
      <vt:lpstr>Challenges </vt:lpstr>
      <vt:lpstr>Momentum </vt:lpstr>
      <vt:lpstr>PowerPoint Presentation</vt:lpstr>
      <vt:lpstr>Adagrad </vt:lpstr>
      <vt:lpstr>PowerPoint Presentation</vt:lpstr>
      <vt:lpstr>PowerPoint Presentation</vt:lpstr>
      <vt:lpstr>PowerPoint Presentation</vt:lpstr>
      <vt:lpstr>Adadelta </vt:lpstr>
      <vt:lpstr>PowerPoint Presentation</vt:lpstr>
      <vt:lpstr>PowerPoint Presentation</vt:lpstr>
      <vt:lpstr>RMSProp </vt:lpstr>
      <vt:lpstr>RMSprop </vt:lpstr>
      <vt:lpstr>Adam — Adaptive Moment Estimation </vt:lpstr>
      <vt:lpstr>Adam </vt:lpstr>
      <vt:lpstr>PowerPoint Presentation</vt:lpstr>
      <vt:lpstr>PowerPoint Presentation</vt:lpstr>
      <vt:lpstr>Further Reading </vt:lpstr>
      <vt:lpstr>Which optimizer to use? </vt:lpstr>
      <vt:lpstr>Batch normalization </vt:lpstr>
      <vt:lpstr>Early stopping </vt:lpstr>
      <vt:lpstr>PowerPoint Presentation</vt:lpstr>
      <vt:lpstr>PowerPoint Presentation</vt:lpstr>
      <vt:lpstr>Important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Smita Kulkarni</dc:creator>
  <cp:lastModifiedBy>Kshitij Darwhekar</cp:lastModifiedBy>
  <cp:revision>17</cp:revision>
  <dcterms:created xsi:type="dcterms:W3CDTF">2022-07-06T09:45:25Z</dcterms:created>
  <dcterms:modified xsi:type="dcterms:W3CDTF">2022-09-21T02:40:27Z</dcterms:modified>
</cp:coreProperties>
</file>