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1"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3184A-151A-48C8-9FB2-0847C7177D90}" type="datetimeFigureOut">
              <a:rPr lang="en-US" smtClean="0"/>
              <a:t>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4CFFC7-6F4A-4AD8-BFF8-27D914186FD6}" type="slidenum">
              <a:rPr lang="en-US" smtClean="0"/>
              <a:t>‹#›</a:t>
            </a:fld>
            <a:endParaRPr lang="en-US"/>
          </a:p>
        </p:txBody>
      </p:sp>
    </p:spTree>
    <p:extLst>
      <p:ext uri="{BB962C8B-B14F-4D97-AF65-F5344CB8AC3E}">
        <p14:creationId xmlns:p14="http://schemas.microsoft.com/office/powerpoint/2010/main" val="2514509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D11F69A-A2C2-4653-8FD7-2B25563BCA37}" type="datetimeFigureOut">
              <a:rPr lang="en-IN" smtClean="0"/>
              <a:t>17-01-2021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E1FEAD-F1DD-4965-BA7A-623243F744CC}" type="slidenum">
              <a:rPr lang="en-IN" smtClean="0"/>
              <a:t>‹#›</a:t>
            </a:fld>
            <a:endParaRPr lang="en-IN"/>
          </a:p>
        </p:txBody>
      </p:sp>
    </p:spTree>
    <p:extLst>
      <p:ext uri="{BB962C8B-B14F-4D97-AF65-F5344CB8AC3E}">
        <p14:creationId xmlns:p14="http://schemas.microsoft.com/office/powerpoint/2010/main" val="2923890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D11F69A-A2C2-4653-8FD7-2B25563BCA37}" type="datetimeFigureOut">
              <a:rPr lang="en-IN" smtClean="0"/>
              <a:t>17-01-2021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E1FEAD-F1DD-4965-BA7A-623243F744CC}" type="slidenum">
              <a:rPr lang="en-IN" smtClean="0"/>
              <a:t>‹#›</a:t>
            </a:fld>
            <a:endParaRPr lang="en-IN"/>
          </a:p>
        </p:txBody>
      </p:sp>
    </p:spTree>
    <p:extLst>
      <p:ext uri="{BB962C8B-B14F-4D97-AF65-F5344CB8AC3E}">
        <p14:creationId xmlns:p14="http://schemas.microsoft.com/office/powerpoint/2010/main" val="2554629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D11F69A-A2C2-4653-8FD7-2B25563BCA37}" type="datetimeFigureOut">
              <a:rPr lang="en-IN" smtClean="0"/>
              <a:t>17-01-2021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E1FEAD-F1DD-4965-BA7A-623243F744CC}" type="slidenum">
              <a:rPr lang="en-IN" smtClean="0"/>
              <a:t>‹#›</a:t>
            </a:fld>
            <a:endParaRPr lang="en-IN"/>
          </a:p>
        </p:txBody>
      </p:sp>
    </p:spTree>
    <p:extLst>
      <p:ext uri="{BB962C8B-B14F-4D97-AF65-F5344CB8AC3E}">
        <p14:creationId xmlns:p14="http://schemas.microsoft.com/office/powerpoint/2010/main" val="3502579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D11F69A-A2C2-4653-8FD7-2B25563BCA37}" type="datetimeFigureOut">
              <a:rPr lang="en-IN" smtClean="0"/>
              <a:t>17-01-2021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E1FEAD-F1DD-4965-BA7A-623243F744CC}" type="slidenum">
              <a:rPr lang="en-IN" smtClean="0"/>
              <a:t>‹#›</a:t>
            </a:fld>
            <a:endParaRPr lang="en-IN"/>
          </a:p>
        </p:txBody>
      </p:sp>
    </p:spTree>
    <p:extLst>
      <p:ext uri="{BB962C8B-B14F-4D97-AF65-F5344CB8AC3E}">
        <p14:creationId xmlns:p14="http://schemas.microsoft.com/office/powerpoint/2010/main" val="4140215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11F69A-A2C2-4653-8FD7-2B25563BCA37}" type="datetimeFigureOut">
              <a:rPr lang="en-IN" smtClean="0"/>
              <a:t>17-01-2021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E1FEAD-F1DD-4965-BA7A-623243F744CC}" type="slidenum">
              <a:rPr lang="en-IN" smtClean="0"/>
              <a:t>‹#›</a:t>
            </a:fld>
            <a:endParaRPr lang="en-IN"/>
          </a:p>
        </p:txBody>
      </p:sp>
    </p:spTree>
    <p:extLst>
      <p:ext uri="{BB962C8B-B14F-4D97-AF65-F5344CB8AC3E}">
        <p14:creationId xmlns:p14="http://schemas.microsoft.com/office/powerpoint/2010/main" val="4063830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D11F69A-A2C2-4653-8FD7-2B25563BCA37}" type="datetimeFigureOut">
              <a:rPr lang="en-IN" smtClean="0"/>
              <a:t>17-01-2021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E1FEAD-F1DD-4965-BA7A-623243F744CC}" type="slidenum">
              <a:rPr lang="en-IN" smtClean="0"/>
              <a:t>‹#›</a:t>
            </a:fld>
            <a:endParaRPr lang="en-IN"/>
          </a:p>
        </p:txBody>
      </p:sp>
    </p:spTree>
    <p:extLst>
      <p:ext uri="{BB962C8B-B14F-4D97-AF65-F5344CB8AC3E}">
        <p14:creationId xmlns:p14="http://schemas.microsoft.com/office/powerpoint/2010/main" val="407175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D11F69A-A2C2-4653-8FD7-2B25563BCA37}" type="datetimeFigureOut">
              <a:rPr lang="en-IN" smtClean="0"/>
              <a:t>17-01-2021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E1FEAD-F1DD-4965-BA7A-623243F744CC}" type="slidenum">
              <a:rPr lang="en-IN" smtClean="0"/>
              <a:t>‹#›</a:t>
            </a:fld>
            <a:endParaRPr lang="en-IN"/>
          </a:p>
        </p:txBody>
      </p:sp>
    </p:spTree>
    <p:extLst>
      <p:ext uri="{BB962C8B-B14F-4D97-AF65-F5344CB8AC3E}">
        <p14:creationId xmlns:p14="http://schemas.microsoft.com/office/powerpoint/2010/main" val="1567579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D11F69A-A2C2-4653-8FD7-2B25563BCA37}" type="datetimeFigureOut">
              <a:rPr lang="en-IN" smtClean="0"/>
              <a:t>17-01-2021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E1FEAD-F1DD-4965-BA7A-623243F744CC}" type="slidenum">
              <a:rPr lang="en-IN" smtClean="0"/>
              <a:t>‹#›</a:t>
            </a:fld>
            <a:endParaRPr lang="en-IN"/>
          </a:p>
        </p:txBody>
      </p:sp>
    </p:spTree>
    <p:extLst>
      <p:ext uri="{BB962C8B-B14F-4D97-AF65-F5344CB8AC3E}">
        <p14:creationId xmlns:p14="http://schemas.microsoft.com/office/powerpoint/2010/main" val="400327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11F69A-A2C2-4653-8FD7-2B25563BCA37}" type="datetimeFigureOut">
              <a:rPr lang="en-IN" smtClean="0"/>
              <a:t>17-01-2021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E1FEAD-F1DD-4965-BA7A-623243F744CC}" type="slidenum">
              <a:rPr lang="en-IN" smtClean="0"/>
              <a:t>‹#›</a:t>
            </a:fld>
            <a:endParaRPr lang="en-IN"/>
          </a:p>
        </p:txBody>
      </p:sp>
    </p:spTree>
    <p:extLst>
      <p:ext uri="{BB962C8B-B14F-4D97-AF65-F5344CB8AC3E}">
        <p14:creationId xmlns:p14="http://schemas.microsoft.com/office/powerpoint/2010/main" val="1577842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11F69A-A2C2-4653-8FD7-2B25563BCA37}" type="datetimeFigureOut">
              <a:rPr lang="en-IN" smtClean="0"/>
              <a:t>17-01-2021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E1FEAD-F1DD-4965-BA7A-623243F744CC}" type="slidenum">
              <a:rPr lang="en-IN" smtClean="0"/>
              <a:t>‹#›</a:t>
            </a:fld>
            <a:endParaRPr lang="en-IN"/>
          </a:p>
        </p:txBody>
      </p:sp>
    </p:spTree>
    <p:extLst>
      <p:ext uri="{BB962C8B-B14F-4D97-AF65-F5344CB8AC3E}">
        <p14:creationId xmlns:p14="http://schemas.microsoft.com/office/powerpoint/2010/main" val="61805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11F69A-A2C2-4653-8FD7-2B25563BCA37}" type="datetimeFigureOut">
              <a:rPr lang="en-IN" smtClean="0"/>
              <a:t>17-01-2021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E1FEAD-F1DD-4965-BA7A-623243F744CC}" type="slidenum">
              <a:rPr lang="en-IN" smtClean="0"/>
              <a:t>‹#›</a:t>
            </a:fld>
            <a:endParaRPr lang="en-IN"/>
          </a:p>
        </p:txBody>
      </p:sp>
    </p:spTree>
    <p:extLst>
      <p:ext uri="{BB962C8B-B14F-4D97-AF65-F5344CB8AC3E}">
        <p14:creationId xmlns:p14="http://schemas.microsoft.com/office/powerpoint/2010/main" val="691304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11F69A-A2C2-4653-8FD7-2B25563BCA37}" type="datetimeFigureOut">
              <a:rPr lang="en-IN" smtClean="0"/>
              <a:t>17-01-2021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E1FEAD-F1DD-4965-BA7A-623243F744CC}" type="slidenum">
              <a:rPr lang="en-IN" smtClean="0"/>
              <a:t>‹#›</a:t>
            </a:fld>
            <a:endParaRPr lang="en-IN"/>
          </a:p>
        </p:txBody>
      </p:sp>
    </p:spTree>
    <p:extLst>
      <p:ext uri="{BB962C8B-B14F-4D97-AF65-F5344CB8AC3E}">
        <p14:creationId xmlns:p14="http://schemas.microsoft.com/office/powerpoint/2010/main" val="330215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learnopencv.com/number-of-parameters-and-tensor-sizes-in-convolutional-neural-networ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web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web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65" y="2113471"/>
            <a:ext cx="12025222" cy="1086929"/>
          </a:xfrm>
        </p:spPr>
        <p:txBody>
          <a:bodyPr>
            <a:normAutofit fontScale="90000"/>
          </a:bodyPr>
          <a:lstStyle/>
          <a:p>
            <a:r>
              <a:rPr lang="en-US" b="1" dirty="0"/>
              <a:t>Number of Parameters and Tensor Sizes in a Convolutional Neural Network (CNN)</a:t>
            </a:r>
            <a:br>
              <a:rPr lang="en-US" b="1" dirty="0"/>
            </a:br>
            <a:endParaRPr lang="en-IN" sz="2700" b="1" dirty="0"/>
          </a:p>
        </p:txBody>
      </p:sp>
      <p:sp>
        <p:nvSpPr>
          <p:cNvPr id="4" name="Rectangle 3"/>
          <p:cNvSpPr/>
          <p:nvPr/>
        </p:nvSpPr>
        <p:spPr>
          <a:xfrm>
            <a:off x="166778" y="3821350"/>
            <a:ext cx="12025222" cy="923330"/>
          </a:xfrm>
          <a:prstGeom prst="rect">
            <a:avLst/>
          </a:prstGeom>
        </p:spPr>
        <p:txBody>
          <a:bodyPr wrap="square">
            <a:spAutoFit/>
          </a:bodyPr>
          <a:lstStyle/>
          <a:p>
            <a:pPr algn="ctr"/>
            <a:r>
              <a:rPr lang="en-IN" dirty="0">
                <a:hlinkClick r:id="rId2"/>
              </a:rPr>
              <a:t>https://www.learnopencv.com/number-of-parameters-and-tensor-sizes-in-convolutional-neural-network/</a:t>
            </a:r>
            <a:endParaRPr lang="en-IN" dirty="0"/>
          </a:p>
          <a:p>
            <a:br>
              <a:rPr lang="en-IN" dirty="0"/>
            </a:br>
            <a:endParaRPr lang="en-IN" dirty="0"/>
          </a:p>
        </p:txBody>
      </p:sp>
    </p:spTree>
    <p:extLst>
      <p:ext uri="{BB962C8B-B14F-4D97-AF65-F5344CB8AC3E}">
        <p14:creationId xmlns:p14="http://schemas.microsoft.com/office/powerpoint/2010/main" val="3707860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Number of Parameters of a Fully Connected (FC) Layer</a:t>
            </a:r>
            <a:br>
              <a:rPr lang="en-US" b="1" dirty="0"/>
            </a:br>
            <a:endParaRPr lang="en-IN" dirty="0"/>
          </a:p>
        </p:txBody>
      </p:sp>
      <p:sp>
        <p:nvSpPr>
          <p:cNvPr id="3" name="Content Placeholder 2"/>
          <p:cNvSpPr>
            <a:spLocks noGrp="1"/>
          </p:cNvSpPr>
          <p:nvPr>
            <p:ph idx="1"/>
          </p:nvPr>
        </p:nvSpPr>
        <p:spPr>
          <a:xfrm>
            <a:off x="138023" y="1825625"/>
            <a:ext cx="12053977" cy="4351338"/>
          </a:xfrm>
        </p:spPr>
        <p:txBody>
          <a:bodyPr/>
          <a:lstStyle/>
          <a:p>
            <a:r>
              <a:rPr lang="en-US" dirty="0"/>
              <a:t>There are two kinds of fully connected layers in a CNN. The first FC layer is connected to the last Conv Layer, while later FC layers are connected to other FC layers. Let’s consider each case separately.</a:t>
            </a:r>
          </a:p>
          <a:p>
            <a:endParaRPr lang="en-IN" dirty="0"/>
          </a:p>
        </p:txBody>
      </p:sp>
    </p:spTree>
    <p:extLst>
      <p:ext uri="{BB962C8B-B14F-4D97-AF65-F5344CB8AC3E}">
        <p14:creationId xmlns:p14="http://schemas.microsoft.com/office/powerpoint/2010/main" val="1981547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Case 1: Number of Parameters of a Fully Connected (FC) Layer connected to a Conv Layer</a:t>
            </a:r>
            <a:br>
              <a:rPr lang="en-US" b="1" dirty="0"/>
            </a:br>
            <a:endParaRPr lang="en-IN" dirty="0"/>
          </a:p>
        </p:txBody>
      </p:sp>
      <p:sp>
        <p:nvSpPr>
          <p:cNvPr id="3" name="Content Placeholder 2"/>
          <p:cNvSpPr>
            <a:spLocks noGrp="1"/>
          </p:cNvSpPr>
          <p:nvPr>
            <p:ph idx="1"/>
          </p:nvPr>
        </p:nvSpPr>
        <p:spPr/>
        <p:txBody>
          <a:bodyPr>
            <a:normAutofit fontScale="92500"/>
          </a:bodyPr>
          <a:lstStyle/>
          <a:p>
            <a:r>
              <a:rPr lang="en-US" dirty="0"/>
              <a:t>Let’s define,</a:t>
            </a:r>
          </a:p>
          <a:p>
            <a:r>
              <a:rPr lang="en-US" dirty="0" err="1"/>
              <a:t>Wcf</a:t>
            </a:r>
            <a:r>
              <a:rPr lang="en-US" dirty="0"/>
              <a:t> = Number of weights of a FC Layer which is connected to a Conv Layer.</a:t>
            </a:r>
          </a:p>
          <a:p>
            <a:r>
              <a:rPr lang="en-US" dirty="0" err="1"/>
              <a:t>Bcf</a:t>
            </a:r>
            <a:r>
              <a:rPr lang="en-US" dirty="0"/>
              <a:t> = Number of biases of a FC Layer which is connected to a Conv Layer.</a:t>
            </a:r>
          </a:p>
          <a:p>
            <a:r>
              <a:rPr lang="en-US" dirty="0"/>
              <a:t>O = Size (width) of the output image of the previous Conv Layer.</a:t>
            </a:r>
          </a:p>
          <a:p>
            <a:r>
              <a:rPr lang="en-US" dirty="0"/>
              <a:t>N = Number of kernels in the previous Conv Layer.</a:t>
            </a:r>
          </a:p>
          <a:p>
            <a:r>
              <a:rPr lang="en-US" dirty="0"/>
              <a:t>F = Number of neurons in the FC Layer.</a:t>
            </a:r>
          </a:p>
          <a:p>
            <a:endParaRPr lang="en-US" dirty="0"/>
          </a:p>
          <a:p>
            <a:r>
              <a:rPr lang="en-US" dirty="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9797" y="5077047"/>
            <a:ext cx="2755870" cy="1396309"/>
          </a:xfrm>
          <a:prstGeom prst="rect">
            <a:avLst/>
          </a:prstGeom>
        </p:spPr>
      </p:pic>
    </p:spTree>
    <p:extLst>
      <p:ext uri="{BB962C8B-B14F-4D97-AF65-F5344CB8AC3E}">
        <p14:creationId xmlns:p14="http://schemas.microsoft.com/office/powerpoint/2010/main" val="1065466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Example</a:t>
            </a:r>
          </a:p>
        </p:txBody>
      </p:sp>
      <p:sp>
        <p:nvSpPr>
          <p:cNvPr id="3" name="Content Placeholder 2"/>
          <p:cNvSpPr>
            <a:spLocks noGrp="1"/>
          </p:cNvSpPr>
          <p:nvPr>
            <p:ph idx="1"/>
          </p:nvPr>
        </p:nvSpPr>
        <p:spPr>
          <a:xfrm>
            <a:off x="260231" y="1377051"/>
            <a:ext cx="11695980" cy="4351338"/>
          </a:xfrm>
        </p:spPr>
        <p:txBody>
          <a:bodyPr/>
          <a:lstStyle/>
          <a:p>
            <a:r>
              <a:rPr lang="en-US" dirty="0"/>
              <a:t>Example: The first fully connected layer of </a:t>
            </a:r>
            <a:r>
              <a:rPr lang="en-US" dirty="0" err="1"/>
              <a:t>AlexNet</a:t>
            </a:r>
            <a:r>
              <a:rPr lang="en-US" dirty="0"/>
              <a:t> is connected to a Conv Layer. For this layer, O = 6, N = 256 and F = 4096. Therefore,</a:t>
            </a:r>
          </a:p>
          <a:p>
            <a:endParaRPr lang="en-US" dirty="0"/>
          </a:p>
          <a:p>
            <a:r>
              <a:rPr lang="en-US" dirty="0"/>
              <a:t>    </a:t>
            </a:r>
          </a:p>
          <a:p>
            <a:endParaRPr lang="en-US" dirty="0"/>
          </a:p>
          <a:p>
            <a:endParaRPr lang="en-US" dirty="0"/>
          </a:p>
          <a:p>
            <a:r>
              <a:rPr lang="en-US" dirty="0"/>
              <a:t>That’s an order of magnitude more than the total number of parameters of all the Conv Layers combined!</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7646" y="2299300"/>
            <a:ext cx="5822830" cy="1798248"/>
          </a:xfrm>
          <a:prstGeom prst="rect">
            <a:avLst/>
          </a:prstGeom>
        </p:spPr>
      </p:pic>
    </p:spTree>
    <p:extLst>
      <p:ext uri="{BB962C8B-B14F-4D97-AF65-F5344CB8AC3E}">
        <p14:creationId xmlns:p14="http://schemas.microsoft.com/office/powerpoint/2010/main" val="2996369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645" y="365125"/>
            <a:ext cx="11884325" cy="350867"/>
          </a:xfrm>
        </p:spPr>
        <p:txBody>
          <a:bodyPr>
            <a:noAutofit/>
          </a:bodyPr>
          <a:lstStyle/>
          <a:p>
            <a:r>
              <a:rPr lang="en-US" sz="2400" b="1" dirty="0"/>
              <a:t>Case 2: Number of Parameters of a Fully Connected (FC) Layer connected to a FC Layer</a:t>
            </a:r>
            <a:br>
              <a:rPr lang="en-US" sz="2400" b="1" dirty="0"/>
            </a:br>
            <a:endParaRPr lang="en-IN" sz="2400" b="1" dirty="0"/>
          </a:p>
        </p:txBody>
      </p:sp>
      <p:sp>
        <p:nvSpPr>
          <p:cNvPr id="3" name="Content Placeholder 2"/>
          <p:cNvSpPr>
            <a:spLocks noGrp="1"/>
          </p:cNvSpPr>
          <p:nvPr>
            <p:ph idx="1"/>
          </p:nvPr>
        </p:nvSpPr>
        <p:spPr>
          <a:xfrm>
            <a:off x="123646" y="552091"/>
            <a:ext cx="11815312" cy="6228271"/>
          </a:xfrm>
        </p:spPr>
        <p:txBody>
          <a:bodyPr>
            <a:normAutofit/>
          </a:bodyPr>
          <a:lstStyle/>
          <a:p>
            <a:pPr marL="0" indent="0">
              <a:buNone/>
            </a:pPr>
            <a:r>
              <a:rPr lang="en-US" sz="2400" dirty="0"/>
              <a:t>Let’s define,</a:t>
            </a:r>
          </a:p>
          <a:p>
            <a:r>
              <a:rPr lang="en-US" sz="2400" dirty="0" err="1"/>
              <a:t>Wff</a:t>
            </a:r>
            <a:r>
              <a:rPr lang="en-US" sz="2400" dirty="0"/>
              <a:t> = Number of weights of a FC Layer which is connected to an FC Layer.</a:t>
            </a:r>
          </a:p>
          <a:p>
            <a:r>
              <a:rPr lang="en-US" sz="2400" dirty="0" err="1"/>
              <a:t>Bff</a:t>
            </a:r>
            <a:r>
              <a:rPr lang="en-US" sz="2400" dirty="0"/>
              <a:t> = Number of biases of a FC Layer which is connected to an FC Layer.</a:t>
            </a:r>
          </a:p>
          <a:p>
            <a:r>
              <a:rPr lang="en-US" sz="2400" dirty="0" err="1"/>
              <a:t>Pff</a:t>
            </a:r>
            <a:r>
              <a:rPr lang="en-US" sz="2400" dirty="0"/>
              <a:t> = Number of parameters of a FC Layer which is connected to an FC Layer.</a:t>
            </a:r>
          </a:p>
          <a:p>
            <a:r>
              <a:rPr lang="en-US" sz="2400" dirty="0"/>
              <a:t>F = Number of neurons in the FC Layer.</a:t>
            </a:r>
          </a:p>
          <a:p>
            <a:r>
              <a:rPr lang="en-US" sz="2400" dirty="0"/>
              <a:t>F-1 = Number of neurons in the previous FC Layer.</a:t>
            </a:r>
            <a:endParaRPr lang="en-IN"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690" y="3565314"/>
            <a:ext cx="3465483" cy="1576029"/>
          </a:xfrm>
          <a:prstGeom prst="rect">
            <a:avLst/>
          </a:prstGeom>
        </p:spPr>
      </p:pic>
      <p:sp>
        <p:nvSpPr>
          <p:cNvPr id="8" name="Rectangle 7"/>
          <p:cNvSpPr/>
          <p:nvPr/>
        </p:nvSpPr>
        <p:spPr>
          <a:xfrm>
            <a:off x="123645" y="5380276"/>
            <a:ext cx="11608279" cy="923330"/>
          </a:xfrm>
          <a:prstGeom prst="rect">
            <a:avLst/>
          </a:prstGeom>
        </p:spPr>
        <p:txBody>
          <a:bodyPr wrap="square">
            <a:spAutoFit/>
          </a:bodyPr>
          <a:lstStyle/>
          <a:p>
            <a:pPr marL="285750" indent="-285750">
              <a:buFont typeface="Arial" panose="020B0604020202020204" pitchFamily="34" charset="0"/>
              <a:buChar char="•"/>
            </a:pPr>
            <a:r>
              <a:rPr lang="en-US" dirty="0"/>
              <a:t>In the above equation, F-1 * F is the total number of connection weights from neurons of the previous FC Layer the neurons of the current FC Layer. </a:t>
            </a:r>
          </a:p>
          <a:p>
            <a:pPr marL="285750" indent="-285750">
              <a:buFont typeface="Arial" panose="020B0604020202020204" pitchFamily="34" charset="0"/>
              <a:buChar char="•"/>
            </a:pPr>
            <a:r>
              <a:rPr lang="en-US" dirty="0"/>
              <a:t>The total number of biases is the same as the number of neurons (F).</a:t>
            </a:r>
            <a:endParaRPr lang="en-IN" dirty="0"/>
          </a:p>
        </p:txBody>
      </p:sp>
    </p:spTree>
    <p:extLst>
      <p:ext uri="{BB962C8B-B14F-4D97-AF65-F5344CB8AC3E}">
        <p14:creationId xmlns:p14="http://schemas.microsoft.com/office/powerpoint/2010/main" val="342449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Example</a:t>
            </a:r>
          </a:p>
        </p:txBody>
      </p:sp>
      <p:sp>
        <p:nvSpPr>
          <p:cNvPr id="3" name="Content Placeholder 2"/>
          <p:cNvSpPr>
            <a:spLocks noGrp="1"/>
          </p:cNvSpPr>
          <p:nvPr>
            <p:ph idx="1"/>
          </p:nvPr>
        </p:nvSpPr>
        <p:spPr/>
        <p:txBody>
          <a:bodyPr/>
          <a:lstStyle/>
          <a:p>
            <a:r>
              <a:rPr lang="en-US" dirty="0"/>
              <a:t>The last fully connected layer of </a:t>
            </a:r>
            <a:r>
              <a:rPr lang="en-US" dirty="0" err="1"/>
              <a:t>AlexNet</a:t>
            </a:r>
            <a:r>
              <a:rPr lang="en-US" dirty="0"/>
              <a:t> is connected to an FC Layer. For this layer, F-1 = 4096 and F = 1000. Therefore,</a:t>
            </a:r>
          </a:p>
          <a:p>
            <a:endParaRPr lang="en-US" dirty="0"/>
          </a:p>
          <a:p>
            <a:endParaRPr lang="en-US" dirty="0"/>
          </a:p>
          <a:p>
            <a:endParaRPr lang="en-US" dirty="0"/>
          </a:p>
          <a:p>
            <a:endParaRPr lang="en-US" dirty="0"/>
          </a:p>
          <a:p>
            <a:r>
              <a:rPr lang="en-US" dirty="0"/>
              <a:t>We leave it for the reader to verify the total number of parameters for FC-2 in </a:t>
            </a:r>
            <a:r>
              <a:rPr lang="en-US" dirty="0" err="1"/>
              <a:t>AlexNet</a:t>
            </a:r>
            <a:r>
              <a:rPr lang="en-US" dirty="0"/>
              <a:t> is 16,781,312.</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9796" y="2728553"/>
            <a:ext cx="3724815" cy="1791689"/>
          </a:xfrm>
          <a:prstGeom prst="rect">
            <a:avLst/>
          </a:prstGeom>
        </p:spPr>
      </p:pic>
    </p:spTree>
    <p:extLst>
      <p:ext uri="{BB962C8B-B14F-4D97-AF65-F5344CB8AC3E}">
        <p14:creationId xmlns:p14="http://schemas.microsoft.com/office/powerpoint/2010/main" val="513976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404" y="0"/>
            <a:ext cx="12016596" cy="448573"/>
          </a:xfrm>
        </p:spPr>
        <p:txBody>
          <a:bodyPr>
            <a:normAutofit fontScale="90000"/>
          </a:bodyPr>
          <a:lstStyle/>
          <a:p>
            <a:r>
              <a:rPr lang="en-US" b="1" dirty="0"/>
              <a:t>Number of Parameters and Tensor Sizes in </a:t>
            </a:r>
            <a:r>
              <a:rPr lang="en-US" b="1" dirty="0" err="1"/>
              <a:t>AlexNet</a:t>
            </a:r>
            <a:endParaRPr lang="en-US" b="1" dirty="0"/>
          </a:p>
        </p:txBody>
      </p:sp>
      <p:sp>
        <p:nvSpPr>
          <p:cNvPr id="3" name="Content Placeholder 2"/>
          <p:cNvSpPr>
            <a:spLocks noGrp="1"/>
          </p:cNvSpPr>
          <p:nvPr>
            <p:ph idx="1"/>
          </p:nvPr>
        </p:nvSpPr>
        <p:spPr>
          <a:xfrm>
            <a:off x="127959" y="448573"/>
            <a:ext cx="12016596" cy="6185139"/>
          </a:xfrm>
        </p:spPr>
        <p:txBody>
          <a:bodyPr/>
          <a:lstStyle/>
          <a:p>
            <a:pPr marL="0" indent="0">
              <a:buNone/>
            </a:pPr>
            <a:r>
              <a:rPr lang="en-US" sz="1800" dirty="0"/>
              <a:t>The total number of parameters in </a:t>
            </a:r>
            <a:r>
              <a:rPr lang="en-US" sz="1800" dirty="0" err="1"/>
              <a:t>AlexNet</a:t>
            </a:r>
            <a:r>
              <a:rPr lang="en-US" sz="1800" dirty="0"/>
              <a:t> is the sum of all parameters in the 5 Conv Layers + 3 FC Layers. It comes out to a whopping </a:t>
            </a:r>
            <a:r>
              <a:rPr lang="en-US" sz="1800" b="1" dirty="0"/>
              <a:t>62,378,344</a:t>
            </a:r>
            <a:r>
              <a:rPr lang="en-US" sz="1800" dirty="0"/>
              <a:t>! The table below provides a summary</a:t>
            </a:r>
            <a:r>
              <a:rPr lang="en-US" dirty="0"/>
              <a:t>.</a:t>
            </a:r>
          </a:p>
          <a:p>
            <a:endParaRPr lang="en-US" dirty="0"/>
          </a:p>
          <a:p>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505980081"/>
              </p:ext>
            </p:extLst>
          </p:nvPr>
        </p:nvGraphicFramePr>
        <p:xfrm>
          <a:off x="80514" y="1198170"/>
          <a:ext cx="12111485" cy="5659830"/>
        </p:xfrm>
        <a:graphic>
          <a:graphicData uri="http://schemas.openxmlformats.org/drawingml/2006/table">
            <a:tbl>
              <a:tblPr/>
              <a:tblGrid>
                <a:gridCol w="2422297">
                  <a:extLst>
                    <a:ext uri="{9D8B030D-6E8A-4147-A177-3AD203B41FA5}">
                      <a16:colId xmlns:a16="http://schemas.microsoft.com/office/drawing/2014/main" val="20000"/>
                    </a:ext>
                  </a:extLst>
                </a:gridCol>
                <a:gridCol w="2422297">
                  <a:extLst>
                    <a:ext uri="{9D8B030D-6E8A-4147-A177-3AD203B41FA5}">
                      <a16:colId xmlns:a16="http://schemas.microsoft.com/office/drawing/2014/main" val="20001"/>
                    </a:ext>
                  </a:extLst>
                </a:gridCol>
                <a:gridCol w="2422297">
                  <a:extLst>
                    <a:ext uri="{9D8B030D-6E8A-4147-A177-3AD203B41FA5}">
                      <a16:colId xmlns:a16="http://schemas.microsoft.com/office/drawing/2014/main" val="20002"/>
                    </a:ext>
                  </a:extLst>
                </a:gridCol>
                <a:gridCol w="1425658">
                  <a:extLst>
                    <a:ext uri="{9D8B030D-6E8A-4147-A177-3AD203B41FA5}">
                      <a16:colId xmlns:a16="http://schemas.microsoft.com/office/drawing/2014/main" val="20003"/>
                    </a:ext>
                  </a:extLst>
                </a:gridCol>
                <a:gridCol w="3418936">
                  <a:extLst>
                    <a:ext uri="{9D8B030D-6E8A-4147-A177-3AD203B41FA5}">
                      <a16:colId xmlns:a16="http://schemas.microsoft.com/office/drawing/2014/main" val="20004"/>
                    </a:ext>
                  </a:extLst>
                </a:gridCol>
              </a:tblGrid>
              <a:tr h="360009">
                <a:tc>
                  <a:txBody>
                    <a:bodyPr/>
                    <a:lstStyle/>
                    <a:p>
                      <a:r>
                        <a:rPr lang="en-IN" sz="2000" b="1" dirty="0"/>
                        <a:t>Layer Name</a:t>
                      </a:r>
                      <a:endParaRPr lang="en-IN" sz="2000" dirty="0"/>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a:t>Tensor Size</a:t>
                      </a:r>
                      <a:endParaRPr lang="en-IN" sz="2000"/>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a:t>Weights</a:t>
                      </a:r>
                      <a:endParaRPr lang="en-IN" sz="2000"/>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a:t>Biases</a:t>
                      </a:r>
                      <a:endParaRPr lang="en-IN" sz="2000"/>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a:t>Parameters</a:t>
                      </a:r>
                      <a:endParaRPr lang="en-IN" sz="2000"/>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0009">
                <a:tc>
                  <a:txBody>
                    <a:bodyPr/>
                    <a:lstStyle/>
                    <a:p>
                      <a:r>
                        <a:rPr lang="en-IN" sz="2000" dirty="0"/>
                        <a:t>Input Image</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227x227x3</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0</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0</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0</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0009">
                <a:tc>
                  <a:txBody>
                    <a:bodyPr/>
                    <a:lstStyle/>
                    <a:p>
                      <a:r>
                        <a:rPr lang="en-IN" sz="2000"/>
                        <a:t>Conv-1</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55x55x96</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34,848</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96</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34,944</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0009">
                <a:tc>
                  <a:txBody>
                    <a:bodyPr/>
                    <a:lstStyle/>
                    <a:p>
                      <a:r>
                        <a:rPr lang="en-IN" sz="2000"/>
                        <a:t>MaxPool-1</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27x27x96</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0</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0</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0</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0009">
                <a:tc>
                  <a:txBody>
                    <a:bodyPr/>
                    <a:lstStyle/>
                    <a:p>
                      <a:r>
                        <a:rPr lang="en-IN" sz="2000"/>
                        <a:t>Conv-2</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27x27x256</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614,400</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256</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614,656</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60009">
                <a:tc>
                  <a:txBody>
                    <a:bodyPr/>
                    <a:lstStyle/>
                    <a:p>
                      <a:r>
                        <a:rPr lang="en-IN" sz="2000"/>
                        <a:t>MaxPool-2</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13x13x256</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0</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0</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0</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60009">
                <a:tc>
                  <a:txBody>
                    <a:bodyPr/>
                    <a:lstStyle/>
                    <a:p>
                      <a:r>
                        <a:rPr lang="en-IN" sz="2000"/>
                        <a:t>Conv-3</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13x13x384</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884,736</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384</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885,120</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60009">
                <a:tc>
                  <a:txBody>
                    <a:bodyPr/>
                    <a:lstStyle/>
                    <a:p>
                      <a:r>
                        <a:rPr lang="en-IN" sz="2000"/>
                        <a:t>Conv-4</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13x13x384</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1,327,104</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384</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1,327,488</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60009">
                <a:tc>
                  <a:txBody>
                    <a:bodyPr/>
                    <a:lstStyle/>
                    <a:p>
                      <a:r>
                        <a:rPr lang="en-IN" sz="2000"/>
                        <a:t>Conv-5</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13x13x256</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884,736</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256</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884,992</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60009">
                <a:tc>
                  <a:txBody>
                    <a:bodyPr/>
                    <a:lstStyle/>
                    <a:p>
                      <a:r>
                        <a:rPr lang="en-IN" sz="2000"/>
                        <a:t>MaxPool-3</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6x6x256</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0</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0</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0</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60009">
                <a:tc>
                  <a:txBody>
                    <a:bodyPr/>
                    <a:lstStyle/>
                    <a:p>
                      <a:r>
                        <a:rPr lang="en-IN" sz="2000"/>
                        <a:t>FC-1</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4096×1</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37,748,736</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4,096</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37,752,832</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60009">
                <a:tc>
                  <a:txBody>
                    <a:bodyPr/>
                    <a:lstStyle/>
                    <a:p>
                      <a:r>
                        <a:rPr lang="en-IN" sz="2000"/>
                        <a:t>FC-2</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4096×1</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16,777,216</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4,096</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16,781,312</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60009">
                <a:tc>
                  <a:txBody>
                    <a:bodyPr/>
                    <a:lstStyle/>
                    <a:p>
                      <a:r>
                        <a:rPr lang="en-IN" sz="2000"/>
                        <a:t>FC-3</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1000×1</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4,096,000</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1,000</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4,097,000</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360009">
                <a:tc>
                  <a:txBody>
                    <a:bodyPr/>
                    <a:lstStyle/>
                    <a:p>
                      <a:r>
                        <a:rPr lang="en-IN" sz="2000"/>
                        <a:t>Output</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1000×1</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0</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0</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t>0</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360009">
                <a:tc>
                  <a:txBody>
                    <a:bodyPr/>
                    <a:lstStyle/>
                    <a:p>
                      <a:r>
                        <a:rPr lang="en-IN" sz="2000" b="1" dirty="0"/>
                        <a:t>Total</a:t>
                      </a:r>
                      <a:endParaRPr lang="en-IN" sz="2000" dirty="0"/>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a:t>62,378,344</a:t>
                      </a:r>
                      <a:endParaRPr lang="en-IN" sz="2000" dirty="0"/>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485065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AB200-8836-4B95-AC87-53673DAFF8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4DF053-8DEC-454C-9B57-F1B79A686A7C}"/>
              </a:ext>
            </a:extLst>
          </p:cNvPr>
          <p:cNvSpPr>
            <a:spLocks noGrp="1"/>
          </p:cNvSpPr>
          <p:nvPr>
            <p:ph idx="1"/>
          </p:nvPr>
        </p:nvSpPr>
        <p:spPr/>
        <p:txBody>
          <a:bodyPr/>
          <a:lstStyle/>
          <a:p>
            <a:endParaRPr lang="en-US"/>
          </a:p>
        </p:txBody>
      </p:sp>
      <p:pic>
        <p:nvPicPr>
          <p:cNvPr id="4" name="Content Placeholder 3">
            <a:extLst>
              <a:ext uri="{FF2B5EF4-FFF2-40B4-BE49-F238E27FC236}">
                <a16:creationId xmlns:a16="http://schemas.microsoft.com/office/drawing/2014/main" id="{DDDFAD9B-EBCF-47EB-8AA0-C450CB26C50E}"/>
              </a:ext>
            </a:extLst>
          </p:cNvPr>
          <p:cNvPicPr>
            <a:picLocks noChangeAspect="1"/>
          </p:cNvPicPr>
          <p:nvPr/>
        </p:nvPicPr>
        <p:blipFill rotWithShape="1">
          <a:blip r:embed="rId2"/>
          <a:srcRect t="14470" b="5168"/>
          <a:stretch/>
        </p:blipFill>
        <p:spPr>
          <a:xfrm>
            <a:off x="0" y="-1"/>
            <a:ext cx="12105736" cy="6676845"/>
          </a:xfrm>
          <a:prstGeom prst="rect">
            <a:avLst/>
          </a:prstGeom>
        </p:spPr>
      </p:pic>
    </p:spTree>
    <p:extLst>
      <p:ext uri="{BB962C8B-B14F-4D97-AF65-F5344CB8AC3E}">
        <p14:creationId xmlns:p14="http://schemas.microsoft.com/office/powerpoint/2010/main" val="500789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3525" y="86263"/>
            <a:ext cx="8032630" cy="897147"/>
          </a:xfrm>
        </p:spPr>
        <p:txBody>
          <a:bodyPr>
            <a:normAutofit fontScale="90000"/>
          </a:bodyPr>
          <a:lstStyle/>
          <a:p>
            <a:r>
              <a:rPr lang="en-US" b="1" dirty="0" err="1"/>
              <a:t>AlexNet</a:t>
            </a:r>
            <a:r>
              <a:rPr lang="en-US" b="1" dirty="0"/>
              <a:t> has the following layers</a:t>
            </a:r>
            <a:br>
              <a:rPr lang="en-US" b="1" dirty="0"/>
            </a:br>
            <a:endParaRPr lang="en-IN" b="1" dirty="0"/>
          </a:p>
        </p:txBody>
      </p:sp>
      <p:sp>
        <p:nvSpPr>
          <p:cNvPr id="3" name="Content Placeholder 2"/>
          <p:cNvSpPr>
            <a:spLocks noGrp="1"/>
          </p:cNvSpPr>
          <p:nvPr>
            <p:ph idx="1"/>
          </p:nvPr>
        </p:nvSpPr>
        <p:spPr>
          <a:xfrm>
            <a:off x="0" y="534838"/>
            <a:ext cx="12192000" cy="6323162"/>
          </a:xfrm>
        </p:spPr>
        <p:txBody>
          <a:bodyPr>
            <a:normAutofit fontScale="47500" lnSpcReduction="20000"/>
          </a:bodyPr>
          <a:lstStyle/>
          <a:p>
            <a:r>
              <a:rPr lang="en-US" dirty="0"/>
              <a:t>    </a:t>
            </a:r>
            <a:r>
              <a:rPr lang="en-US" sz="4800" b="1" dirty="0"/>
              <a:t>Input: </a:t>
            </a:r>
            <a:r>
              <a:rPr lang="en-US" sz="4800" dirty="0"/>
              <a:t>Color images of size 227x227x3. The </a:t>
            </a:r>
            <a:r>
              <a:rPr lang="en-US" sz="4800" dirty="0" err="1"/>
              <a:t>AlexNet</a:t>
            </a:r>
            <a:r>
              <a:rPr lang="en-US" sz="4800" dirty="0"/>
              <a:t> paper mentions the input size of 224×224 but that is a typo in the paper.</a:t>
            </a:r>
          </a:p>
          <a:p>
            <a:r>
              <a:rPr lang="en-US" sz="4800" dirty="0"/>
              <a:t>    </a:t>
            </a:r>
            <a:r>
              <a:rPr lang="en-US" sz="4800" b="1" dirty="0"/>
              <a:t>Conv-1: </a:t>
            </a:r>
            <a:r>
              <a:rPr lang="en-US" sz="4800" dirty="0"/>
              <a:t>The first convolutional layer consists of 96 kernels of size 11×11 applied with a stride of 4 and padding of 0.</a:t>
            </a:r>
          </a:p>
          <a:p>
            <a:r>
              <a:rPr lang="en-US" sz="4800" dirty="0"/>
              <a:t>    </a:t>
            </a:r>
            <a:r>
              <a:rPr lang="en-US" sz="4800" b="1" dirty="0"/>
              <a:t>MaxPool-1: </a:t>
            </a:r>
            <a:r>
              <a:rPr lang="en-US" sz="4800" dirty="0"/>
              <a:t>The </a:t>
            </a:r>
            <a:r>
              <a:rPr lang="en-US" sz="4800" dirty="0" err="1"/>
              <a:t>maxpool</a:t>
            </a:r>
            <a:r>
              <a:rPr lang="en-US" sz="4800" dirty="0"/>
              <a:t> layer following Conv-1 consists of pooling size of 3×3 and stride 2.</a:t>
            </a:r>
          </a:p>
          <a:p>
            <a:r>
              <a:rPr lang="en-US" sz="4800" dirty="0"/>
              <a:t>    </a:t>
            </a:r>
            <a:r>
              <a:rPr lang="en-US" sz="4800" b="1" dirty="0"/>
              <a:t>Conv-2: </a:t>
            </a:r>
            <a:r>
              <a:rPr lang="en-US" sz="4800" dirty="0"/>
              <a:t>The second conv layer consists of 256 kernels of size 5×5 applied with a stride of 1 and padding of 2.</a:t>
            </a:r>
          </a:p>
          <a:p>
            <a:r>
              <a:rPr lang="en-US" sz="4800" dirty="0"/>
              <a:t>    </a:t>
            </a:r>
            <a:r>
              <a:rPr lang="en-US" sz="4800" b="1" dirty="0"/>
              <a:t>MaxPool-2: </a:t>
            </a:r>
            <a:r>
              <a:rPr lang="en-US" sz="4800" dirty="0"/>
              <a:t>The </a:t>
            </a:r>
            <a:r>
              <a:rPr lang="en-US" sz="4800" dirty="0" err="1"/>
              <a:t>maxpool</a:t>
            </a:r>
            <a:r>
              <a:rPr lang="en-US" sz="4800" dirty="0"/>
              <a:t> layer following Conv-2 consists of pooling size of 3×3 and a stride of 2.</a:t>
            </a:r>
          </a:p>
          <a:p>
            <a:r>
              <a:rPr lang="en-US" sz="4800" dirty="0"/>
              <a:t>    </a:t>
            </a:r>
            <a:r>
              <a:rPr lang="en-US" sz="4800" b="1" dirty="0"/>
              <a:t>Conv-3: </a:t>
            </a:r>
            <a:r>
              <a:rPr lang="en-US" sz="4800" dirty="0"/>
              <a:t>The third conv layer consists of 384 kernels of size 3×3 applied with a stride of 1 and padding of 1.</a:t>
            </a:r>
          </a:p>
          <a:p>
            <a:r>
              <a:rPr lang="en-US" sz="4800" dirty="0"/>
              <a:t>    </a:t>
            </a:r>
            <a:r>
              <a:rPr lang="en-US" sz="4800" b="1" dirty="0"/>
              <a:t>Conv-4: </a:t>
            </a:r>
            <a:r>
              <a:rPr lang="en-US" sz="4800" dirty="0"/>
              <a:t>The fourth conv layer has the same structure as the third conv layer. It consists of 384 kernels of size 3×3 applied with a stride of 1 and padding of 1.</a:t>
            </a:r>
          </a:p>
          <a:p>
            <a:r>
              <a:rPr lang="en-US" sz="4800" b="1" dirty="0"/>
              <a:t>    Conv-5: </a:t>
            </a:r>
            <a:r>
              <a:rPr lang="en-US" sz="4800" dirty="0"/>
              <a:t>The fifth conv layer consists of 256 kernels of size 3×3 applied with a stride of 1 and padding of 1.</a:t>
            </a:r>
          </a:p>
          <a:p>
            <a:r>
              <a:rPr lang="en-US" sz="4800" dirty="0"/>
              <a:t>    </a:t>
            </a:r>
            <a:r>
              <a:rPr lang="en-US" sz="4800" b="1" dirty="0"/>
              <a:t>MaxPool-3: </a:t>
            </a:r>
            <a:r>
              <a:rPr lang="en-US" sz="4800" dirty="0"/>
              <a:t>The </a:t>
            </a:r>
            <a:r>
              <a:rPr lang="en-US" sz="4800" dirty="0" err="1"/>
              <a:t>maxpool</a:t>
            </a:r>
            <a:r>
              <a:rPr lang="en-US" sz="4800" dirty="0"/>
              <a:t> layer following Conv-5 consists of pooling size of 3×3 and a stride of 2.</a:t>
            </a:r>
          </a:p>
          <a:p>
            <a:r>
              <a:rPr lang="en-US" sz="4800" b="1" dirty="0"/>
              <a:t>    FC-1: </a:t>
            </a:r>
            <a:r>
              <a:rPr lang="en-US" sz="4800" dirty="0"/>
              <a:t>The first fully connected layer has 4096 neurons.</a:t>
            </a:r>
          </a:p>
          <a:p>
            <a:r>
              <a:rPr lang="en-US" sz="4800" dirty="0"/>
              <a:t>    </a:t>
            </a:r>
            <a:r>
              <a:rPr lang="en-US" sz="4800" b="1" dirty="0"/>
              <a:t>FC-2: </a:t>
            </a:r>
            <a:r>
              <a:rPr lang="en-US" sz="4800" dirty="0"/>
              <a:t>The second fully connected layer has 4096 neurons.</a:t>
            </a:r>
          </a:p>
          <a:p>
            <a:r>
              <a:rPr lang="en-US" sz="4800" b="1" dirty="0"/>
              <a:t>    FC-3: </a:t>
            </a:r>
            <a:r>
              <a:rPr lang="en-US" sz="4800" dirty="0"/>
              <a:t>The third fully connected layer has 1000 neurons.</a:t>
            </a:r>
            <a:endParaRPr lang="en-IN" sz="4800" dirty="0"/>
          </a:p>
        </p:txBody>
      </p:sp>
    </p:spTree>
    <p:extLst>
      <p:ext uri="{BB962C8B-B14F-4D97-AF65-F5344CB8AC3E}">
        <p14:creationId xmlns:p14="http://schemas.microsoft.com/office/powerpoint/2010/main" val="1176206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Next, we will use the above architecture to explain</a:t>
            </a:r>
          </a:p>
          <a:p>
            <a:r>
              <a:rPr lang="en-US" b="1" dirty="0"/>
              <a:t>How to calculate the tensor size at each stage</a:t>
            </a:r>
            <a:endParaRPr lang="en-US" dirty="0"/>
          </a:p>
          <a:p>
            <a:r>
              <a:rPr lang="en-US" b="1" dirty="0"/>
              <a:t>How to calculate the total number of parameters in the network</a:t>
            </a:r>
            <a:endParaRPr lang="en-US" dirty="0"/>
          </a:p>
          <a:p>
            <a:endParaRPr lang="en-IN" dirty="0"/>
          </a:p>
        </p:txBody>
      </p:sp>
    </p:spTree>
    <p:extLst>
      <p:ext uri="{BB962C8B-B14F-4D97-AF65-F5344CB8AC3E}">
        <p14:creationId xmlns:p14="http://schemas.microsoft.com/office/powerpoint/2010/main" val="2223690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Size of the Output Tensor (Image) of a Conv Layer</a:t>
            </a:r>
            <a:br>
              <a:rPr lang="en-US" b="1" dirty="0"/>
            </a:br>
            <a:endParaRPr lang="en-IN" b="1" dirty="0"/>
          </a:p>
        </p:txBody>
      </p:sp>
      <p:sp>
        <p:nvSpPr>
          <p:cNvPr id="3" name="Content Placeholder 2"/>
          <p:cNvSpPr>
            <a:spLocks noGrp="1"/>
          </p:cNvSpPr>
          <p:nvPr>
            <p:ph idx="1"/>
          </p:nvPr>
        </p:nvSpPr>
        <p:spPr>
          <a:xfrm>
            <a:off x="155275" y="983411"/>
            <a:ext cx="11913080" cy="5193552"/>
          </a:xfrm>
        </p:spPr>
        <p:txBody>
          <a:bodyPr>
            <a:normAutofit fontScale="92500" lnSpcReduction="20000"/>
          </a:bodyPr>
          <a:lstStyle/>
          <a:p>
            <a:r>
              <a:rPr lang="en-US" dirty="0"/>
              <a:t>Let’s define</a:t>
            </a:r>
          </a:p>
          <a:p>
            <a:r>
              <a:rPr lang="en-US" dirty="0"/>
              <a:t>O = Size (width) of output image.</a:t>
            </a:r>
          </a:p>
          <a:p>
            <a:r>
              <a:rPr lang="en-US" dirty="0"/>
              <a:t>I = Size (width) of input image.</a:t>
            </a:r>
          </a:p>
          <a:p>
            <a:r>
              <a:rPr lang="en-US" dirty="0"/>
              <a:t>K = Size (width) of kernels used in the Conv Layer.</a:t>
            </a:r>
          </a:p>
          <a:p>
            <a:r>
              <a:rPr lang="en-US" dirty="0"/>
              <a:t>N = Number of kernels.</a:t>
            </a:r>
          </a:p>
          <a:p>
            <a:r>
              <a:rPr lang="en-US" dirty="0"/>
              <a:t>S = Stride of the convolution operation.</a:t>
            </a:r>
          </a:p>
          <a:p>
            <a:r>
              <a:rPr lang="en-US" dirty="0"/>
              <a:t>P = Padding.</a:t>
            </a:r>
          </a:p>
          <a:p>
            <a:r>
              <a:rPr lang="en-US" dirty="0"/>
              <a:t>The size (O) of the output image is given by</a:t>
            </a:r>
          </a:p>
          <a:p>
            <a:endParaRPr lang="en-US" dirty="0"/>
          </a:p>
          <a:p>
            <a:endParaRPr lang="en-US" dirty="0"/>
          </a:p>
          <a:p>
            <a:endParaRPr lang="en-US" dirty="0"/>
          </a:p>
          <a:p>
            <a:r>
              <a:rPr lang="en-US" dirty="0"/>
              <a:t>The number of channels in the output image is equal to the number of kernels 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5900" y="4287328"/>
            <a:ext cx="2659625" cy="913749"/>
          </a:xfrm>
          <a:prstGeom prst="rect">
            <a:avLst/>
          </a:prstGeom>
        </p:spPr>
      </p:pic>
    </p:spTree>
    <p:extLst>
      <p:ext uri="{BB962C8B-B14F-4D97-AF65-F5344CB8AC3E}">
        <p14:creationId xmlns:p14="http://schemas.microsoft.com/office/powerpoint/2010/main" val="1527000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11252"/>
          </a:xfrm>
        </p:spPr>
        <p:txBody>
          <a:bodyPr>
            <a:normAutofit fontScale="90000"/>
          </a:bodyPr>
          <a:lstStyle/>
          <a:p>
            <a:r>
              <a:rPr lang="en-US" b="1" dirty="0"/>
              <a:t>Size of Output Tensor (Image) of a </a:t>
            </a:r>
            <a:r>
              <a:rPr lang="en-US" b="1" dirty="0" err="1"/>
              <a:t>MaxPool</a:t>
            </a:r>
            <a:r>
              <a:rPr lang="en-US" b="1" dirty="0"/>
              <a:t> Layer</a:t>
            </a:r>
            <a:br>
              <a:rPr lang="en-US" b="1" dirty="0"/>
            </a:br>
            <a:endParaRPr lang="en-IN" b="1" dirty="0"/>
          </a:p>
        </p:txBody>
      </p:sp>
      <p:sp>
        <p:nvSpPr>
          <p:cNvPr id="3" name="Content Placeholder 2"/>
          <p:cNvSpPr>
            <a:spLocks noGrp="1"/>
          </p:cNvSpPr>
          <p:nvPr>
            <p:ph idx="1"/>
          </p:nvPr>
        </p:nvSpPr>
        <p:spPr>
          <a:xfrm>
            <a:off x="148087" y="678310"/>
            <a:ext cx="11920268" cy="6179689"/>
          </a:xfrm>
        </p:spPr>
        <p:txBody>
          <a:bodyPr>
            <a:normAutofit/>
          </a:bodyPr>
          <a:lstStyle/>
          <a:p>
            <a:r>
              <a:rPr lang="en-US" dirty="0"/>
              <a:t>Let’s define</a:t>
            </a:r>
          </a:p>
          <a:p>
            <a:r>
              <a:rPr lang="en-US" dirty="0"/>
              <a:t>O = Size (width) of output image.</a:t>
            </a:r>
          </a:p>
          <a:p>
            <a:r>
              <a:rPr lang="en-US" dirty="0"/>
              <a:t>I = Size (width) of input image.</a:t>
            </a:r>
          </a:p>
          <a:p>
            <a:r>
              <a:rPr lang="en-US" dirty="0"/>
              <a:t>S = Stride of the convolution operation.</a:t>
            </a:r>
          </a:p>
          <a:p>
            <a:r>
              <a:rPr lang="en-US" dirty="0"/>
              <a:t>P_s = Pool size.</a:t>
            </a:r>
          </a:p>
          <a:p>
            <a:r>
              <a:rPr lang="en-US" dirty="0"/>
              <a:t>The size (O) of the output image is given by</a:t>
            </a:r>
          </a:p>
          <a:p>
            <a:endParaRPr lang="en-US" dirty="0"/>
          </a:p>
          <a:p>
            <a:endParaRPr lang="en-US" dirty="0"/>
          </a:p>
          <a:p>
            <a:r>
              <a:rPr lang="en-US" dirty="0"/>
              <a:t>Note that this can be obtained using the formula for the convolution layer by making padding equal to zero and keeping P_s same as the kernel size. </a:t>
            </a:r>
          </a:p>
          <a:p>
            <a:r>
              <a:rPr lang="en-US" dirty="0"/>
              <a:t>But unlike the convolution layer, the number of channels in the </a:t>
            </a:r>
            <a:r>
              <a:rPr lang="en-US" dirty="0" err="1"/>
              <a:t>maxpool</a:t>
            </a:r>
            <a:r>
              <a:rPr lang="en-US" dirty="0"/>
              <a:t> layer’s output is unchanged</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764" y="3839405"/>
            <a:ext cx="1993798" cy="784353"/>
          </a:xfrm>
          <a:prstGeom prst="rect">
            <a:avLst/>
          </a:prstGeom>
        </p:spPr>
      </p:pic>
    </p:spTree>
    <p:extLst>
      <p:ext uri="{BB962C8B-B14F-4D97-AF65-F5344CB8AC3E}">
        <p14:creationId xmlns:p14="http://schemas.microsoft.com/office/powerpoint/2010/main" val="32409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Size of the output of a Fully Connected Layer</a:t>
            </a:r>
          </a:p>
        </p:txBody>
      </p:sp>
      <p:sp>
        <p:nvSpPr>
          <p:cNvPr id="3" name="Content Placeholder 2"/>
          <p:cNvSpPr>
            <a:spLocks noGrp="1"/>
          </p:cNvSpPr>
          <p:nvPr>
            <p:ph idx="1"/>
          </p:nvPr>
        </p:nvSpPr>
        <p:spPr/>
        <p:txBody>
          <a:bodyPr/>
          <a:lstStyle/>
          <a:p>
            <a:r>
              <a:rPr lang="en-US" dirty="0"/>
              <a:t>A fully connected layer outputs a vector of length equal to the number of neurons in the layer.</a:t>
            </a:r>
          </a:p>
          <a:p>
            <a:endParaRPr lang="en-IN" dirty="0"/>
          </a:p>
        </p:txBody>
      </p:sp>
    </p:spTree>
    <p:extLst>
      <p:ext uri="{BB962C8B-B14F-4D97-AF65-F5344CB8AC3E}">
        <p14:creationId xmlns:p14="http://schemas.microsoft.com/office/powerpoint/2010/main" val="3673915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68120"/>
          </a:xfrm>
        </p:spPr>
        <p:txBody>
          <a:bodyPr>
            <a:normAutofit fontScale="90000"/>
          </a:bodyPr>
          <a:lstStyle/>
          <a:p>
            <a:pPr algn="ctr"/>
            <a:r>
              <a:rPr lang="en-US" b="1" dirty="0"/>
              <a:t>Number of Parameters of a Conv Layer</a:t>
            </a:r>
            <a:br>
              <a:rPr lang="en-US" b="1" dirty="0"/>
            </a:br>
            <a:endParaRPr lang="en-IN" b="1" dirty="0"/>
          </a:p>
        </p:txBody>
      </p:sp>
      <p:sp>
        <p:nvSpPr>
          <p:cNvPr id="3" name="Content Placeholder 2"/>
          <p:cNvSpPr>
            <a:spLocks noGrp="1"/>
          </p:cNvSpPr>
          <p:nvPr>
            <p:ph idx="1"/>
          </p:nvPr>
        </p:nvSpPr>
        <p:spPr>
          <a:xfrm>
            <a:off x="77637" y="526211"/>
            <a:ext cx="11913079" cy="5650752"/>
          </a:xfrm>
        </p:spPr>
        <p:txBody>
          <a:bodyPr>
            <a:normAutofit/>
          </a:bodyPr>
          <a:lstStyle/>
          <a:p>
            <a:endParaRPr lang="en-US" dirty="0"/>
          </a:p>
          <a:p>
            <a:r>
              <a:rPr lang="en-US" dirty="0"/>
              <a:t>In a CNN, each layer has two kinds of parameters : weights and biases. </a:t>
            </a:r>
          </a:p>
          <a:p>
            <a:r>
              <a:rPr lang="en-US" dirty="0"/>
              <a:t>The total number of parameters is just the sum of all weights and biases.</a:t>
            </a:r>
          </a:p>
          <a:p>
            <a:r>
              <a:rPr lang="en-US" dirty="0"/>
              <a:t>Let’s define,</a:t>
            </a:r>
          </a:p>
          <a:p>
            <a:r>
              <a:rPr lang="en-US" dirty="0" err="1"/>
              <a:t>Wc</a:t>
            </a:r>
            <a:r>
              <a:rPr lang="en-US" dirty="0"/>
              <a:t> = Number of weights of the Conv Layer.</a:t>
            </a:r>
          </a:p>
          <a:p>
            <a:r>
              <a:rPr lang="en-US" dirty="0" err="1"/>
              <a:t>Bc</a:t>
            </a:r>
            <a:r>
              <a:rPr lang="en-US" dirty="0"/>
              <a:t> = Number of biases of the Conv Layer.</a:t>
            </a:r>
          </a:p>
          <a:p>
            <a:r>
              <a:rPr lang="en-US" dirty="0"/>
              <a:t>Pc = Number of parameters of the Conv Layer.</a:t>
            </a:r>
          </a:p>
          <a:p>
            <a:r>
              <a:rPr lang="en-US" dirty="0"/>
              <a:t>K = Size (width) of kernels used in the Conv Layer.</a:t>
            </a:r>
          </a:p>
          <a:p>
            <a:r>
              <a:rPr lang="en-US" dirty="0"/>
              <a:t>N = Number of kernels.</a:t>
            </a:r>
          </a:p>
          <a:p>
            <a:r>
              <a:rPr lang="en-US" dirty="0"/>
              <a:t>C = Number of channels of the input image.</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9154" y="2059120"/>
            <a:ext cx="3467819" cy="1865898"/>
          </a:xfrm>
          <a:prstGeom prst="rect">
            <a:avLst/>
          </a:prstGeom>
        </p:spPr>
      </p:pic>
    </p:spTree>
    <p:extLst>
      <p:ext uri="{BB962C8B-B14F-4D97-AF65-F5344CB8AC3E}">
        <p14:creationId xmlns:p14="http://schemas.microsoft.com/office/powerpoint/2010/main" val="3847846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Example</a:t>
            </a:r>
          </a:p>
        </p:txBody>
      </p:sp>
      <p:sp>
        <p:nvSpPr>
          <p:cNvPr id="3" name="Content Placeholder 2"/>
          <p:cNvSpPr>
            <a:spLocks noGrp="1"/>
          </p:cNvSpPr>
          <p:nvPr>
            <p:ph idx="1"/>
          </p:nvPr>
        </p:nvSpPr>
        <p:spPr/>
        <p:txBody>
          <a:bodyPr/>
          <a:lstStyle/>
          <a:p>
            <a:r>
              <a:rPr lang="en-US" dirty="0"/>
              <a:t>Example: In </a:t>
            </a:r>
            <a:r>
              <a:rPr lang="en-US" dirty="0" err="1"/>
              <a:t>AlexNet</a:t>
            </a:r>
            <a:r>
              <a:rPr lang="en-US" dirty="0"/>
              <a:t>, at the first Conv Layer, the number of channels (C) of the input image is 3, the kernel size (K) is 11, the number of kernels (N) is 96. So the number of parameters is given by</a:t>
            </a:r>
          </a:p>
          <a:p>
            <a:endParaRPr lang="en-US" dirty="0"/>
          </a:p>
          <a:p>
            <a:r>
              <a:rPr lang="en-US" dirty="0"/>
              <a:t> </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7321" y="3456137"/>
            <a:ext cx="6400800" cy="1918120"/>
          </a:xfrm>
          <a:prstGeom prst="rect">
            <a:avLst/>
          </a:prstGeom>
        </p:spPr>
      </p:pic>
    </p:spTree>
    <p:extLst>
      <p:ext uri="{BB962C8B-B14F-4D97-AF65-F5344CB8AC3E}">
        <p14:creationId xmlns:p14="http://schemas.microsoft.com/office/powerpoint/2010/main" val="146734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688</TotalTime>
  <Words>1220</Words>
  <Application>Microsoft Office PowerPoint</Application>
  <PresentationFormat>Widescreen</PresentationFormat>
  <Paragraphs>168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Number of Parameters and Tensor Sizes in a Convolutional Neural Network (CNN) </vt:lpstr>
      <vt:lpstr>PowerPoint Presentation</vt:lpstr>
      <vt:lpstr>AlexNet has the following layers </vt:lpstr>
      <vt:lpstr>PowerPoint Presentation</vt:lpstr>
      <vt:lpstr>Size of the Output Tensor (Image) of a Conv Layer </vt:lpstr>
      <vt:lpstr>Size of Output Tensor (Image) of a MaxPool Layer </vt:lpstr>
      <vt:lpstr>Size of the output of a Fully Connected Layer</vt:lpstr>
      <vt:lpstr>Number of Parameters of a Conv Layer </vt:lpstr>
      <vt:lpstr>Example</vt:lpstr>
      <vt:lpstr>Number of Parameters of a Fully Connected (FC) Layer </vt:lpstr>
      <vt:lpstr>Case 1: Number of Parameters of a Fully Connected (FC) Layer connected to a Conv Layer </vt:lpstr>
      <vt:lpstr>Example</vt:lpstr>
      <vt:lpstr>Case 2: Number of Parameters of a Fully Connected (FC) Layer connected to a FC Layer </vt:lpstr>
      <vt:lpstr>Example</vt:lpstr>
      <vt:lpstr>Number of Parameters and Tensor Sizes in AlexNet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Number of Parameters and Tensor Sizes in a Convolutional Neural Network (CNN)</dc:title>
  <dc:creator>Windows User</dc:creator>
  <cp:lastModifiedBy>Smita Kulkarni</cp:lastModifiedBy>
  <cp:revision>14</cp:revision>
  <dcterms:created xsi:type="dcterms:W3CDTF">2019-09-16T07:55:49Z</dcterms:created>
  <dcterms:modified xsi:type="dcterms:W3CDTF">2021-01-17T06:33:18Z</dcterms:modified>
</cp:coreProperties>
</file>