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57" r:id="rId5"/>
    <p:sldId id="258" r:id="rId6"/>
    <p:sldId id="259" r:id="rId7"/>
    <p:sldId id="266" r:id="rId8"/>
    <p:sldId id="260" r:id="rId9"/>
    <p:sldId id="261" r:id="rId10"/>
    <p:sldId id="264" r:id="rId11"/>
    <p:sldId id="263" r:id="rId12"/>
    <p:sldId id="265" r:id="rId13"/>
    <p:sldId id="262" r:id="rId14"/>
    <p:sldId id="267" r:id="rId15"/>
    <p:sldId id="268" r:id="rId16"/>
    <p:sldId id="269" r:id="rId17"/>
    <p:sldId id="270" r:id="rId18"/>
    <p:sldId id="272" r:id="rId19"/>
    <p:sldId id="271" r:id="rId20"/>
    <p:sldId id="276" r:id="rId21"/>
    <p:sldId id="277" r:id="rId22"/>
    <p:sldId id="278" r:id="rId23"/>
    <p:sldId id="281" r:id="rId24"/>
    <p:sldId id="282" r:id="rId25"/>
    <p:sldId id="283"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BCDB7D-8318-4791-92C7-BA0262CBA5DE}"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162513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BCDB7D-8318-4791-92C7-BA0262CBA5DE}"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121509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BCDB7D-8318-4791-92C7-BA0262CBA5DE}"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340340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BCDB7D-8318-4791-92C7-BA0262CBA5DE}"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113870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BCDB7D-8318-4791-92C7-BA0262CBA5DE}"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378848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BCDB7D-8318-4791-92C7-BA0262CBA5DE}"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160970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BCDB7D-8318-4791-92C7-BA0262CBA5DE}"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87663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BCDB7D-8318-4791-92C7-BA0262CBA5DE}"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397549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CDB7D-8318-4791-92C7-BA0262CBA5DE}"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955671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BCDB7D-8318-4791-92C7-BA0262CBA5DE}"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315013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BCDB7D-8318-4791-92C7-BA0262CBA5DE}"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65A4A-CA83-45E4-98C8-7E1772E593A9}" type="slidenum">
              <a:rPr lang="en-IN" smtClean="0"/>
              <a:t>‹#›</a:t>
            </a:fld>
            <a:endParaRPr lang="en-IN"/>
          </a:p>
        </p:txBody>
      </p:sp>
    </p:spTree>
    <p:extLst>
      <p:ext uri="{BB962C8B-B14F-4D97-AF65-F5344CB8AC3E}">
        <p14:creationId xmlns:p14="http://schemas.microsoft.com/office/powerpoint/2010/main" val="62338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CDB7D-8318-4791-92C7-BA0262CBA5DE}" type="datetimeFigureOut">
              <a:rPr lang="en-IN" smtClean="0"/>
              <a:t>12-09-2022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65A4A-CA83-45E4-98C8-7E1772E593A9}" type="slidenum">
              <a:rPr lang="en-IN" smtClean="0"/>
              <a:t>‹#›</a:t>
            </a:fld>
            <a:endParaRPr lang="en-IN"/>
          </a:p>
        </p:txBody>
      </p:sp>
    </p:spTree>
    <p:extLst>
      <p:ext uri="{BB962C8B-B14F-4D97-AF65-F5344CB8AC3E}">
        <p14:creationId xmlns:p14="http://schemas.microsoft.com/office/powerpoint/2010/main" val="384745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abs/1512.0056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Inception, </a:t>
            </a:r>
            <a:r>
              <a:rPr lang="en-US" b="1" dirty="0" err="1"/>
              <a:t>ResNet</a:t>
            </a:r>
            <a:r>
              <a:rPr lang="en-US" b="1" dirty="0"/>
              <a:t>, and </a:t>
            </a:r>
            <a:r>
              <a:rPr lang="en-US" b="1" dirty="0" err="1"/>
              <a:t>MobileNet</a:t>
            </a:r>
            <a:endParaRPr lang="en-IN" b="1" dirty="0"/>
          </a:p>
        </p:txBody>
      </p:sp>
      <p:sp>
        <p:nvSpPr>
          <p:cNvPr id="3" name="Content Placeholder 2"/>
          <p:cNvSpPr>
            <a:spLocks noGrp="1"/>
          </p:cNvSpPr>
          <p:nvPr>
            <p:ph idx="1"/>
          </p:nvPr>
        </p:nvSpPr>
        <p:spPr/>
        <p:txBody>
          <a:bodyPr/>
          <a:lstStyle/>
          <a:p>
            <a:r>
              <a:rPr lang="en-US" dirty="0"/>
              <a:t>Inception, </a:t>
            </a:r>
            <a:r>
              <a:rPr lang="en-US" dirty="0" err="1"/>
              <a:t>ResNet</a:t>
            </a:r>
            <a:r>
              <a:rPr lang="en-US" dirty="0"/>
              <a:t>, and </a:t>
            </a:r>
            <a:r>
              <a:rPr lang="en-US" dirty="0" err="1"/>
              <a:t>MobileNet</a:t>
            </a:r>
            <a:r>
              <a:rPr lang="en-US" dirty="0"/>
              <a:t> are the convolutional neural networks commonly used for an image classification task</a:t>
            </a:r>
            <a:r>
              <a:rPr lang="en-US" dirty="0" smtClean="0"/>
              <a:t>.</a:t>
            </a:r>
          </a:p>
          <a:p>
            <a:r>
              <a:rPr lang="en-US" dirty="0" smtClean="0"/>
              <a:t> </a:t>
            </a:r>
            <a:r>
              <a:rPr lang="en-US" dirty="0"/>
              <a:t>Why such many kinds of networks are needed? </a:t>
            </a:r>
            <a:endParaRPr lang="en-US" dirty="0" smtClean="0"/>
          </a:p>
          <a:p>
            <a:r>
              <a:rPr lang="en-US" dirty="0"/>
              <a:t>Inception is created to serve the purpose of reducing the computational burden of deep neural nets while obtaining state-of-art performance. </a:t>
            </a:r>
            <a:endParaRPr lang="en-US" dirty="0" smtClean="0"/>
          </a:p>
          <a:p>
            <a:r>
              <a:rPr lang="en-US" dirty="0" smtClean="0"/>
              <a:t>As </a:t>
            </a:r>
            <a:r>
              <a:rPr lang="en-US" dirty="0"/>
              <a:t>the network goes deeper, the computational efficiency will also decrease, therefore the authors of Inception were interested in finding a solution to scale up neural nets without increasing computational cost.</a:t>
            </a:r>
            <a:endParaRPr lang="en-IN" dirty="0"/>
          </a:p>
        </p:txBody>
      </p:sp>
    </p:spTree>
    <p:extLst>
      <p:ext uri="{BB962C8B-B14F-4D97-AF65-F5344CB8AC3E}">
        <p14:creationId xmlns:p14="http://schemas.microsoft.com/office/powerpoint/2010/main" val="87557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Increasing </a:t>
            </a:r>
            <a:r>
              <a:rPr lang="en-US" dirty="0"/>
              <a:t>the depth (number of layers) is not the only way to make a model bigger. </a:t>
            </a:r>
            <a:endParaRPr lang="en-US" dirty="0" smtClean="0"/>
          </a:p>
          <a:p>
            <a:r>
              <a:rPr lang="en-US" dirty="0" smtClean="0"/>
              <a:t>What </a:t>
            </a:r>
            <a:r>
              <a:rPr lang="en-US" dirty="0"/>
              <a:t>about increasing </a:t>
            </a:r>
            <a:r>
              <a:rPr lang="en-US" b="1" dirty="0"/>
              <a:t>both</a:t>
            </a:r>
            <a:r>
              <a:rPr lang="en-US" dirty="0"/>
              <a:t> the depth and width of the network while keeping computations to a constant level</a:t>
            </a:r>
            <a:r>
              <a:rPr lang="en-US" dirty="0" smtClean="0"/>
              <a:t>?</a:t>
            </a:r>
          </a:p>
          <a:p>
            <a:r>
              <a:rPr lang="en-US" dirty="0"/>
              <a:t>The main purpose is dimension reduction, by reducing the output channels of each convolution block. Then we can process the input with different kernel sizes</a:t>
            </a:r>
            <a:r>
              <a:rPr lang="en-US" dirty="0" smtClean="0"/>
              <a:t>.</a:t>
            </a:r>
          </a:p>
          <a:p>
            <a:r>
              <a:rPr lang="en-US" dirty="0"/>
              <a:t>This in turn allows to not only increase the depth, but also the width of the famous </a:t>
            </a:r>
            <a:r>
              <a:rPr lang="en-US" dirty="0" err="1"/>
              <a:t>GoogleNet</a:t>
            </a:r>
            <a:r>
              <a:rPr lang="en-US" dirty="0"/>
              <a:t> by using Inception modules. The core building block, called the inception module, looks like this:</a:t>
            </a:r>
            <a:endParaRPr lang="en-IN" dirty="0"/>
          </a:p>
        </p:txBody>
      </p:sp>
    </p:spTree>
    <p:extLst>
      <p:ext uri="{BB962C8B-B14F-4D97-AF65-F5344CB8AC3E}">
        <p14:creationId xmlns:p14="http://schemas.microsoft.com/office/powerpoint/2010/main" val="55541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InceptionNet</a:t>
            </a:r>
            <a:endParaRPr lang="en-IN" dirty="0"/>
          </a:p>
        </p:txBody>
      </p:sp>
      <p:pic>
        <p:nvPicPr>
          <p:cNvPr id="4098" name="Picture 2" descr="inception-mo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927021"/>
            <a:ext cx="889635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085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general, a larger kernel is preferred for information that resides globally, and a smaller kernel is preferred for information that is distributed locally</a:t>
            </a:r>
            <a:r>
              <a:rPr lang="en-US" dirty="0" smtClean="0"/>
              <a:t>.</a:t>
            </a:r>
          </a:p>
          <a:p>
            <a:r>
              <a:rPr lang="en-US" dirty="0" smtClean="0"/>
              <a:t>The </a:t>
            </a:r>
            <a:r>
              <a:rPr lang="en-US" dirty="0" err="1"/>
              <a:t>InceptionNet</a:t>
            </a:r>
            <a:r>
              <a:rPr lang="en-US" dirty="0"/>
              <a:t>/</a:t>
            </a:r>
            <a:r>
              <a:rPr lang="en-US" dirty="0" err="1"/>
              <a:t>GoogLeNet</a:t>
            </a:r>
            <a:r>
              <a:rPr lang="en-US" dirty="0"/>
              <a:t> architecture consists of </a:t>
            </a:r>
            <a:r>
              <a:rPr lang="en-US" dirty="0" smtClean="0"/>
              <a:t>11 </a:t>
            </a:r>
            <a:r>
              <a:rPr lang="en-US" dirty="0"/>
              <a:t>inception modules stacked together, with max-pooling layers between (to halve the spatial dimensions). It consists of 22 layers (27 with the pooling layers). It uses global average pooling after the last inception module.</a:t>
            </a:r>
          </a:p>
          <a:p>
            <a:endParaRPr lang="en-IN" dirty="0"/>
          </a:p>
        </p:txBody>
      </p:sp>
    </p:spTree>
    <p:extLst>
      <p:ext uri="{BB962C8B-B14F-4D97-AF65-F5344CB8AC3E}">
        <p14:creationId xmlns:p14="http://schemas.microsoft.com/office/powerpoint/2010/main" val="6936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3074" name="Picture 2" descr="The-architecture-of-Inception-V3.png (566×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250" y="2152816"/>
            <a:ext cx="7473133" cy="369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52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Inception v3</a:t>
            </a:r>
            <a:endParaRPr lang="en-IN" b="1" dirty="0"/>
          </a:p>
        </p:txBody>
      </p:sp>
      <p:sp>
        <p:nvSpPr>
          <p:cNvPr id="3" name="Content Placeholder 2"/>
          <p:cNvSpPr>
            <a:spLocks noGrp="1"/>
          </p:cNvSpPr>
          <p:nvPr>
            <p:ph idx="1"/>
          </p:nvPr>
        </p:nvSpPr>
        <p:spPr/>
        <p:txBody>
          <a:bodyPr/>
          <a:lstStyle/>
          <a:p>
            <a:r>
              <a:rPr lang="en-US" dirty="0"/>
              <a:t>Inception v3 mainly focuses on burning less computational power by modifying the previous Inception architectures. This idea was proposed in the paper </a:t>
            </a:r>
            <a:r>
              <a:rPr lang="en-US" i="1" u="sng" dirty="0">
                <a:hlinkClick r:id="rId2"/>
              </a:rPr>
              <a:t>Rethinking the Inception Architecture for Computer Vision</a:t>
            </a:r>
            <a:r>
              <a:rPr lang="en-US" dirty="0"/>
              <a:t>, </a:t>
            </a:r>
            <a:r>
              <a:rPr lang="en-US" dirty="0" smtClean="0"/>
              <a:t>published </a:t>
            </a:r>
            <a:r>
              <a:rPr lang="en-US" dirty="0"/>
              <a:t>in 2015. </a:t>
            </a:r>
            <a:endParaRPr lang="en-US" dirty="0" smtClean="0"/>
          </a:p>
          <a:p>
            <a:r>
              <a:rPr lang="en-US" dirty="0"/>
              <a:t>In comparison to </a:t>
            </a:r>
            <a:r>
              <a:rPr lang="en-US" dirty="0" err="1"/>
              <a:t>VGGNet</a:t>
            </a:r>
            <a:r>
              <a:rPr lang="en-US" dirty="0"/>
              <a:t>, Inception Networks (</a:t>
            </a:r>
            <a:r>
              <a:rPr lang="en-US" dirty="0" err="1"/>
              <a:t>GoogLeNet</a:t>
            </a:r>
            <a:r>
              <a:rPr lang="en-US" dirty="0"/>
              <a:t>/Inception v1) have proved to be more computationally efficient, both in terms of the number of parameters generated by the network and the economical cost incurred </a:t>
            </a:r>
            <a:endParaRPr lang="en-IN" dirty="0"/>
          </a:p>
        </p:txBody>
      </p:sp>
    </p:spTree>
    <p:extLst>
      <p:ext uri="{BB962C8B-B14F-4D97-AF65-F5344CB8AC3E}">
        <p14:creationId xmlns:p14="http://schemas.microsoft.com/office/powerpoint/2010/main" val="669052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architecture of an Inception v3 network is progressively built, step-by-step, as explained below</a:t>
            </a:r>
            <a:r>
              <a:rPr lang="en-US" dirty="0" smtClean="0"/>
              <a:t>:</a:t>
            </a:r>
          </a:p>
          <a:p>
            <a:r>
              <a:rPr lang="en-US" b="1" dirty="0"/>
              <a:t>1. Factorized Convolutions:</a:t>
            </a:r>
            <a:r>
              <a:rPr lang="en-US" dirty="0"/>
              <a:t> this helps to reduce the computational efficiency as it reduces the number of parameters involved in a network. It also keeps a check on the network efficiency.</a:t>
            </a:r>
          </a:p>
          <a:p>
            <a:r>
              <a:rPr lang="en-US" b="1" dirty="0"/>
              <a:t>2. Smaller convolutions:</a:t>
            </a:r>
            <a:r>
              <a:rPr lang="en-US" dirty="0"/>
              <a:t> replacing bigger convolutions with smaller convolutions definitely leads to faster training. Say a 5 × 5 filter has 25 parameters; two 3 × 3 filters replacing a 5 × 5 convolution has only 18 (3*3 + 3*3) parameters instead.</a:t>
            </a:r>
          </a:p>
          <a:p>
            <a:endParaRPr lang="en-IN" dirty="0"/>
          </a:p>
        </p:txBody>
      </p:sp>
    </p:spTree>
    <p:extLst>
      <p:ext uri="{BB962C8B-B14F-4D97-AF65-F5344CB8AC3E}">
        <p14:creationId xmlns:p14="http://schemas.microsoft.com/office/powerpoint/2010/main" val="2810418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5kvo-MJ98DY8oLlSaUr-1L-cLAjz_rv6uOTxDD77ezXUJ9Brbf_4-wdKE-FztMeH-oYr2Y_-zV49i2Ty1dk33qOJuj8PSXiUvvJrCVA6dHeV1HW_Xb9iQyh5oPiUAd1Y-z01jCW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878" y="96565"/>
            <a:ext cx="7394756" cy="6313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098971" y="1470299"/>
            <a:ext cx="3344091" cy="2031325"/>
          </a:xfrm>
          <a:prstGeom prst="rect">
            <a:avLst/>
          </a:prstGeom>
        </p:spPr>
        <p:txBody>
          <a:bodyPr wrap="square">
            <a:spAutoFit/>
          </a:bodyPr>
          <a:lstStyle/>
          <a:p>
            <a:r>
              <a:rPr lang="en-US" dirty="0" smtClean="0">
                <a:solidFill>
                  <a:srgbClr val="333333"/>
                </a:solidFill>
                <a:latin typeface="Poppins"/>
              </a:rPr>
              <a:t>In </a:t>
            </a:r>
            <a:r>
              <a:rPr lang="en-US" dirty="0">
                <a:solidFill>
                  <a:srgbClr val="333333"/>
                </a:solidFill>
                <a:latin typeface="Poppins"/>
              </a:rPr>
              <a:t>the middle we see a 3x3 convolution, and below a fully-connected layer. Since both 3x3 convolutions can share weights among themselves, the number of computations can be reduced.</a:t>
            </a:r>
            <a:endParaRPr lang="en-IN" dirty="0"/>
          </a:p>
        </p:txBody>
      </p:sp>
    </p:spTree>
    <p:extLst>
      <p:ext uri="{BB962C8B-B14F-4D97-AF65-F5344CB8AC3E}">
        <p14:creationId xmlns:p14="http://schemas.microsoft.com/office/powerpoint/2010/main" val="199656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892" y="175397"/>
            <a:ext cx="10515600" cy="4351338"/>
          </a:xfrm>
        </p:spPr>
        <p:txBody>
          <a:bodyPr/>
          <a:lstStyle/>
          <a:p>
            <a:r>
              <a:rPr lang="en-US" b="1" dirty="0"/>
              <a:t>Asymmetric convolutions:</a:t>
            </a:r>
            <a:r>
              <a:rPr lang="en-US" dirty="0"/>
              <a:t> A 3 × 3 convolution could be replaced by a 1 × 3 convolution followed by a 3 × 1 convolution. If a 3 × 3 convolution is replaced by a 2 × 2 convolution, the number of parameters would be slightly higher than the asymmetric convolution proposed.</a:t>
            </a:r>
            <a:endParaRPr lang="en-IN" dirty="0"/>
          </a:p>
        </p:txBody>
      </p:sp>
      <p:pic>
        <p:nvPicPr>
          <p:cNvPr id="6" name="Picture 2" descr="https://blog.paperspace.com/content/images/2020/03/imag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5" y="2060757"/>
            <a:ext cx="117538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852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814" y="696913"/>
            <a:ext cx="10515600" cy="4351338"/>
          </a:xfrm>
        </p:spPr>
        <p:txBody>
          <a:bodyPr/>
          <a:lstStyle/>
          <a:p>
            <a:r>
              <a:rPr lang="en-US" b="1" dirty="0"/>
              <a:t>Auxiliary classifier:</a:t>
            </a:r>
            <a:r>
              <a:rPr lang="en-US" dirty="0"/>
              <a:t> an auxiliary classifier is a small CNN inserted between layers during training, and the loss incurred is added to the main network loss. In </a:t>
            </a:r>
            <a:r>
              <a:rPr lang="en-US" dirty="0" err="1"/>
              <a:t>GoogLeNet</a:t>
            </a:r>
            <a:r>
              <a:rPr lang="en-US" dirty="0"/>
              <a:t> auxiliary classifiers were used for a deeper network, whereas in Inception v3 an auxiliary classifier acts as a </a:t>
            </a:r>
            <a:r>
              <a:rPr lang="en-US" dirty="0" err="1"/>
              <a:t>regularizer</a:t>
            </a:r>
            <a:r>
              <a:rPr lang="en-US" dirty="0"/>
              <a:t>.</a:t>
            </a:r>
            <a:endParaRPr lang="en-IN" dirty="0"/>
          </a:p>
        </p:txBody>
      </p:sp>
      <p:pic>
        <p:nvPicPr>
          <p:cNvPr id="3074" name="Picture 2" descr="https://lh5.googleusercontent.com/_CDdEfLjUSsJZT71fGeYgLGnVzpmjMirbfVDkjpfwOX4wjCXEZc2YNmjrs8o24nzCmhO_OlejGpbEEzE9AlyZsJyc03iIfyHkSbvjbnAJMk1Q4cUqzy9KGCYyE8qyqq-Y8Z7xr_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464" y="2698705"/>
            <a:ext cx="69723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597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069" y="205831"/>
            <a:ext cx="10515600" cy="4351338"/>
          </a:xfrm>
        </p:spPr>
        <p:txBody>
          <a:bodyPr/>
          <a:lstStyle/>
          <a:p>
            <a:r>
              <a:rPr lang="en-US" b="1" dirty="0"/>
              <a:t>Grid size reduction:</a:t>
            </a:r>
            <a:r>
              <a:rPr lang="en-US" dirty="0"/>
              <a:t> Grid size reduction is usually done by pooling operations. However, to combat the bottlenecks of computational cost, a more efficient technique is proposed:</a:t>
            </a:r>
            <a:endParaRPr lang="en-IN" dirty="0"/>
          </a:p>
        </p:txBody>
      </p:sp>
      <p:pic>
        <p:nvPicPr>
          <p:cNvPr id="4098" name="Picture 2" descr="https://lh6.googleusercontent.com/rHBAmNtz7QWCrCWHMCqdi4PPKaYV43T4mm0yS6tu1XqjM0wWfqtplEe7GSKkPBAQ0L8wZmGd9nVmYxSrn4uDAAO0WhqVjUUYEJGUiz68y-A52RsMWcy8Y58IIywrJbmcSFgwn7Y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129" y="1644832"/>
            <a:ext cx="82296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11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While Inception focuses on computational cost, </a:t>
            </a:r>
            <a:r>
              <a:rPr lang="en-US" dirty="0" err="1"/>
              <a:t>ResNet</a:t>
            </a:r>
            <a:r>
              <a:rPr lang="en-US" dirty="0"/>
              <a:t> focuses on computational accuracy. </a:t>
            </a:r>
            <a:endParaRPr lang="en-US" dirty="0" smtClean="0"/>
          </a:p>
          <a:p>
            <a:r>
              <a:rPr lang="en-US" dirty="0" smtClean="0"/>
              <a:t>Intuitively</a:t>
            </a:r>
            <a:r>
              <a:rPr lang="en-US" dirty="0"/>
              <a:t>, deeper networks should not perform worse than the shallower networks, but in practice, the deeper networks performed worse than the shallower networks, caused not by overfitting, but by an optimization problem. </a:t>
            </a:r>
            <a:endParaRPr lang="en-US" dirty="0" smtClean="0"/>
          </a:p>
          <a:p>
            <a:r>
              <a:rPr lang="en-US" dirty="0" smtClean="0"/>
              <a:t>Shortly</a:t>
            </a:r>
            <a:r>
              <a:rPr lang="en-US" dirty="0"/>
              <a:t>, the deeper the network, the harder the network to be optimized.</a:t>
            </a:r>
            <a:endParaRPr lang="en-IN" dirty="0"/>
          </a:p>
        </p:txBody>
      </p:sp>
    </p:spTree>
    <p:extLst>
      <p:ext uri="{BB962C8B-B14F-4D97-AF65-F5344CB8AC3E}">
        <p14:creationId xmlns:p14="http://schemas.microsoft.com/office/powerpoint/2010/main" val="2132443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MobileNet</a:t>
            </a:r>
            <a:endParaRPr lang="en-IN" b="1" dirty="0"/>
          </a:p>
        </p:txBody>
      </p:sp>
      <p:sp>
        <p:nvSpPr>
          <p:cNvPr id="3" name="Content Placeholder 2"/>
          <p:cNvSpPr>
            <a:spLocks noGrp="1"/>
          </p:cNvSpPr>
          <p:nvPr>
            <p:ph idx="1"/>
          </p:nvPr>
        </p:nvSpPr>
        <p:spPr/>
        <p:txBody>
          <a:bodyPr/>
          <a:lstStyle/>
          <a:p>
            <a:endParaRPr lang="en-IN"/>
          </a:p>
        </p:txBody>
      </p:sp>
      <p:pic>
        <p:nvPicPr>
          <p:cNvPr id="5122" name="Picture 2" descr="https://miro.medium.com/max/1384/1*7R068tzqqK-1edu4hbAVZ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665" y="2183357"/>
            <a:ext cx="9955078" cy="399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742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As the name applied, the </a:t>
            </a:r>
            <a:r>
              <a:rPr lang="en-US" dirty="0" err="1"/>
              <a:t>MobileNet</a:t>
            </a:r>
            <a:r>
              <a:rPr lang="en-US" dirty="0"/>
              <a:t> model is designed to be used in mobile applications, and it is </a:t>
            </a:r>
            <a:r>
              <a:rPr lang="en-US" dirty="0" err="1"/>
              <a:t>TensorFlow’s</a:t>
            </a:r>
            <a:r>
              <a:rPr lang="en-US" dirty="0"/>
              <a:t> first mobile computer vision model</a:t>
            </a:r>
            <a:r>
              <a:rPr lang="en-US" dirty="0" smtClean="0"/>
              <a:t>.</a:t>
            </a:r>
          </a:p>
          <a:p>
            <a:r>
              <a:rPr lang="en-US" dirty="0" err="1"/>
              <a:t>MobileNet</a:t>
            </a:r>
            <a:r>
              <a:rPr lang="en-US" dirty="0"/>
              <a:t> uses </a:t>
            </a:r>
            <a:r>
              <a:rPr lang="en-US" b="1" dirty="0" err="1"/>
              <a:t>depthwise</a:t>
            </a:r>
            <a:r>
              <a:rPr lang="en-US" b="1" dirty="0"/>
              <a:t> separable</a:t>
            </a:r>
            <a:r>
              <a:rPr lang="en-US" dirty="0"/>
              <a:t> </a:t>
            </a:r>
            <a:r>
              <a:rPr lang="en-US" b="1" dirty="0"/>
              <a:t>convolutions</a:t>
            </a:r>
            <a:r>
              <a:rPr lang="en-US" b="1" dirty="0" smtClean="0"/>
              <a:t>.</a:t>
            </a:r>
          </a:p>
          <a:p>
            <a:r>
              <a:rPr lang="en-US" dirty="0" smtClean="0"/>
              <a:t>It </a:t>
            </a:r>
            <a:r>
              <a:rPr lang="en-US" dirty="0"/>
              <a:t>significantly </a:t>
            </a:r>
            <a:r>
              <a:rPr lang="en-US" b="1" dirty="0"/>
              <a:t>reduces the number of parameters</a:t>
            </a:r>
            <a:r>
              <a:rPr lang="en-US" dirty="0"/>
              <a:t> when compared to the network with regular convolutions with the same depth in the nets. </a:t>
            </a:r>
            <a:endParaRPr lang="en-US" dirty="0" smtClean="0"/>
          </a:p>
          <a:p>
            <a:r>
              <a:rPr lang="en-US" dirty="0" smtClean="0"/>
              <a:t>This </a:t>
            </a:r>
            <a:r>
              <a:rPr lang="en-US" dirty="0"/>
              <a:t>results in lightweight deep neural networks.</a:t>
            </a:r>
            <a:endParaRPr lang="en-IN" dirty="0"/>
          </a:p>
        </p:txBody>
      </p:sp>
    </p:spTree>
    <p:extLst>
      <p:ext uri="{BB962C8B-B14F-4D97-AF65-F5344CB8AC3E}">
        <p14:creationId xmlns:p14="http://schemas.microsoft.com/office/powerpoint/2010/main" val="3645700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Depthwise</a:t>
            </a:r>
            <a:r>
              <a:rPr lang="en-US" b="1" dirty="0" smtClean="0"/>
              <a:t> separable convolution</a:t>
            </a:r>
            <a:endParaRPr lang="en-IN" b="1" dirty="0"/>
          </a:p>
        </p:txBody>
      </p:sp>
      <p:sp>
        <p:nvSpPr>
          <p:cNvPr id="3" name="Content Placeholder 2"/>
          <p:cNvSpPr>
            <a:spLocks noGrp="1"/>
          </p:cNvSpPr>
          <p:nvPr>
            <p:ph idx="1"/>
          </p:nvPr>
        </p:nvSpPr>
        <p:spPr/>
        <p:txBody>
          <a:bodyPr/>
          <a:lstStyle/>
          <a:p>
            <a:r>
              <a:rPr lang="en-US" dirty="0"/>
              <a:t>A </a:t>
            </a:r>
            <a:r>
              <a:rPr lang="en-US" dirty="0" err="1"/>
              <a:t>depthwise</a:t>
            </a:r>
            <a:r>
              <a:rPr lang="en-US" dirty="0"/>
              <a:t> separable convolution is made from two operations.</a:t>
            </a:r>
          </a:p>
          <a:p>
            <a:r>
              <a:rPr lang="en-US" b="1" dirty="0" err="1"/>
              <a:t>Depthwise</a:t>
            </a:r>
            <a:r>
              <a:rPr lang="en-US" b="1" dirty="0"/>
              <a:t> convolution.</a:t>
            </a:r>
            <a:endParaRPr lang="en-US" dirty="0"/>
          </a:p>
          <a:p>
            <a:r>
              <a:rPr lang="en-US" b="1" dirty="0"/>
              <a:t>Pointwise convolution</a:t>
            </a:r>
            <a:r>
              <a:rPr lang="en-US" dirty="0"/>
              <a:t>.</a:t>
            </a:r>
          </a:p>
          <a:p>
            <a:r>
              <a:rPr lang="en-US" dirty="0" err="1"/>
              <a:t>MobileNet</a:t>
            </a:r>
            <a:r>
              <a:rPr lang="en-US" dirty="0"/>
              <a:t> is a class of CNN that was open-sourced by Google, and therefore, this gives us an excellent starting point for training our classifiers that are insanely small and insanely fast.</a:t>
            </a:r>
            <a:endParaRPr lang="en-IN" dirty="0"/>
          </a:p>
        </p:txBody>
      </p:sp>
    </p:spTree>
    <p:extLst>
      <p:ext uri="{BB962C8B-B14F-4D97-AF65-F5344CB8AC3E}">
        <p14:creationId xmlns:p14="http://schemas.microsoft.com/office/powerpoint/2010/main" val="102373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Depthwise</a:t>
            </a:r>
            <a:r>
              <a:rPr lang="en-IN" dirty="0"/>
              <a:t> Separable </a:t>
            </a:r>
            <a:r>
              <a:rPr lang="en-IN" dirty="0" smtClean="0"/>
              <a:t>Convolution</a:t>
            </a:r>
            <a:endParaRPr lang="en-IN" dirty="0"/>
          </a:p>
        </p:txBody>
      </p:sp>
      <p:pic>
        <p:nvPicPr>
          <p:cNvPr id="1026" name="Picture 2" descr="https://miro.medium.com/max/1400/1*OrBhgRQsy1y9Ikc5QkU0U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879" y="1690688"/>
            <a:ext cx="8609602" cy="5026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53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err="1"/>
              <a:t>Depthwise</a:t>
            </a:r>
            <a:r>
              <a:rPr lang="en-US" b="1" dirty="0"/>
              <a:t> convolution</a:t>
            </a:r>
            <a:r>
              <a:rPr lang="en-US" dirty="0"/>
              <a:t> is the </a:t>
            </a:r>
            <a:r>
              <a:rPr lang="en-US" b="1" dirty="0"/>
              <a:t>channel-wise DK×DK spatial convolution</a:t>
            </a:r>
            <a:r>
              <a:rPr lang="en-US" dirty="0"/>
              <a:t>. Suppose in the figure above, and we have five channels; then, we will have 5 DK×DK spatial convolutions.</a:t>
            </a:r>
          </a:p>
          <a:p>
            <a:r>
              <a:rPr lang="en-US" b="1" dirty="0"/>
              <a:t>Pointwise convolution</a:t>
            </a:r>
            <a:r>
              <a:rPr lang="en-US" dirty="0"/>
              <a:t> is the </a:t>
            </a:r>
            <a:r>
              <a:rPr lang="en-US" b="1" dirty="0"/>
              <a:t>1×1 convolution</a:t>
            </a:r>
            <a:r>
              <a:rPr lang="en-US" dirty="0"/>
              <a:t> to change the dimension.</a:t>
            </a:r>
          </a:p>
          <a:p>
            <a:r>
              <a:rPr lang="en-IN" b="1" dirty="0" err="1"/>
              <a:t>Depthwise</a:t>
            </a:r>
            <a:r>
              <a:rPr lang="en-IN" b="1" dirty="0"/>
              <a:t> convolution.</a:t>
            </a:r>
            <a:endParaRPr lang="en-IN" dirty="0"/>
          </a:p>
          <a:p>
            <a:r>
              <a:rPr lang="en-IN" dirty="0"/>
              <a:t/>
            </a:r>
            <a:br>
              <a:rPr lang="en-IN" dirty="0"/>
            </a:br>
            <a:endParaRPr lang="en-IN" dirty="0"/>
          </a:p>
        </p:txBody>
      </p:sp>
      <p:pic>
        <p:nvPicPr>
          <p:cNvPr id="2050" name="Picture 2" descr="https://miro.medium.com/max/1300/1*bA_Mp6PEiv2v1ukZR6y1j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368" y="4634910"/>
            <a:ext cx="61912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145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https://miro.medium.com/max/1128/1*sI1KSq6yC4mX7p6sN2RT2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078" y="2086020"/>
            <a:ext cx="5372100" cy="29337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86742" y="5163412"/>
            <a:ext cx="6096000" cy="1200329"/>
          </a:xfrm>
          <a:prstGeom prst="rect">
            <a:avLst/>
          </a:prstGeom>
        </p:spPr>
        <p:txBody>
          <a:bodyPr>
            <a:spAutoFit/>
          </a:bodyPr>
          <a:lstStyle/>
          <a:p>
            <a:r>
              <a:rPr lang="en-US" dirty="0">
                <a:solidFill>
                  <a:srgbClr val="757575"/>
                </a:solidFill>
                <a:latin typeface="sohne"/>
              </a:rPr>
              <a:t>Fig. (a) Standard convolutional layer with batch normalization and </a:t>
            </a:r>
            <a:r>
              <a:rPr lang="en-US" dirty="0" err="1">
                <a:solidFill>
                  <a:srgbClr val="757575"/>
                </a:solidFill>
                <a:latin typeface="sohne"/>
              </a:rPr>
              <a:t>ReLU</a:t>
            </a:r>
            <a:r>
              <a:rPr lang="en-US" dirty="0">
                <a:solidFill>
                  <a:srgbClr val="757575"/>
                </a:solidFill>
                <a:latin typeface="sohne"/>
              </a:rPr>
              <a:t>. (b) Depth-wise separable convolution with depth-wise and pointwise layers followed by batch normalization and </a:t>
            </a:r>
            <a:r>
              <a:rPr lang="en-US" dirty="0" err="1">
                <a:solidFill>
                  <a:srgbClr val="757575"/>
                </a:solidFill>
                <a:latin typeface="sohne"/>
              </a:rPr>
              <a:t>ReLU</a:t>
            </a:r>
            <a:r>
              <a:rPr lang="en-US" dirty="0">
                <a:solidFill>
                  <a:srgbClr val="757575"/>
                </a:solidFill>
                <a:latin typeface="sohne"/>
              </a:rPr>
              <a:t>.</a:t>
            </a:r>
            <a:endParaRPr lang="en-IN" dirty="0"/>
          </a:p>
        </p:txBody>
      </p:sp>
    </p:spTree>
    <p:extLst>
      <p:ext uri="{BB962C8B-B14F-4D97-AF65-F5344CB8AC3E}">
        <p14:creationId xmlns:p14="http://schemas.microsoft.com/office/powerpoint/2010/main" val="1037244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MobileNet</a:t>
            </a:r>
            <a:r>
              <a:rPr lang="en-US" dirty="0" smtClean="0"/>
              <a:t> for real life</a:t>
            </a:r>
            <a:endParaRPr lang="en-IN" dirty="0"/>
          </a:p>
        </p:txBody>
      </p:sp>
      <p:sp>
        <p:nvSpPr>
          <p:cNvPr id="3" name="Content Placeholder 2"/>
          <p:cNvSpPr>
            <a:spLocks noGrp="1"/>
          </p:cNvSpPr>
          <p:nvPr>
            <p:ph idx="1"/>
          </p:nvPr>
        </p:nvSpPr>
        <p:spPr/>
        <p:txBody>
          <a:bodyPr/>
          <a:lstStyle/>
          <a:p>
            <a:endParaRPr lang="en-IN"/>
          </a:p>
        </p:txBody>
      </p:sp>
      <p:pic>
        <p:nvPicPr>
          <p:cNvPr id="6146" name="Picture 2" descr="https://miro.medium.com/max/1400/1*svvgl7TVFFjyLiPPCm67m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853852" cy="427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968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a:t>The speed and power consumption of the network is proportional to the number of MACs (Multiply-Accumulates) which is a measure of the </a:t>
            </a:r>
            <a:r>
              <a:rPr lang="en-US" i="1" dirty="0" smtClean="0"/>
              <a:t>number </a:t>
            </a:r>
            <a:r>
              <a:rPr lang="en-US" i="1" dirty="0"/>
              <a:t>of fused Multiplication and Addition </a:t>
            </a:r>
            <a:r>
              <a:rPr lang="en-US" i="1" dirty="0" smtClean="0"/>
              <a:t>operations.</a:t>
            </a:r>
          </a:p>
          <a:p>
            <a:r>
              <a:rPr lang="en-IN" dirty="0"/>
              <a:t>https://medium.com/analytics-vidhya/image-classification-with-mobilenet-cc6fbb2cd470</a:t>
            </a:r>
          </a:p>
        </p:txBody>
      </p:sp>
    </p:spTree>
    <p:extLst>
      <p:ext uri="{BB962C8B-B14F-4D97-AF65-F5344CB8AC3E}">
        <p14:creationId xmlns:p14="http://schemas.microsoft.com/office/powerpoint/2010/main" val="161659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trend in the computer vision is to make deeper and more complicated network to achieve higher accuracy. </a:t>
            </a:r>
            <a:endParaRPr lang="en-US" dirty="0" smtClean="0"/>
          </a:p>
          <a:p>
            <a:r>
              <a:rPr lang="en-US" dirty="0" smtClean="0"/>
              <a:t>However</a:t>
            </a:r>
            <a:r>
              <a:rPr lang="en-US" dirty="0"/>
              <a:t>, deeper networks come with the tradeoff of size and speed. In real applications such as an autonomous vehicle or robotic visions, the object detection task must be able to be done on the computationally limited platform. </a:t>
            </a:r>
            <a:endParaRPr lang="en-US" dirty="0" smtClean="0"/>
          </a:p>
          <a:p>
            <a:r>
              <a:rPr lang="en-US" dirty="0" err="1" smtClean="0"/>
              <a:t>MobileNet</a:t>
            </a:r>
            <a:r>
              <a:rPr lang="en-US" dirty="0" smtClean="0"/>
              <a:t> </a:t>
            </a:r>
            <a:r>
              <a:rPr lang="en-US" dirty="0"/>
              <a:t>is developed to solve this problem, which is a network for embedded vision applications and mobile devices.</a:t>
            </a:r>
            <a:endParaRPr lang="en-IN" dirty="0"/>
          </a:p>
        </p:txBody>
      </p:sp>
    </p:spTree>
    <p:extLst>
      <p:ext uri="{BB962C8B-B14F-4D97-AF65-F5344CB8AC3E}">
        <p14:creationId xmlns:p14="http://schemas.microsoft.com/office/powerpoint/2010/main" val="287871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ResNet</a:t>
            </a:r>
            <a:endParaRPr lang="en-IN" dirty="0"/>
          </a:p>
        </p:txBody>
      </p:sp>
      <p:pic>
        <p:nvPicPr>
          <p:cNvPr id="1026" name="Picture 2" descr="https://miro.medium.com/max/700/1*_nmPcwwnsHE-AC69ASkj9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565" y="1345817"/>
            <a:ext cx="7747452" cy="551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39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main base element of </a:t>
            </a:r>
            <a:r>
              <a:rPr lang="en-US" dirty="0" err="1"/>
              <a:t>ResNet</a:t>
            </a:r>
            <a:r>
              <a:rPr lang="en-US" dirty="0"/>
              <a:t> is the residual block. </a:t>
            </a:r>
            <a:endParaRPr lang="en-US" dirty="0" smtClean="0"/>
          </a:p>
          <a:p>
            <a:r>
              <a:rPr lang="en-US" dirty="0" smtClean="0"/>
              <a:t>As </a:t>
            </a:r>
            <a:r>
              <a:rPr lang="en-US" dirty="0"/>
              <a:t>we go deeper into the network with a large number of layers, computation becomes more complex. </a:t>
            </a:r>
            <a:endParaRPr lang="en-US" dirty="0" smtClean="0"/>
          </a:p>
          <a:p>
            <a:r>
              <a:rPr lang="en-US" dirty="0" smtClean="0"/>
              <a:t>These </a:t>
            </a:r>
            <a:r>
              <a:rPr lang="en-US" dirty="0"/>
              <a:t>layers put on top of each other and every layer try to learn some underlying mapping of the desired function and instead of having these blocks, we try and fit a residual mapping.</a:t>
            </a:r>
            <a:endParaRPr lang="en-IN" dirty="0"/>
          </a:p>
        </p:txBody>
      </p:sp>
    </p:spTree>
    <p:extLst>
      <p:ext uri="{BB962C8B-B14F-4D97-AF65-F5344CB8AC3E}">
        <p14:creationId xmlns:p14="http://schemas.microsoft.com/office/powerpoint/2010/main" val="215486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700/1*8PKbjxkDj_Zq3KYZzXv8oQ.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4297" y="2438799"/>
            <a:ext cx="8830491" cy="3935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1553" y="634276"/>
            <a:ext cx="10890069" cy="1938992"/>
          </a:xfrm>
          <a:prstGeom prst="rect">
            <a:avLst/>
          </a:prstGeom>
        </p:spPr>
        <p:txBody>
          <a:bodyPr wrap="square">
            <a:spAutoFit/>
          </a:bodyPr>
          <a:lstStyle/>
          <a:p>
            <a:pPr marL="285750" indent="-285750">
              <a:buFont typeface="Arial" panose="020B0604020202020204" pitchFamily="34" charset="0"/>
              <a:buChar char="•"/>
            </a:pPr>
            <a:r>
              <a:rPr lang="en-US" sz="2400" b="0" i="0" dirty="0" smtClean="0">
                <a:solidFill>
                  <a:srgbClr val="292929"/>
                </a:solidFill>
                <a:effectLst/>
                <a:latin typeface="charter"/>
              </a:rPr>
              <a:t>as we go deeper into the network it is so hard to learn H(X) as we have a large number of layers. </a:t>
            </a:r>
          </a:p>
          <a:p>
            <a:pPr marL="285750" indent="-285750">
              <a:buFont typeface="Arial" panose="020B0604020202020204" pitchFamily="34" charset="0"/>
              <a:buChar char="•"/>
            </a:pPr>
            <a:endParaRPr lang="en-US" sz="2400" dirty="0">
              <a:solidFill>
                <a:srgbClr val="292929"/>
              </a:solidFill>
              <a:latin typeface="charter"/>
            </a:endParaRPr>
          </a:p>
          <a:p>
            <a:pPr marL="285750" indent="-285750">
              <a:buFont typeface="Arial" panose="020B0604020202020204" pitchFamily="34" charset="0"/>
              <a:buChar char="•"/>
            </a:pPr>
            <a:r>
              <a:rPr lang="en-US" sz="2400" b="0" i="0" dirty="0" smtClean="0">
                <a:solidFill>
                  <a:srgbClr val="292929"/>
                </a:solidFill>
                <a:effectLst/>
                <a:latin typeface="charter"/>
              </a:rPr>
              <a:t>So here we used skip connection and learning F(x) direct input of x as the final output. So F(x) is called as a Residual.</a:t>
            </a:r>
            <a:endParaRPr lang="en-IN" sz="2400" dirty="0"/>
          </a:p>
        </p:txBody>
      </p:sp>
    </p:spTree>
    <p:extLst>
      <p:ext uri="{BB962C8B-B14F-4D97-AF65-F5344CB8AC3E}">
        <p14:creationId xmlns:p14="http://schemas.microsoft.com/office/powerpoint/2010/main" val="22460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https://lh3.googleusercontent.com/NPuDMZDi_u7AtBmXUJEgYJQTVEkC6fBGi-lMJqQMIZeuExuxLRS2rXGFStBp_n_OeoBn9_ds413Yk-GDl3JvRb7N_FG5JI7JX11xt5zPaXysSYlb5NyQLCzqzp_jolPn_bBEx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34" y="338364"/>
            <a:ext cx="11165931" cy="581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08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t>
            </a:r>
            <a:r>
              <a:rPr lang="en-US" dirty="0" err="1"/>
              <a:t>ResNet</a:t>
            </a:r>
            <a:r>
              <a:rPr lang="en-US" dirty="0"/>
              <a:t>, stacks all these blocks together very deeply. </a:t>
            </a:r>
            <a:endParaRPr lang="en-US" dirty="0" smtClean="0"/>
          </a:p>
          <a:p>
            <a:r>
              <a:rPr lang="en-US" dirty="0" smtClean="0"/>
              <a:t>Another </a:t>
            </a:r>
            <a:r>
              <a:rPr lang="en-US" dirty="0"/>
              <a:t>thing with this very deep architecture is that it is enabling up to 150 layers deep of this, and then what we do is we stack all these layers periodically. </a:t>
            </a:r>
            <a:endParaRPr lang="en-US" dirty="0" smtClean="0"/>
          </a:p>
          <a:p>
            <a:r>
              <a:rPr lang="en-US" dirty="0" smtClean="0"/>
              <a:t>We </a:t>
            </a:r>
            <a:r>
              <a:rPr lang="en-US" dirty="0"/>
              <a:t>also double the number of filters and </a:t>
            </a:r>
            <a:r>
              <a:rPr lang="en-US" dirty="0" err="1"/>
              <a:t>downsample</a:t>
            </a:r>
            <a:r>
              <a:rPr lang="en-US" dirty="0"/>
              <a:t> spatially using stride two. </a:t>
            </a:r>
            <a:endParaRPr lang="en-US" dirty="0" smtClean="0"/>
          </a:p>
          <a:p>
            <a:r>
              <a:rPr lang="en-US" dirty="0" smtClean="0"/>
              <a:t>In </a:t>
            </a:r>
            <a:r>
              <a:rPr lang="en-US" dirty="0"/>
              <a:t>the end, only fully connected layer 1000 to output classes</a:t>
            </a:r>
            <a:endParaRPr lang="en-IN" dirty="0"/>
          </a:p>
        </p:txBody>
      </p:sp>
    </p:spTree>
    <p:extLst>
      <p:ext uri="{BB962C8B-B14F-4D97-AF65-F5344CB8AC3E}">
        <p14:creationId xmlns:p14="http://schemas.microsoft.com/office/powerpoint/2010/main" val="93253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Hyperparameters</a:t>
            </a:r>
            <a:endParaRPr lang="en-IN" dirty="0"/>
          </a:p>
        </p:txBody>
      </p:sp>
      <p:sp>
        <p:nvSpPr>
          <p:cNvPr id="3" name="Content Placeholder 2"/>
          <p:cNvSpPr>
            <a:spLocks noGrp="1"/>
          </p:cNvSpPr>
          <p:nvPr>
            <p:ph idx="1"/>
          </p:nvPr>
        </p:nvSpPr>
        <p:spPr/>
        <p:txBody>
          <a:bodyPr/>
          <a:lstStyle/>
          <a:p>
            <a:pPr marL="0" indent="0">
              <a:buNone/>
            </a:pPr>
            <a:endParaRPr lang="en-US" b="1" dirty="0"/>
          </a:p>
          <a:p>
            <a:r>
              <a:rPr lang="en-US" dirty="0"/>
              <a:t>In </a:t>
            </a:r>
            <a:r>
              <a:rPr lang="en-US" dirty="0" err="1"/>
              <a:t>ResNet</a:t>
            </a:r>
            <a:r>
              <a:rPr lang="en-US" dirty="0"/>
              <a:t>, it uses Batch Normalization after every </a:t>
            </a:r>
            <a:r>
              <a:rPr lang="en-US" dirty="0" err="1"/>
              <a:t>conv</a:t>
            </a:r>
            <a:r>
              <a:rPr lang="en-US" dirty="0"/>
              <a:t> layer. </a:t>
            </a:r>
            <a:endParaRPr lang="en-US" dirty="0" smtClean="0"/>
          </a:p>
          <a:p>
            <a:r>
              <a:rPr lang="en-US" dirty="0" smtClean="0"/>
              <a:t>It </a:t>
            </a:r>
            <a:r>
              <a:rPr lang="en-US" dirty="0"/>
              <a:t>also uses </a:t>
            </a:r>
            <a:r>
              <a:rPr lang="en-US" dirty="0" smtClean="0"/>
              <a:t>SGD </a:t>
            </a:r>
            <a:r>
              <a:rPr lang="en-US" dirty="0"/>
              <a:t>+ Momentum. </a:t>
            </a:r>
            <a:endParaRPr lang="en-US" dirty="0" smtClean="0"/>
          </a:p>
          <a:p>
            <a:r>
              <a:rPr lang="en-US" dirty="0" smtClean="0"/>
              <a:t>The </a:t>
            </a:r>
            <a:r>
              <a:rPr lang="en-US" dirty="0"/>
              <a:t>learning rate is 0.1 and is divided by 10 as validation error becomes constant. </a:t>
            </a:r>
            <a:endParaRPr lang="en-US" dirty="0" smtClean="0"/>
          </a:p>
          <a:p>
            <a:r>
              <a:rPr lang="en-US" dirty="0" smtClean="0"/>
              <a:t>Moreover</a:t>
            </a:r>
            <a:r>
              <a:rPr lang="en-US" dirty="0"/>
              <a:t>, batch-size is 256 and weight decay is 1e-5. </a:t>
            </a:r>
            <a:r>
              <a:rPr lang="en-US" dirty="0" smtClean="0"/>
              <a:t>T</a:t>
            </a:r>
          </a:p>
          <a:p>
            <a:r>
              <a:rPr lang="en-US" dirty="0" smtClean="0"/>
              <a:t>he </a:t>
            </a:r>
            <a:r>
              <a:rPr lang="en-US" dirty="0"/>
              <a:t>important part is there is no dropout is used in </a:t>
            </a:r>
            <a:r>
              <a:rPr lang="en-US" dirty="0" err="1"/>
              <a:t>ResNet</a:t>
            </a:r>
            <a:r>
              <a:rPr lang="en-US" dirty="0"/>
              <a:t>.</a:t>
            </a:r>
          </a:p>
          <a:p>
            <a:endParaRPr lang="en-IN" dirty="0"/>
          </a:p>
        </p:txBody>
      </p:sp>
    </p:spTree>
    <p:extLst>
      <p:ext uri="{BB962C8B-B14F-4D97-AF65-F5344CB8AC3E}">
        <p14:creationId xmlns:p14="http://schemas.microsoft.com/office/powerpoint/2010/main" val="4049618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775</Words>
  <Application>Microsoft Office PowerPoint</Application>
  <PresentationFormat>Widescreen</PresentationFormat>
  <Paragraphs>65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charter</vt:lpstr>
      <vt:lpstr>Poppins</vt:lpstr>
      <vt:lpstr>sohne</vt:lpstr>
      <vt:lpstr>Office Theme</vt:lpstr>
      <vt:lpstr>Inception, ResNet, and MobileNet</vt:lpstr>
      <vt:lpstr>PowerPoint Presentation</vt:lpstr>
      <vt:lpstr>PowerPoint Presentation</vt:lpstr>
      <vt:lpstr>ResNet</vt:lpstr>
      <vt:lpstr>PowerPoint Presentation</vt:lpstr>
      <vt:lpstr>PowerPoint Presentation</vt:lpstr>
      <vt:lpstr>PowerPoint Presentation</vt:lpstr>
      <vt:lpstr>PowerPoint Presentation</vt:lpstr>
      <vt:lpstr>Hyperparameters</vt:lpstr>
      <vt:lpstr>PowerPoint Presentation</vt:lpstr>
      <vt:lpstr>InceptionNet</vt:lpstr>
      <vt:lpstr>PowerPoint Presentation</vt:lpstr>
      <vt:lpstr>PowerPoint Presentation</vt:lpstr>
      <vt:lpstr>Inception v3</vt:lpstr>
      <vt:lpstr>PowerPoint Presentation</vt:lpstr>
      <vt:lpstr>PowerPoint Presentation</vt:lpstr>
      <vt:lpstr>PowerPoint Presentation</vt:lpstr>
      <vt:lpstr>PowerPoint Presentation</vt:lpstr>
      <vt:lpstr>PowerPoint Presentation</vt:lpstr>
      <vt:lpstr>MobileNet</vt:lpstr>
      <vt:lpstr>PowerPoint Presentation</vt:lpstr>
      <vt:lpstr>Depthwise separable convolution</vt:lpstr>
      <vt:lpstr>Depthwise Separable Convolution</vt:lpstr>
      <vt:lpstr>PowerPoint Presentation</vt:lpstr>
      <vt:lpstr>PowerPoint Presentation</vt:lpstr>
      <vt:lpstr>MobileNet for real life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18</cp:revision>
  <dcterms:created xsi:type="dcterms:W3CDTF">2022-08-29T00:00:55Z</dcterms:created>
  <dcterms:modified xsi:type="dcterms:W3CDTF">2022-09-12T00:30:23Z</dcterms:modified>
</cp:coreProperties>
</file>