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1" r:id="rId5"/>
    <p:sldId id="355" r:id="rId6"/>
    <p:sldId id="358" r:id="rId7"/>
    <p:sldId id="359" r:id="rId8"/>
    <p:sldId id="272" r:id="rId9"/>
    <p:sldId id="273" r:id="rId10"/>
    <p:sldId id="275" r:id="rId11"/>
    <p:sldId id="274" r:id="rId12"/>
    <p:sldId id="259" r:id="rId13"/>
    <p:sldId id="357" r:id="rId14"/>
    <p:sldId id="361" r:id="rId15"/>
    <p:sldId id="360" r:id="rId16"/>
    <p:sldId id="362" r:id="rId17"/>
    <p:sldId id="276" r:id="rId18"/>
    <p:sldId id="363" r:id="rId19"/>
    <p:sldId id="364" r:id="rId20"/>
    <p:sldId id="367" r:id="rId21"/>
    <p:sldId id="368" r:id="rId22"/>
    <p:sldId id="3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6C90C-3F43-45E4-B3B7-2134E9E4D8F9}"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21725-6016-4A5C-BE2D-2DC18E7AE13C}" type="slidenum">
              <a:rPr lang="en-US" smtClean="0"/>
              <a:t>‹#›</a:t>
            </a:fld>
            <a:endParaRPr lang="en-US"/>
          </a:p>
        </p:txBody>
      </p:sp>
    </p:spTree>
    <p:extLst>
      <p:ext uri="{BB962C8B-B14F-4D97-AF65-F5344CB8AC3E}">
        <p14:creationId xmlns:p14="http://schemas.microsoft.com/office/powerpoint/2010/main" val="32229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8A73-A419-4155-A024-B6090BEDC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5390C7-EDB3-4306-86EC-41EA55A2D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DB302-B953-4EAB-B91C-218A64C5D4B6}"/>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3DFF2ABF-24EC-4A77-91F9-129E45A41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75B47-2077-4B36-9635-3D2628E50C54}"/>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296772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34FD-0990-4FC5-B43E-E19ACEB09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377519-7467-4770-99D3-7F1CFD21D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C0971-984F-43FC-912E-BD812C6D15F5}"/>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B0EFC9C2-940B-4B32-92A9-10ED03B06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0F6A9-0A8A-40C8-BF66-C6DE053FA707}"/>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139972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193B5-4DD4-4103-B948-7BC0CAF76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4EED7A-31D6-461B-B792-7CB452C59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CD11B-F865-46DE-B99A-50BCE3014A7E}"/>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ED54BB53-6CA8-4C5B-98AC-96F771084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22D78-067B-4467-835F-00F550425C21}"/>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233067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296E-4BC5-4C06-8309-03EFB5CF0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003F0-D6F3-4F34-93A0-1BB513B58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74D57-183D-41EF-A571-02655E7F1870}"/>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432360F7-94DC-409B-949C-05D9A167B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6916C-C40D-4D9A-A2D3-C19154136E9F}"/>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398965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9215-C932-4C72-A166-456032412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E3692-1CD6-4429-929D-2EAE05C5A5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AC894-38BD-4715-9CCD-C053816DF9E2}"/>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CD40A41F-588C-440F-A8AC-FA0BC65C7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2DFA0-B99A-489B-A14E-E18B9A5E88BF}"/>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97823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8326-E64E-48B0-AA44-A0CCBC6E0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2905B7-C24E-4D32-ADD1-6EACEC223F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0C4D68-B7CA-4DCF-A288-0C6170C75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BA8048-ED39-4E36-AECF-F3495907EE40}"/>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6" name="Footer Placeholder 5">
            <a:extLst>
              <a:ext uri="{FF2B5EF4-FFF2-40B4-BE49-F238E27FC236}">
                <a16:creationId xmlns:a16="http://schemas.microsoft.com/office/drawing/2014/main" id="{4825616D-705E-49E2-92AB-2B31F435B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62E2C-DC47-401C-A8A0-214742D8C8CC}"/>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39553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E7AA-8C68-4E56-9019-F2F36DC9DB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8C772-1D6B-43A5-B7A4-988175DB2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B049E-410B-49D7-A04A-6AE966081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CFB3B-816C-428D-B6A5-C30A16441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7140C-863A-4D7A-9193-2E380FFAA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97DB8A-4E59-468B-B8D0-2F9886F64536}"/>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8" name="Footer Placeholder 7">
            <a:extLst>
              <a:ext uri="{FF2B5EF4-FFF2-40B4-BE49-F238E27FC236}">
                <a16:creationId xmlns:a16="http://schemas.microsoft.com/office/drawing/2014/main" id="{E1EFAC4A-E59B-486F-B8DE-F76B181FBA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AE556-173E-4FE9-90DE-5F60E9214892}"/>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41937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1E14-B01E-462F-8818-458931701B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3B7F23-B2F7-4FDE-B4C3-399FE083560A}"/>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4" name="Footer Placeholder 3">
            <a:extLst>
              <a:ext uri="{FF2B5EF4-FFF2-40B4-BE49-F238E27FC236}">
                <a16:creationId xmlns:a16="http://schemas.microsoft.com/office/drawing/2014/main" id="{BE53AA72-CF9D-4E4A-B011-0F7520E4E0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02095-C843-40D8-B2FC-7F671FA8FE3B}"/>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416292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88213-6726-44E1-8C35-BC06048359B8}"/>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3" name="Footer Placeholder 2">
            <a:extLst>
              <a:ext uri="{FF2B5EF4-FFF2-40B4-BE49-F238E27FC236}">
                <a16:creationId xmlns:a16="http://schemas.microsoft.com/office/drawing/2014/main" id="{503F5FA9-B498-4B53-8678-AC3C398A1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9000E-82A8-40B1-B3E9-885BC05F7A6A}"/>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385089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376B-4FF9-4666-BBED-237FD5AC4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AA487-463A-4258-937B-824D83D07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B8D73-12EB-4E33-9A14-CE7CAD175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2069E-CEF7-4105-81A9-AD996F6215D1}"/>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6" name="Footer Placeholder 5">
            <a:extLst>
              <a:ext uri="{FF2B5EF4-FFF2-40B4-BE49-F238E27FC236}">
                <a16:creationId xmlns:a16="http://schemas.microsoft.com/office/drawing/2014/main" id="{46F71425-2637-41FC-9FFF-0557CAEAA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4F6B-BE12-4923-B51E-49C888835D8A}"/>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419887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5428-F00A-4466-B9E1-0BC0AA410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6F96C-0AC6-4F5F-8C5A-21A76B153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AE278-D7E1-47B0-AAAC-8B49509C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3A76F-147B-4A9D-81E9-AD59572A4434}"/>
              </a:ext>
            </a:extLst>
          </p:cNvPr>
          <p:cNvSpPr>
            <a:spLocks noGrp="1"/>
          </p:cNvSpPr>
          <p:nvPr>
            <p:ph type="dt" sz="half" idx="10"/>
          </p:nvPr>
        </p:nvSpPr>
        <p:spPr/>
        <p:txBody>
          <a:bodyPr/>
          <a:lstStyle/>
          <a:p>
            <a:fld id="{28169A14-7B26-48D2-8CCF-4D78581BB9CB}" type="datetimeFigureOut">
              <a:rPr lang="en-US" smtClean="0"/>
              <a:t>3/7/2022</a:t>
            </a:fld>
            <a:endParaRPr lang="en-US"/>
          </a:p>
        </p:txBody>
      </p:sp>
      <p:sp>
        <p:nvSpPr>
          <p:cNvPr id="6" name="Footer Placeholder 5">
            <a:extLst>
              <a:ext uri="{FF2B5EF4-FFF2-40B4-BE49-F238E27FC236}">
                <a16:creationId xmlns:a16="http://schemas.microsoft.com/office/drawing/2014/main" id="{82CAAE7D-E82F-4CA2-86CD-47B1DCB50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8AACB-34BE-4E23-8DAA-72C08D730169}"/>
              </a:ext>
            </a:extLst>
          </p:cNvPr>
          <p:cNvSpPr>
            <a:spLocks noGrp="1"/>
          </p:cNvSpPr>
          <p:nvPr>
            <p:ph type="sldNum" sz="quarter" idx="12"/>
          </p:nvPr>
        </p:nvSpPr>
        <p:spPr/>
        <p:txBody>
          <a:bodyPr/>
          <a:lstStyle/>
          <a:p>
            <a:fld id="{A04507E6-DFCF-48B0-9C7D-69D172C2FB6B}" type="slidenum">
              <a:rPr lang="en-US" smtClean="0"/>
              <a:t>‹#›</a:t>
            </a:fld>
            <a:endParaRPr lang="en-US"/>
          </a:p>
        </p:txBody>
      </p:sp>
    </p:spTree>
    <p:extLst>
      <p:ext uri="{BB962C8B-B14F-4D97-AF65-F5344CB8AC3E}">
        <p14:creationId xmlns:p14="http://schemas.microsoft.com/office/powerpoint/2010/main" val="231803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9BAC8-8D77-4AB2-B860-E38C6046B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C06563-59AB-48F3-8F3D-46B8614A8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DB7A2-5ABA-4EDD-B9C1-D4C374E60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69A14-7B26-48D2-8CCF-4D78581BB9CB}" type="datetimeFigureOut">
              <a:rPr lang="en-US" smtClean="0"/>
              <a:t>3/7/2022</a:t>
            </a:fld>
            <a:endParaRPr lang="en-US"/>
          </a:p>
        </p:txBody>
      </p:sp>
      <p:sp>
        <p:nvSpPr>
          <p:cNvPr id="5" name="Footer Placeholder 4">
            <a:extLst>
              <a:ext uri="{FF2B5EF4-FFF2-40B4-BE49-F238E27FC236}">
                <a16:creationId xmlns:a16="http://schemas.microsoft.com/office/drawing/2014/main" id="{CF85916C-BAAE-4C96-B7C0-3981DAB53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1B3C18-75DA-4EE6-BA76-38F391190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07E6-DFCF-48B0-9C7D-69D172C2FB6B}" type="slidenum">
              <a:rPr lang="en-US" smtClean="0"/>
              <a:t>‹#›</a:t>
            </a:fld>
            <a:endParaRPr lang="en-US"/>
          </a:p>
        </p:txBody>
      </p:sp>
    </p:spTree>
    <p:extLst>
      <p:ext uri="{BB962C8B-B14F-4D97-AF65-F5344CB8AC3E}">
        <p14:creationId xmlns:p14="http://schemas.microsoft.com/office/powerpoint/2010/main" val="350622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image-ne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leer.com/articles/259-concepts-of-advanced-deep-learning-architecture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0D8A-B995-4E99-A69D-4A9E320FD16F}"/>
              </a:ext>
            </a:extLst>
          </p:cNvPr>
          <p:cNvSpPr>
            <a:spLocks noGrp="1"/>
          </p:cNvSpPr>
          <p:nvPr>
            <p:ph type="ctrTitle"/>
          </p:nvPr>
        </p:nvSpPr>
        <p:spPr/>
        <p:txBody>
          <a:bodyPr/>
          <a:lstStyle/>
          <a:p>
            <a:r>
              <a:rPr lang="en-IN" dirty="0" err="1"/>
              <a:t>AlexNet</a:t>
            </a:r>
            <a:r>
              <a:rPr lang="en-IN" dirty="0"/>
              <a:t>---- CNN</a:t>
            </a:r>
            <a:endParaRPr lang="en-US" dirty="0"/>
          </a:p>
        </p:txBody>
      </p:sp>
      <p:sp>
        <p:nvSpPr>
          <p:cNvPr id="3" name="Subtitle 2">
            <a:extLst>
              <a:ext uri="{FF2B5EF4-FFF2-40B4-BE49-F238E27FC236}">
                <a16:creationId xmlns:a16="http://schemas.microsoft.com/office/drawing/2014/main" id="{E413A474-6C04-43C8-8383-4D6730F396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801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t="14470" b="5168"/>
          <a:stretch/>
        </p:blipFill>
        <p:spPr>
          <a:xfrm>
            <a:off x="0" y="-1"/>
            <a:ext cx="12105736" cy="6676845"/>
          </a:xfrm>
          <a:prstGeom prst="rect">
            <a:avLst/>
          </a:prstGeom>
        </p:spPr>
      </p:pic>
    </p:spTree>
    <p:extLst>
      <p:ext uri="{BB962C8B-B14F-4D97-AF65-F5344CB8AC3E}">
        <p14:creationId xmlns:p14="http://schemas.microsoft.com/office/powerpoint/2010/main" val="86541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FEFE-03A1-45E0-997F-32166DE3F0C9}"/>
              </a:ext>
            </a:extLst>
          </p:cNvPr>
          <p:cNvSpPr>
            <a:spLocks noGrp="1"/>
          </p:cNvSpPr>
          <p:nvPr>
            <p:ph type="title"/>
          </p:nvPr>
        </p:nvSpPr>
        <p:spPr/>
        <p:txBody>
          <a:bodyPr/>
          <a:lstStyle/>
          <a:p>
            <a:r>
              <a:rPr lang="en-US" dirty="0" err="1"/>
              <a:t>AlexNet</a:t>
            </a:r>
            <a:endParaRPr lang="en-US" dirty="0"/>
          </a:p>
        </p:txBody>
      </p:sp>
      <p:sp>
        <p:nvSpPr>
          <p:cNvPr id="3" name="Content Placeholder 2">
            <a:extLst>
              <a:ext uri="{FF2B5EF4-FFF2-40B4-BE49-F238E27FC236}">
                <a16:creationId xmlns:a16="http://schemas.microsoft.com/office/drawing/2014/main" id="{241F37B9-5A03-40D3-B4C4-35F0A5E13C1F}"/>
              </a:ext>
            </a:extLst>
          </p:cNvPr>
          <p:cNvSpPr>
            <a:spLocks noGrp="1"/>
          </p:cNvSpPr>
          <p:nvPr>
            <p:ph idx="1"/>
          </p:nvPr>
        </p:nvSpPr>
        <p:spPr/>
        <p:txBody>
          <a:bodyPr>
            <a:normAutofit fontScale="92500"/>
          </a:bodyPr>
          <a:lstStyle/>
          <a:p>
            <a:r>
              <a:rPr lang="en-US" dirty="0" err="1"/>
              <a:t>AlexNet</a:t>
            </a:r>
            <a:r>
              <a:rPr lang="en-US" dirty="0"/>
              <a:t> is the first large scale convolutional neural network architecture that does well on ImageNet classification. </a:t>
            </a:r>
          </a:p>
          <a:p>
            <a:r>
              <a:rPr lang="en-US" dirty="0" err="1"/>
              <a:t>AlexNet</a:t>
            </a:r>
            <a:r>
              <a:rPr lang="en-US" dirty="0"/>
              <a:t> was entered into the competition and was able to outperform all previous non-deep learning-based models by a significant margin.</a:t>
            </a:r>
          </a:p>
          <a:p>
            <a:r>
              <a:rPr lang="en-US" dirty="0" err="1"/>
              <a:t>AlexNet</a:t>
            </a:r>
            <a:r>
              <a:rPr lang="en-US" dirty="0"/>
              <a:t> architecture is a conv layer followed by pooling layer, normalization, conv-pool-norm, and then a few more conv layers, a pooling layer, and then several fully connected layers afterwards. </a:t>
            </a:r>
          </a:p>
          <a:p>
            <a:r>
              <a:rPr lang="en-US" dirty="0"/>
              <a:t>Actually looks very similar to the </a:t>
            </a:r>
            <a:r>
              <a:rPr lang="en-US" dirty="0" err="1"/>
              <a:t>LeNet</a:t>
            </a:r>
            <a:r>
              <a:rPr lang="en-US" dirty="0"/>
              <a:t> network. There are just more layers in total. There are five of these conv layers, and two fully connected layers before the final fully connected layer going to the output classes.</a:t>
            </a:r>
          </a:p>
        </p:txBody>
      </p:sp>
    </p:spTree>
    <p:extLst>
      <p:ext uri="{BB962C8B-B14F-4D97-AF65-F5344CB8AC3E}">
        <p14:creationId xmlns:p14="http://schemas.microsoft.com/office/powerpoint/2010/main" val="278909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3257-2B8B-4C06-8F44-EB5B96D4524E}"/>
              </a:ext>
            </a:extLst>
          </p:cNvPr>
          <p:cNvSpPr>
            <a:spLocks noGrp="1"/>
          </p:cNvSpPr>
          <p:nvPr>
            <p:ph type="title"/>
          </p:nvPr>
        </p:nvSpPr>
        <p:spPr/>
        <p:txBody>
          <a:bodyPr/>
          <a:lstStyle/>
          <a:p>
            <a:r>
              <a:rPr lang="en-US" dirty="0" err="1"/>
              <a:t>AlexNet</a:t>
            </a:r>
            <a:r>
              <a:rPr lang="en-US" dirty="0"/>
              <a:t> </a:t>
            </a:r>
            <a:r>
              <a:rPr lang="en-US" dirty="0" err="1"/>
              <a:t>Achitecture</a:t>
            </a:r>
            <a:r>
              <a:rPr lang="en-US" dirty="0"/>
              <a:t> </a:t>
            </a:r>
          </a:p>
        </p:txBody>
      </p:sp>
      <p:sp>
        <p:nvSpPr>
          <p:cNvPr id="3" name="Content Placeholder 2">
            <a:extLst>
              <a:ext uri="{FF2B5EF4-FFF2-40B4-BE49-F238E27FC236}">
                <a16:creationId xmlns:a16="http://schemas.microsoft.com/office/drawing/2014/main" id="{7A4523E2-B32F-459B-B7D6-54174498D0DE}"/>
              </a:ext>
            </a:extLst>
          </p:cNvPr>
          <p:cNvSpPr>
            <a:spLocks noGrp="1"/>
          </p:cNvSpPr>
          <p:nvPr>
            <p:ph idx="1"/>
          </p:nvPr>
        </p:nvSpPr>
        <p:spPr/>
        <p:txBody>
          <a:bodyPr>
            <a:normAutofit fontScale="85000" lnSpcReduction="20000"/>
          </a:bodyPr>
          <a:lstStyle/>
          <a:p>
            <a:r>
              <a:rPr lang="en-US" dirty="0" err="1"/>
              <a:t>AlexNet</a:t>
            </a:r>
            <a:r>
              <a:rPr lang="en-US" dirty="0"/>
              <a:t> was trained on ImageNet, with inputs at a size 227 x 227 x 3 images. If we look at this first layer which is a conv layer for the </a:t>
            </a:r>
            <a:r>
              <a:rPr lang="en-US" dirty="0" err="1"/>
              <a:t>AlexNet</a:t>
            </a:r>
            <a:r>
              <a:rPr lang="en-US" dirty="0"/>
              <a:t>, it’s 11 x 11 filters, 96 of these applied at stride 4. </a:t>
            </a:r>
          </a:p>
          <a:p>
            <a:r>
              <a:rPr lang="en-US" dirty="0" err="1"/>
              <a:t>AIexNet</a:t>
            </a:r>
            <a:r>
              <a:rPr lang="en-US" dirty="0"/>
              <a:t> had 55 x 55 x 96 in the output and 35K parameters in this first layer. The second layer is a pooling layer and in this case, we have 3 filters of 3 x 3 applied at stride 2. The output volume of the pooling layer is 27 x 27 x 96 with and 0 parameter to learn. </a:t>
            </a:r>
          </a:p>
          <a:p>
            <a:r>
              <a:rPr lang="en-US" dirty="0"/>
              <a:t>The pooling layer does not learn anything because the parameters are the weights which trying to learn. Convolutional layers have weights that we learn but pooling all we do is have a rule, we look at the pooling region, and we take the max. So there are no parameters that are learned.</a:t>
            </a:r>
          </a:p>
          <a:p>
            <a:r>
              <a:rPr lang="en-US" dirty="0"/>
              <a:t>There are 11 x 11 filters at the beginning, then five by five and some three by three filters. In the end, we have a couple of fully connected layers of size 4096 and finally, the last layer, is FC8 going to the </a:t>
            </a:r>
            <a:r>
              <a:rPr lang="en-US" dirty="0" err="1"/>
              <a:t>softmax</a:t>
            </a:r>
            <a:r>
              <a:rPr lang="en-US" dirty="0"/>
              <a:t>, which is going to the 1000 ImageNet classes. This architecture is the first use of the </a:t>
            </a:r>
            <a:r>
              <a:rPr lang="en-US" dirty="0" err="1"/>
              <a:t>ReLu</a:t>
            </a:r>
            <a:r>
              <a:rPr lang="en-US" dirty="0"/>
              <a:t> non-linearity.</a:t>
            </a:r>
          </a:p>
          <a:p>
            <a:endParaRPr lang="en-US" dirty="0"/>
          </a:p>
        </p:txBody>
      </p:sp>
    </p:spTree>
    <p:extLst>
      <p:ext uri="{BB962C8B-B14F-4D97-AF65-F5344CB8AC3E}">
        <p14:creationId xmlns:p14="http://schemas.microsoft.com/office/powerpoint/2010/main" val="406782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AlexNet</a:t>
            </a:r>
            <a:r>
              <a:rPr lang="en-IN" dirty="0"/>
              <a:t> Architecture</a:t>
            </a:r>
          </a:p>
        </p:txBody>
      </p:sp>
      <p:sp>
        <p:nvSpPr>
          <p:cNvPr id="3" name="Content Placeholder 2"/>
          <p:cNvSpPr>
            <a:spLocks noGrp="1"/>
          </p:cNvSpPr>
          <p:nvPr>
            <p:ph idx="1"/>
          </p:nvPr>
        </p:nvSpPr>
        <p:spPr>
          <a:xfrm>
            <a:off x="1752600" y="1600201"/>
            <a:ext cx="8610600" cy="4525963"/>
          </a:xfrm>
        </p:spPr>
        <p:txBody>
          <a:bodyPr>
            <a:normAutofit/>
          </a:bodyPr>
          <a:lstStyle/>
          <a:p>
            <a:r>
              <a:rPr lang="en-US" sz="2400" dirty="0"/>
              <a:t>It contains 5 convolutional layers and 3 fully connected layers. </a:t>
            </a:r>
          </a:p>
          <a:p>
            <a:r>
              <a:rPr lang="en-US" sz="2400" dirty="0" err="1"/>
              <a:t>AlexNet</a:t>
            </a:r>
            <a:r>
              <a:rPr lang="en-US" sz="2400" dirty="0"/>
              <a:t>, which employed an 8-layer convolutional neural network</a:t>
            </a:r>
            <a:endParaRPr lang="en-IN" sz="2400" dirty="0"/>
          </a:p>
          <a:p>
            <a:r>
              <a:rPr lang="en-US" sz="2400" b="1" dirty="0" err="1"/>
              <a:t>Relu</a:t>
            </a:r>
            <a:r>
              <a:rPr lang="en-US" sz="2400" b="1" dirty="0"/>
              <a:t> </a:t>
            </a:r>
            <a:r>
              <a:rPr lang="en-US" sz="2400" dirty="0"/>
              <a:t>is applied after very convolutional and fully connected layer. </a:t>
            </a:r>
          </a:p>
          <a:p>
            <a:r>
              <a:rPr lang="en-US" sz="2400" b="1" dirty="0"/>
              <a:t>Dropout</a:t>
            </a:r>
            <a:r>
              <a:rPr lang="en-US" sz="2400" dirty="0"/>
              <a:t> is applied before the first and the second fully connected year</a:t>
            </a:r>
          </a:p>
        </p:txBody>
      </p:sp>
    </p:spTree>
    <p:extLst>
      <p:ext uri="{BB962C8B-B14F-4D97-AF65-F5344CB8AC3E}">
        <p14:creationId xmlns:p14="http://schemas.microsoft.com/office/powerpoint/2010/main" val="247713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99A8-B01B-40CE-BE7A-9B521E19AEDC}"/>
              </a:ext>
            </a:extLst>
          </p:cNvPr>
          <p:cNvSpPr>
            <a:spLocks noGrp="1"/>
          </p:cNvSpPr>
          <p:nvPr>
            <p:ph type="title"/>
          </p:nvPr>
        </p:nvSpPr>
        <p:spPr/>
        <p:txBody>
          <a:bodyPr/>
          <a:lstStyle/>
          <a:p>
            <a:r>
              <a:rPr lang="en-US" sz="4400" b="0" i="0" u="none" strike="noStrike" baseline="0" dirty="0" err="1">
                <a:latin typeface="NimbusRomNo9L-Medi"/>
              </a:rPr>
              <a:t>ReLU</a:t>
            </a:r>
            <a:r>
              <a:rPr lang="en-US" sz="4400" b="0" i="0" u="none" strike="noStrike" baseline="0" dirty="0">
                <a:latin typeface="NimbusRomNo9L-Medi"/>
              </a:rPr>
              <a:t> Nonlinearity</a:t>
            </a:r>
            <a:endParaRPr lang="en-US" dirty="0"/>
          </a:p>
        </p:txBody>
      </p:sp>
      <p:sp>
        <p:nvSpPr>
          <p:cNvPr id="3" name="Content Placeholder 2">
            <a:extLst>
              <a:ext uri="{FF2B5EF4-FFF2-40B4-BE49-F238E27FC236}">
                <a16:creationId xmlns:a16="http://schemas.microsoft.com/office/drawing/2014/main" id="{165F0767-AB43-4E51-9F33-60CF5034D2ED}"/>
              </a:ext>
            </a:extLst>
          </p:cNvPr>
          <p:cNvSpPr>
            <a:spLocks noGrp="1"/>
          </p:cNvSpPr>
          <p:nvPr>
            <p:ph sz="half" idx="1"/>
          </p:nvPr>
        </p:nvSpPr>
        <p:spPr/>
        <p:txBody>
          <a:bodyPr>
            <a:normAutofit fontScale="77500" lnSpcReduction="20000"/>
          </a:bodyPr>
          <a:lstStyle/>
          <a:p>
            <a:pPr algn="l"/>
            <a:r>
              <a:rPr lang="en-US" sz="2800" b="0" i="0" u="none" strike="noStrike" baseline="0" dirty="0">
                <a:latin typeface="NimbusRomNo9L-Regu"/>
              </a:rPr>
              <a:t>A four-layer convolutional neural network with </a:t>
            </a:r>
            <a:r>
              <a:rPr lang="en-US" sz="2800" b="0" i="0" u="none" strike="noStrike" baseline="0" dirty="0" err="1">
                <a:latin typeface="NimbusRomNo9L-Regu"/>
              </a:rPr>
              <a:t>ReLUs</a:t>
            </a:r>
            <a:r>
              <a:rPr lang="en-US" sz="2800" b="0" i="0" u="none" strike="noStrike" baseline="0" dirty="0">
                <a:latin typeface="NimbusRomNo9L-Regu"/>
              </a:rPr>
              <a:t> </a:t>
            </a:r>
            <a:r>
              <a:rPr lang="en-US" sz="2800" b="0" i="0" u="none" strike="noStrike" baseline="0" dirty="0">
                <a:latin typeface="NimbusRomNo9L-Medi"/>
              </a:rPr>
              <a:t>(solid line) </a:t>
            </a:r>
            <a:r>
              <a:rPr lang="en-US" sz="2800" b="0" i="0" u="none" strike="noStrike" baseline="0" dirty="0">
                <a:latin typeface="NimbusRomNo9L-Regu"/>
              </a:rPr>
              <a:t>reaches a 25% training error rate on CIFAR-10 six times faster than an equivalent network with </a:t>
            </a:r>
            <a:r>
              <a:rPr lang="en-US" sz="2800" b="0" i="0" u="none" strike="noStrike" baseline="0" dirty="0">
                <a:latin typeface="CMR9"/>
              </a:rPr>
              <a:t>tanh </a:t>
            </a:r>
            <a:r>
              <a:rPr lang="en-US" sz="2800" b="0" i="0" u="none" strike="noStrike" baseline="0" dirty="0">
                <a:latin typeface="NimbusRomNo9L-Regu"/>
              </a:rPr>
              <a:t>neurons </a:t>
            </a:r>
            <a:r>
              <a:rPr lang="en-US" sz="2800" b="0" i="0" u="none" strike="noStrike" baseline="0" dirty="0">
                <a:latin typeface="NimbusRomNo9L-Medi"/>
              </a:rPr>
              <a:t>(dashed line)</a:t>
            </a:r>
            <a:r>
              <a:rPr lang="en-US" sz="2800" b="0" i="0" u="none" strike="noStrike" baseline="0" dirty="0">
                <a:latin typeface="NimbusRomNo9L-Regu"/>
              </a:rPr>
              <a:t>. </a:t>
            </a:r>
          </a:p>
          <a:p>
            <a:pPr algn="l"/>
            <a:r>
              <a:rPr lang="en-US" sz="2800" b="0" i="0" u="none" strike="noStrike" baseline="0" dirty="0">
                <a:latin typeface="NimbusRomNo9L-Regu"/>
              </a:rPr>
              <a:t>The learning rates for each network were chosen independently to make training as fast as possible. </a:t>
            </a:r>
          </a:p>
          <a:p>
            <a:pPr algn="l"/>
            <a:r>
              <a:rPr lang="en-US" sz="2800" b="0" i="0" u="none" strike="noStrike" baseline="0" dirty="0">
                <a:latin typeface="NimbusRomNo9L-Regu"/>
              </a:rPr>
              <a:t>No regularization of any kind was employed.</a:t>
            </a:r>
          </a:p>
          <a:p>
            <a:pPr algn="l"/>
            <a:r>
              <a:rPr lang="en-US" sz="2800" b="0" i="0" u="none" strike="noStrike" baseline="0" dirty="0">
                <a:latin typeface="NimbusRomNo9L-Regu"/>
              </a:rPr>
              <a:t>The magnitude of the effect demonstrated here varies with network architecture, but networks with </a:t>
            </a:r>
            <a:r>
              <a:rPr lang="en-US" sz="2800" b="0" i="0" u="none" strike="noStrike" baseline="0" dirty="0" err="1">
                <a:latin typeface="NimbusRomNo9L-Regu"/>
              </a:rPr>
              <a:t>ReLUs</a:t>
            </a:r>
            <a:r>
              <a:rPr lang="en-US" sz="2800" b="0" i="0" u="none" strike="noStrike" baseline="0" dirty="0">
                <a:latin typeface="NimbusRomNo9L-Regu"/>
              </a:rPr>
              <a:t> consistently learn several times faster than equivalents with saturating neurons.</a:t>
            </a:r>
            <a:endParaRPr lang="en-US" dirty="0"/>
          </a:p>
        </p:txBody>
      </p:sp>
      <p:pic>
        <p:nvPicPr>
          <p:cNvPr id="6" name="Content Placeholder 5">
            <a:extLst>
              <a:ext uri="{FF2B5EF4-FFF2-40B4-BE49-F238E27FC236}">
                <a16:creationId xmlns:a16="http://schemas.microsoft.com/office/drawing/2014/main" id="{B2CE4902-F9CC-45C8-9C62-0777A7178318}"/>
              </a:ext>
            </a:extLst>
          </p:cNvPr>
          <p:cNvPicPr>
            <a:picLocks noGrp="1" noChangeAspect="1"/>
          </p:cNvPicPr>
          <p:nvPr>
            <p:ph sz="half" idx="2"/>
          </p:nvPr>
        </p:nvPicPr>
        <p:blipFill>
          <a:blip r:embed="rId2"/>
          <a:stretch>
            <a:fillRect/>
          </a:stretch>
        </p:blipFill>
        <p:spPr>
          <a:xfrm>
            <a:off x="6172202" y="1562469"/>
            <a:ext cx="5022467" cy="4156339"/>
          </a:xfrm>
        </p:spPr>
      </p:pic>
    </p:spTree>
    <p:extLst>
      <p:ext uri="{BB962C8B-B14F-4D97-AF65-F5344CB8AC3E}">
        <p14:creationId xmlns:p14="http://schemas.microsoft.com/office/powerpoint/2010/main" val="414696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A2CA-648F-4C91-AACC-8C695F6B9EBA}"/>
              </a:ext>
            </a:extLst>
          </p:cNvPr>
          <p:cNvSpPr>
            <a:spLocks noGrp="1"/>
          </p:cNvSpPr>
          <p:nvPr>
            <p:ph type="title"/>
          </p:nvPr>
        </p:nvSpPr>
        <p:spPr/>
        <p:txBody>
          <a:bodyPr>
            <a:normAutofit/>
          </a:bodyPr>
          <a:lstStyle/>
          <a:p>
            <a:r>
              <a:rPr lang="en-US" sz="2000" b="1" i="0" u="none" strike="noStrike" baseline="0" dirty="0">
                <a:latin typeface="NimbusRomNo9L-Medi"/>
              </a:rPr>
              <a:t>Local Response Normalization</a:t>
            </a:r>
            <a:endParaRPr lang="en-US" sz="2000" b="1" dirty="0"/>
          </a:p>
        </p:txBody>
      </p:sp>
      <p:pic>
        <p:nvPicPr>
          <p:cNvPr id="5" name="Content Placeholder 4">
            <a:extLst>
              <a:ext uri="{FF2B5EF4-FFF2-40B4-BE49-F238E27FC236}">
                <a16:creationId xmlns:a16="http://schemas.microsoft.com/office/drawing/2014/main" id="{4B69EB71-68E6-4462-9358-8AA3CFCF6CF3}"/>
              </a:ext>
            </a:extLst>
          </p:cNvPr>
          <p:cNvPicPr>
            <a:picLocks noGrp="1" noChangeAspect="1"/>
          </p:cNvPicPr>
          <p:nvPr>
            <p:ph idx="1"/>
          </p:nvPr>
        </p:nvPicPr>
        <p:blipFill>
          <a:blip r:embed="rId2"/>
          <a:stretch>
            <a:fillRect/>
          </a:stretch>
        </p:blipFill>
        <p:spPr>
          <a:xfrm>
            <a:off x="927530" y="1624614"/>
            <a:ext cx="10009759" cy="4367813"/>
          </a:xfrm>
        </p:spPr>
      </p:pic>
    </p:spTree>
    <p:extLst>
      <p:ext uri="{BB962C8B-B14F-4D97-AF65-F5344CB8AC3E}">
        <p14:creationId xmlns:p14="http://schemas.microsoft.com/office/powerpoint/2010/main" val="274506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AAF3-3527-44FA-8CCA-505ED1EC87CD}"/>
              </a:ext>
            </a:extLst>
          </p:cNvPr>
          <p:cNvSpPr>
            <a:spLocks noGrp="1"/>
          </p:cNvSpPr>
          <p:nvPr>
            <p:ph type="title"/>
          </p:nvPr>
        </p:nvSpPr>
        <p:spPr/>
        <p:txBody>
          <a:bodyPr/>
          <a:lstStyle/>
          <a:p>
            <a:r>
              <a:rPr lang="en-US" sz="4400" b="0" i="0" u="none" strike="noStrike" baseline="0" dirty="0">
                <a:latin typeface="NimbusRomNo9L-Medi"/>
              </a:rPr>
              <a:t>Overlapping Pooling</a:t>
            </a:r>
            <a:endParaRPr lang="en-US" dirty="0"/>
          </a:p>
        </p:txBody>
      </p:sp>
      <p:sp>
        <p:nvSpPr>
          <p:cNvPr id="3" name="Content Placeholder 2">
            <a:extLst>
              <a:ext uri="{FF2B5EF4-FFF2-40B4-BE49-F238E27FC236}">
                <a16:creationId xmlns:a16="http://schemas.microsoft.com/office/drawing/2014/main" id="{E5172D36-FAD3-4B90-B6DF-D38832D52727}"/>
              </a:ext>
            </a:extLst>
          </p:cNvPr>
          <p:cNvSpPr>
            <a:spLocks noGrp="1"/>
          </p:cNvSpPr>
          <p:nvPr>
            <p:ph idx="1"/>
          </p:nvPr>
        </p:nvSpPr>
        <p:spPr/>
        <p:txBody>
          <a:bodyPr/>
          <a:lstStyle/>
          <a:p>
            <a:pPr algn="l"/>
            <a:r>
              <a:rPr lang="en-US" sz="1800" b="0" i="0" u="none" strike="noStrike" baseline="0" dirty="0">
                <a:latin typeface="NimbusRomNo9L-Regu"/>
              </a:rPr>
              <a:t>Pooling layers in CNNs summarize the outputs of neighboring groups of neurons in the same kernel map. </a:t>
            </a:r>
          </a:p>
          <a:p>
            <a:pPr algn="l"/>
            <a:r>
              <a:rPr lang="en-US" sz="1800" b="0" i="0" u="none" strike="noStrike" baseline="0" dirty="0">
                <a:latin typeface="NimbusRomNo9L-Regu"/>
              </a:rPr>
              <a:t>Traditionally, the neighborhoods summarized by adjacent pooling units do not overlap </a:t>
            </a:r>
          </a:p>
          <a:p>
            <a:pPr algn="l"/>
            <a:r>
              <a:rPr lang="en-US" sz="1800" b="0" i="0" u="none" strike="noStrike" baseline="0" dirty="0">
                <a:latin typeface="NimbusRomNo9L-Regu"/>
              </a:rPr>
              <a:t>To be more precise, a pooling layer can be thought of as consisting of a grid of pooling units spaced </a:t>
            </a:r>
            <a:r>
              <a:rPr lang="en-US" sz="1800" b="0" i="0" u="none" strike="noStrike" baseline="0" dirty="0">
                <a:latin typeface="CMMI10"/>
              </a:rPr>
              <a:t>s </a:t>
            </a:r>
            <a:r>
              <a:rPr lang="en-US" sz="1800" b="0" i="0" u="none" strike="noStrike" baseline="0" dirty="0">
                <a:latin typeface="NimbusRomNo9L-Regu"/>
              </a:rPr>
              <a:t>pixels apart, each summarizing a neighborhood of size </a:t>
            </a:r>
            <a:r>
              <a:rPr lang="en-US" sz="1800" b="0" i="0" u="none" strike="noStrike" baseline="0" dirty="0">
                <a:latin typeface="CMMI10"/>
              </a:rPr>
              <a:t>z*</a:t>
            </a:r>
            <a:r>
              <a:rPr lang="en-US" sz="1800" b="0" i="0" u="none" strike="noStrike" baseline="0" dirty="0">
                <a:latin typeface="CMSY10"/>
              </a:rPr>
              <a:t> </a:t>
            </a:r>
            <a:r>
              <a:rPr lang="en-US" sz="1800" b="0" i="0" u="none" strike="noStrike" baseline="0" dirty="0">
                <a:latin typeface="CMMI10"/>
              </a:rPr>
              <a:t>z </a:t>
            </a:r>
            <a:r>
              <a:rPr lang="en-US" sz="1800" b="0" i="0" u="none" strike="noStrike" baseline="0" dirty="0">
                <a:latin typeface="NimbusRomNo9L-Regu"/>
              </a:rPr>
              <a:t>centered at the location of the pooling unit. </a:t>
            </a:r>
          </a:p>
          <a:p>
            <a:pPr algn="l"/>
            <a:r>
              <a:rPr lang="en-US" sz="1800" b="0" i="0" u="none" strike="noStrike" baseline="0" dirty="0">
                <a:latin typeface="NimbusRomNo9L-Regu"/>
              </a:rPr>
              <a:t>If  set </a:t>
            </a:r>
            <a:r>
              <a:rPr lang="en-US" sz="1800" b="0" i="0" u="none" strike="noStrike" baseline="0" dirty="0">
                <a:latin typeface="CMMI10"/>
              </a:rPr>
              <a:t>s </a:t>
            </a:r>
            <a:r>
              <a:rPr lang="en-US" sz="1800" b="0" i="0" u="none" strike="noStrike" baseline="0" dirty="0">
                <a:latin typeface="CMR10"/>
              </a:rPr>
              <a:t>= </a:t>
            </a:r>
            <a:r>
              <a:rPr lang="en-US" sz="1800" b="0" i="0" u="none" strike="noStrike" baseline="0" dirty="0">
                <a:latin typeface="CMMI10"/>
              </a:rPr>
              <a:t>z</a:t>
            </a:r>
            <a:r>
              <a:rPr lang="en-US" sz="1800" b="0" i="0" u="none" strike="noStrike" baseline="0" dirty="0">
                <a:latin typeface="NimbusRomNo9L-Regu"/>
              </a:rPr>
              <a:t>, we obtain traditional local pooling as commonly employed in CNNs. If  set </a:t>
            </a:r>
            <a:r>
              <a:rPr lang="en-US" sz="1800" b="0" i="0" u="none" strike="noStrike" baseline="0" dirty="0">
                <a:latin typeface="CMMI10"/>
              </a:rPr>
              <a:t>s &lt; z</a:t>
            </a:r>
            <a:r>
              <a:rPr lang="en-US" sz="1800" b="0" i="0" u="none" strike="noStrike" baseline="0" dirty="0">
                <a:latin typeface="NimbusRomNo9L-Regu"/>
              </a:rPr>
              <a:t>,  obtain overlapping pooling. </a:t>
            </a:r>
          </a:p>
          <a:p>
            <a:pPr algn="l"/>
            <a:r>
              <a:rPr lang="en-US" sz="1800" b="0" i="0" u="none" strike="noStrike" baseline="0" dirty="0">
                <a:latin typeface="NimbusRomNo9L-Regu"/>
              </a:rPr>
              <a:t>This is use throughout network, with </a:t>
            </a:r>
            <a:r>
              <a:rPr lang="en-US" sz="1800" b="0" i="0" u="none" strike="noStrike" baseline="0" dirty="0">
                <a:latin typeface="CMMI10"/>
              </a:rPr>
              <a:t>s </a:t>
            </a:r>
            <a:r>
              <a:rPr lang="en-US" sz="1800" b="0" i="0" u="none" strike="noStrike" baseline="0" dirty="0">
                <a:latin typeface="CMR10"/>
              </a:rPr>
              <a:t>= 2 </a:t>
            </a:r>
            <a:r>
              <a:rPr lang="en-US" sz="1800" b="0" i="0" u="none" strike="noStrike" baseline="0" dirty="0">
                <a:latin typeface="NimbusRomNo9L-Regu"/>
              </a:rPr>
              <a:t>and </a:t>
            </a:r>
            <a:r>
              <a:rPr lang="en-US" sz="1800" b="0" i="0" u="none" strike="noStrike" baseline="0" dirty="0">
                <a:latin typeface="CMMI10"/>
              </a:rPr>
              <a:t>z </a:t>
            </a:r>
            <a:r>
              <a:rPr lang="en-US" sz="1800" b="0" i="0" u="none" strike="noStrike" baseline="0" dirty="0">
                <a:latin typeface="CMR10"/>
              </a:rPr>
              <a:t>= 3</a:t>
            </a:r>
            <a:r>
              <a:rPr lang="en-US" sz="1800" b="0" i="0" u="none" strike="noStrike" baseline="0" dirty="0">
                <a:latin typeface="NimbusRomNo9L-Regu"/>
              </a:rPr>
              <a:t>. This scheme reduces the top-1 and top-5 error rates by 0.4% and 0.3%, respectively, as compared with the non-overlapping scheme </a:t>
            </a:r>
            <a:r>
              <a:rPr lang="en-US" sz="1800" b="0" i="0" u="none" strike="noStrike" baseline="0" dirty="0">
                <a:latin typeface="CMMI10"/>
              </a:rPr>
              <a:t>s </a:t>
            </a:r>
            <a:r>
              <a:rPr lang="en-US" sz="1800" b="0" i="0" u="none" strike="noStrike" baseline="0" dirty="0">
                <a:latin typeface="CMR10"/>
              </a:rPr>
              <a:t>= 2</a:t>
            </a:r>
            <a:r>
              <a:rPr lang="en-US" sz="1800" b="0" i="0" u="none" strike="noStrike" baseline="0" dirty="0">
                <a:latin typeface="CMMI10"/>
              </a:rPr>
              <a:t>; z </a:t>
            </a:r>
            <a:r>
              <a:rPr lang="en-US" sz="1800" b="0" i="0" u="none" strike="noStrike" baseline="0" dirty="0">
                <a:latin typeface="CMR10"/>
              </a:rPr>
              <a:t>= 2</a:t>
            </a:r>
            <a:r>
              <a:rPr lang="en-US" sz="1800" b="0" i="0" u="none" strike="noStrike" baseline="0" dirty="0">
                <a:latin typeface="NimbusRomNo9L-Regu"/>
              </a:rPr>
              <a:t>, which produces output of equivalent dimensions.</a:t>
            </a:r>
          </a:p>
          <a:p>
            <a:pPr algn="l"/>
            <a:r>
              <a:rPr lang="en-US" sz="1800" dirty="0">
                <a:latin typeface="NimbusRomNo9L-Regu"/>
              </a:rPr>
              <a:t>It is generally</a:t>
            </a:r>
            <a:r>
              <a:rPr lang="en-US" sz="1800" b="0" i="0" u="none" strike="noStrike" baseline="0" dirty="0">
                <a:latin typeface="NimbusRomNo9L-Regu"/>
              </a:rPr>
              <a:t> observe during training that models with overlapping pooling find it slightly more difficult to overfit.</a:t>
            </a:r>
            <a:endParaRPr lang="en-US" dirty="0"/>
          </a:p>
        </p:txBody>
      </p:sp>
    </p:spTree>
    <p:extLst>
      <p:ext uri="{BB962C8B-B14F-4D97-AF65-F5344CB8AC3E}">
        <p14:creationId xmlns:p14="http://schemas.microsoft.com/office/powerpoint/2010/main" val="309485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585C-9B8B-4780-BF55-9BE4A5A60027}"/>
              </a:ext>
            </a:extLst>
          </p:cNvPr>
          <p:cNvSpPr>
            <a:spLocks noGrp="1"/>
          </p:cNvSpPr>
          <p:nvPr>
            <p:ph type="title"/>
          </p:nvPr>
        </p:nvSpPr>
        <p:spPr/>
        <p:txBody>
          <a:bodyPr/>
          <a:lstStyle/>
          <a:p>
            <a:r>
              <a:rPr lang="en-US" b="1" dirty="0"/>
              <a:t>Hyperparameter :</a:t>
            </a:r>
            <a:endParaRPr lang="en-US" dirty="0"/>
          </a:p>
        </p:txBody>
      </p:sp>
      <p:sp>
        <p:nvSpPr>
          <p:cNvPr id="3" name="Content Placeholder 2">
            <a:extLst>
              <a:ext uri="{FF2B5EF4-FFF2-40B4-BE49-F238E27FC236}">
                <a16:creationId xmlns:a16="http://schemas.microsoft.com/office/drawing/2014/main" id="{C14D5FDB-B2F3-4FCF-8567-05B47FD37D2F}"/>
              </a:ext>
            </a:extLst>
          </p:cNvPr>
          <p:cNvSpPr>
            <a:spLocks noGrp="1"/>
          </p:cNvSpPr>
          <p:nvPr>
            <p:ph idx="1"/>
          </p:nvPr>
        </p:nvSpPr>
        <p:spPr/>
        <p:txBody>
          <a:bodyPr>
            <a:normAutofit fontScale="92500" lnSpcReduction="10000"/>
          </a:bodyPr>
          <a:lstStyle/>
          <a:p>
            <a:r>
              <a:rPr lang="en-US" dirty="0"/>
              <a:t>This architecture is the first use of the </a:t>
            </a:r>
            <a:r>
              <a:rPr lang="en-US" dirty="0" err="1"/>
              <a:t>ReLU</a:t>
            </a:r>
            <a:r>
              <a:rPr lang="en-US" dirty="0"/>
              <a:t> non-linearity. </a:t>
            </a:r>
            <a:r>
              <a:rPr lang="en-US" dirty="0" err="1"/>
              <a:t>AlexNet</a:t>
            </a:r>
            <a:r>
              <a:rPr lang="en-US" dirty="0"/>
              <a:t> uses a layer of normalization also. </a:t>
            </a:r>
          </a:p>
          <a:p>
            <a:r>
              <a:rPr lang="en-US" dirty="0"/>
              <a:t>In data augmentation, </a:t>
            </a:r>
            <a:r>
              <a:rPr lang="en-US" dirty="0" err="1"/>
              <a:t>ALexNet</a:t>
            </a:r>
            <a:r>
              <a:rPr lang="en-US" dirty="0"/>
              <a:t> used flipping, jittering, cropping, </a:t>
            </a:r>
            <a:r>
              <a:rPr lang="en-US" dirty="0" err="1"/>
              <a:t>colour</a:t>
            </a:r>
            <a:r>
              <a:rPr lang="en-US" dirty="0"/>
              <a:t> normalization and these things. </a:t>
            </a:r>
          </a:p>
          <a:p>
            <a:r>
              <a:rPr lang="en-US" dirty="0"/>
              <a:t>Other parameters are Dropout with 0.5, SGD + Momentum with 0.9, initial learning rate 1e-2 and again reduced by 10 when validation accuracy become flat. </a:t>
            </a:r>
          </a:p>
          <a:p>
            <a:r>
              <a:rPr lang="en-US" dirty="0"/>
              <a:t>The regularization used in this network is L2 with a weight decay of 5e-4. It was trained on GTX580 GPU which contains 3GB of memory.</a:t>
            </a:r>
          </a:p>
          <a:p>
            <a:r>
              <a:rPr lang="en-US" dirty="0"/>
              <a:t>It has an error rate of 16.4 in the ImageNet Large Scale Visual Recognition Challenge(ILSVRC).</a:t>
            </a:r>
          </a:p>
          <a:p>
            <a:endParaRPr lang="en-US" dirty="0"/>
          </a:p>
        </p:txBody>
      </p:sp>
    </p:spTree>
    <p:extLst>
      <p:ext uri="{BB962C8B-B14F-4D97-AF65-F5344CB8AC3E}">
        <p14:creationId xmlns:p14="http://schemas.microsoft.com/office/powerpoint/2010/main" val="181384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F994-CF14-455D-9F70-AEF4A6CBC00E}"/>
              </a:ext>
            </a:extLst>
          </p:cNvPr>
          <p:cNvSpPr>
            <a:spLocks noGrp="1"/>
          </p:cNvSpPr>
          <p:nvPr>
            <p:ph type="title"/>
          </p:nvPr>
        </p:nvSpPr>
        <p:spPr/>
        <p:txBody>
          <a:bodyPr/>
          <a:lstStyle/>
          <a:p>
            <a:r>
              <a:rPr lang="en-US" sz="4400" b="0" i="0" u="none" strike="noStrike" baseline="0" dirty="0">
                <a:latin typeface="NimbusRomNo9L-Medi"/>
              </a:rPr>
              <a:t>Reducing Overfitting</a:t>
            </a:r>
            <a:endParaRPr lang="en-US" dirty="0"/>
          </a:p>
        </p:txBody>
      </p:sp>
      <p:sp>
        <p:nvSpPr>
          <p:cNvPr id="3" name="Content Placeholder 2">
            <a:extLst>
              <a:ext uri="{FF2B5EF4-FFF2-40B4-BE49-F238E27FC236}">
                <a16:creationId xmlns:a16="http://schemas.microsoft.com/office/drawing/2014/main" id="{B5F7DA56-8E5F-4811-AD30-BF7D50DD43C4}"/>
              </a:ext>
            </a:extLst>
          </p:cNvPr>
          <p:cNvSpPr>
            <a:spLocks noGrp="1"/>
          </p:cNvSpPr>
          <p:nvPr>
            <p:ph idx="1"/>
          </p:nvPr>
        </p:nvSpPr>
        <p:spPr/>
        <p:txBody>
          <a:bodyPr>
            <a:normAutofit fontScale="92500"/>
          </a:bodyPr>
          <a:lstStyle/>
          <a:p>
            <a:pPr algn="l"/>
            <a:r>
              <a:rPr lang="en-US" sz="1800" b="0" i="0" u="none" strike="noStrike" baseline="0" dirty="0">
                <a:latin typeface="NimbusRomNo9L-Regu"/>
              </a:rPr>
              <a:t>Neural network architecture has 60 million parameters.</a:t>
            </a:r>
          </a:p>
          <a:p>
            <a:pPr algn="l"/>
            <a:r>
              <a:rPr lang="en-US" sz="1800" b="0" i="0" u="none" strike="noStrike" baseline="0" dirty="0">
                <a:latin typeface="NimbusRomNo9L-Regu"/>
              </a:rPr>
              <a:t> Although the 1000 classes of ILSVRC make each training example impose 10 bits of constraint on the mapping from image to label, this turns out to be insufficient to learn so many parameters without considerable overfitting.</a:t>
            </a:r>
          </a:p>
          <a:p>
            <a:pPr algn="l"/>
            <a:r>
              <a:rPr lang="en-US" sz="1800" b="1" i="0" u="none" strike="noStrike" baseline="0" dirty="0">
                <a:latin typeface="NimbusRomNo9L-Medi"/>
              </a:rPr>
              <a:t>Data Augmentation</a:t>
            </a:r>
            <a:endParaRPr lang="en-US" sz="1800" b="1" dirty="0">
              <a:latin typeface="NimbusRomNo9L-Regu"/>
            </a:endParaRPr>
          </a:p>
          <a:p>
            <a:pPr marL="800100" lvl="1" indent="-342900">
              <a:buFont typeface="+mj-lt"/>
              <a:buAutoNum type="arabicPeriod"/>
            </a:pPr>
            <a:r>
              <a:rPr lang="en-US" sz="1800" dirty="0">
                <a:latin typeface="NimbusRomNo9L-Regu"/>
              </a:rPr>
              <a:t>The first form of data augmentation consists of generating image translations and horizontal reflections., do this by extracting random 224224 patches (and their horizontal reflections) from the 256256 images and training our network on these extracted patches4. This increases the size of our training set by a factor of 2048, though the resulting training examples are, of course, highly interdependent. Without this scheme,  network suffers from substantial overfitting, which would have forced us to use much smaller networks. At test time, the network makes a prediction by extracting five 224  224 patches (the four corner patches and the center patch) as well as their horizontal reflections (hence ten patches in all), and averaging the predictions made by the network’s </a:t>
            </a:r>
            <a:r>
              <a:rPr lang="en-US" sz="1800" dirty="0" err="1">
                <a:latin typeface="NimbusRomNo9L-Regu"/>
              </a:rPr>
              <a:t>softmax</a:t>
            </a:r>
            <a:r>
              <a:rPr lang="en-US" sz="1800" dirty="0">
                <a:latin typeface="NimbusRomNo9L-Regu"/>
              </a:rPr>
              <a:t> layer on the ten patches.</a:t>
            </a:r>
          </a:p>
          <a:p>
            <a:pPr marL="800100" lvl="1" indent="-342900">
              <a:buFont typeface="+mj-lt"/>
              <a:buAutoNum type="arabicPeriod"/>
            </a:pPr>
            <a:r>
              <a:rPr lang="en-US" sz="1800" dirty="0">
                <a:latin typeface="NimbusRomNo9L-Regu"/>
              </a:rPr>
              <a:t>The second form of data augmentation consists of altering the intensities of the RGB channels in training images. Specifically,  perform PCA on the set of RGB pixel values throughout the ImageNet training set. To each training image, add multiples of the found principal components, with magnitudes proportional to the corresponding eigenvalues times a random variable drawn</a:t>
            </a:r>
          </a:p>
        </p:txBody>
      </p:sp>
    </p:spTree>
    <p:extLst>
      <p:ext uri="{BB962C8B-B14F-4D97-AF65-F5344CB8AC3E}">
        <p14:creationId xmlns:p14="http://schemas.microsoft.com/office/powerpoint/2010/main" val="2146552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D114-94D5-4BF4-920B-05B26F3E266A}"/>
              </a:ext>
            </a:extLst>
          </p:cNvPr>
          <p:cNvSpPr>
            <a:spLocks noGrp="1"/>
          </p:cNvSpPr>
          <p:nvPr>
            <p:ph type="title"/>
          </p:nvPr>
        </p:nvSpPr>
        <p:spPr/>
        <p:txBody>
          <a:bodyPr/>
          <a:lstStyle/>
          <a:p>
            <a:r>
              <a:rPr lang="en-US" sz="4400" b="0" i="0" u="none" strike="noStrike" baseline="0">
                <a:latin typeface="NimbusRomNo9L-Medi"/>
              </a:rPr>
              <a:t>Dropout</a:t>
            </a:r>
            <a:endParaRPr lang="en-US" dirty="0"/>
          </a:p>
        </p:txBody>
      </p:sp>
      <p:sp>
        <p:nvSpPr>
          <p:cNvPr id="3" name="Content Placeholder 2">
            <a:extLst>
              <a:ext uri="{FF2B5EF4-FFF2-40B4-BE49-F238E27FC236}">
                <a16:creationId xmlns:a16="http://schemas.microsoft.com/office/drawing/2014/main" id="{6083BBBA-E247-4FF4-808B-CF449620F921}"/>
              </a:ext>
            </a:extLst>
          </p:cNvPr>
          <p:cNvSpPr>
            <a:spLocks noGrp="1"/>
          </p:cNvSpPr>
          <p:nvPr>
            <p:ph idx="1"/>
          </p:nvPr>
        </p:nvSpPr>
        <p:spPr/>
        <p:txBody>
          <a:bodyPr>
            <a:normAutofit/>
          </a:bodyPr>
          <a:lstStyle/>
          <a:p>
            <a:pPr algn="l"/>
            <a:r>
              <a:rPr lang="en-US" sz="1800" b="0" i="0" u="none" strike="noStrike" baseline="0">
                <a:latin typeface="NimbusRomNo9L-Regu"/>
              </a:rPr>
              <a:t>The recently-introduced technique, called “dropout” , consists of setting to zero the output of each hidden neuron with probability 0.5.</a:t>
            </a:r>
          </a:p>
          <a:p>
            <a:pPr algn="l"/>
            <a:r>
              <a:rPr lang="en-US" sz="1800" b="0" i="0" u="none" strike="noStrike" baseline="0">
                <a:latin typeface="NimbusRomNo9L-Regu"/>
              </a:rPr>
              <a:t> The neurons which are “dropped out” in this way do not contribute to the forward pass and do not participate in backpropagation. So every time an input is presented, the neural network samples a different architecture, but all these architectures share weights.</a:t>
            </a:r>
          </a:p>
          <a:p>
            <a:pPr algn="l"/>
            <a:r>
              <a:rPr lang="en-US" sz="1800" b="0" i="0" u="none" strike="noStrike" baseline="0">
                <a:latin typeface="NimbusRomNo9L-Regu"/>
              </a:rPr>
              <a:t> This technique reduces complex co-adaptations of neurons, since a neuron cannot rely on the presence of particular other neurons. It is, therefore, forced to learn more robust features that are useful in conjunction with many different random subsets of the other neurons. </a:t>
            </a:r>
          </a:p>
          <a:p>
            <a:pPr algn="l"/>
            <a:r>
              <a:rPr lang="en-US" sz="1800" b="0" i="0" u="none" strike="noStrike" baseline="0">
                <a:latin typeface="NimbusRomNo9L-Regu"/>
              </a:rPr>
              <a:t>At test time,  use all the neurons but multiply their outputs by 0.5, which is a reasonable approximation to taking the geometric mean of the predictive distributions produced by the exponentially-many dropout networks.</a:t>
            </a:r>
            <a:endParaRPr lang="en-US" sz="1800" b="0" i="0" u="none" strike="noStrike" baseline="0" dirty="0">
              <a:latin typeface="NimbusRomNo9L-Regu"/>
            </a:endParaRPr>
          </a:p>
        </p:txBody>
      </p:sp>
      <p:pic>
        <p:nvPicPr>
          <p:cNvPr id="5" name="Picture 4" descr="Diagram&#10;&#10;Description automatically generated">
            <a:extLst>
              <a:ext uri="{FF2B5EF4-FFF2-40B4-BE49-F238E27FC236}">
                <a16:creationId xmlns:a16="http://schemas.microsoft.com/office/drawing/2014/main" id="{F86921A7-4997-4E67-81D9-F09AA621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163" y="4838700"/>
            <a:ext cx="5248275" cy="1914525"/>
          </a:xfrm>
          <a:prstGeom prst="rect">
            <a:avLst/>
          </a:prstGeom>
        </p:spPr>
      </p:pic>
    </p:spTree>
    <p:extLst>
      <p:ext uri="{BB962C8B-B14F-4D97-AF65-F5344CB8AC3E}">
        <p14:creationId xmlns:p14="http://schemas.microsoft.com/office/powerpoint/2010/main" val="218176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A9F7-1152-4F39-88EE-146BB10B67CB}"/>
              </a:ext>
            </a:extLst>
          </p:cNvPr>
          <p:cNvSpPr>
            <a:spLocks noGrp="1"/>
          </p:cNvSpPr>
          <p:nvPr>
            <p:ph type="title"/>
          </p:nvPr>
        </p:nvSpPr>
        <p:spPr/>
        <p:txBody>
          <a:bodyPr/>
          <a:lstStyle/>
          <a:p>
            <a:r>
              <a:rPr lang="en-US" b="1" dirty="0"/>
              <a:t>What is ImageNet?</a:t>
            </a:r>
            <a:br>
              <a:rPr lang="en-US" b="1" dirty="0"/>
            </a:br>
            <a:endParaRPr lang="en-US" dirty="0"/>
          </a:p>
        </p:txBody>
      </p:sp>
      <p:sp>
        <p:nvSpPr>
          <p:cNvPr id="3" name="Content Placeholder 2">
            <a:extLst>
              <a:ext uri="{FF2B5EF4-FFF2-40B4-BE49-F238E27FC236}">
                <a16:creationId xmlns:a16="http://schemas.microsoft.com/office/drawing/2014/main" id="{847B9986-F8A8-499F-A2EC-E4555D4E0EDA}"/>
              </a:ext>
            </a:extLst>
          </p:cNvPr>
          <p:cNvSpPr>
            <a:spLocks noGrp="1"/>
          </p:cNvSpPr>
          <p:nvPr>
            <p:ph idx="1"/>
          </p:nvPr>
        </p:nvSpPr>
        <p:spPr/>
        <p:txBody>
          <a:bodyPr>
            <a:normAutofit lnSpcReduction="10000"/>
          </a:bodyPr>
          <a:lstStyle/>
          <a:p>
            <a:r>
              <a:rPr lang="en-US" dirty="0">
                <a:hlinkClick r:id="rId2"/>
              </a:rPr>
              <a:t>ImageNet</a:t>
            </a:r>
            <a:r>
              <a:rPr lang="en-US" dirty="0"/>
              <a:t> is formally a project aimed at (manually) labeling and categorizing images into almost 22,000 separate object categories for the purpose of computer vision research.</a:t>
            </a:r>
          </a:p>
          <a:p>
            <a:r>
              <a:rPr lang="en-US" dirty="0"/>
              <a:t>The goal of this image classification challenge is to train a model that can correctly classify an input image into 1,000 separate object categories.</a:t>
            </a:r>
          </a:p>
          <a:p>
            <a:r>
              <a:rPr lang="en-US" dirty="0"/>
              <a:t>Models are trained on ~1.2 million training images with another 50,000 images for validation and 100,000 images for testing.</a:t>
            </a:r>
          </a:p>
          <a:p>
            <a:r>
              <a:rPr lang="en-US" dirty="0"/>
              <a:t>These 1,000 image categories represent object classes that we encounter in our day-to-day lives, such as species of dogs, cats, various household objects, vehicle types, and much more. </a:t>
            </a:r>
          </a:p>
          <a:p>
            <a:endParaRPr lang="en-US" dirty="0"/>
          </a:p>
        </p:txBody>
      </p:sp>
    </p:spTree>
    <p:extLst>
      <p:ext uri="{BB962C8B-B14F-4D97-AF65-F5344CB8AC3E}">
        <p14:creationId xmlns:p14="http://schemas.microsoft.com/office/powerpoint/2010/main" val="141740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1AD3-5331-49F8-9071-4569CC21B729}"/>
              </a:ext>
            </a:extLst>
          </p:cNvPr>
          <p:cNvSpPr>
            <a:spLocks noGrp="1"/>
          </p:cNvSpPr>
          <p:nvPr>
            <p:ph type="title"/>
          </p:nvPr>
        </p:nvSpPr>
        <p:spPr/>
        <p:txBody>
          <a:bodyPr/>
          <a:lstStyle/>
          <a:p>
            <a:r>
              <a:rPr lang="en-US" b="1" dirty="0"/>
              <a:t>Pros of </a:t>
            </a:r>
            <a:r>
              <a:rPr lang="en-US" b="1" dirty="0" err="1"/>
              <a:t>AlexNet</a:t>
            </a:r>
            <a:br>
              <a:rPr lang="en-US" b="1" dirty="0"/>
            </a:br>
            <a:endParaRPr lang="en-US" dirty="0"/>
          </a:p>
        </p:txBody>
      </p:sp>
      <p:sp>
        <p:nvSpPr>
          <p:cNvPr id="3" name="Content Placeholder 2">
            <a:extLst>
              <a:ext uri="{FF2B5EF4-FFF2-40B4-BE49-F238E27FC236}">
                <a16:creationId xmlns:a16="http://schemas.microsoft.com/office/drawing/2014/main" id="{8E4D26E6-EE23-45B1-A450-0C0B5658229A}"/>
              </a:ext>
            </a:extLst>
          </p:cNvPr>
          <p:cNvSpPr>
            <a:spLocks noGrp="1"/>
          </p:cNvSpPr>
          <p:nvPr>
            <p:ph idx="1"/>
          </p:nvPr>
        </p:nvSpPr>
        <p:spPr/>
        <p:txBody>
          <a:bodyPr>
            <a:normAutofit fontScale="92500"/>
          </a:bodyPr>
          <a:lstStyle/>
          <a:p>
            <a:pPr>
              <a:buFont typeface="+mj-lt"/>
              <a:buAutoNum type="arabicPeriod"/>
            </a:pPr>
            <a:r>
              <a:rPr lang="en-US" dirty="0" err="1"/>
              <a:t>AlexNet</a:t>
            </a:r>
            <a:r>
              <a:rPr lang="en-US" dirty="0"/>
              <a:t> is considered as the milestone of CNN for image classification.</a:t>
            </a:r>
          </a:p>
          <a:p>
            <a:pPr>
              <a:buFont typeface="+mj-lt"/>
              <a:buAutoNum type="arabicPeriod"/>
            </a:pPr>
            <a:r>
              <a:rPr lang="en-US" dirty="0"/>
              <a:t>Many methods, such as the </a:t>
            </a:r>
            <a:r>
              <a:rPr lang="en-US" dirty="0" err="1"/>
              <a:t>conv+pooling</a:t>
            </a:r>
            <a:r>
              <a:rPr lang="en-US" dirty="0"/>
              <a:t> design, dropout, GPU, parallel computing, </a:t>
            </a:r>
            <a:r>
              <a:rPr lang="en-US" dirty="0" err="1"/>
              <a:t>ReLU</a:t>
            </a:r>
            <a:r>
              <a:rPr lang="en-US" dirty="0"/>
              <a:t>, are still the industrial standard for computer vision.</a:t>
            </a:r>
          </a:p>
          <a:p>
            <a:pPr>
              <a:buFont typeface="+mj-lt"/>
              <a:buAutoNum type="arabicPeriod"/>
            </a:pPr>
            <a:r>
              <a:rPr lang="en-US" dirty="0"/>
              <a:t>The unique advantage of </a:t>
            </a:r>
            <a:r>
              <a:rPr lang="en-US" dirty="0" err="1"/>
              <a:t>AlexNet</a:t>
            </a:r>
            <a:r>
              <a:rPr lang="en-US" dirty="0"/>
              <a:t> is the direct image input to the classification model.</a:t>
            </a:r>
          </a:p>
          <a:p>
            <a:pPr>
              <a:buFont typeface="+mj-lt"/>
              <a:buAutoNum type="arabicPeriod"/>
            </a:pPr>
            <a:r>
              <a:rPr lang="en-US" dirty="0"/>
              <a:t>The convolution layers can automatically extract the edges of the images and fully connected layers learning these features</a:t>
            </a:r>
          </a:p>
          <a:p>
            <a:pPr>
              <a:buFont typeface="+mj-lt"/>
              <a:buAutoNum type="arabicPeriod"/>
            </a:pPr>
            <a:r>
              <a:rPr lang="en-US" dirty="0"/>
              <a:t>Theoretically the complexity of visual patterns can be effective extracted by adding more conv layer</a:t>
            </a:r>
          </a:p>
          <a:p>
            <a:endParaRPr lang="en-US" dirty="0"/>
          </a:p>
        </p:txBody>
      </p:sp>
    </p:spTree>
    <p:extLst>
      <p:ext uri="{BB962C8B-B14F-4D97-AF65-F5344CB8AC3E}">
        <p14:creationId xmlns:p14="http://schemas.microsoft.com/office/powerpoint/2010/main" val="268326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2FD5-A9B8-4F0B-9210-87F4B47682AE}"/>
              </a:ext>
            </a:extLst>
          </p:cNvPr>
          <p:cNvSpPr>
            <a:spLocks noGrp="1"/>
          </p:cNvSpPr>
          <p:nvPr>
            <p:ph type="title"/>
          </p:nvPr>
        </p:nvSpPr>
        <p:spPr/>
        <p:txBody>
          <a:bodyPr/>
          <a:lstStyle/>
          <a:p>
            <a:r>
              <a:rPr lang="en-US" b="1" dirty="0"/>
              <a:t>Cons of </a:t>
            </a:r>
            <a:r>
              <a:rPr lang="en-US" b="1" dirty="0" err="1"/>
              <a:t>AlexNet</a:t>
            </a:r>
            <a:br>
              <a:rPr lang="en-US" b="1" dirty="0"/>
            </a:br>
            <a:endParaRPr lang="en-US" dirty="0"/>
          </a:p>
        </p:txBody>
      </p:sp>
      <p:sp>
        <p:nvSpPr>
          <p:cNvPr id="3" name="Content Placeholder 2">
            <a:extLst>
              <a:ext uri="{FF2B5EF4-FFF2-40B4-BE49-F238E27FC236}">
                <a16:creationId xmlns:a16="http://schemas.microsoft.com/office/drawing/2014/main" id="{43D1ABE5-4A36-4914-BB9B-E2E9EC200F5B}"/>
              </a:ext>
            </a:extLst>
          </p:cNvPr>
          <p:cNvSpPr>
            <a:spLocks noGrp="1"/>
          </p:cNvSpPr>
          <p:nvPr>
            <p:ph idx="1"/>
          </p:nvPr>
        </p:nvSpPr>
        <p:spPr/>
        <p:txBody>
          <a:bodyPr>
            <a:normAutofit/>
          </a:bodyPr>
          <a:lstStyle/>
          <a:p>
            <a:pPr>
              <a:buFont typeface="+mj-lt"/>
              <a:buAutoNum type="arabicPeriod"/>
            </a:pPr>
            <a:r>
              <a:rPr lang="en-US" dirty="0" err="1"/>
              <a:t>AlexNet</a:t>
            </a:r>
            <a:r>
              <a:rPr lang="en-US" dirty="0"/>
              <a:t> is NOT deep enough compared to the later model, such as </a:t>
            </a:r>
            <a:r>
              <a:rPr lang="en-US" dirty="0" err="1"/>
              <a:t>VGGNet</a:t>
            </a:r>
            <a:r>
              <a:rPr lang="en-US" dirty="0"/>
              <a:t>, </a:t>
            </a:r>
            <a:r>
              <a:rPr lang="en-US" dirty="0" err="1"/>
              <a:t>GoogLENet</a:t>
            </a:r>
            <a:r>
              <a:rPr lang="en-US" dirty="0"/>
              <a:t>, and </a:t>
            </a:r>
            <a:r>
              <a:rPr lang="en-US" dirty="0" err="1"/>
              <a:t>ResNet</a:t>
            </a:r>
            <a:r>
              <a:rPr lang="en-US" dirty="0"/>
              <a:t>.</a:t>
            </a:r>
          </a:p>
          <a:p>
            <a:pPr>
              <a:buFont typeface="+mj-lt"/>
              <a:buAutoNum type="arabicPeriod"/>
            </a:pPr>
            <a:r>
              <a:rPr lang="en-US" dirty="0"/>
              <a:t>The use of large convolution filters (5*5) is not encouraged shortly after that.</a:t>
            </a:r>
          </a:p>
          <a:p>
            <a:pPr>
              <a:buFont typeface="+mj-lt"/>
              <a:buAutoNum type="arabicPeriod"/>
            </a:pPr>
            <a:r>
              <a:rPr lang="en-US" dirty="0"/>
              <a:t>Use normal distribution to initiate the weights in the neural networks, can not effectively solve the problem of gradient vanishing, replaced by the Xavier method later.</a:t>
            </a:r>
          </a:p>
          <a:p>
            <a:pPr>
              <a:buFont typeface="+mj-lt"/>
              <a:buAutoNum type="arabicPeriod"/>
            </a:pPr>
            <a:r>
              <a:rPr lang="en-US" dirty="0"/>
              <a:t>The performance is surpassed by more complex models such as </a:t>
            </a:r>
            <a:r>
              <a:rPr lang="en-US" dirty="0" err="1"/>
              <a:t>GoogLENet</a:t>
            </a:r>
            <a:r>
              <a:rPr lang="en-US" dirty="0"/>
              <a:t> (6.7%), and </a:t>
            </a:r>
            <a:r>
              <a:rPr lang="en-US" dirty="0" err="1"/>
              <a:t>ResNet</a:t>
            </a:r>
            <a:r>
              <a:rPr lang="en-US" dirty="0"/>
              <a:t> (3.6%)</a:t>
            </a:r>
          </a:p>
          <a:p>
            <a:endParaRPr lang="en-US" dirty="0"/>
          </a:p>
        </p:txBody>
      </p:sp>
    </p:spTree>
    <p:extLst>
      <p:ext uri="{BB962C8B-B14F-4D97-AF65-F5344CB8AC3E}">
        <p14:creationId xmlns:p14="http://schemas.microsoft.com/office/powerpoint/2010/main" val="424443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A177-BA6C-4FD4-9E3A-ED6595FCE9D6}"/>
              </a:ext>
            </a:extLst>
          </p:cNvPr>
          <p:cNvSpPr>
            <a:spLocks noGrp="1"/>
          </p:cNvSpPr>
          <p:nvPr>
            <p:ph type="title"/>
          </p:nvPr>
        </p:nvSpPr>
        <p:spPr/>
        <p:txBody>
          <a:bodyPr/>
          <a:lstStyle/>
          <a:p>
            <a:r>
              <a:rPr lang="en-US" b="1"/>
              <a:t>Conclusion</a:t>
            </a:r>
            <a:br>
              <a:rPr lang="en-US" b="1"/>
            </a:br>
            <a:endParaRPr lang="en-US"/>
          </a:p>
        </p:txBody>
      </p:sp>
      <p:sp>
        <p:nvSpPr>
          <p:cNvPr id="3" name="Content Placeholder 2">
            <a:extLst>
              <a:ext uri="{FF2B5EF4-FFF2-40B4-BE49-F238E27FC236}">
                <a16:creationId xmlns:a16="http://schemas.microsoft.com/office/drawing/2014/main" id="{5F458112-A576-4BDD-957D-AF2882D5D705}"/>
              </a:ext>
            </a:extLst>
          </p:cNvPr>
          <p:cNvSpPr>
            <a:spLocks noGrp="1"/>
          </p:cNvSpPr>
          <p:nvPr>
            <p:ph idx="1"/>
          </p:nvPr>
        </p:nvSpPr>
        <p:spPr/>
        <p:txBody>
          <a:bodyPr/>
          <a:lstStyle/>
          <a:p>
            <a:r>
              <a:rPr lang="en-US" dirty="0" err="1"/>
              <a:t>AlexNet</a:t>
            </a:r>
            <a:r>
              <a:rPr lang="en-US" dirty="0"/>
              <a:t> is a work of supervised learning and got excellent results.</a:t>
            </a:r>
          </a:p>
          <a:p>
            <a:r>
              <a:rPr lang="en-US" dirty="0"/>
              <a:t>It was also important for selecting methods like dropout and data augmentation that helped the network's performance.</a:t>
            </a:r>
          </a:p>
          <a:p>
            <a:r>
              <a:rPr lang="en-US" dirty="0"/>
              <a:t>The </a:t>
            </a:r>
            <a:r>
              <a:rPr lang="en-US" dirty="0" err="1"/>
              <a:t>AlexNet</a:t>
            </a:r>
            <a:r>
              <a:rPr lang="en-US" dirty="0"/>
              <a:t> made revolutionary implementation on </a:t>
            </a:r>
            <a:r>
              <a:rPr lang="en-US" dirty="0" err="1"/>
              <a:t>ConvNets</a:t>
            </a:r>
            <a:r>
              <a:rPr lang="en-US" dirty="0"/>
              <a:t> that continues nowadays, such as </a:t>
            </a:r>
            <a:r>
              <a:rPr lang="en-US" dirty="0" err="1"/>
              <a:t>ReLU</a:t>
            </a:r>
            <a:r>
              <a:rPr lang="en-US" dirty="0"/>
              <a:t> and dropout.</a:t>
            </a:r>
          </a:p>
          <a:p>
            <a:r>
              <a:rPr lang="en-US" dirty="0"/>
              <a:t>It is not easy to have low classification errors without having overfitting.</a:t>
            </a:r>
          </a:p>
          <a:p>
            <a:endParaRPr lang="en-US" dirty="0"/>
          </a:p>
        </p:txBody>
      </p:sp>
    </p:spTree>
    <p:extLst>
      <p:ext uri="{BB962C8B-B14F-4D97-AF65-F5344CB8AC3E}">
        <p14:creationId xmlns:p14="http://schemas.microsoft.com/office/powerpoint/2010/main" val="42270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3EC8-58E8-4FF2-BE33-5432345FEBB2}"/>
              </a:ext>
            </a:extLst>
          </p:cNvPr>
          <p:cNvSpPr>
            <a:spLocks noGrp="1"/>
          </p:cNvSpPr>
          <p:nvPr>
            <p:ph type="title"/>
          </p:nvPr>
        </p:nvSpPr>
        <p:spPr/>
        <p:txBody>
          <a:bodyPr/>
          <a:lstStyle/>
          <a:p>
            <a:r>
              <a:rPr lang="en-US" dirty="0"/>
              <a:t>ImageNet dataset</a:t>
            </a:r>
          </a:p>
        </p:txBody>
      </p:sp>
      <p:sp>
        <p:nvSpPr>
          <p:cNvPr id="3" name="Content Placeholder 2">
            <a:extLst>
              <a:ext uri="{FF2B5EF4-FFF2-40B4-BE49-F238E27FC236}">
                <a16:creationId xmlns:a16="http://schemas.microsoft.com/office/drawing/2014/main" id="{57AB6DAE-9B49-4256-8E87-1AD878D043CB}"/>
              </a:ext>
            </a:extLst>
          </p:cNvPr>
          <p:cNvSpPr>
            <a:spLocks noGrp="1"/>
          </p:cNvSpPr>
          <p:nvPr>
            <p:ph idx="1"/>
          </p:nvPr>
        </p:nvSpPr>
        <p:spPr/>
        <p:txBody>
          <a:bodyPr>
            <a:normAutofit lnSpcReduction="10000"/>
          </a:bodyPr>
          <a:lstStyle/>
          <a:p>
            <a:r>
              <a:rPr lang="en-US" dirty="0"/>
              <a:t>When it comes to image classification, the ImageNet challenge is the </a:t>
            </a:r>
            <a:r>
              <a:rPr lang="en-US" i="1" dirty="0"/>
              <a:t>de facto</a:t>
            </a:r>
            <a:r>
              <a:rPr lang="en-US" dirty="0"/>
              <a:t> benchmark for computer vision classification algorithms — and the leaderboard for this challenge has been </a:t>
            </a:r>
            <a:r>
              <a:rPr lang="en-US" b="1" i="1" dirty="0"/>
              <a:t>dominated</a:t>
            </a:r>
            <a:r>
              <a:rPr lang="en-US" dirty="0"/>
              <a:t> by Convolutional Neural Networks and deep learning techniques since 2012.</a:t>
            </a:r>
          </a:p>
          <a:p>
            <a:r>
              <a:rPr lang="en-US" dirty="0"/>
              <a:t>The state-of-the-art pre-trained networks included in the </a:t>
            </a:r>
            <a:r>
              <a:rPr lang="en-US" dirty="0" err="1"/>
              <a:t>Keras</a:t>
            </a:r>
            <a:r>
              <a:rPr lang="en-US" dirty="0"/>
              <a:t> core library represent some of the highest performing Convolutional Neural Networks on the ImageNet challenge over the past few years. </a:t>
            </a:r>
          </a:p>
          <a:p>
            <a:r>
              <a:rPr lang="en-US" dirty="0"/>
              <a:t>These networks also demonstrate a strong ability to </a:t>
            </a:r>
            <a:r>
              <a:rPr lang="en-US" i="1" dirty="0"/>
              <a:t>generalize</a:t>
            </a:r>
            <a:r>
              <a:rPr lang="en-US" dirty="0"/>
              <a:t> to images outside the ImageNet dataset via </a:t>
            </a:r>
            <a:r>
              <a:rPr lang="en-US" i="1" dirty="0"/>
              <a:t>transfer learning</a:t>
            </a:r>
            <a:r>
              <a:rPr lang="en-US" dirty="0"/>
              <a:t>, such as feature extraction and fine-tuning.</a:t>
            </a:r>
          </a:p>
          <a:p>
            <a:endParaRPr lang="en-US" dirty="0"/>
          </a:p>
        </p:txBody>
      </p:sp>
    </p:spTree>
    <p:extLst>
      <p:ext uri="{BB962C8B-B14F-4D97-AF65-F5344CB8AC3E}">
        <p14:creationId xmlns:p14="http://schemas.microsoft.com/office/powerpoint/2010/main" val="304064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EF4B-69DC-49F1-80C8-59A26A346F6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6D3B68B-4E93-4363-AB46-33E792CFF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5463"/>
            <a:ext cx="7032779" cy="3810000"/>
          </a:xfrm>
        </p:spPr>
      </p:pic>
      <p:sp>
        <p:nvSpPr>
          <p:cNvPr id="6" name="Footer Placeholder 5">
            <a:extLst>
              <a:ext uri="{FF2B5EF4-FFF2-40B4-BE49-F238E27FC236}">
                <a16:creationId xmlns:a16="http://schemas.microsoft.com/office/drawing/2014/main" id="{8DC5B5A8-614E-4C29-B7D4-595A6EBD71C0}"/>
              </a:ext>
            </a:extLst>
          </p:cNvPr>
          <p:cNvSpPr>
            <a:spLocks noGrp="1"/>
          </p:cNvSpPr>
          <p:nvPr>
            <p:ph type="ftr" sz="quarter" idx="11"/>
          </p:nvPr>
        </p:nvSpPr>
        <p:spPr/>
        <p:txBody>
          <a:bodyPr/>
          <a:lstStyle/>
          <a:p>
            <a:r>
              <a:rPr lang="fr-FR" dirty="0"/>
              <a:t>Source: </a:t>
            </a:r>
            <a:r>
              <a:rPr lang="fr-FR" dirty="0">
                <a:hlinkClick r:id="rId3"/>
              </a:rPr>
              <a:t>https://www.techleer.com/articles/259-concepts-of-advanced-deep-learning-architectures/</a:t>
            </a:r>
            <a:endParaRPr lang="en-IN" dirty="0"/>
          </a:p>
        </p:txBody>
      </p:sp>
      <p:sp>
        <p:nvSpPr>
          <p:cNvPr id="7" name="TextBox 6">
            <a:extLst>
              <a:ext uri="{FF2B5EF4-FFF2-40B4-BE49-F238E27FC236}">
                <a16:creationId xmlns:a16="http://schemas.microsoft.com/office/drawing/2014/main" id="{016BC711-503A-493C-AFB4-5298F3A8CD00}"/>
              </a:ext>
            </a:extLst>
          </p:cNvPr>
          <p:cNvSpPr txBox="1"/>
          <p:nvPr/>
        </p:nvSpPr>
        <p:spPr>
          <a:xfrm>
            <a:off x="8040757" y="2424658"/>
            <a:ext cx="3500454" cy="1200329"/>
          </a:xfrm>
          <a:prstGeom prst="rect">
            <a:avLst/>
          </a:prstGeom>
          <a:noFill/>
        </p:spPr>
        <p:txBody>
          <a:bodyPr wrap="square">
            <a:spAutoFit/>
          </a:bodyPr>
          <a:lstStyle/>
          <a:p>
            <a:r>
              <a:rPr lang="en-US" dirty="0"/>
              <a:t>The </a:t>
            </a:r>
            <a:r>
              <a:rPr lang="en-US" b="1" dirty="0" err="1"/>
              <a:t>AlexNet</a:t>
            </a:r>
            <a:r>
              <a:rPr lang="en-US" b="1" dirty="0"/>
              <a:t> contains 8 layers</a:t>
            </a:r>
            <a:r>
              <a:rPr lang="en-US" dirty="0"/>
              <a:t> with weights;</a:t>
            </a:r>
          </a:p>
          <a:p>
            <a:r>
              <a:rPr lang="en-US" b="1" dirty="0"/>
              <a:t>5 convolutional layers</a:t>
            </a:r>
            <a:endParaRPr lang="en-US" dirty="0"/>
          </a:p>
          <a:p>
            <a:r>
              <a:rPr lang="en-US" b="1" dirty="0"/>
              <a:t>3 fully connected layers</a:t>
            </a:r>
            <a:r>
              <a:rPr lang="en-US" dirty="0"/>
              <a:t>.</a:t>
            </a:r>
          </a:p>
        </p:txBody>
      </p:sp>
    </p:spTree>
    <p:extLst>
      <p:ext uri="{BB962C8B-B14F-4D97-AF65-F5344CB8AC3E}">
        <p14:creationId xmlns:p14="http://schemas.microsoft.com/office/powerpoint/2010/main" val="296254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AlexNet</a:t>
            </a:r>
            <a:endParaRPr lang="en-IN" dirty="0"/>
          </a:p>
        </p:txBody>
      </p:sp>
      <p:sp>
        <p:nvSpPr>
          <p:cNvPr id="3" name="Content Placeholder 2"/>
          <p:cNvSpPr>
            <a:spLocks noGrp="1"/>
          </p:cNvSpPr>
          <p:nvPr>
            <p:ph idx="1"/>
          </p:nvPr>
        </p:nvSpPr>
        <p:spPr/>
        <p:txBody>
          <a:bodyPr>
            <a:normAutofit/>
          </a:bodyPr>
          <a:lstStyle/>
          <a:p>
            <a:r>
              <a:rPr lang="en-IN" sz="2000" dirty="0"/>
              <a:t>Named after the First Authors name: ‘Alex’</a:t>
            </a:r>
          </a:p>
          <a:p>
            <a:endParaRPr lang="en-IN" sz="2000" dirty="0"/>
          </a:p>
          <a:p>
            <a:r>
              <a:rPr lang="en-IN" sz="2000" dirty="0"/>
              <a:t>Alex </a:t>
            </a:r>
            <a:r>
              <a:rPr lang="en-IN" sz="2000" dirty="0" err="1"/>
              <a:t>Krizhevsky</a:t>
            </a:r>
            <a:r>
              <a:rPr lang="en-IN" sz="2000" dirty="0"/>
              <a:t>, </a:t>
            </a:r>
            <a:r>
              <a:rPr lang="en-IN" sz="2000" dirty="0" err="1"/>
              <a:t>Ilya</a:t>
            </a:r>
            <a:r>
              <a:rPr lang="en-IN" sz="2000" dirty="0"/>
              <a:t> </a:t>
            </a:r>
            <a:r>
              <a:rPr lang="en-IN" sz="2000" dirty="0" err="1"/>
              <a:t>Sutskever</a:t>
            </a:r>
            <a:r>
              <a:rPr lang="en-IN" sz="2000" dirty="0"/>
              <a:t>, Geoffrey E. Hinton, </a:t>
            </a:r>
            <a:r>
              <a:rPr lang="en-US" sz="2000" dirty="0" err="1"/>
              <a:t>ImageNet</a:t>
            </a:r>
            <a:r>
              <a:rPr lang="en-US" sz="2000" dirty="0"/>
              <a:t> Classification with Deep Convolutional Neural Networks, Published as a conference paper at NIPS, Sept 2012</a:t>
            </a:r>
          </a:p>
          <a:p>
            <a:endParaRPr lang="en-US" sz="2000" dirty="0"/>
          </a:p>
          <a:p>
            <a:r>
              <a:rPr lang="en-US" sz="2000" dirty="0"/>
              <a:t>All from University of Toronto</a:t>
            </a:r>
          </a:p>
          <a:p>
            <a:endParaRPr lang="en-US" sz="2000" dirty="0"/>
          </a:p>
          <a:p>
            <a:r>
              <a:rPr lang="en-IN" sz="2000" dirty="0"/>
              <a:t>ILSVRC-2012 competition, Won Prize. </a:t>
            </a:r>
            <a:r>
              <a:rPr lang="en-US" sz="2000" dirty="0"/>
              <a:t>Achieved a winning top-5 test error rate of 15.3%, compared to 26.2% achieved by the second-best entry.</a:t>
            </a:r>
            <a:endParaRPr lang="en-IN" sz="2000" dirty="0"/>
          </a:p>
        </p:txBody>
      </p:sp>
    </p:spTree>
    <p:extLst>
      <p:ext uri="{BB962C8B-B14F-4D97-AF65-F5344CB8AC3E}">
        <p14:creationId xmlns:p14="http://schemas.microsoft.com/office/powerpoint/2010/main" val="13868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91A2-E8B8-400C-8A75-BE4131F5EFEC}"/>
              </a:ext>
            </a:extLst>
          </p:cNvPr>
          <p:cNvSpPr>
            <a:spLocks noGrp="1"/>
          </p:cNvSpPr>
          <p:nvPr>
            <p:ph type="title"/>
          </p:nvPr>
        </p:nvSpPr>
        <p:spPr/>
        <p:txBody>
          <a:bodyPr>
            <a:normAutofit/>
          </a:bodyPr>
          <a:lstStyle/>
          <a:p>
            <a:pPr algn="l"/>
            <a:r>
              <a:rPr lang="en-US" sz="2000" b="1" i="0" u="none" strike="noStrike" baseline="0" dirty="0">
                <a:latin typeface="NimbusRomNo9L-Medi"/>
              </a:rPr>
              <a:t>ImageNet Classification with Deep </a:t>
            </a:r>
            <a:r>
              <a:rPr lang="en-US" sz="2000" b="1" i="0" u="none" strike="noStrike" baseline="0" dirty="0" err="1">
                <a:latin typeface="NimbusRomNo9L-Medi"/>
              </a:rPr>
              <a:t>ConvolutionalNeural</a:t>
            </a:r>
            <a:r>
              <a:rPr lang="en-US" sz="2000" b="1" i="0" u="none" strike="noStrike" baseline="0" dirty="0">
                <a:latin typeface="NimbusRomNo9L-Medi"/>
              </a:rPr>
              <a:t> Networks</a:t>
            </a:r>
            <a:br>
              <a:rPr lang="en-US" sz="2000" b="1" i="0" u="none" strike="noStrike" baseline="0" dirty="0">
                <a:latin typeface="NimbusRomNo9L-Medi"/>
              </a:rPr>
            </a:br>
            <a:r>
              <a:rPr lang="en-US" sz="2000" b="1" i="0" u="none" strike="noStrike" baseline="0" dirty="0">
                <a:latin typeface="NimbusRomNo9L-Medi"/>
              </a:rPr>
              <a:t>(Alex </a:t>
            </a:r>
            <a:r>
              <a:rPr lang="en-US" sz="2000" b="1" i="0" u="none" strike="noStrike" baseline="0" dirty="0" err="1">
                <a:latin typeface="NimbusRomNo9L-Medi"/>
              </a:rPr>
              <a:t>Krizhevsky</a:t>
            </a:r>
            <a:r>
              <a:rPr lang="en-US" sz="2000" b="1" dirty="0">
                <a:latin typeface="NimbusRomNo9L-Medi"/>
              </a:rPr>
              <a:t> ,</a:t>
            </a:r>
            <a:r>
              <a:rPr lang="en-US" sz="2000" b="1" i="0" u="none" strike="noStrike" baseline="0" dirty="0">
                <a:latin typeface="NimbusRomNo9L-Medi"/>
              </a:rPr>
              <a:t>Ilya </a:t>
            </a:r>
            <a:r>
              <a:rPr lang="en-US" sz="2000" b="1" i="0" u="none" strike="noStrike" baseline="0" dirty="0" err="1">
                <a:latin typeface="NimbusRomNo9L-Medi"/>
              </a:rPr>
              <a:t>Sutskever</a:t>
            </a:r>
            <a:r>
              <a:rPr lang="en-US" sz="2000" b="1" dirty="0">
                <a:latin typeface="NimbusRomNo9L-Medi"/>
              </a:rPr>
              <a:t> ,</a:t>
            </a:r>
            <a:r>
              <a:rPr lang="en-US" sz="2000" b="1" i="0" u="none" strike="noStrike" baseline="0" dirty="0">
                <a:latin typeface="NimbusRomNo9L-Medi"/>
              </a:rPr>
              <a:t>Geoffrey E. Hinton)</a:t>
            </a:r>
            <a:endParaRPr lang="en-US" sz="2000" b="1" dirty="0"/>
          </a:p>
        </p:txBody>
      </p:sp>
      <p:sp>
        <p:nvSpPr>
          <p:cNvPr id="3" name="Content Placeholder 2">
            <a:extLst>
              <a:ext uri="{FF2B5EF4-FFF2-40B4-BE49-F238E27FC236}">
                <a16:creationId xmlns:a16="http://schemas.microsoft.com/office/drawing/2014/main" id="{143F4DF9-7EF4-4AB1-9E56-AD41A53302F9}"/>
              </a:ext>
            </a:extLst>
          </p:cNvPr>
          <p:cNvSpPr>
            <a:spLocks noGrp="1"/>
          </p:cNvSpPr>
          <p:nvPr>
            <p:ph idx="1"/>
          </p:nvPr>
        </p:nvSpPr>
        <p:spPr/>
        <p:txBody>
          <a:bodyPr>
            <a:normAutofit/>
          </a:bodyPr>
          <a:lstStyle/>
          <a:p>
            <a:pPr algn="l"/>
            <a:r>
              <a:rPr lang="en-US" sz="1800" b="0" i="0" u="none" strike="noStrike" baseline="0" dirty="0">
                <a:latin typeface="NimbusRomNo9L-Regu"/>
              </a:rPr>
              <a:t>Trained a large, deep convolutional neural network to classify the 1.2 million high-resolution images in the ImageNet LSVRC-2010 contest into the 1000 different classes.</a:t>
            </a:r>
          </a:p>
          <a:p>
            <a:pPr algn="l"/>
            <a:r>
              <a:rPr lang="en-US" sz="1800" b="0" i="0" u="none" strike="noStrike" baseline="0" dirty="0">
                <a:latin typeface="NimbusRomNo9L-Regu"/>
              </a:rPr>
              <a:t> On the test data, achieved top-1 and top-5 error rates of 37.5% and 17.0% which is considerably better than the previous state-of-the-art. </a:t>
            </a:r>
          </a:p>
          <a:p>
            <a:pPr algn="l"/>
            <a:r>
              <a:rPr lang="en-US" sz="1800" b="0" i="0" u="none" strike="noStrike" baseline="0" dirty="0">
                <a:latin typeface="NimbusRomNo9L-Regu"/>
              </a:rPr>
              <a:t>The neural network, which has 60 million parameters and 650,000 neurons, consists of five convolutional layers, some of which are followed by max-pooling layers, and three fully-connected layers with a final 1000-way </a:t>
            </a:r>
            <a:r>
              <a:rPr lang="en-US" sz="1800" b="0" i="0" u="none" strike="noStrike" baseline="0" dirty="0" err="1">
                <a:latin typeface="NimbusRomNo9L-Regu"/>
              </a:rPr>
              <a:t>softmax</a:t>
            </a:r>
            <a:r>
              <a:rPr lang="en-US" sz="1800" b="0" i="0" u="none" strike="noStrike" baseline="0" dirty="0">
                <a:latin typeface="NimbusRomNo9L-Regu"/>
              </a:rPr>
              <a:t>. </a:t>
            </a:r>
          </a:p>
          <a:p>
            <a:pPr algn="l"/>
            <a:r>
              <a:rPr lang="en-US" sz="1800" b="0" i="0" u="none" strike="noStrike" baseline="0" dirty="0">
                <a:latin typeface="NimbusRomNo9L-Regu"/>
              </a:rPr>
              <a:t>To make training faster, used non-saturating neurons and a very efficient GPU implementation of the convolution operation. </a:t>
            </a:r>
          </a:p>
          <a:p>
            <a:pPr algn="l"/>
            <a:r>
              <a:rPr lang="en-US" sz="1800" b="0" i="0" u="none" strike="noStrike" baseline="0" dirty="0">
                <a:latin typeface="NimbusRomNo9L-Regu"/>
              </a:rPr>
              <a:t>To reduce overfitting in the fully-connected layers employed a recently-developed regularization method called “dropout” that proved to be very effective. </a:t>
            </a:r>
          </a:p>
        </p:txBody>
      </p:sp>
    </p:spTree>
    <p:extLst>
      <p:ext uri="{BB962C8B-B14F-4D97-AF65-F5344CB8AC3E}">
        <p14:creationId xmlns:p14="http://schemas.microsoft.com/office/powerpoint/2010/main" val="63223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566A-11EF-4DCF-9851-7EC0C88E446A}"/>
              </a:ext>
            </a:extLst>
          </p:cNvPr>
          <p:cNvSpPr>
            <a:spLocks noGrp="1"/>
          </p:cNvSpPr>
          <p:nvPr>
            <p:ph type="title"/>
          </p:nvPr>
        </p:nvSpPr>
        <p:spPr/>
        <p:txBody>
          <a:bodyPr/>
          <a:lstStyle/>
          <a:p>
            <a:r>
              <a:rPr lang="en-US" sz="4400" b="0" i="0" u="none" strike="noStrike" baseline="0" dirty="0">
                <a:latin typeface="NimbusRomNo9L-Regu"/>
              </a:rPr>
              <a:t>The specific contributions of this paper are as follows</a:t>
            </a:r>
            <a:endParaRPr lang="en-US" dirty="0"/>
          </a:p>
        </p:txBody>
      </p:sp>
      <p:sp>
        <p:nvSpPr>
          <p:cNvPr id="3" name="Content Placeholder 2">
            <a:extLst>
              <a:ext uri="{FF2B5EF4-FFF2-40B4-BE49-F238E27FC236}">
                <a16:creationId xmlns:a16="http://schemas.microsoft.com/office/drawing/2014/main" id="{813D75D8-1E10-45C7-B263-F467BE2100DC}"/>
              </a:ext>
            </a:extLst>
          </p:cNvPr>
          <p:cNvSpPr>
            <a:spLocks noGrp="1"/>
          </p:cNvSpPr>
          <p:nvPr>
            <p:ph idx="1"/>
          </p:nvPr>
        </p:nvSpPr>
        <p:spPr/>
        <p:txBody>
          <a:bodyPr>
            <a:normAutofit fontScale="92500" lnSpcReduction="10000"/>
          </a:bodyPr>
          <a:lstStyle/>
          <a:p>
            <a:pPr algn="l"/>
            <a:r>
              <a:rPr lang="en-US" sz="1800" b="0" i="0" u="none" strike="noStrike" baseline="0" dirty="0">
                <a:latin typeface="NimbusRomNo9L-Regu"/>
              </a:rPr>
              <a:t>Trained one of the largest convolutional neural networks to date on the subsets of ImageNet used in the ILSVRC-2010 and ILSVRC-2012</a:t>
            </a:r>
          </a:p>
          <a:p>
            <a:pPr algn="l"/>
            <a:r>
              <a:rPr lang="en-US" sz="1800" b="0" i="0" u="none" strike="noStrike" baseline="0" dirty="0">
                <a:latin typeface="NimbusRomNo9L-Regu"/>
              </a:rPr>
              <a:t>competitions  and achieved by far the best results ever reported on these datasets. </a:t>
            </a:r>
          </a:p>
          <a:p>
            <a:pPr algn="l"/>
            <a:r>
              <a:rPr lang="en-US" sz="1800" b="0" i="0" u="none" strike="noStrike" baseline="0" dirty="0">
                <a:latin typeface="NimbusRomNo9L-Regu"/>
              </a:rPr>
              <a:t>Use highly-optimized GPU implementation of 2D convolution and all the other operations inherent in training convolutional neural networks, which we make available publicly1. </a:t>
            </a:r>
          </a:p>
          <a:p>
            <a:pPr algn="l"/>
            <a:r>
              <a:rPr lang="en-US" sz="1800" b="0" i="0" u="none" strike="noStrike" baseline="0" dirty="0">
                <a:latin typeface="NimbusRomNo9L-Regu"/>
              </a:rPr>
              <a:t>Network contains a number of new and unusual features which improve its performance and reduce its training time,</a:t>
            </a:r>
          </a:p>
          <a:p>
            <a:pPr algn="l"/>
            <a:r>
              <a:rPr lang="en-US" sz="1800" b="0" i="0" u="none" strike="noStrike" baseline="0" dirty="0">
                <a:latin typeface="NimbusRomNo9L-Regu"/>
              </a:rPr>
              <a:t>The size of our network made overfitting a significant problem, even with 1.2 million labeled training examples, so used several effective techniques for preventing overfitting.</a:t>
            </a:r>
          </a:p>
          <a:p>
            <a:pPr algn="l"/>
            <a:r>
              <a:rPr lang="en-US" sz="1800" b="0" i="0" u="none" strike="noStrike" baseline="0" dirty="0">
                <a:latin typeface="NimbusRomNo9L-Regu"/>
              </a:rPr>
              <a:t>Final network contains five convolutional and three fully-connected layers, and this depth seems to be important:  found that removing any convolutional layer (each of which contains no more than 1% of the model’s parameters) resulted in inferior performance.</a:t>
            </a:r>
          </a:p>
          <a:p>
            <a:pPr algn="l"/>
            <a:r>
              <a:rPr lang="en-US" sz="1800" b="0" i="0" u="none" strike="noStrike" baseline="0" dirty="0">
                <a:latin typeface="NimbusRomNo9L-Regu"/>
              </a:rPr>
              <a:t>In the end, the network’s size is limited mainly by the amount of memory available on current GPUs and by the amount of training time that are willing to tolerate.</a:t>
            </a:r>
          </a:p>
          <a:p>
            <a:pPr algn="l"/>
            <a:r>
              <a:rPr lang="en-US" sz="1800" b="0" i="0" u="none" strike="noStrike" baseline="0" dirty="0">
                <a:latin typeface="NimbusRomNo9L-Regu"/>
              </a:rPr>
              <a:t> </a:t>
            </a:r>
            <a:r>
              <a:rPr lang="en-US" sz="1800" dirty="0">
                <a:latin typeface="NimbusRomNo9L-Regu"/>
              </a:rPr>
              <a:t>N</a:t>
            </a:r>
            <a:r>
              <a:rPr lang="en-US" sz="1800" b="0" i="0" u="none" strike="noStrike" baseline="0" dirty="0">
                <a:latin typeface="NimbusRomNo9L-Regu"/>
              </a:rPr>
              <a:t>etwork takes between five and six days to train on two GTX 580 3GB GPUs. All of our experiments suggest that  results be improved simply by waiting for faster GPUs and bigger datasets to become available.</a:t>
            </a:r>
            <a:endParaRPr lang="en-US" dirty="0"/>
          </a:p>
        </p:txBody>
      </p:sp>
    </p:spTree>
    <p:extLst>
      <p:ext uri="{BB962C8B-B14F-4D97-AF65-F5344CB8AC3E}">
        <p14:creationId xmlns:p14="http://schemas.microsoft.com/office/powerpoint/2010/main" val="80061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35E3-8DF9-416E-8CB6-752EBBC56705}"/>
              </a:ext>
            </a:extLst>
          </p:cNvPr>
          <p:cNvSpPr>
            <a:spLocks noGrp="1"/>
          </p:cNvSpPr>
          <p:nvPr>
            <p:ph type="title"/>
          </p:nvPr>
        </p:nvSpPr>
        <p:spPr/>
        <p:txBody>
          <a:bodyPr/>
          <a:lstStyle/>
          <a:p>
            <a:r>
              <a:rPr lang="en-US" b="1" dirty="0" err="1"/>
              <a:t>AlexNet</a:t>
            </a:r>
            <a:endParaRPr lang="en-US" dirty="0"/>
          </a:p>
        </p:txBody>
      </p:sp>
      <p:pic>
        <p:nvPicPr>
          <p:cNvPr id="5" name="Content Placeholder 4">
            <a:extLst>
              <a:ext uri="{FF2B5EF4-FFF2-40B4-BE49-F238E27FC236}">
                <a16:creationId xmlns:a16="http://schemas.microsoft.com/office/drawing/2014/main" id="{39E21404-DE18-4AF2-B6F7-081C8D25D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812" y="2450237"/>
            <a:ext cx="8334375" cy="2827407"/>
          </a:xfrm>
        </p:spPr>
      </p:pic>
      <p:sp>
        <p:nvSpPr>
          <p:cNvPr id="3" name="Footer Placeholder 2">
            <a:extLst>
              <a:ext uri="{FF2B5EF4-FFF2-40B4-BE49-F238E27FC236}">
                <a16:creationId xmlns:a16="http://schemas.microsoft.com/office/drawing/2014/main" id="{6F78EAF8-A624-41A3-AE23-A3AE0D2E137D}"/>
              </a:ext>
            </a:extLst>
          </p:cNvPr>
          <p:cNvSpPr>
            <a:spLocks noGrp="1"/>
          </p:cNvSpPr>
          <p:nvPr>
            <p:ph type="ftr" sz="quarter" idx="11"/>
          </p:nvPr>
        </p:nvSpPr>
        <p:spPr>
          <a:xfrm>
            <a:off x="1704513" y="5672068"/>
            <a:ext cx="8762260" cy="365125"/>
          </a:xfrm>
        </p:spPr>
        <p:txBody>
          <a:bodyPr/>
          <a:lstStyle/>
          <a:p>
            <a:pPr algn="l"/>
            <a:r>
              <a:rPr lang="en-US" b="1" dirty="0" err="1">
                <a:solidFill>
                  <a:schemeClr val="tx1"/>
                </a:solidFill>
              </a:rPr>
              <a:t>AlexNet</a:t>
            </a:r>
            <a:r>
              <a:rPr lang="en-US" b="1" dirty="0">
                <a:solidFill>
                  <a:schemeClr val="tx1"/>
                </a:solidFill>
              </a:rPr>
              <a:t> was the winner of the ImageNet Large Scale Visual Recognition Challenge(ILSVRC) classification the benchmark in 2012.</a:t>
            </a:r>
          </a:p>
        </p:txBody>
      </p:sp>
    </p:spTree>
    <p:extLst>
      <p:ext uri="{BB962C8B-B14F-4D97-AF65-F5344CB8AC3E}">
        <p14:creationId xmlns:p14="http://schemas.microsoft.com/office/powerpoint/2010/main" val="425974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F4A6-4AA6-46D6-9AF2-695AEFD05795}"/>
              </a:ext>
            </a:extLst>
          </p:cNvPr>
          <p:cNvSpPr>
            <a:spLocks noGrp="1"/>
          </p:cNvSpPr>
          <p:nvPr>
            <p:ph type="title"/>
          </p:nvPr>
        </p:nvSpPr>
        <p:spPr/>
        <p:txBody>
          <a:bodyPr/>
          <a:lstStyle/>
          <a:p>
            <a:r>
              <a:rPr lang="en-US" dirty="0" err="1"/>
              <a:t>AlexNet</a:t>
            </a:r>
            <a:r>
              <a:rPr lang="en-US" dirty="0"/>
              <a:t> Layers Details [2]</a:t>
            </a:r>
          </a:p>
        </p:txBody>
      </p:sp>
      <p:pic>
        <p:nvPicPr>
          <p:cNvPr id="5" name="Content Placeholder 4">
            <a:extLst>
              <a:ext uri="{FF2B5EF4-FFF2-40B4-BE49-F238E27FC236}">
                <a16:creationId xmlns:a16="http://schemas.microsoft.com/office/drawing/2014/main" id="{2989E6F7-79CD-4E5E-B319-9D5F2DFA0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277" y="1789573"/>
            <a:ext cx="1837781" cy="4351338"/>
          </a:xfrm>
        </p:spPr>
      </p:pic>
      <p:sp>
        <p:nvSpPr>
          <p:cNvPr id="6" name="TextBox 5">
            <a:extLst>
              <a:ext uri="{FF2B5EF4-FFF2-40B4-BE49-F238E27FC236}">
                <a16:creationId xmlns:a16="http://schemas.microsoft.com/office/drawing/2014/main" id="{34FB6908-59E3-40D4-84F1-73954628970A}"/>
              </a:ext>
            </a:extLst>
          </p:cNvPr>
          <p:cNvSpPr txBox="1"/>
          <p:nvPr/>
        </p:nvSpPr>
        <p:spPr>
          <a:xfrm>
            <a:off x="3047338" y="1718852"/>
            <a:ext cx="7464286" cy="3693319"/>
          </a:xfrm>
          <a:prstGeom prst="rect">
            <a:avLst/>
          </a:prstGeom>
          <a:noFill/>
        </p:spPr>
        <p:txBody>
          <a:bodyPr wrap="square">
            <a:spAutoFit/>
          </a:bodyPr>
          <a:lstStyle/>
          <a:p>
            <a:pPr marL="285750" indent="-285750">
              <a:buFont typeface="Arial" panose="020B0604020202020204" pitchFamily="34" charset="0"/>
              <a:buChar char="•"/>
            </a:pPr>
            <a:r>
              <a:rPr lang="en-US" dirty="0"/>
              <a:t>At the end of each layer, </a:t>
            </a:r>
            <a:r>
              <a:rPr lang="en-US" dirty="0" err="1"/>
              <a:t>ReLu</a:t>
            </a:r>
            <a:r>
              <a:rPr lang="en-US" dirty="0"/>
              <a:t> activation is performed except for the last one, which outputs with a </a:t>
            </a:r>
            <a:r>
              <a:rPr lang="en-US" dirty="0" err="1"/>
              <a:t>softmax</a:t>
            </a:r>
            <a:r>
              <a:rPr lang="en-US" dirty="0"/>
              <a:t> with a distribution over the 1000 class labels. </a:t>
            </a:r>
          </a:p>
          <a:p>
            <a:pPr marL="285750" indent="-285750">
              <a:buFont typeface="Arial" panose="020B0604020202020204" pitchFamily="34" charset="0"/>
              <a:buChar char="•"/>
            </a:pPr>
            <a:r>
              <a:rPr lang="en-US" dirty="0"/>
              <a:t>Dropout is applied in the first two fully connected layers. </a:t>
            </a:r>
          </a:p>
          <a:p>
            <a:pPr marL="285750" indent="-285750">
              <a:buFont typeface="Arial" panose="020B0604020202020204" pitchFamily="34" charset="0"/>
              <a:buChar char="•"/>
            </a:pPr>
            <a:r>
              <a:rPr lang="en-US" dirty="0"/>
              <a:t>As the figure above shows also applies Max-pooling after the first, second, and fifth convolutional layers. </a:t>
            </a:r>
          </a:p>
          <a:p>
            <a:pPr marL="285750" indent="-285750">
              <a:buFont typeface="Arial" panose="020B0604020202020204" pitchFamily="34" charset="0"/>
              <a:buChar char="•"/>
            </a:pPr>
            <a:r>
              <a:rPr lang="en-US" dirty="0"/>
              <a:t>The kernels of the second, fourth, and fifth convolutional layers are connected only to those kernel maps in the previous layer, which reside on the same GPU. </a:t>
            </a:r>
          </a:p>
          <a:p>
            <a:pPr marL="285750" indent="-285750">
              <a:buFont typeface="Arial" panose="020B0604020202020204" pitchFamily="34" charset="0"/>
              <a:buChar char="•"/>
            </a:pPr>
            <a:r>
              <a:rPr lang="en-US" dirty="0"/>
              <a:t>The kernels of the third convolutional layer are connected to all kernel maps in the second layer. </a:t>
            </a:r>
          </a:p>
          <a:p>
            <a:pPr marL="285750" indent="-285750">
              <a:buFont typeface="Arial" panose="020B0604020202020204" pitchFamily="34" charset="0"/>
              <a:buChar char="•"/>
            </a:pPr>
            <a:r>
              <a:rPr lang="en-US" dirty="0"/>
              <a:t>The neurons in the fully connected layers are connected to all neurons in the previous layer.</a:t>
            </a:r>
          </a:p>
        </p:txBody>
      </p:sp>
    </p:spTree>
    <p:extLst>
      <p:ext uri="{BB962C8B-B14F-4D97-AF65-F5344CB8AC3E}">
        <p14:creationId xmlns:p14="http://schemas.microsoft.com/office/powerpoint/2010/main" val="346252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2286</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CMMI10</vt:lpstr>
      <vt:lpstr>CMR10</vt:lpstr>
      <vt:lpstr>CMR9</vt:lpstr>
      <vt:lpstr>CMSY10</vt:lpstr>
      <vt:lpstr>NimbusRomNo9L-Medi</vt:lpstr>
      <vt:lpstr>NimbusRomNo9L-Regu</vt:lpstr>
      <vt:lpstr>Office Theme</vt:lpstr>
      <vt:lpstr>AlexNet---- CNN</vt:lpstr>
      <vt:lpstr>What is ImageNet? </vt:lpstr>
      <vt:lpstr>ImageNet dataset</vt:lpstr>
      <vt:lpstr>PowerPoint Presentation</vt:lpstr>
      <vt:lpstr>AlexNet</vt:lpstr>
      <vt:lpstr>ImageNet Classification with Deep ConvolutionalNeural Networks (Alex Krizhevsky ,Ilya Sutskever ,Geoffrey E. Hinton)</vt:lpstr>
      <vt:lpstr>The specific contributions of this paper are as follows</vt:lpstr>
      <vt:lpstr>AlexNet</vt:lpstr>
      <vt:lpstr>AlexNet Layers Details [2]</vt:lpstr>
      <vt:lpstr>PowerPoint Presentation</vt:lpstr>
      <vt:lpstr>AlexNet</vt:lpstr>
      <vt:lpstr>AlexNet Achitecture </vt:lpstr>
      <vt:lpstr>AlexNet Architecture</vt:lpstr>
      <vt:lpstr>ReLU Nonlinearity</vt:lpstr>
      <vt:lpstr>Local Response Normalization</vt:lpstr>
      <vt:lpstr>Overlapping Pooling</vt:lpstr>
      <vt:lpstr>Hyperparameter :</vt:lpstr>
      <vt:lpstr>Reducing Overfitting</vt:lpstr>
      <vt:lpstr>Dropout</vt:lpstr>
      <vt:lpstr>Pros of AlexNet </vt:lpstr>
      <vt:lpstr>Cons of AlexNet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26</cp:revision>
  <dcterms:created xsi:type="dcterms:W3CDTF">2021-01-17T05:31:15Z</dcterms:created>
  <dcterms:modified xsi:type="dcterms:W3CDTF">2022-03-07T14:24:35Z</dcterms:modified>
</cp:coreProperties>
</file>