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59" r:id="rId8"/>
    <p:sldId id="263" r:id="rId9"/>
    <p:sldId id="280" r:id="rId10"/>
    <p:sldId id="285" r:id="rId11"/>
    <p:sldId id="287" r:id="rId12"/>
    <p:sldId id="288" r:id="rId13"/>
    <p:sldId id="289" r:id="rId14"/>
    <p:sldId id="291" r:id="rId15"/>
    <p:sldId id="290" r:id="rId16"/>
    <p:sldId id="293" r:id="rId17"/>
    <p:sldId id="294" r:id="rId18"/>
    <p:sldId id="266" r:id="rId19"/>
    <p:sldId id="281" r:id="rId20"/>
    <p:sldId id="267" r:id="rId21"/>
    <p:sldId id="282" r:id="rId22"/>
    <p:sldId id="283" r:id="rId23"/>
    <p:sldId id="264" r:id="rId24"/>
    <p:sldId id="279" r:id="rId25"/>
    <p:sldId id="272" r:id="rId26"/>
    <p:sldId id="273" r:id="rId27"/>
    <p:sldId id="276" r:id="rId28"/>
    <p:sldId id="277" r:id="rId29"/>
    <p:sldId id="274" r:id="rId30"/>
    <p:sldId id="275" r:id="rId31"/>
    <p:sldId id="269" r:id="rId32"/>
    <p:sldId id="270" r:id="rId33"/>
    <p:sldId id="26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70FF-F615-5459-5BF1-47E8F8405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A707-268A-80B6-E459-734B82FFC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5B0B-662C-94A4-99E3-7F4877D0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C90C0-D787-CB11-1C56-EA48749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3ABB-D432-926C-07EA-AE3E437D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A43-7B1B-AAB4-DE7E-DCBC339E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E3EC7-D394-B513-4F62-13B38777D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5B01-1363-2A39-1491-5EB35802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7AF94-8E7A-413F-C013-56B7180D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3213-7CCB-19BA-A3EA-4AFD6D6F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32A90-8134-8932-0506-B969D143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96428-5D30-A370-AD8F-DE84A6B00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14CFF-5EA3-EC20-105E-5E8A5F4B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0392-66B6-C464-F07E-783D78EA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8B11-AD59-49E0-C93C-2601577F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5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4AE6-BB90-27D2-8652-08244ED9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27A8-5FDE-084D-6702-C2CD70A1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71FB-911F-8883-B737-D0A9BB70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1CBE-8C21-7D61-7937-A5F4AC21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A5-A361-71E2-EEFC-7BD2AACC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9594-84EF-D65F-1884-A50C5E4D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C125A-1798-E8F2-FF3B-5CDD7B69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AF6A-E2D4-950E-1160-71CA6073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E8B7-3396-8757-EE1A-1DD6DE68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CD759-9883-87AE-F8C5-FB295FCE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05A4-A127-1086-8442-7D077B7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B8B6-9341-FCF0-B375-276085D39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BBFF5-5727-96FD-0D91-F3D218529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6FC5E-15BC-9127-C0CE-F7D8F230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9E26E-7440-ABDC-D0DC-27A367F5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F201-5DF9-9D9D-9805-C0F98BC5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8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6137-B6E2-C776-7A9B-2A65A1AE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7640B-4D6D-D424-2128-D065952A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FFBA1-B160-7740-6C25-1CFFA96A3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45709-7D12-09CF-9DF3-706CE6693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19C77-91F0-1868-91F3-E4D103B6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1020B-1F49-9E01-3881-26D262AC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479BC-C6F0-1EE8-F78E-7F576848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A7942-734F-1F12-26E4-BCCF746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2D04-3CD6-E325-A843-339B486B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5F894-86D8-1914-2CF5-BD3515CF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1F3B5-D101-B626-B667-7236852B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427A1-96CF-EDE9-D240-8B976FAE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16EFE-89B6-91E6-7C56-2B3ED15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BC9F1-E786-4A1E-C1AA-9083EEFA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464E3-829B-74AA-F995-8107C0AA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4B11-B4CC-0E9F-C258-51488573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46CA-38BF-2C73-327B-B490F35D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D3B79-4218-B89C-3391-82B00F476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8345C-B79B-8D16-50FA-BF999496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190C1-2467-CB70-8098-478632FD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9F44-4FA0-39EE-AC7B-176C7740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7A92-75FB-91A7-5741-AC418FB0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F2004-49D5-8F99-9EA2-5983B2602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407B5-317E-1C8A-0451-1615EE6E4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EF7E-AD55-762D-A9F2-9B7AC28D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F11FA-2B7A-C034-D92A-32C34DE3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EFFA-A392-3781-C8DF-FA2465E9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87A3-3658-A91F-62F9-2D92A718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C3CFD-DE98-DFEE-3894-4CF2785F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45595-C261-A1BE-D5C8-6DD333985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09400-F839-4805-AE67-F681B6001F1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0CFD-8CDF-06EA-CA7E-CF03D9E03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2B51-ECD8-4AC3-EB06-B3AF19851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0171C-5D2B-41DF-BD55-11A754429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3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027B-8AAD-B677-3D4D-BD5B8A795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MobileNet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6F96F-6BDD-1A40-0649-752AB3E3A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4E09-AAE6-E5DF-CFB3-EB9089B9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1.1 Depth-wise convolution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2A1E-836B-3267-5DC0-A6172249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depth-wise convolutions are used to apply a single filter into each input channel. This is different from a standard convolution in which the filters are applied to all of the input channels.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2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F10A-1777-25A3-ED02-BAE19578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113F2B-7CD4-0C06-42F2-8A4647D722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9502"/>
            <a:ext cx="5181600" cy="12435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FB64-A85B-1972-B809-4D05D0497E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From the  image, the computational cost can be calculated as :</a:t>
            </a:r>
          </a:p>
          <a:p>
            <a:r>
              <a:rPr lang="en-US" dirty="0"/>
              <a:t>Standard Convolution Cost</a:t>
            </a:r>
          </a:p>
          <a:p>
            <a:endParaRPr lang="en-US" dirty="0"/>
          </a:p>
          <a:p>
            <a:r>
              <a:rPr lang="en-US" dirty="0"/>
              <a:t>Where DF is the special dimensions of the input feature map and DK is the size of the convolution kernel. Here M and N are the number of input and output channels respectively.</a:t>
            </a:r>
          </a:p>
          <a:p>
            <a:endParaRPr lang="en-US" dirty="0"/>
          </a:p>
          <a:p>
            <a:r>
              <a:rPr lang="en-US" dirty="0"/>
              <a:t>For a standard convolution, the computational cost depends multiplicatively on the number of input and output channels and on the spatial dimensions of the input feature map and convolution kernel.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5D037-77C6-D1AC-AA99-D355FBC80378}"/>
              </a:ext>
            </a:extLst>
          </p:cNvPr>
          <p:cNvSpPr txBox="1"/>
          <p:nvPr/>
        </p:nvSpPr>
        <p:spPr>
          <a:xfrm>
            <a:off x="1431235" y="4715123"/>
            <a:ext cx="332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standard convolution</a:t>
            </a:r>
            <a:r>
              <a:rPr lang="en-US"/>
              <a:t>,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A1589E-96D0-518E-C8BA-7E8711B73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99" y="2711395"/>
            <a:ext cx="3176877" cy="3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2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3381-FB5E-45D7-2ACE-24F55E2A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Depth-Wise Convolution cost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72FCDA-41F8-902E-D32B-D12C6A074F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54"/>
            <a:ext cx="5181600" cy="129688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65455-16D4-AA3F-B14F-7433C6B09B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Incase of </a:t>
            </a:r>
            <a:r>
              <a:rPr lang="en-US" dirty="0" err="1"/>
              <a:t>depthwise</a:t>
            </a:r>
            <a:r>
              <a:rPr lang="en-US" dirty="0"/>
              <a:t> convolution, as seen in the below image, contains an input feature map of dimension DF*DF and M number of kernels of channel size 1.</a:t>
            </a:r>
          </a:p>
          <a:p>
            <a:r>
              <a:rPr lang="en-US" dirty="0"/>
              <a:t>As per the above image, we can clearly see that the total computational cost can be calculated as:</a:t>
            </a:r>
          </a:p>
          <a:p>
            <a:r>
              <a:rPr lang="en-US" dirty="0"/>
              <a:t>However, this method is only used to filter the input channel.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8D754-9066-E308-91DD-5420A5713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847" y="4796962"/>
            <a:ext cx="2083241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7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9372-CDB3-C2A5-B964-32D7263F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1.2 Point-wise Convolution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1BA813-DA98-8A85-DD68-C98A17215D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5148"/>
            <a:ext cx="5181600" cy="245849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E99A-FC55-D8FE-6776-71E430C55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600" dirty="0"/>
              <a:t>Since the </a:t>
            </a:r>
            <a:r>
              <a:rPr lang="en-US" sz="1600" dirty="0" err="1"/>
              <a:t>depthwise</a:t>
            </a:r>
            <a:r>
              <a:rPr lang="en-US" sz="1600" dirty="0"/>
              <a:t> convolution is only used to filter the input channel, it does not combine them to produce new features. So an additional layer called pointwise convolution layer is made, which computes a linear combination of the output of </a:t>
            </a:r>
            <a:r>
              <a:rPr lang="en-US" sz="1600" dirty="0" err="1"/>
              <a:t>depthwise</a:t>
            </a:r>
            <a:r>
              <a:rPr lang="en-US" sz="1600" dirty="0"/>
              <a:t> convolution using a 1 × 1 convolution.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As per the image, let's calculate the computational cost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So the total computational cost of </a:t>
            </a:r>
            <a:r>
              <a:rPr lang="en-US" sz="1600" dirty="0" err="1"/>
              <a:t>Depthwise</a:t>
            </a:r>
            <a:r>
              <a:rPr lang="en-US" sz="1600" dirty="0"/>
              <a:t> separable convolutions can be calculated as: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33E4-5991-1116-4EEA-8608B78B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12" y="3654397"/>
            <a:ext cx="18288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E4085D-F270-31FE-4B47-4762AACFD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299" y="4940079"/>
            <a:ext cx="4419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8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B79-6B08-91D4-315A-59F6F4BF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 of </a:t>
            </a:r>
            <a:r>
              <a:rPr lang="en-US" b="1" dirty="0" err="1"/>
              <a:t>MobileNet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FB15-25D2-F37C-3CC2-DBF6D32D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base </a:t>
            </a:r>
            <a:r>
              <a:rPr lang="en-US" dirty="0" err="1"/>
              <a:t>MobileNet</a:t>
            </a:r>
            <a:r>
              <a:rPr lang="en-US" dirty="0"/>
              <a:t> architecture is already small and computationally not very intensive, it has two different global hyperparameters to effectively reduce the computational cost further.</a:t>
            </a:r>
            <a:br>
              <a:rPr lang="en-US" dirty="0"/>
            </a:br>
            <a:r>
              <a:rPr lang="en-US" dirty="0"/>
              <a:t>One is the </a:t>
            </a:r>
            <a:r>
              <a:rPr lang="en-US" b="1" dirty="0"/>
              <a:t>width multiplayer</a:t>
            </a:r>
            <a:r>
              <a:rPr lang="en-US" dirty="0"/>
              <a:t> and another is the </a:t>
            </a:r>
            <a:r>
              <a:rPr lang="en-US" b="1" dirty="0"/>
              <a:t>resolution wise multiplayer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2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C1F1-EF1F-B20D-AA72-085F9AA0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 of </a:t>
            </a:r>
            <a:r>
              <a:rPr lang="en-US" b="1" dirty="0" err="1"/>
              <a:t>MobileNet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761D-7815-5EAF-6AB1-2044225C5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5431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sz="1900" b="1" dirty="0"/>
              <a:t>3.2 Resolution Multiplier: Reduced Representation</a:t>
            </a:r>
          </a:p>
          <a:p>
            <a:r>
              <a:rPr lang="en-US" sz="1900" dirty="0"/>
              <a:t>The second parameter to reduce the computational cost effectively. Also known as ρ.</a:t>
            </a:r>
          </a:p>
          <a:p>
            <a:r>
              <a:rPr lang="en-US" sz="1900" dirty="0"/>
              <a:t>For a given layer, the resolution multiplier ρ will be multiplied with the input feature map. Now we can express the computational cost by applying </a:t>
            </a:r>
            <a:r>
              <a:rPr lang="en-US" sz="1900" b="1" dirty="0"/>
              <a:t>width multiplier</a:t>
            </a:r>
            <a:r>
              <a:rPr lang="en-US" sz="1900" dirty="0"/>
              <a:t> and </a:t>
            </a:r>
            <a:r>
              <a:rPr lang="en-US" sz="1900" b="1" dirty="0"/>
              <a:t>resolution multiplier</a:t>
            </a:r>
            <a:r>
              <a:rPr lang="en-US" sz="1900" dirty="0"/>
              <a:t> as: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F6A3C-3AFD-775F-2872-DECFD33F3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4346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sz="1500" b="1" dirty="0"/>
              <a:t>3.1 Width Multiplier: Thinner Models</a:t>
            </a:r>
          </a:p>
          <a:p>
            <a:r>
              <a:rPr lang="en-US" sz="1500" dirty="0"/>
              <a:t>For further reduction of computational cost, they introduced a simple parameter called Width Multiplier also refer as α.</a:t>
            </a:r>
          </a:p>
          <a:p>
            <a:r>
              <a:rPr lang="en-US" sz="1500" dirty="0"/>
              <a:t>For each layer, the width multiplier α will be multiplied with the input and the output channels(N and M) in order to narrow a network.</a:t>
            </a:r>
          </a:p>
          <a:p>
            <a:r>
              <a:rPr lang="en-US" sz="1500" dirty="0"/>
              <a:t>So the computational cost with width multiplier would become.</a:t>
            </a:r>
          </a:p>
          <a:p>
            <a:r>
              <a:rPr lang="en-US" sz="1500" dirty="0"/>
              <a:t>Here α will vary from 0 to 1, with typical values of [1, 0.75, 0.5 and 0.25]. When α = 1, called as baseline </a:t>
            </a:r>
            <a:r>
              <a:rPr lang="en-US" sz="1500" dirty="0" err="1"/>
              <a:t>MobileNet</a:t>
            </a:r>
            <a:r>
              <a:rPr lang="en-US" sz="1500" dirty="0"/>
              <a:t> and α &lt; 1, called as reduced </a:t>
            </a:r>
            <a:r>
              <a:rPr lang="en-US" sz="1500" dirty="0" err="1"/>
              <a:t>MobileNet</a:t>
            </a:r>
            <a:r>
              <a:rPr lang="en-US" sz="1500" dirty="0"/>
              <a:t>. Width Multiplier has the effect of reducing computational cost by α².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D51BE-BDDB-62AC-87A5-B0D7E041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11" y="4962524"/>
            <a:ext cx="3990975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4C140-D315-20FD-B39F-060D445F4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52" y="4704835"/>
            <a:ext cx="40195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B56C-7862-9D42-41D1-F85AEED2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MobileNet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6924-36FF-26D6-E716-65BD9E28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b="1" i="1" dirty="0" err="1"/>
              <a:t>Depthwise</a:t>
            </a:r>
            <a:r>
              <a:rPr lang="en-US" b="1" i="1" dirty="0"/>
              <a:t> Separable Convolutions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Using two </a:t>
            </a:r>
            <a:r>
              <a:rPr lang="en-US" b="1" dirty="0"/>
              <a:t>S</a:t>
            </a:r>
            <a:r>
              <a:rPr lang="en-US" b="1" i="1" dirty="0"/>
              <a:t>hrinking Hyperparameters</a:t>
            </a:r>
            <a:r>
              <a:rPr lang="en-US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9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0ECF-4139-5FA7-3F59-A49EB001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Width multiplier which adjusts the number of channels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D116A4-3E5B-DFC6-1CA9-475B72D225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0728"/>
            <a:ext cx="5181600" cy="166113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A1CB3D-31C0-0401-7C35-4F91168023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61035"/>
            <a:ext cx="5181600" cy="16805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D0D74D-5278-5281-8C67-5C558D183AD9}"/>
              </a:ext>
            </a:extLst>
          </p:cNvPr>
          <p:cNvSpPr txBox="1"/>
          <p:nvPr/>
        </p:nvSpPr>
        <p:spPr>
          <a:xfrm>
            <a:off x="1232452" y="2178657"/>
            <a:ext cx="409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 </a:t>
            </a:r>
            <a:r>
              <a:rPr lang="en-US" i="1" dirty="0"/>
              <a:t>Width multiplier</a:t>
            </a:r>
            <a:r>
              <a:rPr lang="en-US" dirty="0"/>
              <a:t> which adjusts the number of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B9659-15C0-521A-1DC6-8355B8EB26C5}"/>
              </a:ext>
            </a:extLst>
          </p:cNvPr>
          <p:cNvSpPr txBox="1"/>
          <p:nvPr/>
        </p:nvSpPr>
        <p:spPr>
          <a:xfrm>
            <a:off x="6559826" y="2027583"/>
            <a:ext cx="40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</a:t>
            </a:r>
            <a:r>
              <a:rPr lang="en-US" i="1" dirty="0"/>
              <a:t>Resolution multiplier</a:t>
            </a:r>
            <a:r>
              <a:rPr lang="en-US" dirty="0"/>
              <a:t> which adjusts the spatial dimensions of the feature maps and the input image</a:t>
            </a:r>
          </a:p>
        </p:txBody>
      </p:sp>
    </p:spTree>
    <p:extLst>
      <p:ext uri="{BB962C8B-B14F-4D97-AF65-F5344CB8AC3E}">
        <p14:creationId xmlns:p14="http://schemas.microsoft.com/office/powerpoint/2010/main" val="359536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601D-4225-E6A8-63D2-DEEC8A23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is </a:t>
            </a:r>
            <a:r>
              <a:rPr lang="en-US" b="1" dirty="0" err="1"/>
              <a:t>Depthwise</a:t>
            </a:r>
            <a:r>
              <a:rPr lang="en-US" b="1" dirty="0"/>
              <a:t> Separable Convolution so efficient?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FCEC-6130-08A7-3F3C-3D7D03A5C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Depthwise</a:t>
            </a:r>
            <a:r>
              <a:rPr lang="en-US" i="1" dirty="0"/>
              <a:t> Convolution is </a:t>
            </a:r>
            <a:r>
              <a:rPr lang="en-US" dirty="0"/>
              <a:t>-1x1 convolutions across all channels</a:t>
            </a:r>
          </a:p>
          <a:p>
            <a:r>
              <a:rPr lang="en-US" dirty="0"/>
              <a:t>Let's assume that we have an input tensor of size — 8x8x3,</a:t>
            </a:r>
          </a:p>
          <a:p>
            <a:r>
              <a:rPr lang="en-US" dirty="0"/>
              <a:t>And the desired output tensor is of size — 8x8x256</a:t>
            </a:r>
          </a:p>
          <a:p>
            <a:r>
              <a:rPr lang="en-US" i="1" dirty="0" err="1"/>
              <a:t>Depthwise</a:t>
            </a:r>
            <a:r>
              <a:rPr lang="en-US" i="1" dirty="0"/>
              <a:t> Convolution is </a:t>
            </a:r>
            <a:r>
              <a:rPr lang="en-US" dirty="0"/>
              <a:t>-1x1 convolutions across all channels</a:t>
            </a:r>
          </a:p>
          <a:p>
            <a:r>
              <a:rPr lang="en-US" dirty="0"/>
              <a:t>Let's assume that we have an input tensor of size — 8x8x3,</a:t>
            </a:r>
          </a:p>
          <a:p>
            <a:r>
              <a:rPr lang="en-US" dirty="0"/>
              <a:t>And the desired output tensor is of size — 8x8x256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52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6A55-DA7D-FB84-AABB-B2B01FD5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 dirty="0" err="1"/>
              <a:t>Depthwise</a:t>
            </a:r>
            <a:r>
              <a:rPr lang="en-US" sz="1800" b="1" dirty="0"/>
              <a:t> separable convolution is a </a:t>
            </a:r>
            <a:r>
              <a:rPr lang="en-US" sz="1800" b="1" dirty="0" err="1"/>
              <a:t>depthwise</a:t>
            </a:r>
            <a:r>
              <a:rPr lang="en-US" sz="1800" b="1" dirty="0"/>
              <a:t> convolution followed by a pointwise convolution as follows: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33036-DC63-9768-CCEA-66483E569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413" y="1602988"/>
            <a:ext cx="609611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A048D-B092-6CF1-C6A0-BABD0E5DC553}"/>
              </a:ext>
            </a:extLst>
          </p:cNvPr>
          <p:cNvSpPr txBox="1"/>
          <p:nvPr/>
        </p:nvSpPr>
        <p:spPr>
          <a:xfrm>
            <a:off x="7959256" y="1868557"/>
            <a:ext cx="2846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Depthwise convolution is the channel-wise DK×DK spatial convolution. Suppose in the figure above, and we have five channels; then, we will have 5 DK×DK spatial convolutions.</a:t>
            </a:r>
          </a:p>
          <a:p>
            <a:r>
              <a:rPr lang="en-US"/>
              <a:t>Pointwise convolution is the 1×1 convolution to change the dimension.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0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245B-1E65-29F6-93CB-0D9C9FC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6CC2-7C82-71B7-BDED-C8DC4049D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MobileNet</a:t>
            </a:r>
            <a:r>
              <a:rPr lang="en-US" dirty="0"/>
              <a:t> is </a:t>
            </a:r>
            <a:r>
              <a:rPr lang="en-US" b="1" dirty="0"/>
              <a:t>a CNN architecture that is much faster as well as a smaller model that makes use of a new kind of convolutional layer, known as </a:t>
            </a:r>
            <a:r>
              <a:rPr lang="en-US" b="1" dirty="0" err="1"/>
              <a:t>Depthwise</a:t>
            </a:r>
            <a:r>
              <a:rPr lang="en-US" b="1" dirty="0"/>
              <a:t> Separable convolution</a:t>
            </a:r>
            <a:r>
              <a:rPr lang="en-US" dirty="0"/>
              <a:t>. Because of the small size of the model, these models are considered very useful to be implemented on mobile and embedded devices. Hence the name </a:t>
            </a:r>
            <a:r>
              <a:rPr lang="en-US" dirty="0" err="1"/>
              <a:t>MobileNet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976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7684-079D-F757-12A3-0388594E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</a:t>
            </a:r>
            <a:r>
              <a:rPr lang="en-US" b="1" dirty="0" err="1"/>
              <a:t>Depthwise</a:t>
            </a:r>
            <a:r>
              <a:rPr lang="en-US" b="1" dirty="0"/>
              <a:t> Separable Convolutions </a:t>
            </a:r>
            <a:r>
              <a:rPr lang="en-US" dirty="0"/>
              <a:t>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2CCC-E7BC-27B1-D583-45B0C4EE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number of multiplications required:</a:t>
            </a:r>
          </a:p>
          <a:p>
            <a:r>
              <a:rPr lang="en-US" dirty="0"/>
              <a:t>a. </a:t>
            </a:r>
            <a:r>
              <a:rPr lang="en-US" b="1" dirty="0"/>
              <a:t>Filtering </a:t>
            </a:r>
            <a:r>
              <a:rPr lang="en-US" dirty="0"/>
              <a:t>— Split into single channels, so 5x5x1 filter is required in place of 5x5x3, and since there are three channels, so the total number of 5x5x1 filters required is 3, so,</a:t>
            </a:r>
          </a:p>
          <a:p>
            <a:r>
              <a:rPr lang="en-US" dirty="0"/>
              <a:t>(8x8) x (5x5x1) x (3) = 3,800</a:t>
            </a:r>
          </a:p>
          <a:p>
            <a:r>
              <a:rPr lang="en-US" dirty="0"/>
              <a:t>b. </a:t>
            </a:r>
            <a:r>
              <a:rPr lang="en-US" b="1" dirty="0"/>
              <a:t>Combining</a:t>
            </a:r>
            <a:r>
              <a:rPr lang="en-US" dirty="0"/>
              <a:t> — Total number of channels required is 256, so,</a:t>
            </a:r>
          </a:p>
          <a:p>
            <a:r>
              <a:rPr lang="en-US" dirty="0"/>
              <a:t>(8x8) x (1x1x3) x (256) = 49,152</a:t>
            </a:r>
          </a:p>
          <a:p>
            <a:r>
              <a:rPr lang="en-US" dirty="0"/>
              <a:t>Total number of multiplications = 3,800+49,152 = </a:t>
            </a:r>
            <a:r>
              <a:rPr lang="en-US" b="1" i="1" dirty="0"/>
              <a:t>53,952</a:t>
            </a:r>
            <a:endParaRPr lang="en-US" dirty="0"/>
          </a:p>
          <a:p>
            <a:r>
              <a:rPr lang="en-US" dirty="0"/>
              <a:t>So a 2D convolution will require 1,228,800 multiplications, while a </a:t>
            </a:r>
            <a:r>
              <a:rPr lang="en-US" dirty="0" err="1"/>
              <a:t>Depthwise</a:t>
            </a:r>
            <a:r>
              <a:rPr lang="en-US" dirty="0"/>
              <a:t> Separable convolution will require only 53,952 multiplications to reach the same output.</a:t>
            </a:r>
          </a:p>
          <a:p>
            <a:r>
              <a:rPr lang="en-US" dirty="0"/>
              <a:t>Finally,</a:t>
            </a:r>
          </a:p>
          <a:p>
            <a:r>
              <a:rPr lang="en-US" b="1" dirty="0"/>
              <a:t>1,228,800/53,952 = 23x less multiplications required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1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E215-5BC3-4815-FC59-6F66957E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Depthwise</a:t>
            </a:r>
            <a:r>
              <a:rPr lang="en-US" b="1" dirty="0"/>
              <a:t> convolution.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EEC6A-E856-5812-BD3E-F1A51DF19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4" y="2514600"/>
            <a:ext cx="6191250" cy="1828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7D362-2963-2CAD-A7AA-FDE5EB58ECDF}"/>
              </a:ext>
            </a:extLst>
          </p:cNvPr>
          <p:cNvSpPr txBox="1"/>
          <p:nvPr/>
        </p:nvSpPr>
        <p:spPr>
          <a:xfrm>
            <a:off x="7490129" y="2242268"/>
            <a:ext cx="3617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map of a single convolution on each input channel separately. Therefore its number of output channels is the same as the number of the input channels. Its computational cost is</a:t>
            </a:r>
          </a:p>
          <a:p>
            <a:r>
              <a:rPr lang="en-US" b="1" dirty="0"/>
              <a:t>Df² * M * Dk²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5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0AB9-BF13-F654-C91D-C4240059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pointwise convolution.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82518-E7F8-D085-D406-0E1CB6700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2" y="2478246"/>
            <a:ext cx="6276975" cy="2314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78AFD-ED9F-FF19-7D00-43914E7B84E6}"/>
              </a:ext>
            </a:extLst>
          </p:cNvPr>
          <p:cNvSpPr txBox="1"/>
          <p:nvPr/>
        </p:nvSpPr>
        <p:spPr>
          <a:xfrm>
            <a:off x="7434470" y="2242268"/>
            <a:ext cx="3061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Convolution with a kernel size of 1x1 that simply combines the features created by the depthwise convolution. Its computational cost is</a:t>
            </a:r>
          </a:p>
          <a:p>
            <a:r>
              <a:rPr lang="en-US" b="1"/>
              <a:t>M * N * Df²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32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9948-D4E0-186D-47B0-2130614C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CFC1-8573-E886-E404-C788B82D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Hence the efficiency of </a:t>
            </a:r>
            <a:r>
              <a:rPr lang="en-US" i="1" dirty="0" err="1"/>
              <a:t>Depthwise</a:t>
            </a:r>
            <a:r>
              <a:rPr lang="en-US" i="1" dirty="0"/>
              <a:t> Separable convolutions is so high. These are the layers implemented in the </a:t>
            </a:r>
            <a:r>
              <a:rPr lang="en-US" i="1" dirty="0" err="1"/>
              <a:t>MobileNet</a:t>
            </a:r>
            <a:r>
              <a:rPr lang="en-US" i="1" dirty="0"/>
              <a:t> architecture, to decrease the number of computations and making them less power-hungry, so that they can be run on mobile / embedded devices which do not have powerful graphical processing units in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6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FDB0-8690-4395-795E-35A05921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Classification With </a:t>
            </a:r>
            <a:r>
              <a:rPr lang="en-US" b="1" dirty="0" err="1"/>
              <a:t>MobileNet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F453C-8184-E11D-1596-037CEFAD4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2677319"/>
            <a:ext cx="6591300" cy="2647950"/>
          </a:xfrm>
        </p:spPr>
      </p:pic>
    </p:spTree>
    <p:extLst>
      <p:ext uri="{BB962C8B-B14F-4D97-AF65-F5344CB8AC3E}">
        <p14:creationId xmlns:p14="http://schemas.microsoft.com/office/powerpoint/2010/main" val="148839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C52E-D095-2D39-FBAA-67F865F9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2AD-3C75-7935-4BE4-4FB3AF37D9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first layer of the </a:t>
            </a:r>
            <a:r>
              <a:rPr lang="en-US" dirty="0" err="1"/>
              <a:t>MobileNet</a:t>
            </a:r>
            <a:r>
              <a:rPr lang="en-US" dirty="0"/>
              <a:t> is a full convolution, while all following layers are </a:t>
            </a:r>
            <a:r>
              <a:rPr lang="en-US" dirty="0" err="1"/>
              <a:t>Depthwise</a:t>
            </a:r>
            <a:r>
              <a:rPr lang="en-US" dirty="0"/>
              <a:t> Separable Convolutional layers. All the layers are followed by batch normalization and </a:t>
            </a:r>
            <a:r>
              <a:rPr lang="en-US" dirty="0" err="1"/>
              <a:t>ReLU</a:t>
            </a:r>
            <a:r>
              <a:rPr lang="en-US" dirty="0"/>
              <a:t> activations. The final classification layer has a </a:t>
            </a:r>
            <a:r>
              <a:rPr lang="en-US" dirty="0" err="1"/>
              <a:t>softmax</a:t>
            </a:r>
            <a:r>
              <a:rPr lang="en-US" dirty="0"/>
              <a:t> activation. The full architecture is shown in Table 4.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5F18B8-CD0C-B74E-578A-431D5B8578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09" y="1825625"/>
            <a:ext cx="3907182" cy="4351338"/>
          </a:xfrm>
        </p:spPr>
      </p:pic>
    </p:spTree>
    <p:extLst>
      <p:ext uri="{BB962C8B-B14F-4D97-AF65-F5344CB8AC3E}">
        <p14:creationId xmlns:p14="http://schemas.microsoft.com/office/powerpoint/2010/main" val="217157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1C1D-C130-7215-E17A-AC1CA83E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9C42C9-6B46-CD41-4378-FC28202193F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16" y="3108263"/>
            <a:ext cx="4371975" cy="26289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219D8-A970-34C7-67B6-3B11FE95D8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Figure  shows the difference in architecture flow between normal CNN models vs </a:t>
            </a:r>
            <a:r>
              <a:rPr lang="en-US" dirty="0" err="1"/>
              <a:t>MobileNets</a:t>
            </a:r>
            <a:r>
              <a:rPr lang="en-US" dirty="0"/>
              <a:t>. </a:t>
            </a:r>
          </a:p>
          <a:p>
            <a:r>
              <a:rPr lang="en-US" dirty="0"/>
              <a:t>On the left of the image, we see a 3x3 Convolutional layer followed by batch normalization and </a:t>
            </a:r>
            <a:r>
              <a:rPr lang="en-US" dirty="0" err="1"/>
              <a:t>ReLU</a:t>
            </a:r>
            <a:r>
              <a:rPr lang="en-US" dirty="0"/>
              <a:t>, while on the right, we see the </a:t>
            </a:r>
            <a:r>
              <a:rPr lang="en-US" dirty="0" err="1"/>
              <a:t>Depthwise</a:t>
            </a:r>
            <a:r>
              <a:rPr lang="en-US" dirty="0"/>
              <a:t> Separable Convolutional layer — consisting of a 3x3</a:t>
            </a:r>
          </a:p>
          <a:p>
            <a:r>
              <a:rPr lang="en-US" dirty="0"/>
              <a:t> </a:t>
            </a:r>
            <a:r>
              <a:rPr lang="en-US" dirty="0" err="1"/>
              <a:t>Depthwise</a:t>
            </a:r>
            <a:r>
              <a:rPr lang="en-US" dirty="0"/>
              <a:t> Convolution with a batch norm and </a:t>
            </a:r>
            <a:r>
              <a:rPr lang="en-US" dirty="0" err="1"/>
              <a:t>ReLU</a:t>
            </a:r>
            <a:r>
              <a:rPr lang="en-US" dirty="0"/>
              <a:t> followed by a 1x1 pointwise convolution followed by a batch norm and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806A3-812F-953D-DCF6-9A59F4BB4A18}"/>
              </a:ext>
            </a:extLst>
          </p:cNvPr>
          <p:cNvSpPr txBox="1"/>
          <p:nvPr/>
        </p:nvSpPr>
        <p:spPr>
          <a:xfrm>
            <a:off x="1009816" y="2067339"/>
            <a:ext cx="467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Standard Convolutional layer, Right: </a:t>
            </a:r>
            <a:r>
              <a:rPr lang="en-US" dirty="0" err="1"/>
              <a:t>Depthwise</a:t>
            </a:r>
            <a:r>
              <a:rPr lang="en-US" dirty="0"/>
              <a:t> Separable Convolutional layers in </a:t>
            </a:r>
            <a:r>
              <a:rPr lang="en-US" dirty="0" err="1"/>
              <a:t>MobileNet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02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8FF4-A6AE-67F4-EA0B-5B0614EC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MobileNets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D340-9E59-8F94-FC5F-769C9CC4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MobileNets</a:t>
            </a:r>
            <a:r>
              <a:rPr lang="en-US" dirty="0"/>
              <a:t> are very efficient and small deep learning architectures specially designed for mobile devices. </a:t>
            </a:r>
          </a:p>
          <a:p>
            <a:r>
              <a:rPr lang="en-US" dirty="0"/>
              <a:t>Due to the small size, there is a tradeoff of accuracy when compared with the larger fully convolutional architectures, but that is very minute.</a:t>
            </a:r>
          </a:p>
          <a:p>
            <a:r>
              <a:rPr lang="en-US" dirty="0"/>
              <a:t> For example, on the Stanford dogs dataset, while the Inception V3 model gets an accuracy of 84%, the largest </a:t>
            </a:r>
            <a:r>
              <a:rPr lang="en-US" dirty="0" err="1"/>
              <a:t>MobileNet</a:t>
            </a:r>
            <a:r>
              <a:rPr lang="en-US" dirty="0"/>
              <a:t> gets an accuracy of 83.3%.</a:t>
            </a:r>
          </a:p>
          <a:p>
            <a:r>
              <a:rPr lang="en-US" dirty="0"/>
              <a:t> But if we look at the number of parameters of each model architecture, while the Inception V3 has 23.2 million parameters, the </a:t>
            </a:r>
            <a:r>
              <a:rPr lang="en-US" dirty="0" err="1"/>
              <a:t>MobileNet</a:t>
            </a:r>
            <a:r>
              <a:rPr lang="en-US" dirty="0"/>
              <a:t> has only 3.3 million parameters. </a:t>
            </a:r>
          </a:p>
          <a:p>
            <a:r>
              <a:rPr lang="en-US" dirty="0"/>
              <a:t>Also, it is possible to make even smaller and faster </a:t>
            </a:r>
            <a:r>
              <a:rPr lang="en-US" dirty="0" err="1"/>
              <a:t>MobileNet</a:t>
            </a:r>
            <a:r>
              <a:rPr lang="en-US" dirty="0"/>
              <a:t> versions just by using a width multiplier or a resolution multiplier. </a:t>
            </a:r>
          </a:p>
          <a:p>
            <a:r>
              <a:rPr lang="en-US" dirty="0"/>
              <a:t>This makes </a:t>
            </a:r>
            <a:r>
              <a:rPr lang="en-US" dirty="0" err="1"/>
              <a:t>MobileNets</a:t>
            </a:r>
            <a:r>
              <a:rPr lang="en-US" dirty="0"/>
              <a:t> a highly sought-after deep learning model on mobile and embedded devices.</a:t>
            </a:r>
          </a:p>
        </p:txBody>
      </p:sp>
    </p:spTree>
    <p:extLst>
      <p:ext uri="{BB962C8B-B14F-4D97-AF65-F5344CB8AC3E}">
        <p14:creationId xmlns:p14="http://schemas.microsoft.com/office/powerpoint/2010/main" val="3542288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DE8C-B2F5-105B-B837-E9D575D1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FBF7-A4CB-DD06-F653-0606C5D7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24,30,18,36,50,64,71,32,105,13,48,44,53,2,54,49,73,14,17,6,55,8,3,73</a:t>
            </a:r>
            <a:endParaRPr lang="en-US" dirty="0"/>
          </a:p>
          <a:p>
            <a:endParaRPr lang="en-US" dirty="0"/>
          </a:p>
          <a:p>
            <a:r>
              <a:rPr lang="en-US" dirty="0"/>
              <a:t>11,08,18,5,24,04,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06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6CA3-985C-CFA7-86D1-B2E3CD9B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C3D1-C33A-02DD-3D5E-F881EB83AD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E9F4F-889F-7C92-0C1B-D85985B13D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2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3595-7504-7322-C23A-10BE78DF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MobileNet</a:t>
            </a:r>
            <a:r>
              <a:rPr lang="en-US" sz="2400" b="1" dirty="0"/>
              <a:t> parameter and accuracy comparison against </a:t>
            </a:r>
            <a:r>
              <a:rPr lang="en-US" sz="2400" b="1" dirty="0" err="1"/>
              <a:t>GoogleNet</a:t>
            </a:r>
            <a:r>
              <a:rPr lang="en-US" sz="2400" b="1" dirty="0"/>
              <a:t> and VGG 16 (Source: Table from the original paper)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2B892E-0A74-015D-67D2-2D23D3E7A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63" y="2743124"/>
            <a:ext cx="5362575" cy="15144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4A37A-08A8-51A4-4B04-261D01063CF1}"/>
              </a:ext>
            </a:extLst>
          </p:cNvPr>
          <p:cNvSpPr txBox="1"/>
          <p:nvPr/>
        </p:nvSpPr>
        <p:spPr>
          <a:xfrm>
            <a:off x="7124369" y="2353586"/>
            <a:ext cx="34906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 clearly shows how even the deepest </a:t>
            </a:r>
            <a:r>
              <a:rPr lang="en-US" dirty="0" err="1"/>
              <a:t>MobileNet</a:t>
            </a:r>
            <a:r>
              <a:rPr lang="en-US" dirty="0"/>
              <a:t> architectures have fewer parameters than the famous CNN architectures. The smaller </a:t>
            </a:r>
            <a:r>
              <a:rPr lang="en-US" dirty="0" err="1"/>
              <a:t>MobileNets</a:t>
            </a:r>
            <a:r>
              <a:rPr lang="en-US" dirty="0"/>
              <a:t> have as few as 1.3 million parameters. Also, the size of the models is significantly less. While a VGG16 model can take up to 500 MB of disk space, </a:t>
            </a:r>
            <a:r>
              <a:rPr lang="en-US" dirty="0" err="1"/>
              <a:t>MobileNet</a:t>
            </a:r>
            <a:r>
              <a:rPr lang="en-US" dirty="0"/>
              <a:t> just needs 16–18MB. This makes it ideal to be loaded on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3255875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9669-0EB7-A21F-91DD-2242952B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0998-784B-7736-A7B0-F1066F450E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BE6F1-293B-D20C-864E-E689728CC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7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3C3F-BED7-04A9-FE63-EEECC611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B241-EBC2-2B36-149A-98D89243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77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303E-97AE-66DD-B128-B4880925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382E-8CDE-AC1F-8BE4-5B16C619B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63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FEAC-B652-6BA1-A234-7739E828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B0B2-8108-7BFE-732B-34E454F82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BED3-5AF3-970A-EFBD-60D02D32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MobileNets</a:t>
            </a:r>
            <a:r>
              <a:rPr lang="en-US" sz="2400" b="1" dirty="0"/>
              <a:t> can be used for Object Detection, Classification, Attribute detection, or even Landmark recognition on mobile devices (Source: Image from the original paper)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ED128-8578-AD2B-9178-D75BD7CB3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2410619"/>
            <a:ext cx="8334375" cy="3181350"/>
          </a:xfrm>
        </p:spPr>
      </p:pic>
    </p:spTree>
    <p:extLst>
      <p:ext uri="{BB962C8B-B14F-4D97-AF65-F5344CB8AC3E}">
        <p14:creationId xmlns:p14="http://schemas.microsoft.com/office/powerpoint/2010/main" val="334526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E1C3-3FC5-6FBC-D663-5A9201DE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Depthwise</a:t>
            </a:r>
            <a:r>
              <a:rPr lang="en-US" b="1" dirty="0"/>
              <a:t> Convolutions: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7995-8C54-27A3-B375-2A82983F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Differences </a:t>
            </a:r>
            <a:r>
              <a:rPr lang="en-US" dirty="0"/>
              <a:t>—</a:t>
            </a:r>
          </a:p>
          <a:p>
            <a:r>
              <a:rPr lang="en-US" dirty="0"/>
              <a:t>The main difference between 2D convolutions and </a:t>
            </a:r>
            <a:r>
              <a:rPr lang="en-US" dirty="0" err="1"/>
              <a:t>Depthwise</a:t>
            </a:r>
            <a:r>
              <a:rPr lang="en-US" dirty="0"/>
              <a:t> Convolution is that 2D convolutions are performed over all/multiple input channels, whereas in </a:t>
            </a:r>
            <a:r>
              <a:rPr lang="en-US" dirty="0" err="1"/>
              <a:t>Depthwise</a:t>
            </a:r>
            <a:r>
              <a:rPr lang="en-US" dirty="0"/>
              <a:t> convolution, each channel is kept separate.</a:t>
            </a:r>
          </a:p>
          <a:p>
            <a:r>
              <a:rPr lang="en-US" i="1" dirty="0"/>
              <a:t>Approach</a:t>
            </a:r>
            <a:r>
              <a:rPr lang="en-US" dirty="0"/>
              <a:t> —</a:t>
            </a:r>
          </a:p>
          <a:p>
            <a:pPr>
              <a:buFont typeface="+mj-lt"/>
              <a:buAutoNum type="arabicPeriod"/>
            </a:pPr>
            <a:r>
              <a:rPr lang="en-US" dirty="0"/>
              <a:t>Input tensor of 3 dimensions is split into separate channels</a:t>
            </a:r>
          </a:p>
          <a:p>
            <a:pPr>
              <a:buFont typeface="+mj-lt"/>
              <a:buAutoNum type="arabicPeriod"/>
            </a:pPr>
            <a:r>
              <a:rPr lang="en-US" dirty="0"/>
              <a:t>For each channel, the input is convolved with a filter (2D)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output of each channel is then stacked together to get the output on the entire 3D tensor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7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227F-6B02-515F-4BE4-F4EF0423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Graphical Description</a:t>
            </a:r>
            <a:r>
              <a:rPr lang="en-US" dirty="0"/>
              <a:t> —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9D8FF2-5DF2-0B2E-2EFA-30AD16D1D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762" y="1825625"/>
            <a:ext cx="4750150" cy="4351338"/>
          </a:xfrm>
        </p:spPr>
      </p:pic>
    </p:spTree>
    <p:extLst>
      <p:ext uri="{BB962C8B-B14F-4D97-AF65-F5344CB8AC3E}">
        <p14:creationId xmlns:p14="http://schemas.microsoft.com/office/powerpoint/2010/main" val="428227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558D-B402-76C6-8167-4E16DB57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Depthwise</a:t>
            </a:r>
            <a:r>
              <a:rPr lang="en-US" b="1" dirty="0"/>
              <a:t> Separable Convolutions: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EDD3-A95C-335B-8540-0B5BDF41C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Depthwise</a:t>
            </a:r>
            <a:r>
              <a:rPr lang="en-US" dirty="0"/>
              <a:t> convolutions are generally applied in combination with another step — </a:t>
            </a:r>
            <a:r>
              <a:rPr lang="en-US" dirty="0" err="1"/>
              <a:t>Depthwise</a:t>
            </a:r>
            <a:r>
              <a:rPr lang="en-US" dirty="0"/>
              <a:t> Separable Convolution. This contains two parts— 1. Filtering (all the previous steps) and 2. Combining (combining the 3 color channels to form ’n’ number of channels, as desired — in the example below we see how the 3 channel can be combined to form a 1 channel output).</a:t>
            </a:r>
          </a:p>
        </p:txBody>
      </p:sp>
    </p:spTree>
    <p:extLst>
      <p:ext uri="{BB962C8B-B14F-4D97-AF65-F5344CB8AC3E}">
        <p14:creationId xmlns:p14="http://schemas.microsoft.com/office/powerpoint/2010/main" val="10653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EFE03-8D6A-11CD-622B-4C3DF56F1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174" y="548640"/>
            <a:ext cx="5764696" cy="5628323"/>
          </a:xfrm>
        </p:spPr>
      </p:pic>
    </p:spTree>
    <p:extLst>
      <p:ext uri="{BB962C8B-B14F-4D97-AF65-F5344CB8AC3E}">
        <p14:creationId xmlns:p14="http://schemas.microsoft.com/office/powerpoint/2010/main" val="90263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F2B9-C865-4BA1-504D-124C506E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MobileNet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5764-52DF-1229-5DDD-CA9F47C8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the name applied, the </a:t>
            </a:r>
            <a:r>
              <a:rPr lang="en-US" dirty="0" err="1"/>
              <a:t>MobileNet</a:t>
            </a:r>
            <a:r>
              <a:rPr lang="en-US" dirty="0"/>
              <a:t> model is designed to be used in mobile applications, and it is TensorFlow’s first mobile computer vision model.</a:t>
            </a:r>
          </a:p>
          <a:p>
            <a:r>
              <a:rPr lang="en-US" dirty="0" err="1"/>
              <a:t>MobileNet</a:t>
            </a:r>
            <a:r>
              <a:rPr lang="en-US" dirty="0"/>
              <a:t> uses </a:t>
            </a:r>
            <a:r>
              <a:rPr lang="en-US" b="1" dirty="0" err="1"/>
              <a:t>depthwise</a:t>
            </a:r>
            <a:r>
              <a:rPr lang="en-US" b="1" dirty="0"/>
              <a:t> separable</a:t>
            </a:r>
            <a:r>
              <a:rPr lang="en-US" dirty="0"/>
              <a:t> </a:t>
            </a:r>
            <a:r>
              <a:rPr lang="en-US" b="1" dirty="0"/>
              <a:t>convolutions. </a:t>
            </a:r>
            <a:r>
              <a:rPr lang="en-US" dirty="0"/>
              <a:t>It significantly </a:t>
            </a:r>
            <a:r>
              <a:rPr lang="en-US" b="1" dirty="0"/>
              <a:t>reduces the number of parameters</a:t>
            </a:r>
            <a:r>
              <a:rPr lang="en-US" dirty="0"/>
              <a:t> when compared to the network with regular convolutions with the same depth in the nets. This results in lightweight deep neural networks.</a:t>
            </a:r>
          </a:p>
          <a:p>
            <a:r>
              <a:rPr lang="en-US" dirty="0"/>
              <a:t>A </a:t>
            </a:r>
            <a:r>
              <a:rPr lang="en-US" dirty="0" err="1"/>
              <a:t>depthwise</a:t>
            </a:r>
            <a:r>
              <a:rPr lang="en-US" dirty="0"/>
              <a:t> separable convolution is made from two operations.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Depthwise</a:t>
            </a:r>
            <a:r>
              <a:rPr lang="en-US" b="1" dirty="0"/>
              <a:t> convolution.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Pointwise convolution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6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1660</Words>
  <Application>Microsoft Office PowerPoint</Application>
  <PresentationFormat>Widescreen</PresentationFormat>
  <Paragraphs>101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MobileNet</vt:lpstr>
      <vt:lpstr>MobileNet</vt:lpstr>
      <vt:lpstr>MobileNet parameter and accuracy comparison against GoogleNet and VGG 16 (Source: Table from the original paper)</vt:lpstr>
      <vt:lpstr>MobileNets can be used for Object Detection, Classification, Attribute detection, or even Landmark recognition on mobile devices (Source: Image from the original paper)</vt:lpstr>
      <vt:lpstr>Depthwise Convolutions: </vt:lpstr>
      <vt:lpstr>Graphical Description —</vt:lpstr>
      <vt:lpstr>Depthwise Separable Convolutions: </vt:lpstr>
      <vt:lpstr>PowerPoint Presentation</vt:lpstr>
      <vt:lpstr>What is MobileNet? </vt:lpstr>
      <vt:lpstr>1.1 Depth-wise convolution </vt:lpstr>
      <vt:lpstr>PowerPoint Presentation</vt:lpstr>
      <vt:lpstr>Depth-Wise Convolution cost</vt:lpstr>
      <vt:lpstr>1.2 Point-wise Convolution </vt:lpstr>
      <vt:lpstr>Parameters of MobileNet</vt:lpstr>
      <vt:lpstr>Parameters of MobileNet </vt:lpstr>
      <vt:lpstr>MobileNet </vt:lpstr>
      <vt:lpstr> Width multiplier which adjusts the number of channels</vt:lpstr>
      <vt:lpstr>Why is Depthwise Separable Convolution so efficient? </vt:lpstr>
      <vt:lpstr>Depthwise separable convolution is a depthwise convolution followed by a pointwise convolution as follows:</vt:lpstr>
      <vt:lpstr>In Depthwise Separable Convolutions —</vt:lpstr>
      <vt:lpstr>Depthwise convolution.</vt:lpstr>
      <vt:lpstr>2. pointwise convolution.</vt:lpstr>
      <vt:lpstr>PowerPoint Presentation</vt:lpstr>
      <vt:lpstr>Image Classification With MobileNet </vt:lpstr>
      <vt:lpstr>Architecture —</vt:lpstr>
      <vt:lpstr>PowerPoint Presentation</vt:lpstr>
      <vt:lpstr>MobileNets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Smita Kulkarni</dc:creator>
  <cp:lastModifiedBy>Smita Kulkarni</cp:lastModifiedBy>
  <cp:revision>25</cp:revision>
  <dcterms:created xsi:type="dcterms:W3CDTF">2022-09-11T23:11:36Z</dcterms:created>
  <dcterms:modified xsi:type="dcterms:W3CDTF">2022-09-12T04:00:12Z</dcterms:modified>
</cp:coreProperties>
</file>