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handoutMasterIdLst>
    <p:handoutMasterId r:id="rId45"/>
  </p:handoutMasterIdLst>
  <p:sldIdLst>
    <p:sldId id="256" r:id="rId3"/>
    <p:sldId id="349" r:id="rId4"/>
    <p:sldId id="400" r:id="rId5"/>
    <p:sldId id="401" r:id="rId6"/>
    <p:sldId id="402" r:id="rId7"/>
    <p:sldId id="403" r:id="rId8"/>
    <p:sldId id="404" r:id="rId9"/>
    <p:sldId id="405" r:id="rId10"/>
    <p:sldId id="406" r:id="rId11"/>
    <p:sldId id="407" r:id="rId12"/>
    <p:sldId id="408" r:id="rId13"/>
    <p:sldId id="390" r:id="rId14"/>
    <p:sldId id="257" r:id="rId15"/>
    <p:sldId id="346" r:id="rId16"/>
    <p:sldId id="261" r:id="rId17"/>
    <p:sldId id="411" r:id="rId18"/>
    <p:sldId id="412" r:id="rId19"/>
    <p:sldId id="396" r:id="rId20"/>
    <p:sldId id="410" r:id="rId21"/>
    <p:sldId id="397" r:id="rId22"/>
    <p:sldId id="398" r:id="rId23"/>
    <p:sldId id="347" r:id="rId24"/>
    <p:sldId id="391" r:id="rId25"/>
    <p:sldId id="392" r:id="rId26"/>
    <p:sldId id="348" r:id="rId27"/>
    <p:sldId id="414" r:id="rId28"/>
    <p:sldId id="413" r:id="rId29"/>
    <p:sldId id="393" r:id="rId30"/>
    <p:sldId id="394" r:id="rId31"/>
    <p:sldId id="395" r:id="rId32"/>
    <p:sldId id="350" r:id="rId33"/>
    <p:sldId id="351" r:id="rId34"/>
    <p:sldId id="353" r:id="rId35"/>
    <p:sldId id="399" r:id="rId36"/>
    <p:sldId id="352" r:id="rId37"/>
    <p:sldId id="416" r:id="rId38"/>
    <p:sldId id="409" r:id="rId39"/>
    <p:sldId id="415" r:id="rId40"/>
    <p:sldId id="386" r:id="rId41"/>
    <p:sldId id="387" r:id="rId42"/>
    <p:sldId id="38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8544F3-C42C-4742-B942-B041E3A9A5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E96694-CC65-4101-914F-57C9D07D94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4DD72A-21EA-432D-88A7-5947BC7B2C53}" type="datetimeFigureOut">
              <a:rPr lang="en-US" smtClean="0"/>
              <a:t>9/21/2022</a:t>
            </a:fld>
            <a:endParaRPr lang="en-US"/>
          </a:p>
        </p:txBody>
      </p:sp>
      <p:sp>
        <p:nvSpPr>
          <p:cNvPr id="4" name="Footer Placeholder 3">
            <a:extLst>
              <a:ext uri="{FF2B5EF4-FFF2-40B4-BE49-F238E27FC236}">
                <a16:creationId xmlns:a16="http://schemas.microsoft.com/office/drawing/2014/main" id="{4F8056E1-8C4B-4347-A30E-2450837E78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D5C54DD-6FA2-4BFE-BCF5-B099A2C486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AE057B-68BF-4D9B-9371-71B7506F4F3C}" type="slidenum">
              <a:rPr lang="en-US" smtClean="0"/>
              <a:t>‹#›</a:t>
            </a:fld>
            <a:endParaRPr lang="en-US"/>
          </a:p>
        </p:txBody>
      </p:sp>
    </p:spTree>
    <p:extLst>
      <p:ext uri="{BB962C8B-B14F-4D97-AF65-F5344CB8AC3E}">
        <p14:creationId xmlns:p14="http://schemas.microsoft.com/office/powerpoint/2010/main" val="21001327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6FC801-B25A-4602-B120-0097BA981C22}" type="datetimeFigureOut">
              <a:rPr lang="en-US" smtClean="0"/>
              <a:t>9/21/2022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12F1C-7791-437B-B210-BF2C8FDE934D}" type="slidenum">
              <a:rPr lang="en-US" smtClean="0"/>
              <a:t>‹#›</a:t>
            </a:fld>
            <a:endParaRPr lang="en-US"/>
          </a:p>
        </p:txBody>
      </p:sp>
    </p:spTree>
    <p:extLst>
      <p:ext uri="{BB962C8B-B14F-4D97-AF65-F5344CB8AC3E}">
        <p14:creationId xmlns:p14="http://schemas.microsoft.com/office/powerpoint/2010/main" val="12066827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E3EF-E490-4B84-9CCC-8632062370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02F4D5-5FB2-43A7-ADAF-399FC740F9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293DE0-E6D3-419B-B0D8-507FAD688D63}"/>
              </a:ext>
            </a:extLst>
          </p:cNvPr>
          <p:cNvSpPr>
            <a:spLocks noGrp="1"/>
          </p:cNvSpPr>
          <p:nvPr>
            <p:ph type="dt" sz="half" idx="10"/>
          </p:nvPr>
        </p:nvSpPr>
        <p:spPr/>
        <p:txBody>
          <a:bodyPr/>
          <a:lstStyle/>
          <a:p>
            <a:fld id="{8435CD99-FAC4-48F6-AEBF-5BE4521CB5F3}" type="datetime1">
              <a:rPr lang="en-US" smtClean="0"/>
              <a:t>9/21/2022</a:t>
            </a:fld>
            <a:endParaRPr lang="en-US"/>
          </a:p>
        </p:txBody>
      </p:sp>
      <p:sp>
        <p:nvSpPr>
          <p:cNvPr id="5" name="Footer Placeholder 4">
            <a:extLst>
              <a:ext uri="{FF2B5EF4-FFF2-40B4-BE49-F238E27FC236}">
                <a16:creationId xmlns:a16="http://schemas.microsoft.com/office/drawing/2014/main" id="{92B0705D-B4F4-4310-B6DB-BAED58214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DFBF3-7909-4125-B50B-D1221E000918}"/>
              </a:ext>
            </a:extLst>
          </p:cNvPr>
          <p:cNvSpPr>
            <a:spLocks noGrp="1"/>
          </p:cNvSpPr>
          <p:nvPr>
            <p:ph type="sldNum" sz="quarter" idx="12"/>
          </p:nvPr>
        </p:nvSpPr>
        <p:spPr/>
        <p:txBody>
          <a:bodyPr/>
          <a:lstStyle/>
          <a:p>
            <a:fld id="{8059EA13-27EF-4AA6-A85D-8A79228C900F}" type="slidenum">
              <a:rPr lang="en-US" smtClean="0"/>
              <a:t>‹#›</a:t>
            </a:fld>
            <a:endParaRPr lang="en-US"/>
          </a:p>
        </p:txBody>
      </p:sp>
    </p:spTree>
    <p:extLst>
      <p:ext uri="{BB962C8B-B14F-4D97-AF65-F5344CB8AC3E}">
        <p14:creationId xmlns:p14="http://schemas.microsoft.com/office/powerpoint/2010/main" val="2781280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94F4C-F005-4CB4-ABB2-9C5CB76D8F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B2B711-427C-42A0-8401-C52D4D851D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F8B3F-7C4F-480F-90A5-9D1DC0FB645B}"/>
              </a:ext>
            </a:extLst>
          </p:cNvPr>
          <p:cNvSpPr>
            <a:spLocks noGrp="1"/>
          </p:cNvSpPr>
          <p:nvPr>
            <p:ph type="dt" sz="half" idx="10"/>
          </p:nvPr>
        </p:nvSpPr>
        <p:spPr/>
        <p:txBody>
          <a:bodyPr/>
          <a:lstStyle/>
          <a:p>
            <a:fld id="{CAA877AD-394A-4832-AE7B-50E86998B9E4}" type="datetime1">
              <a:rPr lang="en-US" smtClean="0"/>
              <a:t>9/21/2022</a:t>
            </a:fld>
            <a:endParaRPr lang="en-US"/>
          </a:p>
        </p:txBody>
      </p:sp>
      <p:sp>
        <p:nvSpPr>
          <p:cNvPr id="5" name="Footer Placeholder 4">
            <a:extLst>
              <a:ext uri="{FF2B5EF4-FFF2-40B4-BE49-F238E27FC236}">
                <a16:creationId xmlns:a16="http://schemas.microsoft.com/office/drawing/2014/main" id="{23C7E1C4-9192-4738-AC48-D20B57C1A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A4476-2FE0-4E34-95FF-2731D946F438}"/>
              </a:ext>
            </a:extLst>
          </p:cNvPr>
          <p:cNvSpPr>
            <a:spLocks noGrp="1"/>
          </p:cNvSpPr>
          <p:nvPr>
            <p:ph type="sldNum" sz="quarter" idx="12"/>
          </p:nvPr>
        </p:nvSpPr>
        <p:spPr/>
        <p:txBody>
          <a:bodyPr/>
          <a:lstStyle/>
          <a:p>
            <a:fld id="{8059EA13-27EF-4AA6-A85D-8A79228C900F}" type="slidenum">
              <a:rPr lang="en-US" smtClean="0"/>
              <a:t>‹#›</a:t>
            </a:fld>
            <a:endParaRPr lang="en-US"/>
          </a:p>
        </p:txBody>
      </p:sp>
    </p:spTree>
    <p:extLst>
      <p:ext uri="{BB962C8B-B14F-4D97-AF65-F5344CB8AC3E}">
        <p14:creationId xmlns:p14="http://schemas.microsoft.com/office/powerpoint/2010/main" val="3839963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94E46-77D3-4E31-B290-356F7D4104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E20297-039B-41C5-B181-23EEC53144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8B2B53-914E-4413-932E-019492392B79}"/>
              </a:ext>
            </a:extLst>
          </p:cNvPr>
          <p:cNvSpPr>
            <a:spLocks noGrp="1"/>
          </p:cNvSpPr>
          <p:nvPr>
            <p:ph type="dt" sz="half" idx="10"/>
          </p:nvPr>
        </p:nvSpPr>
        <p:spPr/>
        <p:txBody>
          <a:bodyPr/>
          <a:lstStyle/>
          <a:p>
            <a:fld id="{B7263B25-8F66-4D5F-9A44-9E0C539E0E8D}" type="datetime1">
              <a:rPr lang="en-US" smtClean="0"/>
              <a:t>9/21/2022</a:t>
            </a:fld>
            <a:endParaRPr lang="en-US"/>
          </a:p>
        </p:txBody>
      </p:sp>
      <p:sp>
        <p:nvSpPr>
          <p:cNvPr id="5" name="Footer Placeholder 4">
            <a:extLst>
              <a:ext uri="{FF2B5EF4-FFF2-40B4-BE49-F238E27FC236}">
                <a16:creationId xmlns:a16="http://schemas.microsoft.com/office/drawing/2014/main" id="{E74EC016-D76D-4CEB-B616-5DD1B5947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CD220-950A-4555-A85E-EE7F8511446F}"/>
              </a:ext>
            </a:extLst>
          </p:cNvPr>
          <p:cNvSpPr>
            <a:spLocks noGrp="1"/>
          </p:cNvSpPr>
          <p:nvPr>
            <p:ph type="sldNum" sz="quarter" idx="12"/>
          </p:nvPr>
        </p:nvSpPr>
        <p:spPr/>
        <p:txBody>
          <a:bodyPr/>
          <a:lstStyle/>
          <a:p>
            <a:fld id="{8059EA13-27EF-4AA6-A85D-8A79228C900F}" type="slidenum">
              <a:rPr lang="en-US" smtClean="0"/>
              <a:t>‹#›</a:t>
            </a:fld>
            <a:endParaRPr lang="en-US"/>
          </a:p>
        </p:txBody>
      </p:sp>
    </p:spTree>
    <p:extLst>
      <p:ext uri="{BB962C8B-B14F-4D97-AF65-F5344CB8AC3E}">
        <p14:creationId xmlns:p14="http://schemas.microsoft.com/office/powerpoint/2010/main" val="149201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D11F69A-A2C2-4653-8FD7-2B25563BCA37}"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1FEAD-F1DD-4965-BA7A-623243F744CC}" type="slidenum">
              <a:rPr lang="en-IN" smtClean="0"/>
              <a:t>‹#›</a:t>
            </a:fld>
            <a:endParaRPr lang="en-IN"/>
          </a:p>
        </p:txBody>
      </p:sp>
    </p:spTree>
    <p:extLst>
      <p:ext uri="{BB962C8B-B14F-4D97-AF65-F5344CB8AC3E}">
        <p14:creationId xmlns:p14="http://schemas.microsoft.com/office/powerpoint/2010/main" val="396890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D11F69A-A2C2-4653-8FD7-2B25563BCA37}"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1FEAD-F1DD-4965-BA7A-623243F744CC}" type="slidenum">
              <a:rPr lang="en-IN" smtClean="0"/>
              <a:t>‹#›</a:t>
            </a:fld>
            <a:endParaRPr lang="en-IN"/>
          </a:p>
        </p:txBody>
      </p:sp>
    </p:spTree>
    <p:extLst>
      <p:ext uri="{BB962C8B-B14F-4D97-AF65-F5344CB8AC3E}">
        <p14:creationId xmlns:p14="http://schemas.microsoft.com/office/powerpoint/2010/main" val="3982526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11F69A-A2C2-4653-8FD7-2B25563BCA37}"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1FEAD-F1DD-4965-BA7A-623243F744CC}" type="slidenum">
              <a:rPr lang="en-IN" smtClean="0"/>
              <a:t>‹#›</a:t>
            </a:fld>
            <a:endParaRPr lang="en-IN"/>
          </a:p>
        </p:txBody>
      </p:sp>
    </p:spTree>
    <p:extLst>
      <p:ext uri="{BB962C8B-B14F-4D97-AF65-F5344CB8AC3E}">
        <p14:creationId xmlns:p14="http://schemas.microsoft.com/office/powerpoint/2010/main" val="45163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D11F69A-A2C2-4653-8FD7-2B25563BCA37}"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1FEAD-F1DD-4965-BA7A-623243F744CC}" type="slidenum">
              <a:rPr lang="en-IN" smtClean="0"/>
              <a:t>‹#›</a:t>
            </a:fld>
            <a:endParaRPr lang="en-IN"/>
          </a:p>
        </p:txBody>
      </p:sp>
    </p:spTree>
    <p:extLst>
      <p:ext uri="{BB962C8B-B14F-4D97-AF65-F5344CB8AC3E}">
        <p14:creationId xmlns:p14="http://schemas.microsoft.com/office/powerpoint/2010/main" val="4199449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D11F69A-A2C2-4653-8FD7-2B25563BCA37}" type="datetimeFigureOut">
              <a:rPr lang="en-IN" smtClean="0"/>
              <a:t>21-09-2022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E1FEAD-F1DD-4965-BA7A-623243F744CC}" type="slidenum">
              <a:rPr lang="en-IN" smtClean="0"/>
              <a:t>‹#›</a:t>
            </a:fld>
            <a:endParaRPr lang="en-IN"/>
          </a:p>
        </p:txBody>
      </p:sp>
    </p:spTree>
    <p:extLst>
      <p:ext uri="{BB962C8B-B14F-4D97-AF65-F5344CB8AC3E}">
        <p14:creationId xmlns:p14="http://schemas.microsoft.com/office/powerpoint/2010/main" val="2735528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D11F69A-A2C2-4653-8FD7-2B25563BCA37}" type="datetimeFigureOut">
              <a:rPr lang="en-IN" smtClean="0"/>
              <a:t>21-09-2022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E1FEAD-F1DD-4965-BA7A-623243F744CC}" type="slidenum">
              <a:rPr lang="en-IN" smtClean="0"/>
              <a:t>‹#›</a:t>
            </a:fld>
            <a:endParaRPr lang="en-IN"/>
          </a:p>
        </p:txBody>
      </p:sp>
    </p:spTree>
    <p:extLst>
      <p:ext uri="{BB962C8B-B14F-4D97-AF65-F5344CB8AC3E}">
        <p14:creationId xmlns:p14="http://schemas.microsoft.com/office/powerpoint/2010/main" val="2253739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11F69A-A2C2-4653-8FD7-2B25563BCA37}" type="datetimeFigureOut">
              <a:rPr lang="en-IN" smtClean="0"/>
              <a:t>21-09-2022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E1FEAD-F1DD-4965-BA7A-623243F744CC}" type="slidenum">
              <a:rPr lang="en-IN" smtClean="0"/>
              <a:t>‹#›</a:t>
            </a:fld>
            <a:endParaRPr lang="en-IN"/>
          </a:p>
        </p:txBody>
      </p:sp>
    </p:spTree>
    <p:extLst>
      <p:ext uri="{BB962C8B-B14F-4D97-AF65-F5344CB8AC3E}">
        <p14:creationId xmlns:p14="http://schemas.microsoft.com/office/powerpoint/2010/main" val="1594439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1F69A-A2C2-4653-8FD7-2B25563BCA37}"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1FEAD-F1DD-4965-BA7A-623243F744CC}" type="slidenum">
              <a:rPr lang="en-IN" smtClean="0"/>
              <a:t>‹#›</a:t>
            </a:fld>
            <a:endParaRPr lang="en-IN"/>
          </a:p>
        </p:txBody>
      </p:sp>
    </p:spTree>
    <p:extLst>
      <p:ext uri="{BB962C8B-B14F-4D97-AF65-F5344CB8AC3E}">
        <p14:creationId xmlns:p14="http://schemas.microsoft.com/office/powerpoint/2010/main" val="1292034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9C86-B385-493E-AFA2-7335D6FCFB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CFD94B-A1A2-4228-A36B-FDE6F0DCD2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CE418-F73E-406C-B881-36A23DE06AC0}"/>
              </a:ext>
            </a:extLst>
          </p:cNvPr>
          <p:cNvSpPr>
            <a:spLocks noGrp="1"/>
          </p:cNvSpPr>
          <p:nvPr>
            <p:ph type="dt" sz="half" idx="10"/>
          </p:nvPr>
        </p:nvSpPr>
        <p:spPr/>
        <p:txBody>
          <a:bodyPr/>
          <a:lstStyle/>
          <a:p>
            <a:fld id="{3A45D7F3-5E7A-45E6-8E0D-9D7A8DF78A84}" type="datetime1">
              <a:rPr lang="en-US" smtClean="0"/>
              <a:t>9/21/2022</a:t>
            </a:fld>
            <a:endParaRPr lang="en-US"/>
          </a:p>
        </p:txBody>
      </p:sp>
      <p:sp>
        <p:nvSpPr>
          <p:cNvPr id="5" name="Footer Placeholder 4">
            <a:extLst>
              <a:ext uri="{FF2B5EF4-FFF2-40B4-BE49-F238E27FC236}">
                <a16:creationId xmlns:a16="http://schemas.microsoft.com/office/drawing/2014/main" id="{6845E2DA-EDC2-4C50-B555-17A4E4EF0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438FB-6F30-470B-B999-E21C5D1CD415}"/>
              </a:ext>
            </a:extLst>
          </p:cNvPr>
          <p:cNvSpPr>
            <a:spLocks noGrp="1"/>
          </p:cNvSpPr>
          <p:nvPr>
            <p:ph type="sldNum" sz="quarter" idx="12"/>
          </p:nvPr>
        </p:nvSpPr>
        <p:spPr/>
        <p:txBody>
          <a:bodyPr/>
          <a:lstStyle/>
          <a:p>
            <a:fld id="{8059EA13-27EF-4AA6-A85D-8A79228C900F}" type="slidenum">
              <a:rPr lang="en-US" smtClean="0"/>
              <a:t>‹#›</a:t>
            </a:fld>
            <a:endParaRPr lang="en-US"/>
          </a:p>
        </p:txBody>
      </p:sp>
    </p:spTree>
    <p:extLst>
      <p:ext uri="{BB962C8B-B14F-4D97-AF65-F5344CB8AC3E}">
        <p14:creationId xmlns:p14="http://schemas.microsoft.com/office/powerpoint/2010/main" val="1122404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1F69A-A2C2-4653-8FD7-2B25563BCA37}"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1FEAD-F1DD-4965-BA7A-623243F744CC}" type="slidenum">
              <a:rPr lang="en-IN" smtClean="0"/>
              <a:t>‹#›</a:t>
            </a:fld>
            <a:endParaRPr lang="en-IN"/>
          </a:p>
        </p:txBody>
      </p:sp>
    </p:spTree>
    <p:extLst>
      <p:ext uri="{BB962C8B-B14F-4D97-AF65-F5344CB8AC3E}">
        <p14:creationId xmlns:p14="http://schemas.microsoft.com/office/powerpoint/2010/main" val="27187707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D11F69A-A2C2-4653-8FD7-2B25563BCA37}"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1FEAD-F1DD-4965-BA7A-623243F744CC}" type="slidenum">
              <a:rPr lang="en-IN" smtClean="0"/>
              <a:t>‹#›</a:t>
            </a:fld>
            <a:endParaRPr lang="en-IN"/>
          </a:p>
        </p:txBody>
      </p:sp>
    </p:spTree>
    <p:extLst>
      <p:ext uri="{BB962C8B-B14F-4D97-AF65-F5344CB8AC3E}">
        <p14:creationId xmlns:p14="http://schemas.microsoft.com/office/powerpoint/2010/main" val="1620817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D11F69A-A2C2-4653-8FD7-2B25563BCA37}"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1FEAD-F1DD-4965-BA7A-623243F744CC}" type="slidenum">
              <a:rPr lang="en-IN" smtClean="0"/>
              <a:t>‹#›</a:t>
            </a:fld>
            <a:endParaRPr lang="en-IN"/>
          </a:p>
        </p:txBody>
      </p:sp>
    </p:spTree>
    <p:extLst>
      <p:ext uri="{BB962C8B-B14F-4D97-AF65-F5344CB8AC3E}">
        <p14:creationId xmlns:p14="http://schemas.microsoft.com/office/powerpoint/2010/main" val="1743462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BAB22-57EA-450F-999B-5119A6CE47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6DFC2B-122D-4133-A88D-1C6491A83C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41FC1F-10D0-42C3-A7DA-1AF4E1421E9D}"/>
              </a:ext>
            </a:extLst>
          </p:cNvPr>
          <p:cNvSpPr>
            <a:spLocks noGrp="1"/>
          </p:cNvSpPr>
          <p:nvPr>
            <p:ph type="dt" sz="half" idx="10"/>
          </p:nvPr>
        </p:nvSpPr>
        <p:spPr/>
        <p:txBody>
          <a:bodyPr/>
          <a:lstStyle/>
          <a:p>
            <a:fld id="{C65792AC-302F-4D37-9296-9DBABD3DC7B0}" type="datetime1">
              <a:rPr lang="en-US" smtClean="0"/>
              <a:t>9/21/2022</a:t>
            </a:fld>
            <a:endParaRPr lang="en-US"/>
          </a:p>
        </p:txBody>
      </p:sp>
      <p:sp>
        <p:nvSpPr>
          <p:cNvPr id="5" name="Footer Placeholder 4">
            <a:extLst>
              <a:ext uri="{FF2B5EF4-FFF2-40B4-BE49-F238E27FC236}">
                <a16:creationId xmlns:a16="http://schemas.microsoft.com/office/drawing/2014/main" id="{25AE0B58-5331-46DF-9C68-B40409C9A8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69ACB-FF47-4FC9-A51F-0DC3B1BAE161}"/>
              </a:ext>
            </a:extLst>
          </p:cNvPr>
          <p:cNvSpPr>
            <a:spLocks noGrp="1"/>
          </p:cNvSpPr>
          <p:nvPr>
            <p:ph type="sldNum" sz="quarter" idx="12"/>
          </p:nvPr>
        </p:nvSpPr>
        <p:spPr/>
        <p:txBody>
          <a:bodyPr/>
          <a:lstStyle/>
          <a:p>
            <a:fld id="{8059EA13-27EF-4AA6-A85D-8A79228C900F}" type="slidenum">
              <a:rPr lang="en-US" smtClean="0"/>
              <a:t>‹#›</a:t>
            </a:fld>
            <a:endParaRPr lang="en-US"/>
          </a:p>
        </p:txBody>
      </p:sp>
    </p:spTree>
    <p:extLst>
      <p:ext uri="{BB962C8B-B14F-4D97-AF65-F5344CB8AC3E}">
        <p14:creationId xmlns:p14="http://schemas.microsoft.com/office/powerpoint/2010/main" val="47903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484E-2205-44D2-A1D2-1CBF51E2A0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3CFD43-BA33-4600-BBBD-590C193A1F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56EC6E-5A2B-4EAC-B913-41F33A6C5C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7CA5D1-1582-4524-A30E-D4CF976D93D6}"/>
              </a:ext>
            </a:extLst>
          </p:cNvPr>
          <p:cNvSpPr>
            <a:spLocks noGrp="1"/>
          </p:cNvSpPr>
          <p:nvPr>
            <p:ph type="dt" sz="half" idx="10"/>
          </p:nvPr>
        </p:nvSpPr>
        <p:spPr/>
        <p:txBody>
          <a:bodyPr/>
          <a:lstStyle/>
          <a:p>
            <a:fld id="{9721F460-DEF2-471F-810E-0B400CF84B26}" type="datetime1">
              <a:rPr lang="en-US" smtClean="0"/>
              <a:t>9/21/2022</a:t>
            </a:fld>
            <a:endParaRPr lang="en-US"/>
          </a:p>
        </p:txBody>
      </p:sp>
      <p:sp>
        <p:nvSpPr>
          <p:cNvPr id="6" name="Footer Placeholder 5">
            <a:extLst>
              <a:ext uri="{FF2B5EF4-FFF2-40B4-BE49-F238E27FC236}">
                <a16:creationId xmlns:a16="http://schemas.microsoft.com/office/drawing/2014/main" id="{37D57837-4DCD-44FC-AABD-9BA98AA36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F3FEA-7CF7-42A1-AEE3-250271EEC85E}"/>
              </a:ext>
            </a:extLst>
          </p:cNvPr>
          <p:cNvSpPr>
            <a:spLocks noGrp="1"/>
          </p:cNvSpPr>
          <p:nvPr>
            <p:ph type="sldNum" sz="quarter" idx="12"/>
          </p:nvPr>
        </p:nvSpPr>
        <p:spPr/>
        <p:txBody>
          <a:bodyPr/>
          <a:lstStyle/>
          <a:p>
            <a:fld id="{8059EA13-27EF-4AA6-A85D-8A79228C900F}" type="slidenum">
              <a:rPr lang="en-US" smtClean="0"/>
              <a:t>‹#›</a:t>
            </a:fld>
            <a:endParaRPr lang="en-US"/>
          </a:p>
        </p:txBody>
      </p:sp>
    </p:spTree>
    <p:extLst>
      <p:ext uri="{BB962C8B-B14F-4D97-AF65-F5344CB8AC3E}">
        <p14:creationId xmlns:p14="http://schemas.microsoft.com/office/powerpoint/2010/main" val="1214444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56EEE-B878-4159-AC92-9219636B00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0768BB-324C-4224-83EF-9E5AA3E5FF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AA9C0E-A479-4888-AF67-64E5C22812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C9BC49-216D-4260-B5FB-C796321F9B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ECB5E4-6F3A-4F38-9E61-F4A9022EE2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A59F72-554E-4FD5-94B4-8C75F3A0A19C}"/>
              </a:ext>
            </a:extLst>
          </p:cNvPr>
          <p:cNvSpPr>
            <a:spLocks noGrp="1"/>
          </p:cNvSpPr>
          <p:nvPr>
            <p:ph type="dt" sz="half" idx="10"/>
          </p:nvPr>
        </p:nvSpPr>
        <p:spPr/>
        <p:txBody>
          <a:bodyPr/>
          <a:lstStyle/>
          <a:p>
            <a:fld id="{952B8CFC-AE24-49F6-A509-B2272E163189}" type="datetime1">
              <a:rPr lang="en-US" smtClean="0"/>
              <a:t>9/21/2022</a:t>
            </a:fld>
            <a:endParaRPr lang="en-US"/>
          </a:p>
        </p:txBody>
      </p:sp>
      <p:sp>
        <p:nvSpPr>
          <p:cNvPr id="8" name="Footer Placeholder 7">
            <a:extLst>
              <a:ext uri="{FF2B5EF4-FFF2-40B4-BE49-F238E27FC236}">
                <a16:creationId xmlns:a16="http://schemas.microsoft.com/office/drawing/2014/main" id="{E981BACC-5F55-4100-85F8-751808DEFC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6F146F-02CA-4D66-A6F5-0CF814BDBFAF}"/>
              </a:ext>
            </a:extLst>
          </p:cNvPr>
          <p:cNvSpPr>
            <a:spLocks noGrp="1"/>
          </p:cNvSpPr>
          <p:nvPr>
            <p:ph type="sldNum" sz="quarter" idx="12"/>
          </p:nvPr>
        </p:nvSpPr>
        <p:spPr/>
        <p:txBody>
          <a:bodyPr/>
          <a:lstStyle/>
          <a:p>
            <a:fld id="{8059EA13-27EF-4AA6-A85D-8A79228C900F}" type="slidenum">
              <a:rPr lang="en-US" smtClean="0"/>
              <a:t>‹#›</a:t>
            </a:fld>
            <a:endParaRPr lang="en-US"/>
          </a:p>
        </p:txBody>
      </p:sp>
    </p:spTree>
    <p:extLst>
      <p:ext uri="{BB962C8B-B14F-4D97-AF65-F5344CB8AC3E}">
        <p14:creationId xmlns:p14="http://schemas.microsoft.com/office/powerpoint/2010/main" val="248276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2B9D-53B8-41A1-832A-5526F53B97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7AD86C-15D6-4215-BF19-B8D3B8A484FA}"/>
              </a:ext>
            </a:extLst>
          </p:cNvPr>
          <p:cNvSpPr>
            <a:spLocks noGrp="1"/>
          </p:cNvSpPr>
          <p:nvPr>
            <p:ph type="dt" sz="half" idx="10"/>
          </p:nvPr>
        </p:nvSpPr>
        <p:spPr/>
        <p:txBody>
          <a:bodyPr/>
          <a:lstStyle/>
          <a:p>
            <a:fld id="{96FB2BA0-98B1-4979-B026-C9514A8689F0}" type="datetime1">
              <a:rPr lang="en-US" smtClean="0"/>
              <a:t>9/21/2022</a:t>
            </a:fld>
            <a:endParaRPr lang="en-US"/>
          </a:p>
        </p:txBody>
      </p:sp>
      <p:sp>
        <p:nvSpPr>
          <p:cNvPr id="4" name="Footer Placeholder 3">
            <a:extLst>
              <a:ext uri="{FF2B5EF4-FFF2-40B4-BE49-F238E27FC236}">
                <a16:creationId xmlns:a16="http://schemas.microsoft.com/office/drawing/2014/main" id="{FE04FAC4-9188-4058-93C3-107B0ED2CD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A8B453-6933-44F5-9F20-8057C5DB5CB8}"/>
              </a:ext>
            </a:extLst>
          </p:cNvPr>
          <p:cNvSpPr>
            <a:spLocks noGrp="1"/>
          </p:cNvSpPr>
          <p:nvPr>
            <p:ph type="sldNum" sz="quarter" idx="12"/>
          </p:nvPr>
        </p:nvSpPr>
        <p:spPr/>
        <p:txBody>
          <a:bodyPr/>
          <a:lstStyle/>
          <a:p>
            <a:fld id="{8059EA13-27EF-4AA6-A85D-8A79228C900F}" type="slidenum">
              <a:rPr lang="en-US" smtClean="0"/>
              <a:t>‹#›</a:t>
            </a:fld>
            <a:endParaRPr lang="en-US"/>
          </a:p>
        </p:txBody>
      </p:sp>
    </p:spTree>
    <p:extLst>
      <p:ext uri="{BB962C8B-B14F-4D97-AF65-F5344CB8AC3E}">
        <p14:creationId xmlns:p14="http://schemas.microsoft.com/office/powerpoint/2010/main" val="1426934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AC95C0-505B-40F1-8A21-523A7D7C2B1E}"/>
              </a:ext>
            </a:extLst>
          </p:cNvPr>
          <p:cNvSpPr>
            <a:spLocks noGrp="1"/>
          </p:cNvSpPr>
          <p:nvPr>
            <p:ph type="dt" sz="half" idx="10"/>
          </p:nvPr>
        </p:nvSpPr>
        <p:spPr/>
        <p:txBody>
          <a:bodyPr/>
          <a:lstStyle/>
          <a:p>
            <a:fld id="{9D8C711D-57BE-40ED-9A08-8CD2202205CF}" type="datetime1">
              <a:rPr lang="en-US" smtClean="0"/>
              <a:t>9/21/2022</a:t>
            </a:fld>
            <a:endParaRPr lang="en-US"/>
          </a:p>
        </p:txBody>
      </p:sp>
      <p:sp>
        <p:nvSpPr>
          <p:cNvPr id="3" name="Footer Placeholder 2">
            <a:extLst>
              <a:ext uri="{FF2B5EF4-FFF2-40B4-BE49-F238E27FC236}">
                <a16:creationId xmlns:a16="http://schemas.microsoft.com/office/drawing/2014/main" id="{E58FE74B-527C-489F-A80F-F0A30E7DC9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6406C-74C7-49F8-82FA-0A63F52A9245}"/>
              </a:ext>
            </a:extLst>
          </p:cNvPr>
          <p:cNvSpPr>
            <a:spLocks noGrp="1"/>
          </p:cNvSpPr>
          <p:nvPr>
            <p:ph type="sldNum" sz="quarter" idx="12"/>
          </p:nvPr>
        </p:nvSpPr>
        <p:spPr/>
        <p:txBody>
          <a:bodyPr/>
          <a:lstStyle/>
          <a:p>
            <a:fld id="{8059EA13-27EF-4AA6-A85D-8A79228C900F}" type="slidenum">
              <a:rPr lang="en-US" smtClean="0"/>
              <a:t>‹#›</a:t>
            </a:fld>
            <a:endParaRPr lang="en-US"/>
          </a:p>
        </p:txBody>
      </p:sp>
    </p:spTree>
    <p:extLst>
      <p:ext uri="{BB962C8B-B14F-4D97-AF65-F5344CB8AC3E}">
        <p14:creationId xmlns:p14="http://schemas.microsoft.com/office/powerpoint/2010/main" val="941298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4818-5A5F-4E49-83DE-B9C0C18996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DE0C12-8383-46B9-9CA2-AD87B021A0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094F35-6385-47D7-9E9C-39F3AF8D4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04B743-96EA-423F-A709-52A9E15C7C3C}"/>
              </a:ext>
            </a:extLst>
          </p:cNvPr>
          <p:cNvSpPr>
            <a:spLocks noGrp="1"/>
          </p:cNvSpPr>
          <p:nvPr>
            <p:ph type="dt" sz="half" idx="10"/>
          </p:nvPr>
        </p:nvSpPr>
        <p:spPr/>
        <p:txBody>
          <a:bodyPr/>
          <a:lstStyle/>
          <a:p>
            <a:fld id="{BCAE52E7-A522-4A50-A352-E8328B4D5B63}" type="datetime1">
              <a:rPr lang="en-US" smtClean="0"/>
              <a:t>9/21/2022</a:t>
            </a:fld>
            <a:endParaRPr lang="en-US"/>
          </a:p>
        </p:txBody>
      </p:sp>
      <p:sp>
        <p:nvSpPr>
          <p:cNvPr id="6" name="Footer Placeholder 5">
            <a:extLst>
              <a:ext uri="{FF2B5EF4-FFF2-40B4-BE49-F238E27FC236}">
                <a16:creationId xmlns:a16="http://schemas.microsoft.com/office/drawing/2014/main" id="{6F7F3093-E949-4DE0-AFB0-03DF6657D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A052B0-2BDF-488B-BA63-3C07B9E8B4C8}"/>
              </a:ext>
            </a:extLst>
          </p:cNvPr>
          <p:cNvSpPr>
            <a:spLocks noGrp="1"/>
          </p:cNvSpPr>
          <p:nvPr>
            <p:ph type="sldNum" sz="quarter" idx="12"/>
          </p:nvPr>
        </p:nvSpPr>
        <p:spPr/>
        <p:txBody>
          <a:bodyPr/>
          <a:lstStyle/>
          <a:p>
            <a:fld id="{8059EA13-27EF-4AA6-A85D-8A79228C900F}" type="slidenum">
              <a:rPr lang="en-US" smtClean="0"/>
              <a:t>‹#›</a:t>
            </a:fld>
            <a:endParaRPr lang="en-US"/>
          </a:p>
        </p:txBody>
      </p:sp>
    </p:spTree>
    <p:extLst>
      <p:ext uri="{BB962C8B-B14F-4D97-AF65-F5344CB8AC3E}">
        <p14:creationId xmlns:p14="http://schemas.microsoft.com/office/powerpoint/2010/main" val="428200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CA046-0A74-4100-B677-5B40B06C1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159271-F8FF-4F12-A95B-0D8D8E57F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91870B-CB2D-4DD6-8FEA-41E9606C5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28B597-2968-4497-8164-955002B5F0DA}"/>
              </a:ext>
            </a:extLst>
          </p:cNvPr>
          <p:cNvSpPr>
            <a:spLocks noGrp="1"/>
          </p:cNvSpPr>
          <p:nvPr>
            <p:ph type="dt" sz="half" idx="10"/>
          </p:nvPr>
        </p:nvSpPr>
        <p:spPr/>
        <p:txBody>
          <a:bodyPr/>
          <a:lstStyle/>
          <a:p>
            <a:fld id="{BF805476-AEC7-45C1-BCE5-B543AC0F0EF9}" type="datetime1">
              <a:rPr lang="en-US" smtClean="0"/>
              <a:t>9/21/2022</a:t>
            </a:fld>
            <a:endParaRPr lang="en-US"/>
          </a:p>
        </p:txBody>
      </p:sp>
      <p:sp>
        <p:nvSpPr>
          <p:cNvPr id="6" name="Footer Placeholder 5">
            <a:extLst>
              <a:ext uri="{FF2B5EF4-FFF2-40B4-BE49-F238E27FC236}">
                <a16:creationId xmlns:a16="http://schemas.microsoft.com/office/drawing/2014/main" id="{BB7E26DB-9D33-4E4E-BDB1-FE60BE5C8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4C8591-ACF1-42D6-AB7F-B712CB3763E1}"/>
              </a:ext>
            </a:extLst>
          </p:cNvPr>
          <p:cNvSpPr>
            <a:spLocks noGrp="1"/>
          </p:cNvSpPr>
          <p:nvPr>
            <p:ph type="sldNum" sz="quarter" idx="12"/>
          </p:nvPr>
        </p:nvSpPr>
        <p:spPr/>
        <p:txBody>
          <a:bodyPr/>
          <a:lstStyle/>
          <a:p>
            <a:fld id="{8059EA13-27EF-4AA6-A85D-8A79228C900F}" type="slidenum">
              <a:rPr lang="en-US" smtClean="0"/>
              <a:t>‹#›</a:t>
            </a:fld>
            <a:endParaRPr lang="en-US"/>
          </a:p>
        </p:txBody>
      </p:sp>
    </p:spTree>
    <p:extLst>
      <p:ext uri="{BB962C8B-B14F-4D97-AF65-F5344CB8AC3E}">
        <p14:creationId xmlns:p14="http://schemas.microsoft.com/office/powerpoint/2010/main" val="407370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05F795-8F58-4040-87D0-38C4E77739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BA265E-2C15-404A-87CC-465E21941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52150-4F39-4C0D-9E2A-D4A44005D4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A90B0-6A9F-4BA5-8210-5AEE90094AC7}" type="datetime1">
              <a:rPr lang="en-US" smtClean="0"/>
              <a:t>9/21/2022</a:t>
            </a:fld>
            <a:endParaRPr lang="en-US"/>
          </a:p>
        </p:txBody>
      </p:sp>
      <p:sp>
        <p:nvSpPr>
          <p:cNvPr id="5" name="Footer Placeholder 4">
            <a:extLst>
              <a:ext uri="{FF2B5EF4-FFF2-40B4-BE49-F238E27FC236}">
                <a16:creationId xmlns:a16="http://schemas.microsoft.com/office/drawing/2014/main" id="{86FB8337-B5A7-44C7-9449-090F42961A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7805D3-A8CA-4915-AE37-671BC8DA13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9EA13-27EF-4AA6-A85D-8A79228C900F}" type="slidenum">
              <a:rPr lang="en-US" smtClean="0"/>
              <a:t>‹#›</a:t>
            </a:fld>
            <a:endParaRPr lang="en-US"/>
          </a:p>
        </p:txBody>
      </p:sp>
    </p:spTree>
    <p:extLst>
      <p:ext uri="{BB962C8B-B14F-4D97-AF65-F5344CB8AC3E}">
        <p14:creationId xmlns:p14="http://schemas.microsoft.com/office/powerpoint/2010/main" val="1223534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1F69A-A2C2-4653-8FD7-2B25563BCA37}" type="datetimeFigureOut">
              <a:rPr lang="en-IN" smtClean="0"/>
              <a:t>21-09-2022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1FEAD-F1DD-4965-BA7A-623243F744CC}" type="slidenum">
              <a:rPr lang="en-IN" smtClean="0"/>
              <a:t>‹#›</a:t>
            </a:fld>
            <a:endParaRPr lang="en-IN"/>
          </a:p>
        </p:txBody>
      </p:sp>
    </p:spTree>
    <p:extLst>
      <p:ext uri="{BB962C8B-B14F-4D97-AF65-F5344CB8AC3E}">
        <p14:creationId xmlns:p14="http://schemas.microsoft.com/office/powerpoint/2010/main" val="485034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arxiv.org/abs/1409.1556"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viso.ai/computer-vision/image-recognition/" TargetMode="External"/><Relationship Id="rId2" Type="http://schemas.openxmlformats.org/officeDocument/2006/relationships/hyperlink" Target="https://viso.ai/deep-learning/ann-and-cnn-analyzing-differences-and-similariti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hyperlink" Target="https://viso.ai/deep-learning/resnet-residual-neural-network/"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hyperlink" Target="https://viso.ai/deep-learning/resnet-residual-neural-network/" TargetMode="External"/><Relationship Id="rId2" Type="http://schemas.openxmlformats.org/officeDocument/2006/relationships/hyperlink" Target="https://viso.ai/deep-learning/ann-and-cnn-analyzing-differences-and-similarities/"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www.image-net.org/challenges/LSVRC/2014/result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90BC-9716-4314-A82F-378D172D8FBC}"/>
              </a:ext>
            </a:extLst>
          </p:cNvPr>
          <p:cNvSpPr>
            <a:spLocks noGrp="1"/>
          </p:cNvSpPr>
          <p:nvPr>
            <p:ph type="ctrTitle"/>
          </p:nvPr>
        </p:nvSpPr>
        <p:spPr/>
        <p:txBody>
          <a:bodyPr/>
          <a:lstStyle/>
          <a:p>
            <a:r>
              <a:rPr lang="en-US" dirty="0"/>
              <a:t>VGG 16 and VGG19 </a:t>
            </a:r>
          </a:p>
        </p:txBody>
      </p:sp>
      <p:sp>
        <p:nvSpPr>
          <p:cNvPr id="3" name="Subtitle 2">
            <a:extLst>
              <a:ext uri="{FF2B5EF4-FFF2-40B4-BE49-F238E27FC236}">
                <a16:creationId xmlns:a16="http://schemas.microsoft.com/office/drawing/2014/main" id="{028182A6-9BEE-43A6-A44E-A2FE27F25417}"/>
              </a:ext>
            </a:extLst>
          </p:cNvPr>
          <p:cNvSpPr>
            <a:spLocks noGrp="1"/>
          </p:cNvSpPr>
          <p:nvPr>
            <p:ph type="subTitle" idx="1"/>
          </p:nvPr>
        </p:nvSpPr>
        <p:spPr/>
        <p:txBody>
          <a:bodyPr>
            <a:normAutofit/>
          </a:bodyPr>
          <a:lstStyle/>
          <a:p>
            <a:endParaRPr lang="en-US" dirty="0"/>
          </a:p>
        </p:txBody>
      </p:sp>
      <p:sp>
        <p:nvSpPr>
          <p:cNvPr id="4" name="Footer Placeholder 3">
            <a:extLst>
              <a:ext uri="{FF2B5EF4-FFF2-40B4-BE49-F238E27FC236}">
                <a16:creationId xmlns:a16="http://schemas.microsoft.com/office/drawing/2014/main" id="{986346F9-A551-4D67-BCC9-E169DE20E75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9500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36375-BA51-4FBB-9140-6A901010F0E9}"/>
              </a:ext>
            </a:extLst>
          </p:cNvPr>
          <p:cNvSpPr>
            <a:spLocks noGrp="1"/>
          </p:cNvSpPr>
          <p:nvPr>
            <p:ph type="title"/>
          </p:nvPr>
        </p:nvSpPr>
        <p:spPr/>
        <p:txBody>
          <a:bodyPr/>
          <a:lstStyle/>
          <a:p>
            <a:r>
              <a:rPr lang="en-US" b="1" dirty="0"/>
              <a:t>Performance of VGG Models</a:t>
            </a:r>
            <a:br>
              <a:rPr lang="en-US" b="1" dirty="0"/>
            </a:br>
            <a:endParaRPr lang="en-US" dirty="0"/>
          </a:p>
        </p:txBody>
      </p:sp>
      <p:sp>
        <p:nvSpPr>
          <p:cNvPr id="3" name="Content Placeholder 2">
            <a:extLst>
              <a:ext uri="{FF2B5EF4-FFF2-40B4-BE49-F238E27FC236}">
                <a16:creationId xmlns:a16="http://schemas.microsoft.com/office/drawing/2014/main" id="{82A4D428-AA01-4FEA-82DC-A2E429F1A4EB}"/>
              </a:ext>
            </a:extLst>
          </p:cNvPr>
          <p:cNvSpPr>
            <a:spLocks noGrp="1"/>
          </p:cNvSpPr>
          <p:nvPr>
            <p:ph idx="1"/>
          </p:nvPr>
        </p:nvSpPr>
        <p:spPr/>
        <p:txBody>
          <a:bodyPr/>
          <a:lstStyle/>
          <a:p>
            <a:r>
              <a:rPr lang="en-US" dirty="0"/>
              <a:t>VGG16 highly surpasses the previous versions of models in the ILSVRC-2012 and ILSVRC-2013 competitions. Moreover, the VGG16 result is competing for the classification task winner (</a:t>
            </a:r>
            <a:r>
              <a:rPr lang="en-US" dirty="0" err="1"/>
              <a:t>GoogLeNet</a:t>
            </a:r>
            <a:r>
              <a:rPr lang="en-US" dirty="0"/>
              <a:t> with 6.7% error) and considerably outperforms the ILSVRC-2013 winning submission </a:t>
            </a:r>
            <a:r>
              <a:rPr lang="en-US" dirty="0" err="1"/>
              <a:t>Clarifai</a:t>
            </a:r>
            <a:r>
              <a:rPr lang="en-US" dirty="0"/>
              <a:t>. It obtained 11.2% with external training data and around 11.7% without it. In terms of the single-net performance, the VGGNet-16 model achieves the best result with about 7.0% test error, thereby surpassing a single </a:t>
            </a:r>
            <a:r>
              <a:rPr lang="en-US" dirty="0" err="1"/>
              <a:t>GoogLeNet</a:t>
            </a:r>
            <a:r>
              <a:rPr lang="en-US" dirty="0"/>
              <a:t> by around 0.9%.</a:t>
            </a:r>
          </a:p>
          <a:p>
            <a:endParaRPr lang="en-US" dirty="0"/>
          </a:p>
        </p:txBody>
      </p:sp>
      <p:sp>
        <p:nvSpPr>
          <p:cNvPr id="4" name="Footer Placeholder 3">
            <a:extLst>
              <a:ext uri="{FF2B5EF4-FFF2-40B4-BE49-F238E27FC236}">
                <a16:creationId xmlns:a16="http://schemas.microsoft.com/office/drawing/2014/main" id="{342DDC4A-39F2-4008-B078-D9B53D427879}"/>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8248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5CA34-F88D-4E2C-8E63-FA43339F6A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D8266B-6780-4B16-B322-3D61682820D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1A0AAE86-CDC9-45CA-9460-5B2F78AEF7E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51580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err="1">
                <a:solidFill>
                  <a:prstClr val="black"/>
                </a:solidFill>
              </a:rPr>
              <a:t>VGG</a:t>
            </a:r>
            <a:r>
              <a:rPr lang="en-US" sz="6000" dirty="0">
                <a:solidFill>
                  <a:prstClr val="black"/>
                </a:solidFill>
              </a:rPr>
              <a:t> 16 and VGG19 </a:t>
            </a:r>
            <a:endParaRPr lang="en-US" dirty="0"/>
          </a:p>
        </p:txBody>
      </p:sp>
      <p:sp>
        <p:nvSpPr>
          <p:cNvPr id="3" name="Content Placeholder 2"/>
          <p:cNvSpPr>
            <a:spLocks noGrp="1"/>
          </p:cNvSpPr>
          <p:nvPr>
            <p:ph idx="1"/>
          </p:nvPr>
        </p:nvSpPr>
        <p:spPr/>
        <p:txBody>
          <a:bodyPr>
            <a:normAutofit/>
          </a:bodyPr>
          <a:lstStyle/>
          <a:p>
            <a:r>
              <a:rPr lang="en-US" dirty="0" err="1">
                <a:latin typeface="Times New Roman"/>
              </a:rPr>
              <a:t>VGG</a:t>
            </a:r>
            <a:r>
              <a:rPr lang="en-US" dirty="0">
                <a:latin typeface="Times New Roman"/>
              </a:rPr>
              <a:t> investigate the effect of the convolutional network depth on its accuracy in the large-scale image recognition setting. </a:t>
            </a:r>
          </a:p>
          <a:p>
            <a:r>
              <a:rPr lang="en-US" dirty="0">
                <a:latin typeface="Times New Roman"/>
              </a:rPr>
              <a:t>Main contribution is a thorough evaluation of networks of increasing depth using an architecture with very small (</a:t>
            </a:r>
            <a:r>
              <a:rPr lang="en-US" dirty="0">
                <a:latin typeface="CMR10"/>
              </a:rPr>
              <a:t>3</a:t>
            </a:r>
            <a:r>
              <a:rPr lang="en-US" dirty="0">
                <a:latin typeface="CMSY10"/>
              </a:rPr>
              <a:t>×</a:t>
            </a:r>
            <a:r>
              <a:rPr lang="en-US" dirty="0">
                <a:latin typeface="CMR10"/>
              </a:rPr>
              <a:t>3</a:t>
            </a:r>
            <a:r>
              <a:rPr lang="en-US" dirty="0">
                <a:latin typeface="Times New Roman"/>
              </a:rPr>
              <a:t>) convolution filters, which shows that a significant improvement on the prior-art configurations can be achieved by pushing the depth to 16–19 weight layers.</a:t>
            </a:r>
          </a:p>
          <a:p>
            <a:r>
              <a:rPr lang="en-US" dirty="0">
                <a:latin typeface="Times New Roman"/>
              </a:rPr>
              <a:t> These findings were the basis of our </a:t>
            </a:r>
            <a:r>
              <a:rPr lang="en-US" dirty="0" err="1">
                <a:latin typeface="Times New Roman"/>
              </a:rPr>
              <a:t>ImageNet</a:t>
            </a:r>
            <a:r>
              <a:rPr lang="en-US" dirty="0">
                <a:latin typeface="Times New Roman"/>
              </a:rPr>
              <a:t> Challenge 2014 submission, where researcher secured the first and the second places in the </a:t>
            </a:r>
            <a:r>
              <a:rPr lang="en-US" dirty="0" err="1">
                <a:latin typeface="Times New Roman"/>
              </a:rPr>
              <a:t>localisation</a:t>
            </a:r>
            <a:r>
              <a:rPr lang="en-US" dirty="0">
                <a:latin typeface="Times New Roman"/>
              </a:rPr>
              <a:t> and classification tracks respectively. </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61190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9DA3-0A11-43D0-9219-CB5635BC5EF7}"/>
              </a:ext>
            </a:extLst>
          </p:cNvPr>
          <p:cNvSpPr>
            <a:spLocks noGrp="1"/>
          </p:cNvSpPr>
          <p:nvPr>
            <p:ph type="title"/>
          </p:nvPr>
        </p:nvSpPr>
        <p:spPr/>
        <p:txBody>
          <a:bodyPr/>
          <a:lstStyle/>
          <a:p>
            <a:pPr algn="ctr"/>
            <a:r>
              <a:rPr lang="en-US" b="1" dirty="0">
                <a:latin typeface="+mn-lt"/>
              </a:rPr>
              <a:t>VGG 16 Architecture </a:t>
            </a:r>
          </a:p>
        </p:txBody>
      </p:sp>
      <p:pic>
        <p:nvPicPr>
          <p:cNvPr id="5" name="Content Placeholder 4">
            <a:extLst>
              <a:ext uri="{FF2B5EF4-FFF2-40B4-BE49-F238E27FC236}">
                <a16:creationId xmlns:a16="http://schemas.microsoft.com/office/drawing/2014/main" id="{841DFCF3-F54F-4913-851B-A4FAD23938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1336" y="1825625"/>
            <a:ext cx="6849328" cy="4351338"/>
          </a:xfrm>
        </p:spPr>
      </p:pic>
      <p:sp>
        <p:nvSpPr>
          <p:cNvPr id="6" name="Footer Placeholder 5">
            <a:extLst>
              <a:ext uri="{FF2B5EF4-FFF2-40B4-BE49-F238E27FC236}">
                <a16:creationId xmlns:a16="http://schemas.microsoft.com/office/drawing/2014/main" id="{52705946-92D1-48EF-B5ED-2C9288398FD2}"/>
              </a:ext>
            </a:extLst>
          </p:cNvPr>
          <p:cNvSpPr>
            <a:spLocks noGrp="1"/>
          </p:cNvSpPr>
          <p:nvPr>
            <p:ph type="ftr" sz="quarter" idx="11"/>
          </p:nvPr>
        </p:nvSpPr>
        <p:spPr/>
        <p:txBody>
          <a:bodyPr/>
          <a:lstStyle/>
          <a:p>
            <a:r>
              <a:rPr lang="en-US" dirty="0"/>
              <a:t>Source: http:\researchget.net</a:t>
            </a:r>
          </a:p>
        </p:txBody>
      </p:sp>
    </p:spTree>
    <p:extLst>
      <p:ext uri="{BB962C8B-B14F-4D97-AF65-F5344CB8AC3E}">
        <p14:creationId xmlns:p14="http://schemas.microsoft.com/office/powerpoint/2010/main" val="3858185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5400000">
            <a:off x="-286321" y="2168021"/>
            <a:ext cx="6592441"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495800" y="457200"/>
            <a:ext cx="6629400" cy="5324535"/>
          </a:xfrm>
          <a:prstGeom prst="rect">
            <a:avLst/>
          </a:prstGeom>
        </p:spPr>
        <p:txBody>
          <a:bodyPr wrap="square">
            <a:spAutoFit/>
          </a:bodyPr>
          <a:lstStyle/>
          <a:p>
            <a:pPr marL="457200" indent="-457200">
              <a:buFont typeface="+mj-lt"/>
              <a:buAutoNum type="arabicPeriod"/>
            </a:pPr>
            <a:r>
              <a:rPr lang="en-IN" sz="2000" dirty="0"/>
              <a:t>Convolution using 64 filters</a:t>
            </a:r>
          </a:p>
          <a:p>
            <a:pPr marL="457200" indent="-457200">
              <a:buFont typeface="+mj-lt"/>
              <a:buAutoNum type="arabicPeriod"/>
            </a:pPr>
            <a:r>
              <a:rPr lang="en-IN" sz="2000" dirty="0"/>
              <a:t>Convolution using 64 filters + Max pooling</a:t>
            </a:r>
          </a:p>
          <a:p>
            <a:pPr marL="457200" indent="-457200">
              <a:buFont typeface="+mj-lt"/>
              <a:buAutoNum type="arabicPeriod"/>
            </a:pPr>
            <a:r>
              <a:rPr lang="en-IN" sz="2000" dirty="0"/>
              <a:t>Convolution using 128 filters</a:t>
            </a:r>
          </a:p>
          <a:p>
            <a:pPr marL="457200" indent="-457200">
              <a:buFont typeface="+mj-lt"/>
              <a:buAutoNum type="arabicPeriod"/>
            </a:pPr>
            <a:r>
              <a:rPr lang="en-IN" sz="2000" dirty="0"/>
              <a:t>Convolution using 128 filters + Max pooling</a:t>
            </a:r>
          </a:p>
          <a:p>
            <a:pPr marL="457200" indent="-457200">
              <a:buFont typeface="+mj-lt"/>
              <a:buAutoNum type="arabicPeriod"/>
            </a:pPr>
            <a:r>
              <a:rPr lang="en-IN" sz="2000" dirty="0"/>
              <a:t>Convolution using 256 filters</a:t>
            </a:r>
          </a:p>
          <a:p>
            <a:pPr marL="457200" indent="-457200">
              <a:buFont typeface="+mj-lt"/>
              <a:buAutoNum type="arabicPeriod"/>
            </a:pPr>
            <a:r>
              <a:rPr lang="en-IN" sz="2000" dirty="0"/>
              <a:t>Convolution using 256 filters</a:t>
            </a:r>
          </a:p>
          <a:p>
            <a:pPr marL="457200" indent="-457200">
              <a:buFont typeface="+mj-lt"/>
              <a:buAutoNum type="arabicPeriod"/>
            </a:pPr>
            <a:r>
              <a:rPr lang="en-IN" sz="2000" dirty="0"/>
              <a:t>Convolution using 256 filters + Max pooling</a:t>
            </a:r>
          </a:p>
          <a:p>
            <a:pPr marL="457200" indent="-457200">
              <a:buFont typeface="+mj-lt"/>
              <a:buAutoNum type="arabicPeriod"/>
            </a:pPr>
            <a:r>
              <a:rPr lang="en-IN" sz="2000" dirty="0"/>
              <a:t>Convolution using 512 filters</a:t>
            </a:r>
          </a:p>
          <a:p>
            <a:pPr marL="457200" indent="-457200">
              <a:buFont typeface="+mj-lt"/>
              <a:buAutoNum type="arabicPeriod"/>
            </a:pPr>
            <a:r>
              <a:rPr lang="en-IN" sz="2000" dirty="0"/>
              <a:t>Convolution using 512 filters</a:t>
            </a:r>
          </a:p>
          <a:p>
            <a:pPr marL="457200" indent="-457200">
              <a:buFont typeface="+mj-lt"/>
              <a:buAutoNum type="arabicPeriod"/>
            </a:pPr>
            <a:r>
              <a:rPr lang="en-IN" sz="2000" dirty="0"/>
              <a:t>Convolution using 512 filters + Max pooling</a:t>
            </a:r>
          </a:p>
          <a:p>
            <a:pPr marL="457200" indent="-457200">
              <a:buFont typeface="+mj-lt"/>
              <a:buAutoNum type="arabicPeriod"/>
            </a:pPr>
            <a:r>
              <a:rPr lang="en-IN" sz="2000" dirty="0"/>
              <a:t>Convolution using 512 filters</a:t>
            </a:r>
          </a:p>
          <a:p>
            <a:pPr marL="457200" indent="-457200">
              <a:buFont typeface="+mj-lt"/>
              <a:buAutoNum type="arabicPeriod"/>
            </a:pPr>
            <a:r>
              <a:rPr lang="en-IN" sz="2000" dirty="0"/>
              <a:t>Convolution using 512 filters</a:t>
            </a:r>
          </a:p>
          <a:p>
            <a:pPr marL="457200" indent="-457200">
              <a:buFont typeface="+mj-lt"/>
              <a:buAutoNum type="arabicPeriod"/>
            </a:pPr>
            <a:r>
              <a:rPr lang="en-IN" sz="2000" dirty="0"/>
              <a:t>Convolution using 512 filters + Max pooling</a:t>
            </a:r>
          </a:p>
          <a:p>
            <a:pPr marL="457200" indent="-457200">
              <a:buFont typeface="+mj-lt"/>
              <a:buAutoNum type="arabicPeriod"/>
            </a:pPr>
            <a:r>
              <a:rPr lang="en-IN" sz="2000" dirty="0"/>
              <a:t>Fully connected with 4096 nodes</a:t>
            </a:r>
          </a:p>
          <a:p>
            <a:pPr marL="457200" indent="-457200">
              <a:buFont typeface="+mj-lt"/>
              <a:buAutoNum type="arabicPeriod"/>
            </a:pPr>
            <a:r>
              <a:rPr lang="en-IN" sz="2000" dirty="0"/>
              <a:t>Fully connected with 4096 nodes</a:t>
            </a:r>
          </a:p>
          <a:p>
            <a:pPr marL="457200" indent="-457200">
              <a:buFont typeface="+mj-lt"/>
              <a:buAutoNum type="arabicPeriod"/>
            </a:pPr>
            <a:r>
              <a:rPr lang="en-IN" sz="2000" dirty="0"/>
              <a:t>Output layer with </a:t>
            </a:r>
            <a:r>
              <a:rPr lang="en-IN" sz="2000" dirty="0" err="1"/>
              <a:t>Softmax</a:t>
            </a:r>
            <a:r>
              <a:rPr lang="en-IN" sz="2000" dirty="0"/>
              <a:t> activation with 1000 nodes</a:t>
            </a:r>
          </a:p>
          <a:p>
            <a:endParaRPr lang="en-IN" sz="2000" dirty="0"/>
          </a:p>
        </p:txBody>
      </p:sp>
    </p:spTree>
    <p:extLst>
      <p:ext uri="{BB962C8B-B14F-4D97-AF65-F5344CB8AC3E}">
        <p14:creationId xmlns:p14="http://schemas.microsoft.com/office/powerpoint/2010/main" val="1246692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0C22F-AAA8-4B48-ACDD-FA3B6D0372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F8E1FB-C409-4C5A-B5C9-5DAA16C5842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3344570-52EB-4D9C-A551-EB61E701478A}"/>
              </a:ext>
            </a:extLst>
          </p:cNvPr>
          <p:cNvPicPr>
            <a:picLocks noChangeAspect="1"/>
          </p:cNvPicPr>
          <p:nvPr/>
        </p:nvPicPr>
        <p:blipFill>
          <a:blip r:embed="rId2"/>
          <a:stretch>
            <a:fillRect/>
          </a:stretch>
        </p:blipFill>
        <p:spPr>
          <a:xfrm>
            <a:off x="1247867" y="1953419"/>
            <a:ext cx="8648700" cy="4095750"/>
          </a:xfrm>
          <a:prstGeom prst="rect">
            <a:avLst/>
          </a:prstGeom>
        </p:spPr>
      </p:pic>
    </p:spTree>
    <p:extLst>
      <p:ext uri="{BB962C8B-B14F-4D97-AF65-F5344CB8AC3E}">
        <p14:creationId xmlns:p14="http://schemas.microsoft.com/office/powerpoint/2010/main" val="2545224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28C97-2EB8-EF3C-157D-63621775B77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E354F62-2B3A-48EF-4833-19655348A6B2}"/>
              </a:ext>
            </a:extLst>
          </p:cNvPr>
          <p:cNvPicPr>
            <a:picLocks noGrp="1" noChangeAspect="1"/>
          </p:cNvPicPr>
          <p:nvPr>
            <p:ph idx="1"/>
          </p:nvPr>
        </p:nvPicPr>
        <p:blipFill>
          <a:blip r:embed="rId2"/>
          <a:stretch>
            <a:fillRect/>
          </a:stretch>
        </p:blipFill>
        <p:spPr>
          <a:xfrm>
            <a:off x="2692719" y="1825625"/>
            <a:ext cx="6806562" cy="4351338"/>
          </a:xfrm>
          <a:prstGeom prst="rect">
            <a:avLst/>
          </a:prstGeom>
        </p:spPr>
      </p:pic>
    </p:spTree>
    <p:extLst>
      <p:ext uri="{BB962C8B-B14F-4D97-AF65-F5344CB8AC3E}">
        <p14:creationId xmlns:p14="http://schemas.microsoft.com/office/powerpoint/2010/main" val="903662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5932-6918-F62A-BD8A-E54DCC9A6FA2}"/>
              </a:ext>
            </a:extLst>
          </p:cNvPr>
          <p:cNvSpPr>
            <a:spLocks noGrp="1"/>
          </p:cNvSpPr>
          <p:nvPr>
            <p:ph type="title"/>
          </p:nvPr>
        </p:nvSpPr>
        <p:spPr/>
        <p:txBody>
          <a:bodyPr/>
          <a:lstStyle/>
          <a:p>
            <a:endParaRPr lang="en-US"/>
          </a:p>
        </p:txBody>
      </p:sp>
      <p:pic>
        <p:nvPicPr>
          <p:cNvPr id="5" name="Content Placeholder 4" descr="Diagram&#10;&#10;Description automatically generated">
            <a:extLst>
              <a:ext uri="{FF2B5EF4-FFF2-40B4-BE49-F238E27FC236}">
                <a16:creationId xmlns:a16="http://schemas.microsoft.com/office/drawing/2014/main" id="{36774D5D-BA38-F578-5F7D-6D0C8F3E40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875" y="2134394"/>
            <a:ext cx="8096250" cy="3733800"/>
          </a:xfrm>
        </p:spPr>
      </p:pic>
    </p:spTree>
    <p:extLst>
      <p:ext uri="{BB962C8B-B14F-4D97-AF65-F5344CB8AC3E}">
        <p14:creationId xmlns:p14="http://schemas.microsoft.com/office/powerpoint/2010/main" val="148825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CFFA9-259B-41B8-A020-61D27D95EB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506176-A3B2-4235-A916-056BB114A363}"/>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b="1" dirty="0"/>
              <a:t>Input.</a:t>
            </a:r>
            <a:r>
              <a:rPr lang="en-US" dirty="0"/>
              <a:t> VGG takes in a 224x224 pixel RGB image. For the ImageNet competition, the authors cropped out the center 224x224 patch in each image to keep the input image size consistent.</a:t>
            </a:r>
          </a:p>
          <a:p>
            <a:pPr>
              <a:buFont typeface="Arial" panose="020B0604020202020204" pitchFamily="34" charset="0"/>
              <a:buChar char="•"/>
            </a:pPr>
            <a:r>
              <a:rPr lang="en-US" b="1" dirty="0"/>
              <a:t>Convolutional Layers. </a:t>
            </a:r>
            <a:r>
              <a:rPr lang="en-US" dirty="0"/>
              <a:t>The convolutional layers in VGG use a very small receptive field (3x3, the smallest possible size that still captures left/right and up/down). There are also 1x1 convolution filters which act as a linear transformation of the input, which is followed by a </a:t>
            </a:r>
            <a:r>
              <a:rPr lang="en-US" dirty="0" err="1"/>
              <a:t>ReLU</a:t>
            </a:r>
            <a:r>
              <a:rPr lang="en-US" dirty="0"/>
              <a:t> unit. The convolution stride is fixed to 1 pixel so that the spatial resolution is preserved after convolution.</a:t>
            </a:r>
          </a:p>
          <a:p>
            <a:pPr>
              <a:buFont typeface="Arial" panose="020B0604020202020204" pitchFamily="34" charset="0"/>
              <a:buChar char="•"/>
            </a:pPr>
            <a:r>
              <a:rPr lang="en-US" b="1" dirty="0"/>
              <a:t>Fully-Connected Layers.</a:t>
            </a:r>
            <a:r>
              <a:rPr lang="en-US" dirty="0"/>
              <a:t> VGG has three fully-connected layers: the first two have 4096 channels each and the third has 1000 channels, 1 for each class.</a:t>
            </a:r>
          </a:p>
          <a:p>
            <a:pPr>
              <a:buFont typeface="Arial" panose="020B0604020202020204" pitchFamily="34" charset="0"/>
              <a:buChar char="•"/>
            </a:pPr>
            <a:r>
              <a:rPr lang="en-US" b="1" dirty="0"/>
              <a:t>Hidden Layers. </a:t>
            </a:r>
            <a:r>
              <a:rPr lang="en-US" dirty="0"/>
              <a:t>All of VGG’s hidden layers use </a:t>
            </a:r>
            <a:r>
              <a:rPr lang="en-US" dirty="0" err="1"/>
              <a:t>ReLU</a:t>
            </a:r>
            <a:r>
              <a:rPr lang="en-US" dirty="0"/>
              <a:t> (a huge innovation from </a:t>
            </a:r>
            <a:r>
              <a:rPr lang="en-US" dirty="0" err="1"/>
              <a:t>AlexNet</a:t>
            </a:r>
            <a:r>
              <a:rPr lang="en-US" dirty="0"/>
              <a:t> that cut training time). VGG does not generally use Local Response Normalization (LRN), as LRN increases memory consumption and training time with no particular increase in accuracy.</a:t>
            </a:r>
          </a:p>
          <a:p>
            <a:endParaRPr lang="en-US" dirty="0"/>
          </a:p>
        </p:txBody>
      </p:sp>
    </p:spTree>
    <p:extLst>
      <p:ext uri="{BB962C8B-B14F-4D97-AF65-F5344CB8AC3E}">
        <p14:creationId xmlns:p14="http://schemas.microsoft.com/office/powerpoint/2010/main" val="1527402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A0C0-287B-8280-F023-DA4987602F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54C8A1-2E5F-0F14-93AB-CD3BA40B4634}"/>
              </a:ext>
            </a:extLst>
          </p:cNvPr>
          <p:cNvSpPr>
            <a:spLocks noGrp="1"/>
          </p:cNvSpPr>
          <p:nvPr>
            <p:ph idx="1"/>
          </p:nvPr>
        </p:nvSpPr>
        <p:spPr/>
        <p:txBody>
          <a:bodyPr>
            <a:normAutofit fontScale="77500" lnSpcReduction="20000"/>
          </a:bodyPr>
          <a:lstStyle/>
          <a:p>
            <a:r>
              <a:rPr lang="en-US" dirty="0"/>
              <a:t> The 16 in VGG16 refers to 16 layers that have weights. In VGG16 there are thirteen convolutional layers, five Max Pooling layers, and three Dense layers which sum up to 21 layers but it has only sixteen weight layers i.e., learnable parameters layer.</a:t>
            </a:r>
          </a:p>
          <a:p>
            <a:r>
              <a:rPr lang="en-US" dirty="0"/>
              <a:t>    VGG16 takes input tensor size as 224, 244 with 3 RGB channel</a:t>
            </a:r>
          </a:p>
          <a:p>
            <a:r>
              <a:rPr lang="en-US" dirty="0"/>
              <a:t>    Most unique thing about VGG16 is that instead of having a large number of hyper-parameters they focused on having convolution layers of 3x3 filter with stride 1 and always used the same padding and </a:t>
            </a:r>
            <a:r>
              <a:rPr lang="en-US" dirty="0" err="1"/>
              <a:t>maxpool</a:t>
            </a:r>
            <a:r>
              <a:rPr lang="en-US" dirty="0"/>
              <a:t> layer of 2x2 filter of stride 2.</a:t>
            </a:r>
          </a:p>
          <a:p>
            <a:r>
              <a:rPr lang="en-US" dirty="0"/>
              <a:t>    The convolution and max pool layers are consistently arranged throughout the whole architecture</a:t>
            </a:r>
          </a:p>
          <a:p>
            <a:r>
              <a:rPr lang="en-US" dirty="0"/>
              <a:t>    Conv-1 Layer has 64 number of filters, Conv-2 has 128 filters, Conv-3 has 256 filters, Conv 4 and Conv 5 has 512 filters.</a:t>
            </a:r>
          </a:p>
          <a:p>
            <a:r>
              <a:rPr lang="en-US" dirty="0"/>
              <a:t>    Three Fully-Connected (FC) layers follow a stack of convolutional layers: the first two have 4096 channels each, the third performs 1000-way ILSVRC classification and thus contains 1000 channels (one for each class). The final layer is the soft-max layer.</a:t>
            </a:r>
          </a:p>
        </p:txBody>
      </p:sp>
    </p:spTree>
    <p:extLst>
      <p:ext uri="{BB962C8B-B14F-4D97-AF65-F5344CB8AC3E}">
        <p14:creationId xmlns:p14="http://schemas.microsoft.com/office/powerpoint/2010/main" val="218972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0336-C022-4C28-BCF7-D9118ADBC8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35E39C-6281-4037-BD18-D2C1AA0DD4B9}"/>
              </a:ext>
            </a:extLst>
          </p:cNvPr>
          <p:cNvSpPr>
            <a:spLocks noGrp="1"/>
          </p:cNvSpPr>
          <p:nvPr>
            <p:ph idx="1"/>
          </p:nvPr>
        </p:nvSpPr>
        <p:spPr/>
        <p:txBody>
          <a:bodyPr>
            <a:normAutofit lnSpcReduction="10000"/>
          </a:bodyPr>
          <a:lstStyle/>
          <a:p>
            <a:r>
              <a:rPr lang="en-US" dirty="0"/>
              <a:t>In 2014 there are a couple of architectures that were more significantly different and made another jump in performance, and the main difference with these networks with the deeper networks.</a:t>
            </a:r>
          </a:p>
          <a:p>
            <a:r>
              <a:rPr lang="en-US" dirty="0"/>
              <a:t>The VGG network architecture was introduced by </a:t>
            </a:r>
            <a:r>
              <a:rPr lang="en-US" dirty="0" err="1"/>
              <a:t>Simonyan</a:t>
            </a:r>
            <a:r>
              <a:rPr lang="en-US" dirty="0"/>
              <a:t> and Zisserman in their 2014 paper, </a:t>
            </a:r>
            <a:r>
              <a:rPr lang="en-US" i="1" dirty="0">
                <a:hlinkClick r:id="rId2"/>
              </a:rPr>
              <a:t>Very Deep Convolutional Networks for Large Scale Image Recognition</a:t>
            </a:r>
            <a:r>
              <a:rPr lang="en-US" dirty="0"/>
              <a:t>.</a:t>
            </a:r>
          </a:p>
          <a:p>
            <a:r>
              <a:rPr lang="en-US" dirty="0"/>
              <a:t>Reference: </a:t>
            </a:r>
            <a:r>
              <a:rPr lang="en-US" dirty="0" err="1"/>
              <a:t>Simonyan</a:t>
            </a:r>
            <a:r>
              <a:rPr lang="en-US" dirty="0"/>
              <a:t>, Karen, and Andrew Zisserman. "Very deep convolutional networks for large-scale image recognition." </a:t>
            </a:r>
            <a:r>
              <a:rPr lang="en-US" i="1" dirty="0" err="1"/>
              <a:t>arXiv</a:t>
            </a:r>
            <a:r>
              <a:rPr lang="en-US" i="1" dirty="0"/>
              <a:t> preprint arXiv:1409.1556</a:t>
            </a:r>
            <a:r>
              <a:rPr lang="en-US" dirty="0"/>
              <a:t> (2014).</a:t>
            </a:r>
          </a:p>
          <a:p>
            <a:r>
              <a:rPr lang="en-US" dirty="0" err="1"/>
              <a:t>VGGNet</a:t>
            </a:r>
            <a:r>
              <a:rPr lang="en-US" dirty="0"/>
              <a:t> was the runner up of the ImageNet Large Scale Visual Recognition Challenge(ILSVRC) classification the benchmark in 2014.</a:t>
            </a:r>
          </a:p>
          <a:p>
            <a:endParaRPr lang="en-US" dirty="0"/>
          </a:p>
        </p:txBody>
      </p:sp>
    </p:spTree>
    <p:extLst>
      <p:ext uri="{BB962C8B-B14F-4D97-AF65-F5344CB8AC3E}">
        <p14:creationId xmlns:p14="http://schemas.microsoft.com/office/powerpoint/2010/main" val="3758546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B8DA-F3EF-4610-8396-D025ED2B130D}"/>
              </a:ext>
            </a:extLst>
          </p:cNvPr>
          <p:cNvSpPr>
            <a:spLocks noGrp="1"/>
          </p:cNvSpPr>
          <p:nvPr>
            <p:ph type="title"/>
          </p:nvPr>
        </p:nvSpPr>
        <p:spPr/>
        <p:txBody>
          <a:bodyPr>
            <a:normAutofit/>
          </a:bodyPr>
          <a:lstStyle/>
          <a:p>
            <a:r>
              <a:rPr lang="en-US" sz="3200" b="1" dirty="0"/>
              <a:t>The Difference.</a:t>
            </a:r>
            <a:r>
              <a:rPr lang="en-US" sz="3200" dirty="0"/>
              <a:t> VGG, while based off of </a:t>
            </a:r>
            <a:r>
              <a:rPr lang="en-US" sz="3200" dirty="0" err="1"/>
              <a:t>AlexNet</a:t>
            </a:r>
            <a:r>
              <a:rPr lang="en-US" sz="3200" dirty="0"/>
              <a:t>, has several differences that separates it from other competing models:</a:t>
            </a:r>
          </a:p>
        </p:txBody>
      </p:sp>
      <p:sp>
        <p:nvSpPr>
          <p:cNvPr id="3" name="Content Placeholder 2">
            <a:extLst>
              <a:ext uri="{FF2B5EF4-FFF2-40B4-BE49-F238E27FC236}">
                <a16:creationId xmlns:a16="http://schemas.microsoft.com/office/drawing/2014/main" id="{9ED970CA-411A-4985-A5C9-DA03AD11DE0B}"/>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Instead of using large receptive fields like </a:t>
            </a:r>
            <a:r>
              <a:rPr lang="en-US" dirty="0" err="1"/>
              <a:t>AlexNet</a:t>
            </a:r>
            <a:r>
              <a:rPr lang="en-US" dirty="0"/>
              <a:t> (11x11 with a stride of 4), VGG uses very small receptive fields (3x3 with a stride of 1). Because there are now three </a:t>
            </a:r>
            <a:r>
              <a:rPr lang="en-US" dirty="0" err="1"/>
              <a:t>ReLU</a:t>
            </a:r>
            <a:r>
              <a:rPr lang="en-US" dirty="0"/>
              <a:t> units instead of just one, the decision function is more discriminative. There are also fewer parameters (27 times the number of channels instead of </a:t>
            </a:r>
            <a:r>
              <a:rPr lang="en-US" dirty="0" err="1"/>
              <a:t>AlexNet’s</a:t>
            </a:r>
            <a:r>
              <a:rPr lang="en-US" dirty="0"/>
              <a:t> 49 times the number of channels).</a:t>
            </a:r>
          </a:p>
          <a:p>
            <a:pPr>
              <a:buFont typeface="Arial" panose="020B0604020202020204" pitchFamily="34" charset="0"/>
              <a:buChar char="•"/>
            </a:pPr>
            <a:r>
              <a:rPr lang="en-US" dirty="0"/>
              <a:t>VGG incorporates 1x1 convolutional layers to make the decision function more non-linear without changing the receptive fields.</a:t>
            </a:r>
          </a:p>
          <a:p>
            <a:pPr>
              <a:buFont typeface="Arial" panose="020B0604020202020204" pitchFamily="34" charset="0"/>
              <a:buChar char="•"/>
            </a:pPr>
            <a:r>
              <a:rPr lang="en-US" dirty="0"/>
              <a:t>The small-size convolution filters allows VGG to have a large number of weight layers; of course, more layers leads to improved performance. This isn’t an uncommon feature, though. </a:t>
            </a:r>
            <a:r>
              <a:rPr lang="en-US" dirty="0" err="1"/>
              <a:t>GoogLeNet</a:t>
            </a:r>
            <a:r>
              <a:rPr lang="en-US" dirty="0"/>
              <a:t>, another model that uses deep CNNs and small convolution filters, was also showed up in the 2014 ImageNet competition.</a:t>
            </a:r>
          </a:p>
          <a:p>
            <a:endParaRPr lang="en-US" dirty="0"/>
          </a:p>
        </p:txBody>
      </p:sp>
    </p:spTree>
    <p:extLst>
      <p:ext uri="{BB962C8B-B14F-4D97-AF65-F5344CB8AC3E}">
        <p14:creationId xmlns:p14="http://schemas.microsoft.com/office/powerpoint/2010/main" val="1362566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1470-3499-47B8-87E0-68BFCCE42FB1}"/>
              </a:ext>
            </a:extLst>
          </p:cNvPr>
          <p:cNvSpPr>
            <a:spLocks noGrp="1"/>
          </p:cNvSpPr>
          <p:nvPr>
            <p:ph type="title"/>
          </p:nvPr>
        </p:nvSpPr>
        <p:spPr/>
        <p:txBody>
          <a:bodyPr/>
          <a:lstStyle/>
          <a:p>
            <a:endParaRPr lang="en-US"/>
          </a:p>
        </p:txBody>
      </p:sp>
      <p:pic>
        <p:nvPicPr>
          <p:cNvPr id="5" name="Content Placeholder 4" descr="A picture containing text, crossword puzzle, receipt&#10;&#10;Description automatically generated">
            <a:extLst>
              <a:ext uri="{FF2B5EF4-FFF2-40B4-BE49-F238E27FC236}">
                <a16:creationId xmlns:a16="http://schemas.microsoft.com/office/drawing/2014/main" id="{69D346B6-A746-4A07-9F9D-2636017A8C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96265"/>
            <a:ext cx="10515600" cy="3410058"/>
          </a:xfrm>
        </p:spPr>
      </p:pic>
    </p:spTree>
    <p:extLst>
      <p:ext uri="{BB962C8B-B14F-4D97-AF65-F5344CB8AC3E}">
        <p14:creationId xmlns:p14="http://schemas.microsoft.com/office/powerpoint/2010/main" val="3490745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1E56B-AC9D-4FCF-9F39-EB1B42576340}"/>
              </a:ext>
            </a:extLst>
          </p:cNvPr>
          <p:cNvSpPr>
            <a:spLocks noGrp="1"/>
          </p:cNvSpPr>
          <p:nvPr>
            <p:ph type="title"/>
          </p:nvPr>
        </p:nvSpPr>
        <p:spPr/>
        <p:txBody>
          <a:bodyPr/>
          <a:lstStyle/>
          <a:p>
            <a:r>
              <a:rPr lang="en-US" b="1" dirty="0"/>
              <a:t>VGG Architecture</a:t>
            </a:r>
            <a:endParaRPr lang="en-US" dirty="0"/>
          </a:p>
        </p:txBody>
      </p:sp>
      <p:sp>
        <p:nvSpPr>
          <p:cNvPr id="3" name="Content Placeholder 2">
            <a:extLst>
              <a:ext uri="{FF2B5EF4-FFF2-40B4-BE49-F238E27FC236}">
                <a16:creationId xmlns:a16="http://schemas.microsoft.com/office/drawing/2014/main" id="{8AF6AA1F-E16C-4E49-9A17-E0CB4F9C0297}"/>
              </a:ext>
            </a:extLst>
          </p:cNvPr>
          <p:cNvSpPr>
            <a:spLocks noGrp="1"/>
          </p:cNvSpPr>
          <p:nvPr>
            <p:ph idx="1"/>
          </p:nvPr>
        </p:nvSpPr>
        <p:spPr/>
        <p:txBody>
          <a:bodyPr>
            <a:normAutofit fontScale="85000" lnSpcReduction="20000"/>
          </a:bodyPr>
          <a:lstStyle/>
          <a:p>
            <a:r>
              <a:rPr lang="en-US" dirty="0"/>
              <a:t>The input to VGG based </a:t>
            </a:r>
            <a:r>
              <a:rPr lang="en-US" dirty="0" err="1"/>
              <a:t>convNet</a:t>
            </a:r>
            <a:r>
              <a:rPr lang="en-US" dirty="0"/>
              <a:t> is a 224*224 RGB image. Preprocessing layer takes the RGB image with pixel values in the range of 0–255 and subtracts the mean image values which is calculated over the entire ImageNet training set.</a:t>
            </a:r>
          </a:p>
          <a:p>
            <a:r>
              <a:rPr lang="en-US" dirty="0"/>
              <a:t>The input images after preprocessing are passed through these weight layers. The training images are passed through a stack of convolution layers. </a:t>
            </a:r>
          </a:p>
          <a:p>
            <a:r>
              <a:rPr lang="en-US" dirty="0"/>
              <a:t>There are total of 13 convolutional layers and 3 fully connected layers in VGG16 architecture. VGG has smaller filters (3*3) with more depth instead of having large filters. </a:t>
            </a:r>
          </a:p>
          <a:p>
            <a:r>
              <a:rPr lang="en-US" dirty="0"/>
              <a:t>Another variation of </a:t>
            </a:r>
            <a:r>
              <a:rPr lang="en-US" dirty="0" err="1"/>
              <a:t>VGGNet</a:t>
            </a:r>
            <a:r>
              <a:rPr lang="en-US" dirty="0"/>
              <a:t> has 19 weight layers consisting of 16 convolutional layers with 3 fully connected layers and same 5 pooling layers. </a:t>
            </a:r>
          </a:p>
          <a:p>
            <a:r>
              <a:rPr lang="en-US" dirty="0"/>
              <a:t>In both variation of </a:t>
            </a:r>
            <a:r>
              <a:rPr lang="en-US" dirty="0" err="1"/>
              <a:t>VGGNet</a:t>
            </a:r>
            <a:r>
              <a:rPr lang="en-US" dirty="0"/>
              <a:t> there consists of two Fully Connected layers with 4096 channels each which is followed by another fully connected layer with 1000 channels to predict 1000 labels. </a:t>
            </a:r>
          </a:p>
          <a:p>
            <a:r>
              <a:rPr lang="en-US" dirty="0"/>
              <a:t>Last fully connected layer uses </a:t>
            </a:r>
            <a:r>
              <a:rPr lang="en-US" dirty="0" err="1"/>
              <a:t>softmax</a:t>
            </a:r>
            <a:r>
              <a:rPr lang="en-US" dirty="0"/>
              <a:t> layer for classification purpose.</a:t>
            </a:r>
          </a:p>
        </p:txBody>
      </p:sp>
    </p:spTree>
    <p:extLst>
      <p:ext uri="{BB962C8B-B14F-4D97-AF65-F5344CB8AC3E}">
        <p14:creationId xmlns:p14="http://schemas.microsoft.com/office/powerpoint/2010/main" val="2116820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sp>
        <p:nvSpPr>
          <p:cNvPr id="3" name="Content Placeholder 2"/>
          <p:cNvSpPr>
            <a:spLocks noGrp="1"/>
          </p:cNvSpPr>
          <p:nvPr>
            <p:ph idx="1"/>
          </p:nvPr>
        </p:nvSpPr>
        <p:spPr/>
        <p:txBody>
          <a:bodyPr>
            <a:normAutofit fontScale="85000" lnSpcReduction="10000"/>
          </a:bodyPr>
          <a:lstStyle/>
          <a:p>
            <a:r>
              <a:rPr lang="en-US" dirty="0">
                <a:latin typeface="Times New Roman"/>
              </a:rPr>
              <a:t>During training, the input to our </a:t>
            </a:r>
            <a:r>
              <a:rPr lang="en-US" dirty="0" err="1">
                <a:latin typeface="Times New Roman"/>
              </a:rPr>
              <a:t>ConvNets</a:t>
            </a:r>
            <a:r>
              <a:rPr lang="en-US" dirty="0">
                <a:latin typeface="Times New Roman"/>
              </a:rPr>
              <a:t> is a fixed-size </a:t>
            </a:r>
            <a:r>
              <a:rPr lang="en-US" dirty="0">
                <a:latin typeface="CMR10"/>
              </a:rPr>
              <a:t>224 </a:t>
            </a:r>
            <a:r>
              <a:rPr lang="en-US" dirty="0">
                <a:latin typeface="CMSY10"/>
              </a:rPr>
              <a:t>× </a:t>
            </a:r>
            <a:r>
              <a:rPr lang="en-US" dirty="0">
                <a:latin typeface="CMR10"/>
              </a:rPr>
              <a:t>224 </a:t>
            </a:r>
            <a:r>
              <a:rPr lang="en-US" dirty="0" err="1">
                <a:latin typeface="Times New Roman"/>
              </a:rPr>
              <a:t>RGB</a:t>
            </a:r>
            <a:r>
              <a:rPr lang="en-US" dirty="0">
                <a:latin typeface="Times New Roman"/>
              </a:rPr>
              <a:t> image. </a:t>
            </a:r>
          </a:p>
          <a:p>
            <a:r>
              <a:rPr lang="en-US" dirty="0">
                <a:latin typeface="Times New Roman"/>
              </a:rPr>
              <a:t>The only preprocessing  is subtracting the mean </a:t>
            </a:r>
            <a:r>
              <a:rPr lang="en-US" dirty="0" err="1">
                <a:latin typeface="Times New Roman"/>
              </a:rPr>
              <a:t>RGB</a:t>
            </a:r>
            <a:r>
              <a:rPr lang="en-US" dirty="0">
                <a:latin typeface="Times New Roman"/>
              </a:rPr>
              <a:t> value, computed on the training set, from each pixel.</a:t>
            </a:r>
          </a:p>
          <a:p>
            <a:r>
              <a:rPr lang="en-US" dirty="0">
                <a:latin typeface="Times New Roman"/>
              </a:rPr>
              <a:t>The image is passed through a stack of convolutional (conv.) layers, where  use filters with a very small receptive field: </a:t>
            </a:r>
            <a:r>
              <a:rPr lang="en-US" dirty="0">
                <a:latin typeface="CMR10"/>
              </a:rPr>
              <a:t>3 </a:t>
            </a:r>
            <a:r>
              <a:rPr lang="en-US" dirty="0">
                <a:latin typeface="CMSY10"/>
              </a:rPr>
              <a:t>× </a:t>
            </a:r>
            <a:r>
              <a:rPr lang="en-US" dirty="0">
                <a:latin typeface="CMR10"/>
              </a:rPr>
              <a:t>3 </a:t>
            </a:r>
            <a:r>
              <a:rPr lang="en-US" dirty="0">
                <a:latin typeface="Times New Roman"/>
              </a:rPr>
              <a:t>(which is the smallest size to capture the notion of left/right, up/down,</a:t>
            </a:r>
          </a:p>
          <a:p>
            <a:r>
              <a:rPr lang="en-US" dirty="0">
                <a:latin typeface="Times New Roman"/>
              </a:rPr>
              <a:t>The convolution stride is fixed to </a:t>
            </a:r>
            <a:r>
              <a:rPr lang="en-US" dirty="0">
                <a:latin typeface="CMR10"/>
              </a:rPr>
              <a:t>1 </a:t>
            </a:r>
            <a:r>
              <a:rPr lang="en-US" dirty="0">
                <a:latin typeface="Times New Roman"/>
              </a:rPr>
              <a:t>pixel; the spatial padding of conv. layer input is such that the spatial resolution is preserved after convolution, i.e. the padding is </a:t>
            </a:r>
            <a:r>
              <a:rPr lang="en-US" dirty="0">
                <a:latin typeface="CMR10"/>
              </a:rPr>
              <a:t>1 </a:t>
            </a:r>
            <a:r>
              <a:rPr lang="en-US" dirty="0">
                <a:latin typeface="Times New Roman"/>
              </a:rPr>
              <a:t>pixel for </a:t>
            </a:r>
            <a:r>
              <a:rPr lang="en-US" dirty="0">
                <a:latin typeface="CMR10"/>
              </a:rPr>
              <a:t>3 </a:t>
            </a:r>
            <a:r>
              <a:rPr lang="en-US" dirty="0">
                <a:latin typeface="CMSY10"/>
              </a:rPr>
              <a:t>× </a:t>
            </a:r>
            <a:r>
              <a:rPr lang="en-US" dirty="0">
                <a:latin typeface="CMR10"/>
              </a:rPr>
              <a:t>3 </a:t>
            </a:r>
            <a:r>
              <a:rPr lang="en-US" dirty="0">
                <a:latin typeface="Times New Roman"/>
              </a:rPr>
              <a:t>conv. layers. </a:t>
            </a:r>
          </a:p>
          <a:p>
            <a:r>
              <a:rPr lang="en-US" dirty="0">
                <a:latin typeface="Times New Roman"/>
              </a:rPr>
              <a:t>Spatial pooling is carried out by five max-pooling layers, which follow some of the conv. layers (not all the conv. layers are followed by max-pooling). Max-pooling is performed over a </a:t>
            </a:r>
            <a:r>
              <a:rPr lang="en-US" dirty="0">
                <a:latin typeface="CMR10"/>
              </a:rPr>
              <a:t>2 </a:t>
            </a:r>
            <a:r>
              <a:rPr lang="en-US" dirty="0">
                <a:latin typeface="CMSY10"/>
              </a:rPr>
              <a:t>× </a:t>
            </a:r>
            <a:r>
              <a:rPr lang="en-US" dirty="0">
                <a:latin typeface="CMR10"/>
              </a:rPr>
              <a:t>2 </a:t>
            </a:r>
            <a:r>
              <a:rPr lang="en-US" dirty="0">
                <a:latin typeface="Times New Roman"/>
              </a:rPr>
              <a:t>pixel window, with stride </a:t>
            </a:r>
            <a:r>
              <a:rPr lang="en-US" dirty="0">
                <a:latin typeface="CMR10"/>
              </a:rPr>
              <a:t>2</a:t>
            </a:r>
            <a:r>
              <a:rPr lang="en-US" dirty="0">
                <a:latin typeface="Times New Roman"/>
              </a:rPr>
              <a:t>.</a:t>
            </a:r>
            <a:endParaRPr lang="en-US" dirty="0"/>
          </a:p>
        </p:txBody>
      </p:sp>
    </p:spTree>
    <p:extLst>
      <p:ext uri="{BB962C8B-B14F-4D97-AF65-F5344CB8AC3E}">
        <p14:creationId xmlns:p14="http://schemas.microsoft.com/office/powerpoint/2010/main" val="3898114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VGG</a:t>
            </a:r>
            <a:r>
              <a:rPr lang="en-US" b="1" dirty="0"/>
              <a:t> Architecture</a:t>
            </a:r>
            <a:endParaRPr lang="en-US" dirty="0"/>
          </a:p>
        </p:txBody>
      </p:sp>
      <p:sp>
        <p:nvSpPr>
          <p:cNvPr id="3" name="Content Placeholder 2"/>
          <p:cNvSpPr>
            <a:spLocks noGrp="1"/>
          </p:cNvSpPr>
          <p:nvPr>
            <p:ph idx="1"/>
          </p:nvPr>
        </p:nvSpPr>
        <p:spPr/>
        <p:txBody>
          <a:bodyPr>
            <a:normAutofit fontScale="92500"/>
          </a:bodyPr>
          <a:lstStyle/>
          <a:p>
            <a:r>
              <a:rPr lang="en-US" dirty="0"/>
              <a:t>A stack of convolutional layers (which has a different depth in different architectures) is followed by</a:t>
            </a:r>
          </a:p>
          <a:p>
            <a:r>
              <a:rPr lang="en-US" dirty="0"/>
              <a:t>Three Fully-Connected (FC) layers: the first two have 4096 channels each, the third performs 1000-</a:t>
            </a:r>
          </a:p>
          <a:p>
            <a:r>
              <a:rPr lang="en-US" dirty="0" err="1"/>
              <a:t>ILSVRC</a:t>
            </a:r>
            <a:r>
              <a:rPr lang="en-US" dirty="0"/>
              <a:t> classification and thus contains 1000 channels (one for each class). </a:t>
            </a:r>
          </a:p>
          <a:p>
            <a:r>
              <a:rPr lang="en-US" dirty="0"/>
              <a:t>The final layer is the soft-max layer. The configuration of the fully connected layers is the same in all networks.</a:t>
            </a:r>
          </a:p>
          <a:p>
            <a:r>
              <a:rPr lang="en-US" dirty="0"/>
              <a:t>All hidden layers are equipped with the rectification (</a:t>
            </a:r>
            <a:r>
              <a:rPr lang="en-US" dirty="0" err="1"/>
              <a:t>ReLU</a:t>
            </a:r>
            <a:r>
              <a:rPr lang="en-US" dirty="0"/>
              <a:t> )non-linearity.</a:t>
            </a:r>
          </a:p>
          <a:p>
            <a:r>
              <a:rPr lang="en-US" dirty="0"/>
              <a:t>Networks (except for one) contain Local Response </a:t>
            </a:r>
            <a:r>
              <a:rPr lang="en-US" dirty="0" err="1"/>
              <a:t>Normalisation</a:t>
            </a:r>
            <a:r>
              <a:rPr lang="en-US" dirty="0"/>
              <a:t> (</a:t>
            </a:r>
            <a:r>
              <a:rPr lang="en-US" dirty="0" err="1"/>
              <a:t>LRN</a:t>
            </a:r>
            <a:r>
              <a:rPr lang="en-US" dirty="0"/>
              <a:t>)</a:t>
            </a:r>
          </a:p>
        </p:txBody>
      </p:sp>
    </p:spTree>
    <p:extLst>
      <p:ext uri="{BB962C8B-B14F-4D97-AF65-F5344CB8AC3E}">
        <p14:creationId xmlns:p14="http://schemas.microsoft.com/office/powerpoint/2010/main" val="3155279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797A-6186-4DBD-A60D-BD4804691584}"/>
              </a:ext>
            </a:extLst>
          </p:cNvPr>
          <p:cNvSpPr>
            <a:spLocks noGrp="1"/>
          </p:cNvSpPr>
          <p:nvPr>
            <p:ph type="title"/>
          </p:nvPr>
        </p:nvSpPr>
        <p:spPr/>
        <p:txBody>
          <a:bodyPr/>
          <a:lstStyle/>
          <a:p>
            <a:r>
              <a:rPr lang="en-US" b="1" dirty="0"/>
              <a:t>VGG Architecture</a:t>
            </a:r>
            <a:endParaRPr lang="en-US" dirty="0"/>
          </a:p>
        </p:txBody>
      </p:sp>
      <p:sp>
        <p:nvSpPr>
          <p:cNvPr id="3" name="Content Placeholder 2">
            <a:extLst>
              <a:ext uri="{FF2B5EF4-FFF2-40B4-BE49-F238E27FC236}">
                <a16:creationId xmlns:a16="http://schemas.microsoft.com/office/drawing/2014/main" id="{6F9ECAEF-EC21-41C8-BAF7-B042900803EC}"/>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a:t>The first two layers are convolutional layers with 3*3 filters, and first two layers use 64 filters that results in 224*224*64 volume as same convolutions are used. The filters are always 3*3 with stride of 1</a:t>
            </a:r>
          </a:p>
          <a:p>
            <a:pPr>
              <a:buFont typeface="Arial" panose="020B0604020202020204" pitchFamily="34" charset="0"/>
              <a:buChar char="•"/>
            </a:pPr>
            <a:r>
              <a:rPr lang="en-US" dirty="0"/>
              <a:t>After this, pooling layer was used with max-pool of 2*2 size and stride 2 which reduces height and width of a volume from 224*224*64 to 112*112*64.</a:t>
            </a:r>
          </a:p>
          <a:p>
            <a:pPr>
              <a:buFont typeface="Arial" panose="020B0604020202020204" pitchFamily="34" charset="0"/>
              <a:buChar char="•"/>
            </a:pPr>
            <a:r>
              <a:rPr lang="en-US" dirty="0"/>
              <a:t>This is followed by 2 more convolution layers with 128 filters. This results in the new dimension of 112*112*128.</a:t>
            </a:r>
          </a:p>
          <a:p>
            <a:pPr>
              <a:buFont typeface="Arial" panose="020B0604020202020204" pitchFamily="34" charset="0"/>
              <a:buChar char="•"/>
            </a:pPr>
            <a:r>
              <a:rPr lang="en-US" dirty="0"/>
              <a:t>After pooling layer is used, volume is reduced to 56*56*128.</a:t>
            </a:r>
          </a:p>
          <a:p>
            <a:pPr>
              <a:buFont typeface="Arial" panose="020B0604020202020204" pitchFamily="34" charset="0"/>
              <a:buChar char="•"/>
            </a:pPr>
            <a:r>
              <a:rPr lang="en-US" dirty="0"/>
              <a:t>Two more convolution layers are added with 256 filters each followed by down sampling layer that reduces the size to 28*28*256.</a:t>
            </a:r>
          </a:p>
          <a:p>
            <a:pPr>
              <a:buFont typeface="Arial" panose="020B0604020202020204" pitchFamily="34" charset="0"/>
              <a:buChar char="•"/>
            </a:pPr>
            <a:r>
              <a:rPr lang="en-US" dirty="0"/>
              <a:t>Two more stack each with 3 convolution layer is separated by a max-pool layer.</a:t>
            </a:r>
          </a:p>
          <a:p>
            <a:pPr>
              <a:buFont typeface="Arial" panose="020B0604020202020204" pitchFamily="34" charset="0"/>
              <a:buChar char="•"/>
            </a:pPr>
            <a:r>
              <a:rPr lang="en-US" dirty="0"/>
              <a:t>After the final pooling layer, 7*7*512 volume is flattened into Fully Connected (FC) layer with 4096 channels and </a:t>
            </a:r>
            <a:r>
              <a:rPr lang="en-US" dirty="0" err="1"/>
              <a:t>softmax</a:t>
            </a:r>
            <a:r>
              <a:rPr lang="en-US" dirty="0"/>
              <a:t> output of 1000 classes.</a:t>
            </a:r>
          </a:p>
          <a:p>
            <a:endParaRPr lang="en-US" dirty="0"/>
          </a:p>
        </p:txBody>
      </p:sp>
    </p:spTree>
    <p:extLst>
      <p:ext uri="{BB962C8B-B14F-4D97-AF65-F5344CB8AC3E}">
        <p14:creationId xmlns:p14="http://schemas.microsoft.com/office/powerpoint/2010/main" val="2816093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C51B-79F5-4D24-AC7F-7B00534A3B97}"/>
              </a:ext>
            </a:extLst>
          </p:cNvPr>
          <p:cNvSpPr>
            <a:spLocks noGrp="1"/>
          </p:cNvSpPr>
          <p:nvPr>
            <p:ph type="title"/>
          </p:nvPr>
        </p:nvSpPr>
        <p:spPr/>
        <p:txBody>
          <a:bodyPr/>
          <a:lstStyle/>
          <a:p>
            <a:r>
              <a:rPr lang="en-US" b="1" dirty="0"/>
              <a:t>Summary of </a:t>
            </a:r>
            <a:r>
              <a:rPr lang="en-US" b="1" dirty="0" err="1"/>
              <a:t>VGGNet</a:t>
            </a:r>
            <a:r>
              <a:rPr lang="en-US" b="1" dirty="0"/>
              <a:t> improvement points</a:t>
            </a:r>
            <a:br>
              <a:rPr lang="en-US" b="1" dirty="0"/>
            </a:br>
            <a:endParaRPr lang="en-US" dirty="0"/>
          </a:p>
        </p:txBody>
      </p:sp>
      <p:sp>
        <p:nvSpPr>
          <p:cNvPr id="3" name="Content Placeholder 2">
            <a:extLst>
              <a:ext uri="{FF2B5EF4-FFF2-40B4-BE49-F238E27FC236}">
                <a16:creationId xmlns:a16="http://schemas.microsoft.com/office/drawing/2014/main" id="{011FD0C2-9E4F-85D7-144B-626DAD6D9624}"/>
              </a:ext>
            </a:extLst>
          </p:cNvPr>
          <p:cNvSpPr>
            <a:spLocks noGrp="1"/>
          </p:cNvSpPr>
          <p:nvPr>
            <p:ph idx="1"/>
          </p:nvPr>
        </p:nvSpPr>
        <p:spPr/>
        <p:txBody>
          <a:bodyPr>
            <a:normAutofit fontScale="92500" lnSpcReduction="20000"/>
          </a:bodyPr>
          <a:lstStyle/>
          <a:p>
            <a:pPr>
              <a:buFont typeface="+mj-lt"/>
              <a:buAutoNum type="arabicPeriod"/>
            </a:pPr>
            <a:r>
              <a:rPr lang="en-US" dirty="0"/>
              <a:t>A smaller 3 </a:t>
            </a:r>
            <a:r>
              <a:rPr lang="en-US" i="1" dirty="0"/>
              <a:t>3 convolution kernel and a deeper network are used . The stack of two 3 </a:t>
            </a:r>
            <a:r>
              <a:rPr lang="en-US" dirty="0"/>
              <a:t>3 convolution kernels is relative to the field of view of a 5 </a:t>
            </a:r>
            <a:r>
              <a:rPr lang="en-US" i="1" dirty="0"/>
              <a:t>5 convolution kernel, and the stack of three 3 </a:t>
            </a:r>
            <a:r>
              <a:rPr lang="en-US" dirty="0"/>
              <a:t>3 convolution kernels is equivalent to the field of view of a 7 </a:t>
            </a:r>
            <a:r>
              <a:rPr lang="en-US" i="1" dirty="0"/>
              <a:t>7 convolution kernel. In this way, there can be fewer parameters (3 stacked 3 </a:t>
            </a:r>
            <a:r>
              <a:rPr lang="en-US" dirty="0"/>
              <a:t>3 structures have only 7 </a:t>
            </a:r>
            <a:r>
              <a:rPr lang="en-US" i="1" dirty="0"/>
              <a:t>7 structural parameters (3 </a:t>
            </a:r>
            <a:r>
              <a:rPr lang="en-US" dirty="0"/>
              <a:t>3 </a:t>
            </a:r>
            <a:r>
              <a:rPr lang="en-US" i="1" dirty="0"/>
              <a:t>3) / (7 </a:t>
            </a:r>
            <a:r>
              <a:rPr lang="en-US" dirty="0"/>
              <a:t>7) = 55%); on the other hand, they have more The non-linear transformation increases the ability of CNN to learn features.  </a:t>
            </a:r>
          </a:p>
          <a:p>
            <a:pPr>
              <a:buFont typeface="+mj-lt"/>
              <a:buAutoNum type="arabicPeriod"/>
            </a:pPr>
            <a:r>
              <a:rPr lang="en-US" dirty="0"/>
              <a:t>In the convolutional structure of </a:t>
            </a:r>
            <a:r>
              <a:rPr lang="en-US" dirty="0" err="1"/>
              <a:t>VGGNet</a:t>
            </a:r>
            <a:r>
              <a:rPr lang="en-US" dirty="0"/>
              <a:t>, a 1 * 1 convolution kernel is introduced. Without affecting the input and output dimensions, non-linear transformation is introduced to increase the expressive power of the network and reduce the amount of calculation.  </a:t>
            </a:r>
          </a:p>
          <a:p>
            <a:pPr>
              <a:buFont typeface="+mj-lt"/>
              <a:buAutoNum type="arabicPeriod"/>
            </a:pPr>
            <a:r>
              <a:rPr lang="en-US" dirty="0"/>
              <a:t>During training, first train a simple (low-level) </a:t>
            </a:r>
            <a:r>
              <a:rPr lang="en-US" dirty="0" err="1"/>
              <a:t>VGGNet</a:t>
            </a:r>
            <a:r>
              <a:rPr lang="en-US" dirty="0"/>
              <a:t> A-level network, and then use the weights of the A network to initialize the complex models that follow to speed up the convergence of training .</a:t>
            </a:r>
          </a:p>
          <a:p>
            <a:endParaRPr lang="en-US" dirty="0"/>
          </a:p>
        </p:txBody>
      </p:sp>
    </p:spTree>
    <p:extLst>
      <p:ext uri="{BB962C8B-B14F-4D97-AF65-F5344CB8AC3E}">
        <p14:creationId xmlns:p14="http://schemas.microsoft.com/office/powerpoint/2010/main" val="1403771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3E95F-42D4-6361-473E-79C7B308CDF2}"/>
              </a:ext>
            </a:extLst>
          </p:cNvPr>
          <p:cNvSpPr>
            <a:spLocks noGrp="1"/>
          </p:cNvSpPr>
          <p:nvPr>
            <p:ph type="title"/>
          </p:nvPr>
        </p:nvSpPr>
        <p:spPr/>
        <p:txBody>
          <a:bodyPr/>
          <a:lstStyle/>
          <a:p>
            <a:r>
              <a:rPr lang="en-US" dirty="0"/>
              <a:t>VGG </a:t>
            </a:r>
            <a:r>
              <a:rPr lang="en-US" b="1" dirty="0"/>
              <a:t>Training</a:t>
            </a:r>
            <a:br>
              <a:rPr lang="en-US" b="1" dirty="0"/>
            </a:br>
            <a:endParaRPr lang="en-US" dirty="0"/>
          </a:p>
        </p:txBody>
      </p:sp>
      <p:sp>
        <p:nvSpPr>
          <p:cNvPr id="3" name="Content Placeholder 2">
            <a:extLst>
              <a:ext uri="{FF2B5EF4-FFF2-40B4-BE49-F238E27FC236}">
                <a16:creationId xmlns:a16="http://schemas.microsoft.com/office/drawing/2014/main" id="{68AA82C9-43DD-A62A-EB91-534E81F6532A}"/>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US" b="1" dirty="0"/>
              <a:t>The optimization method</a:t>
            </a:r>
            <a:r>
              <a:rPr lang="en-US" dirty="0"/>
              <a:t> is a stochastic gradient descent SGD + momentum (0.9) with momentum. The batch size is 256.</a:t>
            </a:r>
          </a:p>
          <a:p>
            <a:pPr>
              <a:buFont typeface="Arial" panose="020B0604020202020204" pitchFamily="34" charset="0"/>
              <a:buChar char="•"/>
            </a:pPr>
            <a:r>
              <a:rPr lang="en-US" b="1" dirty="0"/>
              <a:t>Regularization</a:t>
            </a:r>
            <a:r>
              <a:rPr lang="en-US" dirty="0"/>
              <a:t> : L2 regularization is used, and the weight decay is 5e-4. Dropout is after the first two fully connected layers, p = 0.5.</a:t>
            </a:r>
          </a:p>
          <a:p>
            <a:pPr>
              <a:buFont typeface="Arial" panose="020B0604020202020204" pitchFamily="34" charset="0"/>
              <a:buChar char="•"/>
            </a:pPr>
            <a:r>
              <a:rPr lang="en-US" dirty="0"/>
              <a:t>Although it is deeper and has more parameters than the </a:t>
            </a:r>
            <a:r>
              <a:rPr lang="en-US" dirty="0" err="1"/>
              <a:t>AlexNet</a:t>
            </a:r>
            <a:r>
              <a:rPr lang="en-US" dirty="0"/>
              <a:t> network, we speculate that </a:t>
            </a:r>
            <a:r>
              <a:rPr lang="en-US" dirty="0" err="1"/>
              <a:t>VGGNet</a:t>
            </a:r>
            <a:r>
              <a:rPr lang="en-US" dirty="0"/>
              <a:t> can converge in less cycles for two reasons: one, the greater depth and smaller convolutions bring implicit regularization ; Second, some layers of pre-training.</a:t>
            </a:r>
          </a:p>
          <a:p>
            <a:pPr>
              <a:buFont typeface="Arial" panose="020B0604020202020204" pitchFamily="34" charset="0"/>
              <a:buChar char="•"/>
            </a:pPr>
            <a:r>
              <a:rPr lang="en-US" b="1" dirty="0"/>
              <a:t>Parameter initialization</a:t>
            </a:r>
            <a:r>
              <a:rPr lang="en-US" dirty="0"/>
              <a:t> : For a shallow A network, parameters are randomly initialized, the weight w is sampled from N (0, 0.01), and the bias is initialized to 0. Then, for deeper networks, first the first four convolutional layers and three fully connected layers are initialized with the parameters of the A network. However, it was later discovered that it is also possible to directly initialize it without using pre-trained parameters.</a:t>
            </a:r>
          </a:p>
          <a:p>
            <a:pPr>
              <a:buFont typeface="Arial" panose="020B0604020202020204" pitchFamily="34" charset="0"/>
              <a:buChar char="•"/>
            </a:pPr>
            <a:r>
              <a:rPr lang="en-US" dirty="0"/>
              <a:t>In order to obtain a 224 * 224 input image, each rescaled image is randomly cropped in each SGD iteration. In order to enhance the data set, the cropped image is also randomly flipped horizontally and RGB color shifted.</a:t>
            </a:r>
          </a:p>
          <a:p>
            <a:endParaRPr lang="en-US" dirty="0"/>
          </a:p>
        </p:txBody>
      </p:sp>
    </p:spTree>
    <p:extLst>
      <p:ext uri="{BB962C8B-B14F-4D97-AF65-F5344CB8AC3E}">
        <p14:creationId xmlns:p14="http://schemas.microsoft.com/office/powerpoint/2010/main" val="159300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a:t>
            </a:r>
          </a:p>
        </p:txBody>
      </p:sp>
      <p:sp>
        <p:nvSpPr>
          <p:cNvPr id="3" name="Content Placeholder 2"/>
          <p:cNvSpPr>
            <a:spLocks noGrp="1"/>
          </p:cNvSpPr>
          <p:nvPr>
            <p:ph idx="1"/>
          </p:nvPr>
        </p:nvSpPr>
        <p:spPr/>
        <p:txBody>
          <a:bodyPr>
            <a:normAutofit fontScale="92500" lnSpcReduction="10000"/>
          </a:bodyPr>
          <a:lstStyle/>
          <a:p>
            <a:r>
              <a:rPr lang="en-US" dirty="0"/>
              <a:t>Namely, the training is carried out by </a:t>
            </a:r>
            <a:r>
              <a:rPr lang="en-US" dirty="0" err="1"/>
              <a:t>optimising</a:t>
            </a:r>
            <a:r>
              <a:rPr lang="en-US" dirty="0"/>
              <a:t> the multinomial logistic regression objective using mini-batch gradient descent based on back-propagation with momentum.</a:t>
            </a:r>
          </a:p>
          <a:p>
            <a:r>
              <a:rPr lang="en-US" dirty="0"/>
              <a:t> The batch size was set to 256, momentum to 0.9. The training was </a:t>
            </a:r>
            <a:r>
              <a:rPr lang="en-US" dirty="0" err="1"/>
              <a:t>regularised</a:t>
            </a:r>
            <a:r>
              <a:rPr lang="en-US" dirty="0"/>
              <a:t> by weight decay (the L2 penalty multiplier set to and dropout </a:t>
            </a:r>
            <a:r>
              <a:rPr lang="en-US" dirty="0" err="1"/>
              <a:t>regularisation</a:t>
            </a:r>
            <a:r>
              <a:rPr lang="en-US" dirty="0"/>
              <a:t> for the first two fully-connected layers (dropout ratio set to 0.5).</a:t>
            </a:r>
          </a:p>
          <a:p>
            <a:r>
              <a:rPr lang="en-US" dirty="0"/>
              <a:t>The learning rate was initially set to 10−2, and then decreased by a factor of 10 when the validation set accuracy stopped improving. </a:t>
            </a:r>
          </a:p>
          <a:p>
            <a:r>
              <a:rPr lang="en-US" dirty="0"/>
              <a:t>In total, the learning rate was decreased 3 times, and the learning was stopped after 370K iterations (74 epochs). </a:t>
            </a:r>
          </a:p>
          <a:p>
            <a:endParaRPr lang="en-US" dirty="0"/>
          </a:p>
        </p:txBody>
      </p:sp>
    </p:spTree>
    <p:extLst>
      <p:ext uri="{BB962C8B-B14F-4D97-AF65-F5344CB8AC3E}">
        <p14:creationId xmlns:p14="http://schemas.microsoft.com/office/powerpoint/2010/main" val="3459282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Tranning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initialization of the network weights is important, since bad initialization can stall learning due to the instability of gradient in deep nets. </a:t>
            </a:r>
          </a:p>
          <a:p>
            <a:r>
              <a:rPr lang="en-US" dirty="0"/>
              <a:t>To circumvent this problem, shallow enough to be trained with random </a:t>
            </a:r>
            <a:r>
              <a:rPr lang="en-US" dirty="0" err="1"/>
              <a:t>initialisation</a:t>
            </a:r>
            <a:r>
              <a:rPr lang="en-US" dirty="0"/>
              <a:t>. Then, when training deeper architectures, we </a:t>
            </a:r>
            <a:r>
              <a:rPr lang="en-US" dirty="0" err="1"/>
              <a:t>initialised</a:t>
            </a:r>
            <a:r>
              <a:rPr lang="en-US" dirty="0"/>
              <a:t> the first four convolutional layers and the last three </a:t>
            </a:r>
            <a:r>
              <a:rPr lang="en-US" dirty="0" err="1"/>
              <a:t>fullyconnected</a:t>
            </a:r>
            <a:r>
              <a:rPr lang="en-US" dirty="0"/>
              <a:t> layers with the layers of net A (the intermediate layers were </a:t>
            </a:r>
            <a:r>
              <a:rPr lang="en-US" dirty="0" err="1"/>
              <a:t>initialised</a:t>
            </a:r>
            <a:r>
              <a:rPr lang="en-US" dirty="0"/>
              <a:t> randomly). </a:t>
            </a:r>
          </a:p>
          <a:p>
            <a:r>
              <a:rPr lang="en-US" dirty="0"/>
              <a:t>Here  did not decrease the learning rate for the pre-</a:t>
            </a:r>
            <a:r>
              <a:rPr lang="en-US" dirty="0" err="1"/>
              <a:t>initialised</a:t>
            </a:r>
            <a:r>
              <a:rPr lang="en-US" dirty="0"/>
              <a:t> layers, allowing them to change during learning.</a:t>
            </a:r>
          </a:p>
          <a:p>
            <a:r>
              <a:rPr lang="en-US" dirty="0"/>
              <a:t>For random initialization (where applicable),  sampled the weights from a normal distribution with the zero mean and 10−2 variance. </a:t>
            </a:r>
          </a:p>
          <a:p>
            <a:r>
              <a:rPr lang="en-US" dirty="0"/>
              <a:t>The biases were initialized with zero. </a:t>
            </a:r>
          </a:p>
          <a:p>
            <a:r>
              <a:rPr lang="en-US" dirty="0"/>
              <a:t>To obtain the fixed-size 224×224 </a:t>
            </a:r>
            <a:r>
              <a:rPr lang="en-US" dirty="0" err="1"/>
              <a:t>ConvNet</a:t>
            </a:r>
            <a:r>
              <a:rPr lang="en-US" dirty="0"/>
              <a:t> input images, they were randomly cropped from rescaled training images (one crop per image per </a:t>
            </a:r>
            <a:r>
              <a:rPr lang="en-US" dirty="0" err="1"/>
              <a:t>SGD</a:t>
            </a:r>
            <a:r>
              <a:rPr lang="en-US" dirty="0"/>
              <a:t> iteration). </a:t>
            </a:r>
          </a:p>
        </p:txBody>
      </p:sp>
    </p:spTree>
    <p:extLst>
      <p:ext uri="{BB962C8B-B14F-4D97-AF65-F5344CB8AC3E}">
        <p14:creationId xmlns:p14="http://schemas.microsoft.com/office/powerpoint/2010/main" val="3592734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C2FF-4A95-492D-A6D4-6F50E7BD8B43}"/>
              </a:ext>
            </a:extLst>
          </p:cNvPr>
          <p:cNvSpPr>
            <a:spLocks noGrp="1"/>
          </p:cNvSpPr>
          <p:nvPr>
            <p:ph type="title"/>
          </p:nvPr>
        </p:nvSpPr>
        <p:spPr/>
        <p:txBody>
          <a:bodyPr/>
          <a:lstStyle/>
          <a:p>
            <a:r>
              <a:rPr lang="en-US" b="1" dirty="0"/>
              <a:t>What is VGG?</a:t>
            </a:r>
            <a:br>
              <a:rPr lang="en-US" b="1" dirty="0"/>
            </a:br>
            <a:endParaRPr lang="en-US" dirty="0"/>
          </a:p>
        </p:txBody>
      </p:sp>
      <p:sp>
        <p:nvSpPr>
          <p:cNvPr id="3" name="Content Placeholder 2">
            <a:extLst>
              <a:ext uri="{FF2B5EF4-FFF2-40B4-BE49-F238E27FC236}">
                <a16:creationId xmlns:a16="http://schemas.microsoft.com/office/drawing/2014/main" id="{BC834F15-8064-49E6-B2C3-DB252858154A}"/>
              </a:ext>
            </a:extLst>
          </p:cNvPr>
          <p:cNvSpPr>
            <a:spLocks noGrp="1"/>
          </p:cNvSpPr>
          <p:nvPr>
            <p:ph idx="1"/>
          </p:nvPr>
        </p:nvSpPr>
        <p:spPr/>
        <p:txBody>
          <a:bodyPr>
            <a:normAutofit/>
          </a:bodyPr>
          <a:lstStyle/>
          <a:p>
            <a:r>
              <a:rPr lang="en-US" dirty="0"/>
              <a:t>VGG stands for Visual Geometry Group; it is a standard deep </a:t>
            </a:r>
            <a:r>
              <a:rPr lang="en-US" dirty="0">
                <a:hlinkClick r:id="rId2"/>
              </a:rPr>
              <a:t>Convolutional Neural Network (CNN)</a:t>
            </a:r>
            <a:r>
              <a:rPr lang="en-US" dirty="0"/>
              <a:t> architecture with multiple layers. The “deep” refers to the number of layers with VGG-16 or VGG-19 consisting of 16 and 19 convolutional layers making it approx. — 138 trainable parameters.</a:t>
            </a:r>
          </a:p>
          <a:p>
            <a:r>
              <a:rPr lang="en-US" dirty="0"/>
              <a:t>The VGG architecture is the basis of ground-breaking object recognition models. Developed as a deep neural network, the </a:t>
            </a:r>
            <a:r>
              <a:rPr lang="en-US" dirty="0" err="1"/>
              <a:t>VGGNet</a:t>
            </a:r>
            <a:r>
              <a:rPr lang="en-US" dirty="0"/>
              <a:t> also surpasses baselines on many tasks and datasets beyond ImageNet. Moreover, it is now still one of the most popular </a:t>
            </a:r>
            <a:r>
              <a:rPr lang="en-US" dirty="0">
                <a:hlinkClick r:id="rId3"/>
              </a:rPr>
              <a:t>image recognition</a:t>
            </a:r>
            <a:r>
              <a:rPr lang="en-US" dirty="0"/>
              <a:t> architectures.</a:t>
            </a:r>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AFD66F9B-215B-4B57-9B28-9B74529D074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42016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DETAILS</a:t>
            </a:r>
          </a:p>
        </p:txBody>
      </p:sp>
      <p:sp>
        <p:nvSpPr>
          <p:cNvPr id="3" name="Content Placeholder 2"/>
          <p:cNvSpPr>
            <a:spLocks noGrp="1"/>
          </p:cNvSpPr>
          <p:nvPr>
            <p:ph idx="1"/>
          </p:nvPr>
        </p:nvSpPr>
        <p:spPr/>
        <p:txBody>
          <a:bodyPr>
            <a:normAutofit fontScale="85000" lnSpcReduction="20000"/>
          </a:bodyPr>
          <a:lstStyle/>
          <a:p>
            <a:r>
              <a:rPr lang="en-US" dirty="0"/>
              <a:t>Implementation is derived from the publicly available C++ </a:t>
            </a:r>
            <a:r>
              <a:rPr lang="en-US" dirty="0" err="1"/>
              <a:t>Caffe</a:t>
            </a:r>
            <a:r>
              <a:rPr lang="en-US" dirty="0"/>
              <a:t> toolbox </a:t>
            </a:r>
          </a:p>
          <a:p>
            <a:r>
              <a:rPr lang="en-US" dirty="0"/>
              <a:t>Training and evaluation on multiple </a:t>
            </a:r>
            <a:r>
              <a:rPr lang="en-US" dirty="0" err="1"/>
              <a:t>GPUs</a:t>
            </a:r>
            <a:r>
              <a:rPr lang="en-US" dirty="0"/>
              <a:t> installed in a single system, as well as train and evaluate on</a:t>
            </a:r>
          </a:p>
          <a:p>
            <a:r>
              <a:rPr lang="en-US" dirty="0"/>
              <a:t>full-size (</a:t>
            </a:r>
            <a:r>
              <a:rPr lang="en-US" dirty="0" err="1"/>
              <a:t>uncropped</a:t>
            </a:r>
            <a:r>
              <a:rPr lang="en-US" dirty="0"/>
              <a:t>) images at multiple scales (as described above). </a:t>
            </a:r>
          </a:p>
          <a:p>
            <a:r>
              <a:rPr lang="en-US" dirty="0"/>
              <a:t>Multi-</a:t>
            </a:r>
            <a:r>
              <a:rPr lang="en-US" dirty="0" err="1"/>
              <a:t>GPU</a:t>
            </a:r>
            <a:r>
              <a:rPr lang="en-US" dirty="0"/>
              <a:t> training exploits data parallelism, and is carried out by splitting each batch of training images into several </a:t>
            </a:r>
            <a:r>
              <a:rPr lang="en-US" dirty="0" err="1"/>
              <a:t>GPU</a:t>
            </a:r>
            <a:r>
              <a:rPr lang="en-US" dirty="0"/>
              <a:t> batches, processed in parallel on each </a:t>
            </a:r>
            <a:r>
              <a:rPr lang="en-US" dirty="0" err="1"/>
              <a:t>GPU</a:t>
            </a:r>
            <a:r>
              <a:rPr lang="en-US" dirty="0"/>
              <a:t>. After the </a:t>
            </a:r>
            <a:r>
              <a:rPr lang="en-US" dirty="0" err="1"/>
              <a:t>GPU</a:t>
            </a:r>
            <a:r>
              <a:rPr lang="en-US" dirty="0"/>
              <a:t> batch gradients are computed, they are averaged to obtain the gradient of the full batch. </a:t>
            </a:r>
          </a:p>
          <a:p>
            <a:r>
              <a:rPr lang="en-US" dirty="0"/>
              <a:t>Gradient computation is synchronous across the </a:t>
            </a:r>
            <a:r>
              <a:rPr lang="en-US" dirty="0" err="1"/>
              <a:t>GPUs</a:t>
            </a:r>
            <a:r>
              <a:rPr lang="en-US" dirty="0"/>
              <a:t>, so the result is exactly the same as when training on a single </a:t>
            </a:r>
            <a:r>
              <a:rPr lang="en-US" dirty="0" err="1"/>
              <a:t>GPU</a:t>
            </a:r>
            <a:r>
              <a:rPr lang="en-US" dirty="0"/>
              <a:t>. While more sophisticated methods of speeding up </a:t>
            </a:r>
            <a:r>
              <a:rPr lang="en-US" dirty="0" err="1"/>
              <a:t>ConvNet</a:t>
            </a:r>
            <a:r>
              <a:rPr lang="en-US" dirty="0"/>
              <a:t> training have been recently proposed</a:t>
            </a:r>
          </a:p>
          <a:p>
            <a:r>
              <a:rPr lang="en-US" dirty="0"/>
              <a:t>On a system equipped with four NVIDIA Titan Black </a:t>
            </a:r>
            <a:r>
              <a:rPr lang="en-US" dirty="0" err="1"/>
              <a:t>GPUs</a:t>
            </a:r>
            <a:r>
              <a:rPr lang="en-US" dirty="0"/>
              <a:t>, training a single net took 2–3 weeks depending on the architecture.</a:t>
            </a:r>
          </a:p>
        </p:txBody>
      </p:sp>
    </p:spTree>
    <p:extLst>
      <p:ext uri="{BB962C8B-B14F-4D97-AF65-F5344CB8AC3E}">
        <p14:creationId xmlns:p14="http://schemas.microsoft.com/office/powerpoint/2010/main" val="2716345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483D3-23EF-44D7-B074-601A37172E36}"/>
              </a:ext>
            </a:extLst>
          </p:cNvPr>
          <p:cNvSpPr>
            <a:spLocks noGrp="1"/>
          </p:cNvSpPr>
          <p:nvPr>
            <p:ph type="title"/>
          </p:nvPr>
        </p:nvSpPr>
        <p:spPr/>
        <p:txBody>
          <a:bodyPr/>
          <a:lstStyle/>
          <a:p>
            <a:r>
              <a:rPr lang="en-US" b="1" dirty="0"/>
              <a:t>Architecture comparison of </a:t>
            </a:r>
            <a:r>
              <a:rPr lang="en-US" b="1" dirty="0" err="1"/>
              <a:t>AlexNet</a:t>
            </a:r>
            <a:r>
              <a:rPr lang="en-US" b="1" dirty="0"/>
              <a:t>, </a:t>
            </a:r>
            <a:r>
              <a:rPr lang="en-US" b="1" dirty="0" err="1"/>
              <a:t>VGGNet</a:t>
            </a:r>
            <a:br>
              <a:rPr lang="en-US" b="1" dirty="0"/>
            </a:br>
            <a:endParaRPr lang="en-US" dirty="0"/>
          </a:p>
        </p:txBody>
      </p:sp>
      <p:sp>
        <p:nvSpPr>
          <p:cNvPr id="3" name="Content Placeholder 2">
            <a:extLst>
              <a:ext uri="{FF2B5EF4-FFF2-40B4-BE49-F238E27FC236}">
                <a16:creationId xmlns:a16="http://schemas.microsoft.com/office/drawing/2014/main" id="{25EA5C3A-5DD0-41C0-92A0-95F991BC009B}"/>
              </a:ext>
            </a:extLst>
          </p:cNvPr>
          <p:cNvSpPr>
            <a:spLocks noGrp="1"/>
          </p:cNvSpPr>
          <p:nvPr>
            <p:ph idx="1"/>
          </p:nvPr>
        </p:nvSpPr>
        <p:spPr/>
        <p:txBody>
          <a:bodyPr/>
          <a:lstStyle/>
          <a:p>
            <a:r>
              <a:rPr lang="en-US" dirty="0"/>
              <a:t>VGG network is the idea of much deeper networks and with much smaller filters. </a:t>
            </a:r>
          </a:p>
          <a:p>
            <a:r>
              <a:rPr lang="en-US" dirty="0" err="1"/>
              <a:t>VGGNet</a:t>
            </a:r>
            <a:r>
              <a:rPr lang="en-US" dirty="0"/>
              <a:t> increased the number of layers from eight layers in </a:t>
            </a:r>
            <a:r>
              <a:rPr lang="en-US" dirty="0" err="1"/>
              <a:t>AlexNet</a:t>
            </a:r>
            <a:r>
              <a:rPr lang="en-US" dirty="0"/>
              <a:t>. Right now it had models with 16 to 19 layers variant of </a:t>
            </a:r>
            <a:r>
              <a:rPr lang="en-US" dirty="0" err="1"/>
              <a:t>VGGNet</a:t>
            </a:r>
            <a:r>
              <a:rPr lang="en-US" dirty="0"/>
              <a:t>. </a:t>
            </a:r>
          </a:p>
          <a:p>
            <a:r>
              <a:rPr lang="en-US" dirty="0"/>
              <a:t>One key thing is that these models kept very small filters with 3 x 3 conv all the way, which is basically the smallest conv filter size that is looking at a little bit of the </a:t>
            </a:r>
            <a:r>
              <a:rPr lang="en-US" dirty="0" err="1"/>
              <a:t>neighbouring</a:t>
            </a:r>
            <a:r>
              <a:rPr lang="en-US" dirty="0"/>
              <a:t> pixels.</a:t>
            </a:r>
          </a:p>
          <a:p>
            <a:r>
              <a:rPr lang="en-US" dirty="0"/>
              <a:t> And they just kept this very simple structure of 3 x 3 </a:t>
            </a:r>
            <a:r>
              <a:rPr lang="en-US" dirty="0" err="1"/>
              <a:t>convs</a:t>
            </a:r>
            <a:r>
              <a:rPr lang="en-US" dirty="0"/>
              <a:t> with the periodic pooling all the way through the network.</a:t>
            </a:r>
          </a:p>
        </p:txBody>
      </p:sp>
    </p:spTree>
    <p:extLst>
      <p:ext uri="{BB962C8B-B14F-4D97-AF65-F5344CB8AC3E}">
        <p14:creationId xmlns:p14="http://schemas.microsoft.com/office/powerpoint/2010/main" val="3011160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9CCC-1E65-4D9A-ABC1-BB9C505B1286}"/>
              </a:ext>
            </a:extLst>
          </p:cNvPr>
          <p:cNvSpPr>
            <a:spLocks noGrp="1"/>
          </p:cNvSpPr>
          <p:nvPr>
            <p:ph type="title"/>
          </p:nvPr>
        </p:nvSpPr>
        <p:spPr/>
        <p:txBody>
          <a:bodyPr/>
          <a:lstStyle/>
          <a:p>
            <a:r>
              <a:rPr lang="en-US" b="1" dirty="0"/>
              <a:t>Architecture comparison of </a:t>
            </a:r>
            <a:r>
              <a:rPr lang="en-US" b="1" dirty="0" err="1"/>
              <a:t>AlexNet</a:t>
            </a:r>
            <a:r>
              <a:rPr lang="en-US" b="1" dirty="0"/>
              <a:t>, </a:t>
            </a:r>
            <a:r>
              <a:rPr lang="en-US" b="1" dirty="0" err="1"/>
              <a:t>VGGNet</a:t>
            </a:r>
            <a:endParaRPr lang="en-US" dirty="0"/>
          </a:p>
        </p:txBody>
      </p:sp>
      <p:sp>
        <p:nvSpPr>
          <p:cNvPr id="3" name="Content Placeholder 2">
            <a:extLst>
              <a:ext uri="{FF2B5EF4-FFF2-40B4-BE49-F238E27FC236}">
                <a16:creationId xmlns:a16="http://schemas.microsoft.com/office/drawing/2014/main" id="{35E94CB2-DFF3-4949-B201-FD0856ECF2FF}"/>
              </a:ext>
            </a:extLst>
          </p:cNvPr>
          <p:cNvSpPr>
            <a:spLocks noGrp="1"/>
          </p:cNvSpPr>
          <p:nvPr>
            <p:ph idx="1"/>
          </p:nvPr>
        </p:nvSpPr>
        <p:spPr/>
        <p:txBody>
          <a:bodyPr>
            <a:normAutofit fontScale="92500" lnSpcReduction="10000"/>
          </a:bodyPr>
          <a:lstStyle/>
          <a:p>
            <a:r>
              <a:rPr lang="en-US" dirty="0"/>
              <a:t>VGG used small filters because of fewer parameters and stack more of them instead of having larger filters.</a:t>
            </a:r>
          </a:p>
          <a:p>
            <a:r>
              <a:rPr lang="en-US" dirty="0"/>
              <a:t> VGG has smaller filters with more depth instead of having large filters. </a:t>
            </a:r>
          </a:p>
          <a:p>
            <a:r>
              <a:rPr lang="en-US" dirty="0"/>
              <a:t>It has ended up having the same effective receptive field as if you only have one 7 x 7 convolutional layers.</a:t>
            </a:r>
          </a:p>
          <a:p>
            <a:r>
              <a:rPr lang="en-US" dirty="0" err="1"/>
              <a:t>VGGNet</a:t>
            </a:r>
            <a:r>
              <a:rPr lang="en-US" dirty="0"/>
              <a:t> has conv layers and a pooling layer a couple more conv layers, pooling layer, several more conv layers and so on. </a:t>
            </a:r>
          </a:p>
          <a:p>
            <a:r>
              <a:rPr lang="en-US" dirty="0"/>
              <a:t>VGG architecture has the 16 total number of convolutional and fully connected layers. </a:t>
            </a:r>
          </a:p>
          <a:p>
            <a:r>
              <a:rPr lang="en-US" dirty="0"/>
              <a:t>It has 16 in this case for VGG 16, and then 19 for VGG 19, it’s just a very similar architecture, but with a few more conv layers in there.</a:t>
            </a:r>
          </a:p>
        </p:txBody>
      </p:sp>
    </p:spTree>
    <p:extLst>
      <p:ext uri="{BB962C8B-B14F-4D97-AF65-F5344CB8AC3E}">
        <p14:creationId xmlns:p14="http://schemas.microsoft.com/office/powerpoint/2010/main" val="4114206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685800"/>
          </a:xfrm>
        </p:spPr>
        <p:txBody>
          <a:bodyPr>
            <a:noAutofit/>
          </a:bodyPr>
          <a:lstStyle/>
          <a:p>
            <a:r>
              <a:rPr lang="en-US" sz="2800" b="1" dirty="0"/>
              <a:t>What does the terms Top-1 and Top-5 </a:t>
            </a:r>
            <a:r>
              <a:rPr lang="en-US" sz="2800" b="1" dirty="0" err="1"/>
              <a:t>val</a:t>
            </a:r>
            <a:r>
              <a:rPr lang="en-US" sz="2800" b="1" dirty="0"/>
              <a:t> error mean ?</a:t>
            </a:r>
            <a:endParaRPr lang="en-IN" sz="2800" dirty="0"/>
          </a:p>
        </p:txBody>
      </p:sp>
      <p:sp>
        <p:nvSpPr>
          <p:cNvPr id="3" name="Content Placeholder 2"/>
          <p:cNvSpPr>
            <a:spLocks noGrp="1"/>
          </p:cNvSpPr>
          <p:nvPr>
            <p:ph idx="1"/>
          </p:nvPr>
        </p:nvSpPr>
        <p:spPr>
          <a:xfrm>
            <a:off x="1676400" y="762000"/>
            <a:ext cx="8839200" cy="5867400"/>
          </a:xfrm>
        </p:spPr>
        <p:txBody>
          <a:bodyPr>
            <a:normAutofit lnSpcReduction="10000"/>
          </a:bodyPr>
          <a:lstStyle/>
          <a:p>
            <a:r>
              <a:rPr lang="en-US" sz="2200" dirty="0"/>
              <a:t>These are terms used to describe the accuracy of an algorithm on a classification task.</a:t>
            </a:r>
          </a:p>
          <a:p>
            <a:endParaRPr lang="en-US" sz="2200" dirty="0"/>
          </a:p>
          <a:p>
            <a:r>
              <a:rPr lang="en-US" sz="2200" dirty="0"/>
              <a:t>Let’s say that there are </a:t>
            </a:r>
            <a:r>
              <a:rPr lang="en-US" sz="2200" b="1" dirty="0"/>
              <a:t>100</a:t>
            </a:r>
            <a:r>
              <a:rPr lang="en-US" sz="2200" dirty="0"/>
              <a:t> classes, and the classifier has to guess which class an input belongs to.</a:t>
            </a:r>
          </a:p>
          <a:p>
            <a:endParaRPr lang="en-US" sz="2200" dirty="0"/>
          </a:p>
          <a:p>
            <a:r>
              <a:rPr lang="en-US" sz="2200" dirty="0"/>
              <a:t>The classifier outputs a score or confidence value for each class  (“I’m 90% sure this image is of a dog”, “I’m 0.1% sure that this image is of a plane”, etc.).</a:t>
            </a:r>
          </a:p>
          <a:p>
            <a:endParaRPr lang="en-US" sz="2200" dirty="0"/>
          </a:p>
          <a:p>
            <a:r>
              <a:rPr lang="en-US" sz="2200" dirty="0"/>
              <a:t>If the classifier’s top guess is the correct answer (e.g., the highest score is for the “dog” class, and the test image is actually of a dog),                                                     </a:t>
            </a:r>
            <a:r>
              <a:rPr lang="en-US" sz="2200" u="sng" dirty="0"/>
              <a:t>then the correct answer is said to be in the Top-1</a:t>
            </a:r>
            <a:r>
              <a:rPr lang="en-US" sz="2200" dirty="0"/>
              <a:t>.</a:t>
            </a:r>
          </a:p>
          <a:p>
            <a:endParaRPr lang="en-US" sz="2200" dirty="0"/>
          </a:p>
          <a:p>
            <a:r>
              <a:rPr lang="en-US" sz="2200" dirty="0"/>
              <a:t>If the correct answer is at least among the classifier’s </a:t>
            </a:r>
            <a:r>
              <a:rPr lang="en-US" sz="2200" b="1" dirty="0"/>
              <a:t>top 5 guesses</a:t>
            </a:r>
            <a:r>
              <a:rPr lang="en-US" sz="2200" dirty="0"/>
              <a:t>,                                 </a:t>
            </a:r>
            <a:r>
              <a:rPr lang="en-US" sz="2200" u="sng" dirty="0"/>
              <a:t>it is said to be in the Top-5.</a:t>
            </a:r>
          </a:p>
          <a:p>
            <a:endParaRPr lang="en-IN" sz="2000" dirty="0"/>
          </a:p>
        </p:txBody>
      </p:sp>
    </p:spTree>
    <p:extLst>
      <p:ext uri="{BB962C8B-B14F-4D97-AF65-F5344CB8AC3E}">
        <p14:creationId xmlns:p14="http://schemas.microsoft.com/office/powerpoint/2010/main" val="317095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EE181-133D-4B5F-A0D8-641BE6DB6AFE}"/>
              </a:ext>
            </a:extLst>
          </p:cNvPr>
          <p:cNvSpPr>
            <a:spLocks noGrp="1"/>
          </p:cNvSpPr>
          <p:nvPr>
            <p:ph type="title"/>
          </p:nvPr>
        </p:nvSpPr>
        <p:spPr/>
        <p:txBody>
          <a:bodyPr/>
          <a:lstStyle/>
          <a:p>
            <a:r>
              <a:rPr lang="en-US" b="1" dirty="0"/>
              <a:t>Results</a:t>
            </a:r>
            <a:endParaRPr lang="en-US" dirty="0"/>
          </a:p>
        </p:txBody>
      </p:sp>
      <p:sp>
        <p:nvSpPr>
          <p:cNvPr id="3" name="Content Placeholder 2">
            <a:extLst>
              <a:ext uri="{FF2B5EF4-FFF2-40B4-BE49-F238E27FC236}">
                <a16:creationId xmlns:a16="http://schemas.microsoft.com/office/drawing/2014/main" id="{690984BD-4332-43BC-AD35-E86433F67612}"/>
              </a:ext>
            </a:extLst>
          </p:cNvPr>
          <p:cNvSpPr>
            <a:spLocks noGrp="1"/>
          </p:cNvSpPr>
          <p:nvPr>
            <p:ph idx="1"/>
          </p:nvPr>
        </p:nvSpPr>
        <p:spPr/>
        <p:txBody>
          <a:bodyPr/>
          <a:lstStyle/>
          <a:p>
            <a:r>
              <a:rPr lang="en-US" dirty="0"/>
              <a:t> On a single test scale, VGG achieved a top-1 error of 25.5% and a top-5 error of 8.0%. At multiple test scales, VGG got a top-1 error of 24.8% and a top-5 error of 7.5%. VGG also achieved second place in the 2014 ImageNet competition with its top-5 error of 7.3%, which they decreased to 6.8% after the submission.</a:t>
            </a:r>
          </a:p>
        </p:txBody>
      </p:sp>
    </p:spTree>
    <p:extLst>
      <p:ext uri="{BB962C8B-B14F-4D97-AF65-F5344CB8AC3E}">
        <p14:creationId xmlns:p14="http://schemas.microsoft.com/office/powerpoint/2010/main" val="724035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2498-2697-46F8-A0B2-61C6E6B5D2CB}"/>
              </a:ext>
            </a:extLst>
          </p:cNvPr>
          <p:cNvSpPr>
            <a:spLocks noGrp="1"/>
          </p:cNvSpPr>
          <p:nvPr>
            <p:ph type="title"/>
          </p:nvPr>
        </p:nvSpPr>
        <p:spPr/>
        <p:txBody>
          <a:bodyPr/>
          <a:lstStyle/>
          <a:p>
            <a:r>
              <a:rPr lang="en-US" dirty="0"/>
              <a:t>Two major drawbacks with </a:t>
            </a:r>
            <a:r>
              <a:rPr lang="en-US" dirty="0" err="1"/>
              <a:t>VGGNet</a:t>
            </a:r>
            <a:r>
              <a:rPr lang="en-US" dirty="0"/>
              <a:t>:</a:t>
            </a:r>
            <a:br>
              <a:rPr lang="en-US" dirty="0"/>
            </a:br>
            <a:endParaRPr lang="en-US" dirty="0"/>
          </a:p>
        </p:txBody>
      </p:sp>
      <p:sp>
        <p:nvSpPr>
          <p:cNvPr id="3" name="Content Placeholder 2">
            <a:extLst>
              <a:ext uri="{FF2B5EF4-FFF2-40B4-BE49-F238E27FC236}">
                <a16:creationId xmlns:a16="http://schemas.microsoft.com/office/drawing/2014/main" id="{817B182B-B67D-4C6C-BAEA-03CFC3E9C0DE}"/>
              </a:ext>
            </a:extLst>
          </p:cNvPr>
          <p:cNvSpPr>
            <a:spLocks noGrp="1"/>
          </p:cNvSpPr>
          <p:nvPr>
            <p:ph idx="1"/>
          </p:nvPr>
        </p:nvSpPr>
        <p:spPr/>
        <p:txBody>
          <a:bodyPr>
            <a:normAutofit fontScale="85000" lnSpcReduction="20000"/>
          </a:bodyPr>
          <a:lstStyle/>
          <a:p>
            <a:pPr marL="0" indent="0">
              <a:buNone/>
            </a:pPr>
            <a:r>
              <a:rPr lang="en-US" dirty="0"/>
              <a:t>1. It is painfully slow to train.</a:t>
            </a:r>
          </a:p>
          <a:p>
            <a:pPr marL="0" indent="0">
              <a:buNone/>
            </a:pPr>
            <a:r>
              <a:rPr lang="en-US" dirty="0"/>
              <a:t>2.The network architecture weights themselves are quite large (in terms of disk/bandwidth).</a:t>
            </a:r>
          </a:p>
          <a:p>
            <a:r>
              <a:rPr lang="en-US" dirty="0"/>
              <a:t>Due to its depth and number of fully-connected nodes, VGG is over 533MB for VGG16 and 574MB for VGG19. This makes deploying VGG a tiresome task.</a:t>
            </a:r>
          </a:p>
          <a:p>
            <a:r>
              <a:rPr lang="en-US" dirty="0"/>
              <a:t>Use VGG in many deep learning image classification problems; however, smaller network architectures are often more desirable (such as </a:t>
            </a:r>
            <a:r>
              <a:rPr lang="en-US" dirty="0" err="1"/>
              <a:t>SqueezeNet</a:t>
            </a:r>
            <a:r>
              <a:rPr lang="en-US" dirty="0"/>
              <a:t>, </a:t>
            </a:r>
            <a:r>
              <a:rPr lang="en-US" dirty="0" err="1"/>
              <a:t>GoogLeNet</a:t>
            </a:r>
            <a:r>
              <a:rPr lang="en-US" dirty="0"/>
              <a:t>, etc.).</a:t>
            </a:r>
          </a:p>
          <a:p>
            <a:pPr>
              <a:buFont typeface="Arial" panose="020B0604020202020204" pitchFamily="34" charset="0"/>
              <a:buChar char="•"/>
            </a:pPr>
            <a:r>
              <a:rPr lang="en-US" dirty="0"/>
              <a:t>The size of VGG-16 trained </a:t>
            </a:r>
            <a:r>
              <a:rPr lang="en-US" dirty="0" err="1"/>
              <a:t>imageNet</a:t>
            </a:r>
            <a:r>
              <a:rPr lang="en-US" dirty="0"/>
              <a:t> weights is </a:t>
            </a:r>
            <a:r>
              <a:rPr lang="en-US" i="1" dirty="0"/>
              <a:t>528</a:t>
            </a:r>
            <a:r>
              <a:rPr lang="en-US" dirty="0"/>
              <a:t> MB. So, it takes quite a lot of disk space and bandwidth which makes it inefficient.</a:t>
            </a:r>
          </a:p>
          <a:p>
            <a:pPr>
              <a:buFont typeface="Arial" panose="020B0604020202020204" pitchFamily="34" charset="0"/>
              <a:buChar char="•"/>
            </a:pPr>
            <a:r>
              <a:rPr lang="en-US" dirty="0"/>
              <a:t>138 million parameters lead to exploding gradients problem.</a:t>
            </a:r>
          </a:p>
          <a:p>
            <a:r>
              <a:rPr lang="en-US" dirty="0"/>
              <a:t>Further advancements: </a:t>
            </a:r>
            <a:r>
              <a:rPr lang="en-US" dirty="0" err="1"/>
              <a:t>Resnets</a:t>
            </a:r>
            <a:r>
              <a:rPr lang="en-US" dirty="0"/>
              <a:t> are introduced to prevent exploding gradients problem that occurred in VGG-16.</a:t>
            </a:r>
          </a:p>
          <a:p>
            <a:endParaRPr lang="en-US" dirty="0"/>
          </a:p>
          <a:p>
            <a:endParaRPr lang="en-US" dirty="0"/>
          </a:p>
        </p:txBody>
      </p:sp>
    </p:spTree>
    <p:extLst>
      <p:ext uri="{BB962C8B-B14F-4D97-AF65-F5344CB8AC3E}">
        <p14:creationId xmlns:p14="http://schemas.microsoft.com/office/powerpoint/2010/main" val="16121609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5F4E-C7DE-4F36-C885-280922E05884}"/>
              </a:ext>
            </a:extLst>
          </p:cNvPr>
          <p:cNvSpPr>
            <a:spLocks noGrp="1"/>
          </p:cNvSpPr>
          <p:nvPr>
            <p:ph type="title"/>
          </p:nvPr>
        </p:nvSpPr>
        <p:spPr/>
        <p:txBody>
          <a:bodyPr/>
          <a:lstStyle/>
          <a:p>
            <a:r>
              <a:rPr lang="en-US" b="1" dirty="0" err="1"/>
              <a:t>VGGNet</a:t>
            </a:r>
            <a:r>
              <a:rPr lang="en-US" b="1" dirty="0"/>
              <a:t> vs. </a:t>
            </a:r>
            <a:r>
              <a:rPr lang="en-US" b="1" dirty="0" err="1"/>
              <a:t>ResNet</a:t>
            </a:r>
            <a:br>
              <a:rPr lang="en-US" b="1" dirty="0"/>
            </a:br>
            <a:endParaRPr lang="en-US" dirty="0"/>
          </a:p>
        </p:txBody>
      </p:sp>
      <p:sp>
        <p:nvSpPr>
          <p:cNvPr id="3" name="Content Placeholder 2">
            <a:extLst>
              <a:ext uri="{FF2B5EF4-FFF2-40B4-BE49-F238E27FC236}">
                <a16:creationId xmlns:a16="http://schemas.microsoft.com/office/drawing/2014/main" id="{B03E2BBD-745E-3165-A65B-59C58850D296}"/>
              </a:ext>
            </a:extLst>
          </p:cNvPr>
          <p:cNvSpPr>
            <a:spLocks noGrp="1"/>
          </p:cNvSpPr>
          <p:nvPr>
            <p:ph idx="1"/>
          </p:nvPr>
        </p:nvSpPr>
        <p:spPr/>
        <p:txBody>
          <a:bodyPr>
            <a:normAutofit fontScale="77500" lnSpcReduction="20000"/>
          </a:bodyPr>
          <a:lstStyle/>
          <a:p>
            <a:r>
              <a:rPr lang="en-US" dirty="0"/>
              <a:t>However, as the gradient keeps flowing backward to the initial layers, the value keeps increasing by each local gradient. This results in the gradient becoming smaller and smaller, thereby making changes to the initial layers very small. This, in turn, increases the training time significantly.</a:t>
            </a:r>
          </a:p>
          <a:p>
            <a:r>
              <a:rPr lang="en-US" dirty="0"/>
              <a:t>The problem can be solved if the local gradient becomes 1. This is where </a:t>
            </a:r>
            <a:r>
              <a:rPr lang="en-US" dirty="0" err="1">
                <a:hlinkClick r:id="rId2"/>
              </a:rPr>
              <a:t>ResNet</a:t>
            </a:r>
            <a:r>
              <a:rPr lang="en-US" dirty="0"/>
              <a:t> comes into the picture since it achieves this through the identity function. So, as the gradient is back-propagated, it does not decrease in value because the local gradient is 1.</a:t>
            </a:r>
          </a:p>
          <a:p>
            <a:r>
              <a:rPr lang="en-US" dirty="0">
                <a:hlinkClick r:id="rId2"/>
              </a:rPr>
              <a:t>Deep residual networks (</a:t>
            </a:r>
            <a:r>
              <a:rPr lang="en-US" dirty="0" err="1">
                <a:hlinkClick r:id="rId2"/>
              </a:rPr>
              <a:t>ResNets</a:t>
            </a:r>
            <a:r>
              <a:rPr lang="en-US" dirty="0">
                <a:hlinkClick r:id="rId2"/>
              </a:rPr>
              <a:t>)</a:t>
            </a:r>
            <a:r>
              <a:rPr lang="en-US" dirty="0"/>
              <a:t>, such as the popular ResNet-50 model, are another type of convolutional neural network architecture (CNN) that is 50 layers deep. A residual neural network uses the insertion of shortcut connections in turning a plain network into its residual network counterpart. Compared to </a:t>
            </a:r>
            <a:r>
              <a:rPr lang="en-US" dirty="0" err="1"/>
              <a:t>VGGNets</a:t>
            </a:r>
            <a:r>
              <a:rPr lang="en-US" dirty="0"/>
              <a:t>, </a:t>
            </a:r>
            <a:r>
              <a:rPr lang="en-US" dirty="0" err="1"/>
              <a:t>ResNets</a:t>
            </a:r>
            <a:r>
              <a:rPr lang="en-US" dirty="0"/>
              <a:t> are less complex since they have fewer filters.</a:t>
            </a:r>
          </a:p>
          <a:p>
            <a:r>
              <a:rPr lang="en-US" dirty="0" err="1"/>
              <a:t>ResNet</a:t>
            </a:r>
            <a:r>
              <a:rPr lang="en-US" dirty="0"/>
              <a:t>, also referred to as Residual Network, does not allow the vanishing gradient problem to occur. The skip connections act as gradient superhighways, which allow the gradient to flow undisturbed. This is also one of the most important reasons why ResNet comes in versions like ResNet50, ResNet101, and ResNet152.</a:t>
            </a:r>
          </a:p>
          <a:p>
            <a:endParaRPr lang="en-US" dirty="0"/>
          </a:p>
        </p:txBody>
      </p:sp>
    </p:spTree>
    <p:extLst>
      <p:ext uri="{BB962C8B-B14F-4D97-AF65-F5344CB8AC3E}">
        <p14:creationId xmlns:p14="http://schemas.microsoft.com/office/powerpoint/2010/main" val="4087621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91E0-58C8-4C53-93C3-8F2ED6A50827}"/>
              </a:ext>
            </a:extLst>
          </p:cNvPr>
          <p:cNvSpPr>
            <a:spLocks noGrp="1"/>
          </p:cNvSpPr>
          <p:nvPr>
            <p:ph type="title"/>
          </p:nvPr>
        </p:nvSpPr>
        <p:spPr/>
        <p:txBody>
          <a:bodyPr/>
          <a:lstStyle/>
          <a:p>
            <a:r>
              <a:rPr lang="en-US" b="1" dirty="0" err="1"/>
              <a:t>VGGNet</a:t>
            </a:r>
            <a:r>
              <a:rPr lang="en-US" b="1" dirty="0"/>
              <a:t> vs. </a:t>
            </a:r>
            <a:r>
              <a:rPr lang="en-US" b="1" dirty="0" err="1"/>
              <a:t>ResNet</a:t>
            </a:r>
            <a:br>
              <a:rPr lang="en-US" b="1" dirty="0"/>
            </a:br>
            <a:endParaRPr lang="en-US" dirty="0"/>
          </a:p>
        </p:txBody>
      </p:sp>
      <p:sp>
        <p:nvSpPr>
          <p:cNvPr id="3" name="Content Placeholder 2">
            <a:extLst>
              <a:ext uri="{FF2B5EF4-FFF2-40B4-BE49-F238E27FC236}">
                <a16:creationId xmlns:a16="http://schemas.microsoft.com/office/drawing/2014/main" id="{E1CA8945-6C60-4010-A451-E80254AE6300}"/>
              </a:ext>
            </a:extLst>
          </p:cNvPr>
          <p:cNvSpPr>
            <a:spLocks noGrp="1"/>
          </p:cNvSpPr>
          <p:nvPr>
            <p:ph idx="1"/>
          </p:nvPr>
        </p:nvSpPr>
        <p:spPr/>
        <p:txBody>
          <a:bodyPr>
            <a:normAutofit fontScale="55000" lnSpcReduction="20000"/>
          </a:bodyPr>
          <a:lstStyle/>
          <a:p>
            <a:r>
              <a:rPr lang="en-US" dirty="0"/>
              <a:t>VGG stands for Visual Geometry Group and consists of blocks, where each block is composed of 2D Convolution and Max Pooling layers. It comes in two models — VGG16 and VGG19 — with 16 and 19 layers.</a:t>
            </a:r>
          </a:p>
          <a:p>
            <a:r>
              <a:rPr lang="en-US" dirty="0"/>
              <a:t>As the number of layers increases in CNN, the ability of the model to fit more complex functions also increases. Hence, more layers promise better performance. This should not be confused with an </a:t>
            </a:r>
            <a:r>
              <a:rPr lang="en-US" dirty="0">
                <a:hlinkClick r:id="rId2"/>
              </a:rPr>
              <a:t>Artificial Neural Network</a:t>
            </a:r>
            <a:r>
              <a:rPr lang="en-US" dirty="0"/>
              <a:t> (ANN), where an increase in the number of layers doesn’t necessarily result in a better performance.</a:t>
            </a:r>
          </a:p>
          <a:p>
            <a:r>
              <a:rPr lang="en-US" dirty="0"/>
              <a:t>Now the question is, why shouldn’t you use a </a:t>
            </a:r>
            <a:r>
              <a:rPr lang="en-US" dirty="0" err="1"/>
              <a:t>VGGNet</a:t>
            </a:r>
            <a:r>
              <a:rPr lang="en-US" dirty="0"/>
              <a:t> with more layers, such as VGG20, or VGG50, or VGG100? This is where the problem arises. The weights of a neural network are updated through the backpropagation algorithm, which makes a minor change to each weight so that the loss of the model decreases.</a:t>
            </a:r>
          </a:p>
          <a:p>
            <a:r>
              <a:rPr lang="en-US" dirty="0"/>
              <a:t>But how does it occur? It updates each weight so that it takes a step in the direction along which the loss decreases. This is nothing but the gradient of this weight which can be found using the chain rule.</a:t>
            </a:r>
          </a:p>
          <a:p>
            <a:r>
              <a:rPr lang="en-US" dirty="0"/>
              <a:t>However, as the gradient keeps flowing backward to the initial layers, the value keeps increasing by each local gradient. This results in the gradient becoming smaller and smaller, thereby making changes to the initial layers very small. This, in turn, increases the training time significantly.</a:t>
            </a:r>
          </a:p>
          <a:p>
            <a:r>
              <a:rPr lang="en-US" dirty="0"/>
              <a:t>The problem can be solved if the local gradient becomes 1. This is where </a:t>
            </a:r>
            <a:r>
              <a:rPr lang="en-US" dirty="0" err="1">
                <a:hlinkClick r:id="rId3"/>
              </a:rPr>
              <a:t>ResNet</a:t>
            </a:r>
            <a:r>
              <a:rPr lang="en-US" dirty="0"/>
              <a:t> comes into the picture since it achieves this through the identity function. So, as the gradient is back-propagated, it does not decrease in value because the local gradient is 1.</a:t>
            </a:r>
          </a:p>
          <a:p>
            <a:r>
              <a:rPr lang="en-US" dirty="0">
                <a:hlinkClick r:id="rId3"/>
              </a:rPr>
              <a:t>Deep residual networks (</a:t>
            </a:r>
            <a:r>
              <a:rPr lang="en-US" dirty="0" err="1">
                <a:hlinkClick r:id="rId3"/>
              </a:rPr>
              <a:t>ResNets</a:t>
            </a:r>
            <a:r>
              <a:rPr lang="en-US" dirty="0">
                <a:hlinkClick r:id="rId3"/>
              </a:rPr>
              <a:t>)</a:t>
            </a:r>
            <a:r>
              <a:rPr lang="en-US" dirty="0"/>
              <a:t>, such as the popular ResNet-50 model, are another type of convolutional neural network architecture (CNN) that is 50 layers deep. A residual neural network uses the insertion of shortcut connections in turning a plain network into its residual network counterpart. Compared to </a:t>
            </a:r>
            <a:r>
              <a:rPr lang="en-US" dirty="0" err="1"/>
              <a:t>VGGNets</a:t>
            </a:r>
            <a:r>
              <a:rPr lang="en-US" dirty="0"/>
              <a:t>, </a:t>
            </a:r>
            <a:r>
              <a:rPr lang="en-US" dirty="0" err="1"/>
              <a:t>ResNets</a:t>
            </a:r>
            <a:r>
              <a:rPr lang="en-US" dirty="0"/>
              <a:t> are less complex since they have fewer filters.</a:t>
            </a:r>
          </a:p>
          <a:p>
            <a:r>
              <a:rPr lang="en-US" dirty="0" err="1"/>
              <a:t>ResNet</a:t>
            </a:r>
            <a:r>
              <a:rPr lang="en-US" dirty="0"/>
              <a:t>, also referred to as Residual Network, does not allow the vanishing gradient problem to occur. The skip connections act as gradient superhighways, which allow the gradient to flow undisturbed. This is also one of the most important reasons why </a:t>
            </a:r>
            <a:r>
              <a:rPr lang="en-US" dirty="0" err="1"/>
              <a:t>ResNet</a:t>
            </a:r>
            <a:r>
              <a:rPr lang="en-US"/>
              <a:t> comes in versions like ResNet50, ResNet101, and ResNet152.</a:t>
            </a:r>
          </a:p>
          <a:p>
            <a:endParaRPr lang="en-US"/>
          </a:p>
        </p:txBody>
      </p:sp>
    </p:spTree>
    <p:extLst>
      <p:ext uri="{BB962C8B-B14F-4D97-AF65-F5344CB8AC3E}">
        <p14:creationId xmlns:p14="http://schemas.microsoft.com/office/powerpoint/2010/main" val="3045439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4515-1452-1403-74B5-847C4992B9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C42989-D4D5-E039-7BC9-5555A3F79D3E}"/>
              </a:ext>
            </a:extLst>
          </p:cNvPr>
          <p:cNvSpPr>
            <a:spLocks noGrp="1"/>
          </p:cNvSpPr>
          <p:nvPr>
            <p:ph idx="1"/>
          </p:nvPr>
        </p:nvSpPr>
        <p:spPr/>
        <p:txBody>
          <a:bodyPr>
            <a:normAutofit fontScale="62500" lnSpcReduction="20000"/>
          </a:bodyPr>
          <a:lstStyle/>
          <a:p>
            <a:r>
              <a:rPr lang="en-US" b="1" dirty="0"/>
              <a:t>Q1: Why can 3 3x3 convolutions replace 7x7 convolutions?</a:t>
            </a:r>
            <a:endParaRPr lang="en-US" dirty="0"/>
          </a:p>
          <a:p>
            <a:r>
              <a:rPr lang="en-US" b="1" i="1" dirty="0"/>
              <a:t>Answer 1</a:t>
            </a:r>
            <a:br>
              <a:rPr lang="en-US" dirty="0"/>
            </a:br>
            <a:r>
              <a:rPr lang="en-US" dirty="0"/>
              <a:t>3 3x3 convolutions, using 3 non-linear activation functions, increasing non-linear expression capabilities, making the segmentation plane more separable Reduce the number of parameters. For the convolution kernel of C channels, 7x7 contains parameters , and the number of 3 3x3 parameters is greatly reduced.</a:t>
            </a:r>
          </a:p>
          <a:p>
            <a:r>
              <a:rPr lang="en-US" b="1" dirty="0"/>
              <a:t>Q2: The role of 1x1 convolution kernel</a:t>
            </a:r>
            <a:endParaRPr lang="en-US" dirty="0"/>
          </a:p>
          <a:p>
            <a:r>
              <a:rPr lang="en-US" b="1" i="1" dirty="0"/>
              <a:t>Answer 2</a:t>
            </a:r>
            <a:br>
              <a:rPr lang="en-US" dirty="0"/>
            </a:br>
            <a:r>
              <a:rPr lang="en-US" dirty="0"/>
              <a:t>Increase the nonlinearity of the model without affecting the receptive field 1x1 winding machine is equivalent to linear transformation, and the non-linear activation function plays a non-linear role</a:t>
            </a:r>
          </a:p>
          <a:p>
            <a:r>
              <a:rPr lang="en-US" b="1" dirty="0"/>
              <a:t>Q3: The effect of network depth on results (in the same year, Google also independently released the network </a:t>
            </a:r>
            <a:r>
              <a:rPr lang="en-US" b="1" dirty="0" err="1"/>
              <a:t>GoogleNet</a:t>
            </a:r>
            <a:r>
              <a:rPr lang="en-US" b="1" dirty="0"/>
              <a:t> with a depth of 22 layers)</a:t>
            </a:r>
            <a:endParaRPr lang="en-US" dirty="0"/>
          </a:p>
          <a:p>
            <a:r>
              <a:rPr lang="en-US" b="1" i="1" dirty="0"/>
              <a:t>Answer 3</a:t>
            </a:r>
            <a:br>
              <a:rPr lang="en-US" dirty="0"/>
            </a:br>
            <a:r>
              <a:rPr lang="en-US" dirty="0"/>
              <a:t>VGG and </a:t>
            </a:r>
            <a:r>
              <a:rPr lang="en-US" dirty="0" err="1"/>
              <a:t>GoogleNet</a:t>
            </a:r>
            <a:r>
              <a:rPr lang="en-US" dirty="0"/>
              <a:t> models are deep Small convolution VGG only uses 3x3, while </a:t>
            </a:r>
            <a:r>
              <a:rPr lang="en-US" dirty="0" err="1"/>
              <a:t>GoogleNet</a:t>
            </a:r>
            <a:r>
              <a:rPr lang="en-US" dirty="0"/>
              <a:t> uses 1x1, 3x3, 5x5, the model is more complicated (the model began to use a large convolution kernel to reduce the calculation of the subsequent machine layer)</a:t>
            </a:r>
          </a:p>
          <a:p>
            <a:endParaRPr lang="en-US" dirty="0"/>
          </a:p>
        </p:txBody>
      </p:sp>
    </p:spTree>
    <p:extLst>
      <p:ext uri="{BB962C8B-B14F-4D97-AF65-F5344CB8AC3E}">
        <p14:creationId xmlns:p14="http://schemas.microsoft.com/office/powerpoint/2010/main" val="3498070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Fine-tuning strategies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0366" y="1600201"/>
            <a:ext cx="805126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343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F17C78-9B9C-4A77-B1E6-C09E975DDA1E}"/>
              </a:ext>
            </a:extLst>
          </p:cNvPr>
          <p:cNvSpPr>
            <a:spLocks noGrp="1"/>
          </p:cNvSpPr>
          <p:nvPr>
            <p:ph idx="1"/>
          </p:nvPr>
        </p:nvSpPr>
        <p:spPr/>
        <p:txBody>
          <a:bodyPr>
            <a:normAutofit fontScale="92500"/>
          </a:bodyPr>
          <a:lstStyle/>
          <a:p>
            <a:r>
              <a:rPr lang="en-US" dirty="0"/>
              <a:t>The VGG16 model achieves almost 92.7% top-5 test accuracy in ImageNet. ImageNet is a dataset consisting of more than 14 million images belonging to nearly 1000 classes. </a:t>
            </a:r>
          </a:p>
          <a:p>
            <a:r>
              <a:rPr lang="en-US" dirty="0"/>
              <a:t>Moreover, it was one of the most popular models submitted to </a:t>
            </a:r>
            <a:r>
              <a:rPr lang="en-US" dirty="0">
                <a:hlinkClick r:id="rId2"/>
              </a:rPr>
              <a:t>ILSVRC-2014</a:t>
            </a:r>
            <a:r>
              <a:rPr lang="en-US" dirty="0"/>
              <a:t>. It replaces the large kernel-sized filters with several 3×3 kernel-sized filters one after the other, thereby making significant improvements over </a:t>
            </a:r>
            <a:r>
              <a:rPr lang="en-US" dirty="0" err="1"/>
              <a:t>AlexNet</a:t>
            </a:r>
            <a:r>
              <a:rPr lang="en-US" dirty="0"/>
              <a:t>. The VGG16 model was trained using Nvidia Titan Black GPUs for multiple weeks.</a:t>
            </a:r>
          </a:p>
          <a:p>
            <a:r>
              <a:rPr lang="en-US" dirty="0"/>
              <a:t>As mentioned above, the VGGNet-16 supports 16 layers and can classify images into 1000 object categories, including keyboard, animals, pencil, mouse, etc. Additionally, the model has an image input size of 224-by-224.</a:t>
            </a:r>
          </a:p>
          <a:p>
            <a:endParaRPr lang="en-US" dirty="0"/>
          </a:p>
        </p:txBody>
      </p:sp>
      <p:sp>
        <p:nvSpPr>
          <p:cNvPr id="4" name="Footer Placeholder 3">
            <a:extLst>
              <a:ext uri="{FF2B5EF4-FFF2-40B4-BE49-F238E27FC236}">
                <a16:creationId xmlns:a16="http://schemas.microsoft.com/office/drawing/2014/main" id="{E2239BFE-0380-4346-8C04-B1BB3EF8BDB9}"/>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39934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Ways to Fine tune the model</a:t>
            </a:r>
            <a:br>
              <a:rPr lang="en-US" dirty="0"/>
            </a:br>
            <a:endParaRPr lang="en-IN"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6600" y="1327343"/>
            <a:ext cx="5471335" cy="492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1313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Size-Similarity matrix (left) and decision map for fine-tuning pre-trained models (right).</a:t>
            </a:r>
            <a:endParaRPr lang="en-IN" sz="3200" dirty="0"/>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947" t="3516" r="4337" b="8215"/>
          <a:stretch/>
        </p:blipFill>
        <p:spPr bwMode="auto">
          <a:xfrm>
            <a:off x="1676400" y="1955727"/>
            <a:ext cx="4114800" cy="3767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https://miro.medium.com/max/1324/1*7ZD-u-h8hFPuN2PYJvLMB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1827083"/>
            <a:ext cx="4519684" cy="401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530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D50A1-EA4D-4D3E-B5A5-1750086F285C}"/>
              </a:ext>
            </a:extLst>
          </p:cNvPr>
          <p:cNvSpPr>
            <a:spLocks noGrp="1"/>
          </p:cNvSpPr>
          <p:nvPr>
            <p:ph type="title"/>
          </p:nvPr>
        </p:nvSpPr>
        <p:spPr/>
        <p:txBody>
          <a:bodyPr/>
          <a:lstStyle/>
          <a:p>
            <a:r>
              <a:rPr lang="en-US" b="1" dirty="0"/>
              <a:t>What is VGG19?</a:t>
            </a:r>
            <a:br>
              <a:rPr lang="en-US" b="1" dirty="0"/>
            </a:br>
            <a:endParaRPr lang="en-US" dirty="0"/>
          </a:p>
        </p:txBody>
      </p:sp>
      <p:sp>
        <p:nvSpPr>
          <p:cNvPr id="3" name="Content Placeholder 2">
            <a:extLst>
              <a:ext uri="{FF2B5EF4-FFF2-40B4-BE49-F238E27FC236}">
                <a16:creationId xmlns:a16="http://schemas.microsoft.com/office/drawing/2014/main" id="{03D53435-0558-4992-93C3-62D6E739599F}"/>
              </a:ext>
            </a:extLst>
          </p:cNvPr>
          <p:cNvSpPr>
            <a:spLocks noGrp="1"/>
          </p:cNvSpPr>
          <p:nvPr>
            <p:ph idx="1"/>
          </p:nvPr>
        </p:nvSpPr>
        <p:spPr/>
        <p:txBody>
          <a:bodyPr/>
          <a:lstStyle/>
          <a:p>
            <a:r>
              <a:rPr lang="en-US" dirty="0"/>
              <a:t>The concept of the VGG19 model (also VGGNet-19) is the same as the VGG16 except that it supports 19 layers. The “16” and “19” stand for the number of weight layers in the model (convolutional layers). This means that VGG19 has three more convolutional layers than VGG16. We’ll discuss more on the characteristics of VGG16 and VGG19 networks in the latter part of this article.</a:t>
            </a:r>
          </a:p>
          <a:p>
            <a:endParaRPr lang="en-US" dirty="0"/>
          </a:p>
        </p:txBody>
      </p:sp>
      <p:sp>
        <p:nvSpPr>
          <p:cNvPr id="4" name="Footer Placeholder 3">
            <a:extLst>
              <a:ext uri="{FF2B5EF4-FFF2-40B4-BE49-F238E27FC236}">
                <a16:creationId xmlns:a16="http://schemas.microsoft.com/office/drawing/2014/main" id="{7FA7196C-99DA-4CF2-B4D5-8EAB84E8410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7341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9920-3C11-412A-B2E1-74043495B73C}"/>
              </a:ext>
            </a:extLst>
          </p:cNvPr>
          <p:cNvSpPr>
            <a:spLocks noGrp="1"/>
          </p:cNvSpPr>
          <p:nvPr>
            <p:ph type="title"/>
          </p:nvPr>
        </p:nvSpPr>
        <p:spPr/>
        <p:txBody>
          <a:bodyPr/>
          <a:lstStyle/>
          <a:p>
            <a:r>
              <a:rPr lang="en-US" b="1" dirty="0"/>
              <a:t>VGG Architecture</a:t>
            </a:r>
            <a:br>
              <a:rPr lang="en-US" b="1" dirty="0"/>
            </a:br>
            <a:endParaRPr lang="en-US" dirty="0"/>
          </a:p>
        </p:txBody>
      </p:sp>
      <p:sp>
        <p:nvSpPr>
          <p:cNvPr id="3" name="Content Placeholder 2">
            <a:extLst>
              <a:ext uri="{FF2B5EF4-FFF2-40B4-BE49-F238E27FC236}">
                <a16:creationId xmlns:a16="http://schemas.microsoft.com/office/drawing/2014/main" id="{C0DEB915-494D-45AD-B659-9A11E839711C}"/>
              </a:ext>
            </a:extLst>
          </p:cNvPr>
          <p:cNvSpPr>
            <a:spLocks noGrp="1"/>
          </p:cNvSpPr>
          <p:nvPr>
            <p:ph idx="1"/>
          </p:nvPr>
        </p:nvSpPr>
        <p:spPr/>
        <p:txBody>
          <a:bodyPr>
            <a:normAutofit fontScale="62500" lnSpcReduction="20000"/>
          </a:bodyPr>
          <a:lstStyle/>
          <a:p>
            <a:r>
              <a:rPr lang="en-US" dirty="0"/>
              <a:t>The VGG network is constructed with very small convolutional filters. The VGG-16 consists of 13 convolutional layers and three fully connected layers.</a:t>
            </a:r>
          </a:p>
          <a:p>
            <a:r>
              <a:rPr lang="en-US" dirty="0"/>
              <a:t>Let’s take a brief look at the architecture of VGG:</a:t>
            </a:r>
          </a:p>
          <a:p>
            <a:pPr>
              <a:buFont typeface="Arial" panose="020B0604020202020204" pitchFamily="34" charset="0"/>
              <a:buChar char="•"/>
            </a:pPr>
            <a:r>
              <a:rPr lang="en-US" b="1" dirty="0"/>
              <a:t>Input:</a:t>
            </a:r>
            <a:r>
              <a:rPr lang="en-US" dirty="0"/>
              <a:t> The </a:t>
            </a:r>
            <a:r>
              <a:rPr lang="en-US" dirty="0" err="1"/>
              <a:t>VGGNet</a:t>
            </a:r>
            <a:r>
              <a:rPr lang="en-US" dirty="0"/>
              <a:t> takes in an image input size of 224×224. For the ImageNet competition, the creators of the model cropped out the center 224×224 patch in each image to keep the input size of the image consistent.</a:t>
            </a:r>
          </a:p>
          <a:p>
            <a:pPr>
              <a:buFont typeface="Arial" panose="020B0604020202020204" pitchFamily="34" charset="0"/>
              <a:buChar char="•"/>
            </a:pPr>
            <a:r>
              <a:rPr lang="en-US" b="1" dirty="0"/>
              <a:t>Convolutional Layers</a:t>
            </a:r>
            <a:r>
              <a:rPr lang="en-US" dirty="0"/>
              <a:t>: VGG’s convolutional layers leverage a minimal receptive field, i.e., 3×3, the smallest possible size that still captures up/down and left/right. Moreover, there are also 1×1 convolution filters acting as a linear transformation of the input. This is followed by a </a:t>
            </a:r>
            <a:r>
              <a:rPr lang="en-US" dirty="0" err="1"/>
              <a:t>ReLU</a:t>
            </a:r>
            <a:r>
              <a:rPr lang="en-US" dirty="0"/>
              <a:t> unit, which is a huge innovation from </a:t>
            </a:r>
            <a:r>
              <a:rPr lang="en-US" dirty="0" err="1"/>
              <a:t>AlexNet</a:t>
            </a:r>
            <a:r>
              <a:rPr lang="en-US" dirty="0"/>
              <a:t> that reduces training time. </a:t>
            </a:r>
            <a:r>
              <a:rPr lang="en-US" dirty="0" err="1"/>
              <a:t>ReLU</a:t>
            </a:r>
            <a:r>
              <a:rPr lang="en-US" dirty="0"/>
              <a:t> stands for rectified linear unit activation function; it is a piecewise linear function that will output the input if positive; otherwise, the output is zero. The convolution stride is fixed at 1 pixel to keep the spatial resolution preserved after convolution (stride is the number of pixel shifts over the input matrix).</a:t>
            </a:r>
          </a:p>
          <a:p>
            <a:pPr>
              <a:buFont typeface="Arial" panose="020B0604020202020204" pitchFamily="34" charset="0"/>
              <a:buChar char="•"/>
            </a:pPr>
            <a:r>
              <a:rPr lang="en-US" b="1" dirty="0"/>
              <a:t>Hidden Layers:</a:t>
            </a:r>
            <a:r>
              <a:rPr lang="en-US" dirty="0"/>
              <a:t> All the hidden layers in the VGG network use </a:t>
            </a:r>
            <a:r>
              <a:rPr lang="en-US" dirty="0" err="1"/>
              <a:t>ReLU</a:t>
            </a:r>
            <a:r>
              <a:rPr lang="en-US" dirty="0"/>
              <a:t>. VGG does not usually leverage Local Response Normalization (LRN) as it increases memory consumption and training time. Moreover, it makes no improvements to overall accuracy.</a:t>
            </a:r>
          </a:p>
          <a:p>
            <a:pPr>
              <a:buFont typeface="Arial" panose="020B0604020202020204" pitchFamily="34" charset="0"/>
              <a:buChar char="•"/>
            </a:pPr>
            <a:r>
              <a:rPr lang="en-US" b="1" dirty="0"/>
              <a:t>Fully-Connected Layers:</a:t>
            </a:r>
            <a:r>
              <a:rPr lang="en-US" dirty="0"/>
              <a:t> The </a:t>
            </a:r>
            <a:r>
              <a:rPr lang="en-US" dirty="0" err="1"/>
              <a:t>VGGNet</a:t>
            </a:r>
            <a:r>
              <a:rPr lang="en-US" dirty="0"/>
              <a:t> has three fully connected layers. Out of the three layers, the first two have 4096 channels each, and the third has 1000 channels, 1 for each class.</a:t>
            </a:r>
          </a:p>
          <a:p>
            <a:endParaRPr lang="en-US" dirty="0"/>
          </a:p>
        </p:txBody>
      </p:sp>
      <p:sp>
        <p:nvSpPr>
          <p:cNvPr id="4" name="Footer Placeholder 3">
            <a:extLst>
              <a:ext uri="{FF2B5EF4-FFF2-40B4-BE49-F238E27FC236}">
                <a16:creationId xmlns:a16="http://schemas.microsoft.com/office/drawing/2014/main" id="{18BCB1FE-C8F2-43B0-B465-CB95237DB82B}"/>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00498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24C4-90DD-4924-B5B1-AF12E0A0A9B0}"/>
              </a:ext>
            </a:extLst>
          </p:cNvPr>
          <p:cNvSpPr>
            <a:spLocks noGrp="1"/>
          </p:cNvSpPr>
          <p:nvPr>
            <p:ph type="title"/>
          </p:nvPr>
        </p:nvSpPr>
        <p:spPr/>
        <p:txBody>
          <a:bodyPr/>
          <a:lstStyle/>
          <a:p>
            <a:r>
              <a:rPr lang="en-US" b="1" dirty="0"/>
              <a:t>VGG16 Architecture</a:t>
            </a:r>
            <a:br>
              <a:rPr lang="en-US" b="1" dirty="0"/>
            </a:br>
            <a:endParaRPr lang="en-US" dirty="0"/>
          </a:p>
        </p:txBody>
      </p:sp>
      <p:sp>
        <p:nvSpPr>
          <p:cNvPr id="3" name="Content Placeholder 2">
            <a:extLst>
              <a:ext uri="{FF2B5EF4-FFF2-40B4-BE49-F238E27FC236}">
                <a16:creationId xmlns:a16="http://schemas.microsoft.com/office/drawing/2014/main" id="{5E2A4E52-2E43-419E-BEA4-A26408A464F7}"/>
              </a:ext>
            </a:extLst>
          </p:cNvPr>
          <p:cNvSpPr>
            <a:spLocks noGrp="1"/>
          </p:cNvSpPr>
          <p:nvPr>
            <p:ph idx="1"/>
          </p:nvPr>
        </p:nvSpPr>
        <p:spPr/>
        <p:txBody>
          <a:bodyPr>
            <a:normAutofit lnSpcReduction="10000"/>
          </a:bodyPr>
          <a:lstStyle/>
          <a:p>
            <a:r>
              <a:rPr lang="en-US" dirty="0"/>
              <a:t>The number 16 in the name VGG refers to the fact that it is 16 layers deep neural network (</a:t>
            </a:r>
            <a:r>
              <a:rPr lang="en-US" dirty="0" err="1"/>
              <a:t>VGGnet</a:t>
            </a:r>
            <a:r>
              <a:rPr lang="en-US" dirty="0"/>
              <a:t>). This means that VGG16 is a pretty extensive network and has a total of around 138 million parameters. Even according to modern standards, it is a huge network. However, VGGNet16 architecture’s simplicity is what makes the network more appealing. Just by looking at its architecture, it can be said that it is quite uniform.</a:t>
            </a:r>
          </a:p>
          <a:p>
            <a:r>
              <a:rPr lang="en-US" dirty="0"/>
              <a:t>There are a few convolution layers followed by a pooling layer that reduces the height and the width. If we look at the number of filters that we can use, around 64 filters are available that we can double to about 128 and then to 256 filters. In the last layers, we can use 512 filters.</a:t>
            </a:r>
          </a:p>
          <a:p>
            <a:endParaRPr lang="en-US" dirty="0"/>
          </a:p>
        </p:txBody>
      </p:sp>
      <p:sp>
        <p:nvSpPr>
          <p:cNvPr id="4" name="Footer Placeholder 3">
            <a:extLst>
              <a:ext uri="{FF2B5EF4-FFF2-40B4-BE49-F238E27FC236}">
                <a16:creationId xmlns:a16="http://schemas.microsoft.com/office/drawing/2014/main" id="{846A18E4-EF2B-4529-A22F-1C92C7CB6F7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72601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72BD830A-D1C5-4838-98A4-6B3A07FEC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2529" y="691763"/>
            <a:ext cx="3026863" cy="5485200"/>
          </a:xfrm>
        </p:spPr>
      </p:pic>
    </p:spTree>
    <p:extLst>
      <p:ext uri="{BB962C8B-B14F-4D97-AF65-F5344CB8AC3E}">
        <p14:creationId xmlns:p14="http://schemas.microsoft.com/office/powerpoint/2010/main" val="3931665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31EC-0848-40B0-88FC-5C19002341B4}"/>
              </a:ext>
            </a:extLst>
          </p:cNvPr>
          <p:cNvSpPr>
            <a:spLocks noGrp="1"/>
          </p:cNvSpPr>
          <p:nvPr>
            <p:ph type="title"/>
          </p:nvPr>
        </p:nvSpPr>
        <p:spPr/>
        <p:txBody>
          <a:bodyPr/>
          <a:lstStyle/>
          <a:p>
            <a:r>
              <a:rPr lang="en-US" b="1" dirty="0"/>
              <a:t>Complexity and challenges</a:t>
            </a:r>
            <a:br>
              <a:rPr lang="en-US" b="1" dirty="0"/>
            </a:br>
            <a:endParaRPr lang="en-US" dirty="0"/>
          </a:p>
        </p:txBody>
      </p:sp>
      <p:sp>
        <p:nvSpPr>
          <p:cNvPr id="3" name="Content Placeholder 2">
            <a:extLst>
              <a:ext uri="{FF2B5EF4-FFF2-40B4-BE49-F238E27FC236}">
                <a16:creationId xmlns:a16="http://schemas.microsoft.com/office/drawing/2014/main" id="{665D768F-73F6-47B9-AD4F-43D2E3D37CD2}"/>
              </a:ext>
            </a:extLst>
          </p:cNvPr>
          <p:cNvSpPr>
            <a:spLocks noGrp="1"/>
          </p:cNvSpPr>
          <p:nvPr>
            <p:ph idx="1"/>
          </p:nvPr>
        </p:nvSpPr>
        <p:spPr/>
        <p:txBody>
          <a:bodyPr>
            <a:normAutofit fontScale="92500" lnSpcReduction="10000"/>
          </a:bodyPr>
          <a:lstStyle/>
          <a:p>
            <a:r>
              <a:rPr lang="en-US" dirty="0"/>
              <a:t>The number of filters that we can use doubles on every step or through every stack of the convolution layer. This is a major principle used to design the architecture of the VGG16 network. One of the crucial downsides of the VGG16 network is that it is a huge network, which means that it takes more time to train its parameters.</a:t>
            </a:r>
          </a:p>
          <a:p>
            <a:r>
              <a:rPr lang="en-US" dirty="0"/>
              <a:t>Because of its depth and number of fully connected layers, the VGG16 model is more than 533MB. This makes implementing a VGG network a time-consuming task.</a:t>
            </a:r>
          </a:p>
          <a:p>
            <a:r>
              <a:rPr lang="en-US" dirty="0"/>
              <a:t>The VGG16 model is used in several deep learning image classification problems, but smaller network architectures such as </a:t>
            </a:r>
            <a:r>
              <a:rPr lang="en-US" dirty="0" err="1"/>
              <a:t>GoogLeNet</a:t>
            </a:r>
            <a:r>
              <a:rPr lang="en-US" dirty="0"/>
              <a:t> and </a:t>
            </a:r>
            <a:r>
              <a:rPr lang="en-US" dirty="0" err="1"/>
              <a:t>SqueezeNet</a:t>
            </a:r>
            <a:r>
              <a:rPr lang="en-US" dirty="0"/>
              <a:t> are often preferable. In any case, the </a:t>
            </a:r>
            <a:r>
              <a:rPr lang="en-US" dirty="0" err="1"/>
              <a:t>VGGNet</a:t>
            </a:r>
            <a:r>
              <a:rPr lang="en-US" dirty="0"/>
              <a:t> is a great building block for learning purposes as it is straightforward to implement.</a:t>
            </a:r>
          </a:p>
          <a:p>
            <a:endParaRPr lang="en-US" dirty="0"/>
          </a:p>
        </p:txBody>
      </p:sp>
      <p:sp>
        <p:nvSpPr>
          <p:cNvPr id="4" name="Footer Placeholder 3">
            <a:extLst>
              <a:ext uri="{FF2B5EF4-FFF2-40B4-BE49-F238E27FC236}">
                <a16:creationId xmlns:a16="http://schemas.microsoft.com/office/drawing/2014/main" id="{2CAEDDA4-32D3-49E4-BC7B-D0876C615C80}"/>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54090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TotalTime>
  <Words>4775</Words>
  <Application>Microsoft Office PowerPoint</Application>
  <PresentationFormat>Widescreen</PresentationFormat>
  <Paragraphs>177</Paragraphs>
  <Slides>41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41</vt:i4>
      </vt:variant>
    </vt:vector>
  </HeadingPairs>
  <TitlesOfParts>
    <vt:vector size="49" baseType="lpstr">
      <vt:lpstr>Arial</vt:lpstr>
      <vt:lpstr>Calibri</vt:lpstr>
      <vt:lpstr>Calibri Light</vt:lpstr>
      <vt:lpstr>CMR10</vt:lpstr>
      <vt:lpstr>CMSY10</vt:lpstr>
      <vt:lpstr>Times New Roman</vt:lpstr>
      <vt:lpstr>Office Theme</vt:lpstr>
      <vt:lpstr>1_Office Theme</vt:lpstr>
      <vt:lpstr>VGG 16 and VGG19 </vt:lpstr>
      <vt:lpstr>PowerPoint Presentation</vt:lpstr>
      <vt:lpstr>What is VGG? </vt:lpstr>
      <vt:lpstr>PowerPoint Presentation</vt:lpstr>
      <vt:lpstr>What is VGG19? </vt:lpstr>
      <vt:lpstr>VGG Architecture </vt:lpstr>
      <vt:lpstr>VGG16 Architecture </vt:lpstr>
      <vt:lpstr>PowerPoint Presentation</vt:lpstr>
      <vt:lpstr>Complexity and challenges </vt:lpstr>
      <vt:lpstr>Performance of VGG Models </vt:lpstr>
      <vt:lpstr>PowerPoint Presentation</vt:lpstr>
      <vt:lpstr>VGG 16 and VGG19 </vt:lpstr>
      <vt:lpstr>VGG 16 Architecture </vt:lpstr>
      <vt:lpstr>PowerPoint Presentation</vt:lpstr>
      <vt:lpstr>PowerPoint Presentation</vt:lpstr>
      <vt:lpstr>PowerPoint Presentation</vt:lpstr>
      <vt:lpstr>PowerPoint Presentation</vt:lpstr>
      <vt:lpstr>PowerPoint Presentation</vt:lpstr>
      <vt:lpstr>PowerPoint Presentation</vt:lpstr>
      <vt:lpstr>The Difference. VGG, while based off of AlexNet, has several differences that separates it from other competing models:</vt:lpstr>
      <vt:lpstr>PowerPoint Presentation</vt:lpstr>
      <vt:lpstr>VGG Architecture</vt:lpstr>
      <vt:lpstr>ARCHITECTURE</vt:lpstr>
      <vt:lpstr>VGG Architecture</vt:lpstr>
      <vt:lpstr>VGG Architecture</vt:lpstr>
      <vt:lpstr>Summary of VGGNet improvement points </vt:lpstr>
      <vt:lpstr>VGG Training </vt:lpstr>
      <vt:lpstr>TRAINING</vt:lpstr>
      <vt:lpstr>Tranning</vt:lpstr>
      <vt:lpstr>IMPLEMENTATION DETAILS</vt:lpstr>
      <vt:lpstr>Architecture comparison of AlexNet, VGGNet </vt:lpstr>
      <vt:lpstr>Architecture comparison of AlexNet, VGGNet</vt:lpstr>
      <vt:lpstr>What does the terms Top-1 and Top-5 val error mean ?</vt:lpstr>
      <vt:lpstr>Results</vt:lpstr>
      <vt:lpstr>Two major drawbacks with VGGNet: </vt:lpstr>
      <vt:lpstr>VGGNet vs. ResNet </vt:lpstr>
      <vt:lpstr>VGGNet vs. ResNet </vt:lpstr>
      <vt:lpstr>PowerPoint Presentation</vt:lpstr>
      <vt:lpstr>Fine-tuning strategies</vt:lpstr>
      <vt:lpstr>Ways to Fine tune the model </vt:lpstr>
      <vt:lpstr>Size-Similarity matrix (left) and decision map for fine-tuning pre-trained models (right).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Smita Kulkarni</dc:creator>
  <cp:lastModifiedBy>Kshitij Darwhekar</cp:lastModifiedBy>
  <cp:revision>42</cp:revision>
  <dcterms:created xsi:type="dcterms:W3CDTF">2021-01-17T01:46:02Z</dcterms:created>
  <dcterms:modified xsi:type="dcterms:W3CDTF">2022-09-20T21:20:37Z</dcterms:modified>
</cp:coreProperties>
</file>