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4" r:id="rId8"/>
    <p:sldId id="265" r:id="rId9"/>
    <p:sldId id="266" r:id="rId10"/>
    <p:sldId id="261" r:id="rId11"/>
    <p:sldId id="262" r:id="rId12"/>
    <p:sldId id="268" r:id="rId13"/>
    <p:sldId id="267" r:id="rId14"/>
    <p:sldId id="269" r:id="rId15"/>
    <p:sldId id="273"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4" autoAdjust="0"/>
    <p:restoredTop sz="94660"/>
  </p:normalViewPr>
  <p:slideViewPr>
    <p:cSldViewPr snapToGrid="0">
      <p:cViewPr varScale="1">
        <p:scale>
          <a:sx n="61" d="100"/>
          <a:sy n="61"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451D-CF24-F73A-1E89-61A2E230E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B07801-5122-4F43-1291-0DDA396CC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B0F209-EC10-7F27-52BD-AE0A5E741372}"/>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5" name="Footer Placeholder 4">
            <a:extLst>
              <a:ext uri="{FF2B5EF4-FFF2-40B4-BE49-F238E27FC236}">
                <a16:creationId xmlns:a16="http://schemas.microsoft.com/office/drawing/2014/main" id="{78D319AA-FDC3-B04D-F16D-2E789C54A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57A23-308F-7E93-5DCD-8BF0BDCBB4ED}"/>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407924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D25F-3CC7-F4AA-4935-E88C4EF3E9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6C7361-36D2-D6F2-C7D6-9435A2FF7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DCE09-2CB7-10A6-761A-C425743989AB}"/>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5" name="Footer Placeholder 4">
            <a:extLst>
              <a:ext uri="{FF2B5EF4-FFF2-40B4-BE49-F238E27FC236}">
                <a16:creationId xmlns:a16="http://schemas.microsoft.com/office/drawing/2014/main" id="{1769DE60-096F-7C86-B870-5E329D2F9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01765-ECFF-2DE4-D495-CBF66CAD5369}"/>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322243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499B-3AE3-1AE8-7812-32B2168B4F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DB900-6775-7AA3-1FC9-BC3315B21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136F5-4B31-2FFB-D840-298B6EFC63A4}"/>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5" name="Footer Placeholder 4">
            <a:extLst>
              <a:ext uri="{FF2B5EF4-FFF2-40B4-BE49-F238E27FC236}">
                <a16:creationId xmlns:a16="http://schemas.microsoft.com/office/drawing/2014/main" id="{13A81F1C-094A-32A1-06F3-E0F323681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536EA-C3FB-107D-9149-92A177967B06}"/>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21310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ABA7-FAAA-C8D5-35B6-34CD790A9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21F4-7E78-59AC-D9BB-CAE7C110E4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F569C-88ED-224F-ACF2-7DE8A60AFF12}"/>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5" name="Footer Placeholder 4">
            <a:extLst>
              <a:ext uri="{FF2B5EF4-FFF2-40B4-BE49-F238E27FC236}">
                <a16:creationId xmlns:a16="http://schemas.microsoft.com/office/drawing/2014/main" id="{5D4EDCD5-6496-49CB-E598-92D316A00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DF881-CFF5-EBE0-B9F6-B433A3CDA668}"/>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336452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442F-6C29-E8A4-D94D-6E5170C8A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0159DF-B3F5-915E-2365-EACBDD1F42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2120B-7206-DB58-0CDB-5E31557985BE}"/>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5" name="Footer Placeholder 4">
            <a:extLst>
              <a:ext uri="{FF2B5EF4-FFF2-40B4-BE49-F238E27FC236}">
                <a16:creationId xmlns:a16="http://schemas.microsoft.com/office/drawing/2014/main" id="{76165DFA-7C4C-B394-2777-68DE965A6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B3493-1CC2-A095-3539-59E439EC4A21}"/>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340117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A24C-ADB0-121A-1A7D-DD7FBEE55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84D84-B2ED-99EF-FEB8-847C3AD139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0E9C8C-CFA9-B0ED-F4F6-9A12BB8AB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D96435-CB8A-6B79-2DEB-A5E1FB82BAF5}"/>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6" name="Footer Placeholder 5">
            <a:extLst>
              <a:ext uri="{FF2B5EF4-FFF2-40B4-BE49-F238E27FC236}">
                <a16:creationId xmlns:a16="http://schemas.microsoft.com/office/drawing/2014/main" id="{64B91241-C53E-2795-D7B1-4AB73F73A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346BA-22C1-C5E9-18D6-5BA35F85C2CE}"/>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360579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4AF3A-255A-C511-58C0-06CFC67122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8D9696-B073-0FBB-FDAA-D5EB4EC45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7FE35-571D-8E82-4E1C-F512BA3F5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574F4C-E1EE-14C8-04D8-626142A3D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C50BD-B0D9-DE75-8DFC-5790A05A1F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7092C-F902-C7AF-3764-F0A136FA9CFB}"/>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8" name="Footer Placeholder 7">
            <a:extLst>
              <a:ext uri="{FF2B5EF4-FFF2-40B4-BE49-F238E27FC236}">
                <a16:creationId xmlns:a16="http://schemas.microsoft.com/office/drawing/2014/main" id="{F8B7EB1A-A181-468E-430D-CD15318B7F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688726-4D0F-31BF-552A-E3E5D48E5975}"/>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410370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E43A-8AB8-7FA7-FA5E-74878C4AC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D5F3EF-5F6F-15C9-8053-69E865163DD9}"/>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4" name="Footer Placeholder 3">
            <a:extLst>
              <a:ext uri="{FF2B5EF4-FFF2-40B4-BE49-F238E27FC236}">
                <a16:creationId xmlns:a16="http://schemas.microsoft.com/office/drawing/2014/main" id="{FA0F83E9-2B89-315F-F831-E0E950E62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D91826-8785-6B12-43DA-55E3C535DDAD}"/>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259110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2BAE5-8941-5B90-E029-1D90B8394E23}"/>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3" name="Footer Placeholder 2">
            <a:extLst>
              <a:ext uri="{FF2B5EF4-FFF2-40B4-BE49-F238E27FC236}">
                <a16:creationId xmlns:a16="http://schemas.microsoft.com/office/drawing/2014/main" id="{ACD3FA7E-7091-E437-A8B5-D79AC90EF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B8F48-C09C-0A62-03E5-A20F95A29C00}"/>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422107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0A13-F6B0-F98E-06C6-AD33D1CFF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91F4F-C1BA-83A6-EA77-C2F852CD1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D810A0-E328-F266-2113-942235D79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1BF53-BF2C-BAF9-20AA-5D47501B7627}"/>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6" name="Footer Placeholder 5">
            <a:extLst>
              <a:ext uri="{FF2B5EF4-FFF2-40B4-BE49-F238E27FC236}">
                <a16:creationId xmlns:a16="http://schemas.microsoft.com/office/drawing/2014/main" id="{7B8C2DF7-3686-F92F-A4B3-C570A1FCA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B6961-44E1-5EAD-83A9-0B6C8202E420}"/>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163468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24E3-ED6E-C2E3-1D99-F454EC3A9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AE0212-66C9-3902-0CD4-420111D28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435E2A-1E53-6A5B-1A2E-DDBFAE986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5CA44-AE57-588E-29F5-BFE943C993EE}"/>
              </a:ext>
            </a:extLst>
          </p:cNvPr>
          <p:cNvSpPr>
            <a:spLocks noGrp="1"/>
          </p:cNvSpPr>
          <p:nvPr>
            <p:ph type="dt" sz="half" idx="10"/>
          </p:nvPr>
        </p:nvSpPr>
        <p:spPr/>
        <p:txBody>
          <a:bodyPr/>
          <a:lstStyle/>
          <a:p>
            <a:fld id="{0BC619B9-C316-4E67-9DE7-E000F27164AB}" type="datetimeFigureOut">
              <a:rPr lang="en-US" smtClean="0"/>
              <a:t>10/3/2022</a:t>
            </a:fld>
            <a:endParaRPr lang="en-US"/>
          </a:p>
        </p:txBody>
      </p:sp>
      <p:sp>
        <p:nvSpPr>
          <p:cNvPr id="6" name="Footer Placeholder 5">
            <a:extLst>
              <a:ext uri="{FF2B5EF4-FFF2-40B4-BE49-F238E27FC236}">
                <a16:creationId xmlns:a16="http://schemas.microsoft.com/office/drawing/2014/main" id="{7789443E-8F2D-3539-53F3-CD8F91771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AC7BE-FA8F-2308-3E5C-C5611BCB1ACD}"/>
              </a:ext>
            </a:extLst>
          </p:cNvPr>
          <p:cNvSpPr>
            <a:spLocks noGrp="1"/>
          </p:cNvSpPr>
          <p:nvPr>
            <p:ph type="sldNum" sz="quarter" idx="12"/>
          </p:nvPr>
        </p:nvSpPr>
        <p:spPr/>
        <p:txBody>
          <a:bodyPr/>
          <a:lstStyle/>
          <a:p>
            <a:fld id="{D1B4CDF3-254B-47D5-A426-CE283CA08A18}" type="slidenum">
              <a:rPr lang="en-US" smtClean="0"/>
              <a:t>‹#›</a:t>
            </a:fld>
            <a:endParaRPr lang="en-US"/>
          </a:p>
        </p:txBody>
      </p:sp>
    </p:spTree>
    <p:extLst>
      <p:ext uri="{BB962C8B-B14F-4D97-AF65-F5344CB8AC3E}">
        <p14:creationId xmlns:p14="http://schemas.microsoft.com/office/powerpoint/2010/main" val="255463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F2E96-FA53-48DF-A252-59A0B96AD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080C04-3A46-F04A-A704-DD0C79CC1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EA46C-7609-E1AD-DC9A-56990E148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619B9-C316-4E67-9DE7-E000F27164AB}" type="datetimeFigureOut">
              <a:rPr lang="en-US" smtClean="0"/>
              <a:t>10/3/2022</a:t>
            </a:fld>
            <a:endParaRPr lang="en-US"/>
          </a:p>
        </p:txBody>
      </p:sp>
      <p:sp>
        <p:nvSpPr>
          <p:cNvPr id="5" name="Footer Placeholder 4">
            <a:extLst>
              <a:ext uri="{FF2B5EF4-FFF2-40B4-BE49-F238E27FC236}">
                <a16:creationId xmlns:a16="http://schemas.microsoft.com/office/drawing/2014/main" id="{2BAD320A-000B-2CEC-D6A9-BB299E4F3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939FE-F873-3FEF-EE82-99326471C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4CDF3-254B-47D5-A426-CE283CA08A18}" type="slidenum">
              <a:rPr lang="en-US" smtClean="0"/>
              <a:t>‹#›</a:t>
            </a:fld>
            <a:endParaRPr lang="en-US"/>
          </a:p>
        </p:txBody>
      </p:sp>
    </p:spTree>
    <p:extLst>
      <p:ext uri="{BB962C8B-B14F-4D97-AF65-F5344CB8AC3E}">
        <p14:creationId xmlns:p14="http://schemas.microsoft.com/office/powerpoint/2010/main" val="299556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071E-2FAE-6141-7F34-B70EB6990885}"/>
              </a:ext>
            </a:extLst>
          </p:cNvPr>
          <p:cNvSpPr>
            <a:spLocks noGrp="1"/>
          </p:cNvSpPr>
          <p:nvPr>
            <p:ph type="ctrTitle"/>
          </p:nvPr>
        </p:nvSpPr>
        <p:spPr/>
        <p:txBody>
          <a:bodyPr/>
          <a:lstStyle/>
          <a:p>
            <a:r>
              <a:rPr lang="en-US" b="1" dirty="0"/>
              <a:t>R-CNN | Region Based CNNs</a:t>
            </a:r>
            <a:endParaRPr lang="en-US" dirty="0"/>
          </a:p>
        </p:txBody>
      </p:sp>
      <p:sp>
        <p:nvSpPr>
          <p:cNvPr id="3" name="Subtitle 2">
            <a:extLst>
              <a:ext uri="{FF2B5EF4-FFF2-40B4-BE49-F238E27FC236}">
                <a16:creationId xmlns:a16="http://schemas.microsoft.com/office/drawing/2014/main" id="{CB432694-09F6-C6A4-1FB3-0ADADF454F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011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96B0-BF87-1ABA-2631-A2B57279D427}"/>
              </a:ext>
            </a:extLst>
          </p:cNvPr>
          <p:cNvSpPr>
            <a:spLocks noGrp="1"/>
          </p:cNvSpPr>
          <p:nvPr>
            <p:ph type="title"/>
          </p:nvPr>
        </p:nvSpPr>
        <p:spPr/>
        <p:txBody>
          <a:bodyPr/>
          <a:lstStyle/>
          <a:p>
            <a:r>
              <a:rPr lang="en-US" b="1" dirty="0"/>
              <a:t>Bounding Box Regressor:</a:t>
            </a:r>
            <a:endParaRPr lang="en-US" dirty="0"/>
          </a:p>
        </p:txBody>
      </p:sp>
      <p:sp>
        <p:nvSpPr>
          <p:cNvPr id="3" name="Content Placeholder 2">
            <a:extLst>
              <a:ext uri="{FF2B5EF4-FFF2-40B4-BE49-F238E27FC236}">
                <a16:creationId xmlns:a16="http://schemas.microsoft.com/office/drawing/2014/main" id="{0DFBEC6E-A2CC-0B30-4C4D-68BDB0A78D17}"/>
              </a:ext>
            </a:extLst>
          </p:cNvPr>
          <p:cNvSpPr>
            <a:spLocks noGrp="1"/>
          </p:cNvSpPr>
          <p:nvPr>
            <p:ph idx="1"/>
          </p:nvPr>
        </p:nvSpPr>
        <p:spPr/>
        <p:txBody>
          <a:bodyPr/>
          <a:lstStyle/>
          <a:p>
            <a:pPr algn="just"/>
            <a:r>
              <a:rPr lang="en-US" dirty="0"/>
              <a:t>In order to precisely locate the bounding box in the image., we used a scale-invariant linear regression model called bounding box regressor. </a:t>
            </a:r>
          </a:p>
          <a:p>
            <a:pPr algn="just"/>
            <a:r>
              <a:rPr lang="en-US" dirty="0"/>
              <a:t>For training this model we take as predicted and Ground truth pairs of four dimensions of localization. </a:t>
            </a:r>
          </a:p>
          <a:p>
            <a:pPr algn="just"/>
            <a:r>
              <a:rPr lang="en-US" dirty="0"/>
              <a:t>These dimensions are </a:t>
            </a:r>
            <a:r>
              <a:rPr lang="en-US" i="1" dirty="0"/>
              <a:t>(x, y, w, h)</a:t>
            </a:r>
            <a:r>
              <a:rPr lang="en-US" dirty="0"/>
              <a:t> where </a:t>
            </a:r>
            <a:r>
              <a:rPr lang="en-US" i="1" dirty="0"/>
              <a:t>x</a:t>
            </a:r>
            <a:r>
              <a:rPr lang="en-US" dirty="0"/>
              <a:t> and </a:t>
            </a:r>
            <a:r>
              <a:rPr lang="en-US" i="1" dirty="0"/>
              <a:t>y</a:t>
            </a:r>
            <a:r>
              <a:rPr lang="en-US" dirty="0"/>
              <a:t> are the pixel coordinates of center of bounding box respectively. w and h represents the width and height of bounding boxes. </a:t>
            </a:r>
          </a:p>
          <a:p>
            <a:pPr algn="just"/>
            <a:r>
              <a:rPr lang="en-US" dirty="0"/>
              <a:t>This method increases Mean Average precision (</a:t>
            </a:r>
            <a:r>
              <a:rPr lang="en-US" dirty="0" err="1"/>
              <a:t>mAP</a:t>
            </a:r>
            <a:r>
              <a:rPr lang="en-US" dirty="0"/>
              <a:t>) of the result by </a:t>
            </a:r>
            <a:r>
              <a:rPr lang="en-US" i="1" dirty="0"/>
              <a:t>3-4%</a:t>
            </a:r>
            <a:r>
              <a:rPr lang="en-US" dirty="0"/>
              <a:t>.</a:t>
            </a:r>
          </a:p>
        </p:txBody>
      </p:sp>
    </p:spTree>
    <p:extLst>
      <p:ext uri="{BB962C8B-B14F-4D97-AF65-F5344CB8AC3E}">
        <p14:creationId xmlns:p14="http://schemas.microsoft.com/office/powerpoint/2010/main" val="10975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8C71-7ECD-B0D6-BF38-ECF1604C162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55BD65D-9B87-6896-9E23-317624FF1125}"/>
              </a:ext>
            </a:extLst>
          </p:cNvPr>
          <p:cNvPicPr>
            <a:picLocks noGrp="1" noChangeAspect="1"/>
          </p:cNvPicPr>
          <p:nvPr>
            <p:ph idx="1"/>
          </p:nvPr>
        </p:nvPicPr>
        <p:blipFill>
          <a:blip r:embed="rId2"/>
          <a:stretch>
            <a:fillRect/>
          </a:stretch>
        </p:blipFill>
        <p:spPr>
          <a:xfrm>
            <a:off x="3772866" y="1825625"/>
            <a:ext cx="4646267" cy="4351338"/>
          </a:xfrm>
          <a:prstGeom prst="rect">
            <a:avLst/>
          </a:prstGeom>
        </p:spPr>
      </p:pic>
    </p:spTree>
    <p:extLst>
      <p:ext uri="{BB962C8B-B14F-4D97-AF65-F5344CB8AC3E}">
        <p14:creationId xmlns:p14="http://schemas.microsoft.com/office/powerpoint/2010/main" val="302357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99FF-7FE0-6D10-2C61-27FB72A27FA7}"/>
              </a:ext>
            </a:extLst>
          </p:cNvPr>
          <p:cNvSpPr>
            <a:spLocks noGrp="1"/>
          </p:cNvSpPr>
          <p:nvPr>
            <p:ph type="title"/>
          </p:nvPr>
        </p:nvSpPr>
        <p:spPr/>
        <p:txBody>
          <a:bodyPr/>
          <a:lstStyle/>
          <a:p>
            <a:r>
              <a:rPr lang="en-US" b="1" dirty="0"/>
              <a:t>Output:</a:t>
            </a:r>
            <a:endParaRPr lang="en-US" dirty="0"/>
          </a:p>
        </p:txBody>
      </p:sp>
      <p:sp>
        <p:nvSpPr>
          <p:cNvPr id="3" name="Content Placeholder 2">
            <a:extLst>
              <a:ext uri="{FF2B5EF4-FFF2-40B4-BE49-F238E27FC236}">
                <a16:creationId xmlns:a16="http://schemas.microsoft.com/office/drawing/2014/main" id="{F2A97F08-0B0E-E5C7-354D-EDA99A58F3A8}"/>
              </a:ext>
            </a:extLst>
          </p:cNvPr>
          <p:cNvSpPr>
            <a:spLocks noGrp="1"/>
          </p:cNvSpPr>
          <p:nvPr>
            <p:ph idx="1"/>
          </p:nvPr>
        </p:nvSpPr>
        <p:spPr/>
        <p:txBody>
          <a:bodyPr>
            <a:normAutofit fontScale="92500"/>
          </a:bodyPr>
          <a:lstStyle/>
          <a:p>
            <a:r>
              <a:rPr lang="en-US" dirty="0"/>
              <a:t>Now we have region proposals that are classified for every class label. </a:t>
            </a:r>
          </a:p>
          <a:p>
            <a:r>
              <a:rPr lang="en-US" dirty="0"/>
              <a:t>In order to deal with the extra bounding box generated by the above model into the image, use an algorithm called </a:t>
            </a:r>
            <a:r>
              <a:rPr lang="en-US" b="1" dirty="0"/>
              <a:t>Non- maximum suppression.</a:t>
            </a:r>
            <a:br>
              <a:rPr lang="en-US" dirty="0"/>
            </a:br>
            <a:r>
              <a:rPr lang="en-US" dirty="0"/>
              <a:t>It works in 3 steps:</a:t>
            </a:r>
          </a:p>
          <a:p>
            <a:pPr>
              <a:buFont typeface="Arial" panose="020B0604020202020204" pitchFamily="34" charset="0"/>
              <a:buChar char="•"/>
            </a:pPr>
            <a:r>
              <a:rPr lang="en-US" dirty="0"/>
              <a:t>Discard those objects where the confidence score is less than a certain threshold value</a:t>
            </a:r>
            <a:r>
              <a:rPr lang="en-US" i="1" dirty="0"/>
              <a:t>( say 0.5)</a:t>
            </a:r>
            <a:r>
              <a:rPr lang="en-US" dirty="0"/>
              <a:t>.</a:t>
            </a:r>
          </a:p>
          <a:p>
            <a:pPr>
              <a:buFont typeface="Arial" panose="020B0604020202020204" pitchFamily="34" charset="0"/>
              <a:buChar char="•"/>
            </a:pPr>
            <a:r>
              <a:rPr lang="en-US" dirty="0"/>
              <a:t>Select the region which has the highest probability among candidates regions for object as predicted region.</a:t>
            </a:r>
          </a:p>
          <a:p>
            <a:pPr>
              <a:buFont typeface="Arial" panose="020B0604020202020204" pitchFamily="34" charset="0"/>
              <a:buChar char="•"/>
            </a:pPr>
            <a:r>
              <a:rPr lang="en-US" dirty="0"/>
              <a:t>In the final step we discard those regions which has </a:t>
            </a:r>
            <a:r>
              <a:rPr lang="en-US" dirty="0" err="1"/>
              <a:t>IoU</a:t>
            </a:r>
            <a:r>
              <a:rPr lang="en-US" dirty="0"/>
              <a:t> (intersection Over Union) with predicted region over </a:t>
            </a:r>
            <a:r>
              <a:rPr lang="en-US" i="1" dirty="0"/>
              <a:t>0.5.</a:t>
            </a:r>
            <a:endParaRPr lang="en-US" dirty="0"/>
          </a:p>
          <a:p>
            <a:endParaRPr lang="en-US" dirty="0"/>
          </a:p>
        </p:txBody>
      </p:sp>
    </p:spTree>
    <p:extLst>
      <p:ext uri="{BB962C8B-B14F-4D97-AF65-F5344CB8AC3E}">
        <p14:creationId xmlns:p14="http://schemas.microsoft.com/office/powerpoint/2010/main" val="407883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D636-6CDA-1157-B1FF-D426432BF68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7B24C84-22A7-AFB9-7A85-2A1F2BB5DD46}"/>
              </a:ext>
            </a:extLst>
          </p:cNvPr>
          <p:cNvPicPr>
            <a:picLocks noGrp="1" noChangeAspect="1"/>
          </p:cNvPicPr>
          <p:nvPr>
            <p:ph idx="1"/>
          </p:nvPr>
        </p:nvPicPr>
        <p:blipFill>
          <a:blip r:embed="rId2"/>
          <a:stretch>
            <a:fillRect/>
          </a:stretch>
        </p:blipFill>
        <p:spPr>
          <a:xfrm>
            <a:off x="1219200" y="1853406"/>
            <a:ext cx="9753600" cy="4295775"/>
          </a:xfrm>
          <a:prstGeom prst="rect">
            <a:avLst/>
          </a:prstGeom>
        </p:spPr>
      </p:pic>
    </p:spTree>
    <p:extLst>
      <p:ext uri="{BB962C8B-B14F-4D97-AF65-F5344CB8AC3E}">
        <p14:creationId xmlns:p14="http://schemas.microsoft.com/office/powerpoint/2010/main" val="187326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3E8C-B7D6-806E-4540-15CCDBC446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19B7A0-65A9-EFC8-BBC8-5F9958F85786}"/>
              </a:ext>
            </a:extLst>
          </p:cNvPr>
          <p:cNvSpPr>
            <a:spLocks noGrp="1"/>
          </p:cNvSpPr>
          <p:nvPr>
            <p:ph idx="1"/>
          </p:nvPr>
        </p:nvSpPr>
        <p:spPr/>
        <p:txBody>
          <a:bodyPr/>
          <a:lstStyle/>
          <a:p>
            <a:r>
              <a:rPr lang="en-US" dirty="0"/>
              <a:t>After that we can obtain output by plotting these bounding boxes on input image and labeling objects that are present in bounding boxes.</a:t>
            </a:r>
            <a:br>
              <a:rPr lang="en-US" dirty="0"/>
            </a:br>
            <a:r>
              <a:rPr lang="en-US" b="1" dirty="0"/>
              <a:t>Results:</a:t>
            </a:r>
            <a:br>
              <a:rPr lang="en-US" dirty="0"/>
            </a:br>
            <a:r>
              <a:rPr lang="en-US" dirty="0"/>
              <a:t>The R-CNN gives Mean Average Precision (</a:t>
            </a:r>
            <a:r>
              <a:rPr lang="en-US" dirty="0" err="1"/>
              <a:t>mAPs</a:t>
            </a:r>
            <a:r>
              <a:rPr lang="en-US" dirty="0"/>
              <a:t>) of </a:t>
            </a:r>
            <a:r>
              <a:rPr lang="en-US" i="1" dirty="0"/>
              <a:t>53.7%</a:t>
            </a:r>
            <a:r>
              <a:rPr lang="en-US" dirty="0"/>
              <a:t> on VOC 2010 dataset. On </a:t>
            </a:r>
            <a:r>
              <a:rPr lang="en-US" i="1" dirty="0"/>
              <a:t>200-class ILSVRC 2013</a:t>
            </a:r>
            <a:r>
              <a:rPr lang="en-US" dirty="0"/>
              <a:t> object detection dataset it gives </a:t>
            </a:r>
            <a:r>
              <a:rPr lang="en-US" dirty="0" err="1"/>
              <a:t>mAP</a:t>
            </a:r>
            <a:r>
              <a:rPr lang="en-US" dirty="0"/>
              <a:t> of </a:t>
            </a:r>
            <a:r>
              <a:rPr lang="en-US" i="1" dirty="0"/>
              <a:t>31.4%</a:t>
            </a:r>
            <a:r>
              <a:rPr lang="en-US" dirty="0"/>
              <a:t> which is large improvement from previous best </a:t>
            </a:r>
            <a:r>
              <a:rPr lang="en-US" i="1" dirty="0"/>
              <a:t>24.3%</a:t>
            </a:r>
            <a:r>
              <a:rPr lang="en-US" dirty="0"/>
              <a:t>. However, this architecture is very slow to train and takes </a:t>
            </a:r>
            <a:r>
              <a:rPr lang="en-US" i="1" dirty="0"/>
              <a:t>~ 49 sec</a:t>
            </a:r>
            <a:r>
              <a:rPr lang="en-US" dirty="0"/>
              <a:t> to generate test results on a single image of VOC 2007 dataset.</a:t>
            </a:r>
          </a:p>
        </p:txBody>
      </p:sp>
    </p:spTree>
    <p:extLst>
      <p:ext uri="{BB962C8B-B14F-4D97-AF65-F5344CB8AC3E}">
        <p14:creationId xmlns:p14="http://schemas.microsoft.com/office/powerpoint/2010/main" val="73757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1315-69A0-7C43-A89E-889F9BBE3DF8}"/>
              </a:ext>
            </a:extLst>
          </p:cNvPr>
          <p:cNvSpPr>
            <a:spLocks noGrp="1"/>
          </p:cNvSpPr>
          <p:nvPr>
            <p:ph type="title"/>
          </p:nvPr>
        </p:nvSpPr>
        <p:spPr/>
        <p:txBody>
          <a:bodyPr/>
          <a:lstStyle/>
          <a:p>
            <a:r>
              <a:rPr lang="en-US" b="1" dirty="0"/>
              <a:t>Challenges of R-CNN:</a:t>
            </a:r>
            <a:endParaRPr lang="en-US" dirty="0"/>
          </a:p>
        </p:txBody>
      </p:sp>
      <p:sp>
        <p:nvSpPr>
          <p:cNvPr id="3" name="Content Placeholder 2">
            <a:extLst>
              <a:ext uri="{FF2B5EF4-FFF2-40B4-BE49-F238E27FC236}">
                <a16:creationId xmlns:a16="http://schemas.microsoft.com/office/drawing/2014/main" id="{0A148679-AE2B-2DFB-E42E-2084008FAE11}"/>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Selective Search algorithm is very rigid and there is no learning happens in that. This sometimes leads to bad region proposals generation for object detection.</a:t>
            </a:r>
          </a:p>
          <a:p>
            <a:pPr>
              <a:buFont typeface="Arial" panose="020B0604020202020204" pitchFamily="34" charset="0"/>
              <a:buChar char="•"/>
            </a:pPr>
            <a:r>
              <a:rPr lang="en-US" dirty="0"/>
              <a:t>Since there are approximately </a:t>
            </a:r>
            <a:r>
              <a:rPr lang="en-US" i="1" dirty="0"/>
              <a:t>2000</a:t>
            </a:r>
            <a:r>
              <a:rPr lang="en-US" dirty="0"/>
              <a:t> candidate proposals. It takes a lot of time to train the network. Also we need to train multiple steps separately (CNN architecture, SVM model, bounding box regressor). So, This makes it very slow to implement.</a:t>
            </a:r>
          </a:p>
          <a:p>
            <a:pPr>
              <a:buFont typeface="Arial" panose="020B0604020202020204" pitchFamily="34" charset="0"/>
              <a:buChar char="•"/>
            </a:pPr>
            <a:r>
              <a:rPr lang="en-US" dirty="0"/>
              <a:t>R-CNN can not be used in real time because it takes approximately </a:t>
            </a:r>
            <a:r>
              <a:rPr lang="en-US" i="1" dirty="0"/>
              <a:t>50 sec</a:t>
            </a:r>
            <a:r>
              <a:rPr lang="en-US" dirty="0"/>
              <a:t> to test an image with bounding box regressor.</a:t>
            </a:r>
          </a:p>
          <a:p>
            <a:pPr>
              <a:buFont typeface="Arial" panose="020B0604020202020204" pitchFamily="34" charset="0"/>
              <a:buChar char="•"/>
            </a:pPr>
            <a:r>
              <a:rPr lang="en-US" dirty="0"/>
              <a:t>Since we need to save feature maps of all the region proposals. It also increases the amount of disk memory required during training.</a:t>
            </a:r>
          </a:p>
          <a:p>
            <a:endParaRPr lang="en-US" dirty="0"/>
          </a:p>
        </p:txBody>
      </p:sp>
    </p:spTree>
    <p:extLst>
      <p:ext uri="{BB962C8B-B14F-4D97-AF65-F5344CB8AC3E}">
        <p14:creationId xmlns:p14="http://schemas.microsoft.com/office/powerpoint/2010/main" val="378681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DD74-E497-56E7-36AC-9705D6ADF2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FD9ABB-7DB4-DE89-855A-93453BD161EF}"/>
              </a:ext>
            </a:extLst>
          </p:cNvPr>
          <p:cNvSpPr>
            <a:spLocks noGrp="1"/>
          </p:cNvSpPr>
          <p:nvPr>
            <p:ph idx="1"/>
          </p:nvPr>
        </p:nvSpPr>
        <p:spPr/>
        <p:txBody>
          <a:bodyPr/>
          <a:lstStyle/>
          <a:p>
            <a:r>
              <a:rPr lang="en-US" dirty="0"/>
              <a:t>https://www.geeksforgeeks.org/r-cnn-region-based-cnns/</a:t>
            </a:r>
          </a:p>
        </p:txBody>
      </p:sp>
    </p:spTree>
    <p:extLst>
      <p:ext uri="{BB962C8B-B14F-4D97-AF65-F5344CB8AC3E}">
        <p14:creationId xmlns:p14="http://schemas.microsoft.com/office/powerpoint/2010/main" val="111677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EB3D-5A66-DAA7-5D7A-4BBE1FD5F7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6BA336-4C1E-B64E-CF5E-EF6322BD32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535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FACF-BD40-0945-D778-0F6B1D3B67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AB2BE-A94E-E273-B0B0-7598C2ECB1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187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C4D-AF8C-BC7F-8348-D6E4B204421A}"/>
              </a:ext>
            </a:extLst>
          </p:cNvPr>
          <p:cNvSpPr>
            <a:spLocks noGrp="1"/>
          </p:cNvSpPr>
          <p:nvPr>
            <p:ph type="title"/>
          </p:nvPr>
        </p:nvSpPr>
        <p:spPr/>
        <p:txBody>
          <a:bodyPr/>
          <a:lstStyle/>
          <a:p>
            <a:r>
              <a:rPr lang="en-US" b="1" dirty="0"/>
              <a:t>R-CNN | Region Based CNNs</a:t>
            </a:r>
            <a:br>
              <a:rPr lang="en-US" b="1" dirty="0"/>
            </a:br>
            <a:endParaRPr lang="en-US" dirty="0"/>
          </a:p>
        </p:txBody>
      </p:sp>
      <p:sp>
        <p:nvSpPr>
          <p:cNvPr id="3" name="Content Placeholder 2">
            <a:extLst>
              <a:ext uri="{FF2B5EF4-FFF2-40B4-BE49-F238E27FC236}">
                <a16:creationId xmlns:a16="http://schemas.microsoft.com/office/drawing/2014/main" id="{18EBD975-47AB-839A-97B4-AAD1B0BCCB5D}"/>
              </a:ext>
            </a:extLst>
          </p:cNvPr>
          <p:cNvSpPr>
            <a:spLocks noGrp="1"/>
          </p:cNvSpPr>
          <p:nvPr>
            <p:ph idx="1"/>
          </p:nvPr>
        </p:nvSpPr>
        <p:spPr/>
        <p:txBody>
          <a:bodyPr/>
          <a:lstStyle/>
          <a:p>
            <a:r>
              <a:rPr lang="en-US" dirty="0"/>
              <a:t>Since Convolution Neural Network (CNN) with a fully connected layer is not able to deal with the frequency of occurrence and multi objects. </a:t>
            </a:r>
          </a:p>
          <a:p>
            <a:r>
              <a:rPr lang="en-US" dirty="0"/>
              <a:t>So, one way could be that we use a sliding window brute force search to select a region and apply the CNN model on that, but the problem of this approach is that the same object can be represented in an image with different sizes and different aspect ratio.</a:t>
            </a:r>
          </a:p>
          <a:p>
            <a:r>
              <a:rPr lang="en-US" dirty="0"/>
              <a:t> While considering these factors we have a lot of region proposals and if we apply deep learning (CNN) on all those regions that would computationally very expensive.</a:t>
            </a:r>
          </a:p>
        </p:txBody>
      </p:sp>
    </p:spTree>
    <p:extLst>
      <p:ext uri="{BB962C8B-B14F-4D97-AF65-F5344CB8AC3E}">
        <p14:creationId xmlns:p14="http://schemas.microsoft.com/office/powerpoint/2010/main" val="95255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C29A-594E-406E-B9BA-19664AB59E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13C8F-C422-FB0C-F7AD-F2FC4FBE371D}"/>
              </a:ext>
            </a:extLst>
          </p:cNvPr>
          <p:cNvSpPr>
            <a:spLocks noGrp="1"/>
          </p:cNvSpPr>
          <p:nvPr>
            <p:ph idx="1"/>
          </p:nvPr>
        </p:nvSpPr>
        <p:spPr/>
        <p:txBody>
          <a:bodyPr/>
          <a:lstStyle/>
          <a:p>
            <a:r>
              <a:rPr lang="en-US" i="1" dirty="0">
                <a:solidFill>
                  <a:srgbClr val="0E101A"/>
                </a:solidFill>
                <a:effectLst/>
              </a:rPr>
              <a:t>Ross </a:t>
            </a:r>
            <a:r>
              <a:rPr lang="en-US" i="1" dirty="0" err="1">
                <a:solidFill>
                  <a:srgbClr val="0E101A"/>
                </a:solidFill>
                <a:effectLst/>
              </a:rPr>
              <a:t>Girshick</a:t>
            </a:r>
            <a:r>
              <a:rPr lang="en-US" i="1" dirty="0">
                <a:solidFill>
                  <a:srgbClr val="0E101A"/>
                </a:solidFill>
                <a:effectLst/>
              </a:rPr>
              <a:t> et al.</a:t>
            </a:r>
            <a:r>
              <a:rPr lang="en-US" dirty="0">
                <a:solidFill>
                  <a:srgbClr val="0E101A"/>
                </a:solidFill>
                <a:effectLst/>
              </a:rPr>
              <a:t>in 2013 proposed an architecture called R-CNN (Region-based CNN) to deal with this challenge of object detection. </a:t>
            </a:r>
          </a:p>
          <a:p>
            <a:r>
              <a:rPr lang="en-US" dirty="0">
                <a:solidFill>
                  <a:srgbClr val="0E101A"/>
                </a:solidFill>
                <a:effectLst/>
              </a:rPr>
              <a:t>This R-CNN architecture uses the selective search algorithm that generates approximately </a:t>
            </a:r>
            <a:r>
              <a:rPr lang="en-US" i="1" dirty="0">
                <a:solidFill>
                  <a:srgbClr val="0E101A"/>
                </a:solidFill>
                <a:effectLst/>
              </a:rPr>
              <a:t>2000</a:t>
            </a:r>
            <a:r>
              <a:rPr lang="en-US" dirty="0">
                <a:solidFill>
                  <a:srgbClr val="0E101A"/>
                </a:solidFill>
                <a:effectLst/>
              </a:rPr>
              <a:t> region proposals. These </a:t>
            </a:r>
            <a:r>
              <a:rPr lang="en-US" i="1" dirty="0">
                <a:solidFill>
                  <a:srgbClr val="0E101A"/>
                </a:solidFill>
                <a:effectLst/>
              </a:rPr>
              <a:t>2000</a:t>
            </a:r>
            <a:r>
              <a:rPr lang="en-US" dirty="0">
                <a:solidFill>
                  <a:srgbClr val="0E101A"/>
                </a:solidFill>
                <a:effectLst/>
              </a:rPr>
              <a:t> region proposals are then provided to CNN architecture that computes CNN features. </a:t>
            </a:r>
          </a:p>
          <a:p>
            <a:r>
              <a:rPr lang="en-US" dirty="0">
                <a:solidFill>
                  <a:srgbClr val="0E101A"/>
                </a:solidFill>
                <a:effectLst/>
              </a:rPr>
              <a:t>These features are then passed in an SVM model to classify the object present in the region proposal. An extra step is to perform a bounding box regressor to localize the objects present in the image more precisely.</a:t>
            </a:r>
            <a:endParaRPr lang="en-US" dirty="0"/>
          </a:p>
        </p:txBody>
      </p:sp>
    </p:spTree>
    <p:extLst>
      <p:ext uri="{BB962C8B-B14F-4D97-AF65-F5344CB8AC3E}">
        <p14:creationId xmlns:p14="http://schemas.microsoft.com/office/powerpoint/2010/main" val="130007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B80F-0F80-A0B4-5F62-2D4817D686A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80F30F6-99E5-A062-AC9F-59390FB3E476}"/>
              </a:ext>
            </a:extLst>
          </p:cNvPr>
          <p:cNvPicPr>
            <a:picLocks noGrp="1" noChangeAspect="1"/>
          </p:cNvPicPr>
          <p:nvPr>
            <p:ph idx="1"/>
          </p:nvPr>
        </p:nvPicPr>
        <p:blipFill>
          <a:blip r:embed="rId2"/>
          <a:stretch>
            <a:fillRect/>
          </a:stretch>
        </p:blipFill>
        <p:spPr>
          <a:xfrm>
            <a:off x="2083182" y="2144362"/>
            <a:ext cx="7458075" cy="2632339"/>
          </a:xfrm>
          <a:prstGeom prst="rect">
            <a:avLst/>
          </a:prstGeom>
        </p:spPr>
      </p:pic>
    </p:spTree>
    <p:extLst>
      <p:ext uri="{BB962C8B-B14F-4D97-AF65-F5344CB8AC3E}">
        <p14:creationId xmlns:p14="http://schemas.microsoft.com/office/powerpoint/2010/main" val="4329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A806-1E31-C5B1-459B-D8DD00E5C604}"/>
              </a:ext>
            </a:extLst>
          </p:cNvPr>
          <p:cNvSpPr>
            <a:spLocks noGrp="1"/>
          </p:cNvSpPr>
          <p:nvPr>
            <p:ph type="title"/>
          </p:nvPr>
        </p:nvSpPr>
        <p:spPr/>
        <p:txBody>
          <a:bodyPr/>
          <a:lstStyle/>
          <a:p>
            <a:r>
              <a:rPr lang="en-US" b="1" dirty="0"/>
              <a:t>Region Proposals:</a:t>
            </a:r>
            <a:endParaRPr lang="en-US" dirty="0"/>
          </a:p>
        </p:txBody>
      </p:sp>
      <p:sp>
        <p:nvSpPr>
          <p:cNvPr id="3" name="Content Placeholder 2">
            <a:extLst>
              <a:ext uri="{FF2B5EF4-FFF2-40B4-BE49-F238E27FC236}">
                <a16:creationId xmlns:a16="http://schemas.microsoft.com/office/drawing/2014/main" id="{28BDF41E-4DB5-0F9B-1083-8DDE433C5815}"/>
              </a:ext>
            </a:extLst>
          </p:cNvPr>
          <p:cNvSpPr>
            <a:spLocks noGrp="1"/>
          </p:cNvSpPr>
          <p:nvPr>
            <p:ph idx="1"/>
          </p:nvPr>
        </p:nvSpPr>
        <p:spPr/>
        <p:txBody>
          <a:bodyPr/>
          <a:lstStyle/>
          <a:p>
            <a:r>
              <a:rPr lang="en-US" dirty="0"/>
              <a:t>Region proposals are simply the smaller regions of the image that possibly contains the objects we are searching for in the input image. To reduce the region proposals in the R-CNN uses a greedy algorithm called selective search.</a:t>
            </a:r>
          </a:p>
        </p:txBody>
      </p:sp>
      <p:pic>
        <p:nvPicPr>
          <p:cNvPr id="4" name="Picture 3">
            <a:extLst>
              <a:ext uri="{FF2B5EF4-FFF2-40B4-BE49-F238E27FC236}">
                <a16:creationId xmlns:a16="http://schemas.microsoft.com/office/drawing/2014/main" id="{54EFBAFF-A42C-3340-A592-0FF15BBD5311}"/>
              </a:ext>
            </a:extLst>
          </p:cNvPr>
          <p:cNvPicPr>
            <a:picLocks noChangeAspect="1"/>
          </p:cNvPicPr>
          <p:nvPr/>
        </p:nvPicPr>
        <p:blipFill>
          <a:blip r:embed="rId2"/>
          <a:stretch>
            <a:fillRect/>
          </a:stretch>
        </p:blipFill>
        <p:spPr>
          <a:xfrm>
            <a:off x="2415117" y="3616325"/>
            <a:ext cx="7124700" cy="2876550"/>
          </a:xfrm>
          <a:prstGeom prst="rect">
            <a:avLst/>
          </a:prstGeom>
        </p:spPr>
      </p:pic>
    </p:spTree>
    <p:extLst>
      <p:ext uri="{BB962C8B-B14F-4D97-AF65-F5344CB8AC3E}">
        <p14:creationId xmlns:p14="http://schemas.microsoft.com/office/powerpoint/2010/main" val="137249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52E1-9246-A15C-20F0-1D24438E861A}"/>
              </a:ext>
            </a:extLst>
          </p:cNvPr>
          <p:cNvSpPr>
            <a:spLocks noGrp="1"/>
          </p:cNvSpPr>
          <p:nvPr>
            <p:ph type="title"/>
          </p:nvPr>
        </p:nvSpPr>
        <p:spPr/>
        <p:txBody>
          <a:bodyPr/>
          <a:lstStyle/>
          <a:p>
            <a:r>
              <a:rPr lang="en-US" b="1" dirty="0"/>
              <a:t>Selective Search :</a:t>
            </a:r>
            <a:endParaRPr lang="en-US" dirty="0"/>
          </a:p>
        </p:txBody>
      </p:sp>
      <p:sp>
        <p:nvSpPr>
          <p:cNvPr id="3" name="Content Placeholder 2">
            <a:extLst>
              <a:ext uri="{FF2B5EF4-FFF2-40B4-BE49-F238E27FC236}">
                <a16:creationId xmlns:a16="http://schemas.microsoft.com/office/drawing/2014/main" id="{33FAEB1E-2225-69BC-F423-32E3FD7D10AD}"/>
              </a:ext>
            </a:extLst>
          </p:cNvPr>
          <p:cNvSpPr>
            <a:spLocks noGrp="1"/>
          </p:cNvSpPr>
          <p:nvPr>
            <p:ph idx="1"/>
          </p:nvPr>
        </p:nvSpPr>
        <p:spPr/>
        <p:txBody>
          <a:bodyPr>
            <a:normAutofit fontScale="85000" lnSpcReduction="20000"/>
          </a:bodyPr>
          <a:lstStyle/>
          <a:p>
            <a:r>
              <a:rPr lang="en-US" dirty="0"/>
              <a:t>Selective search is a greedy algorithm that combines smaller segmented regions to generate region proposal.</a:t>
            </a:r>
          </a:p>
          <a:p>
            <a:r>
              <a:rPr lang="en-US" dirty="0"/>
              <a:t> This algorithm takes an image as input and output generate region proposals on it. </a:t>
            </a:r>
          </a:p>
          <a:p>
            <a:r>
              <a:rPr lang="en-US" dirty="0"/>
              <a:t>This algorithm has the advantage over random proposal generation is that it limits the number of proposals to approximately </a:t>
            </a:r>
            <a:r>
              <a:rPr lang="en-US" i="1" dirty="0"/>
              <a:t>2000</a:t>
            </a:r>
            <a:r>
              <a:rPr lang="en-US" dirty="0"/>
              <a:t> and these region proposals have a high recall.</a:t>
            </a:r>
          </a:p>
          <a:p>
            <a:r>
              <a:rPr lang="en-US" b="1" dirty="0"/>
              <a:t>Algorithm:</a:t>
            </a:r>
            <a:endParaRPr lang="en-US" dirty="0"/>
          </a:p>
          <a:p>
            <a:pPr>
              <a:buFont typeface="+mj-lt"/>
              <a:buAutoNum type="arabicPeriod"/>
            </a:pPr>
            <a:r>
              <a:rPr lang="en-US" dirty="0"/>
              <a:t>Generate initial sub-segmentation of input image.</a:t>
            </a:r>
          </a:p>
          <a:p>
            <a:pPr>
              <a:buFont typeface="+mj-lt"/>
              <a:buAutoNum type="arabicPeriod"/>
            </a:pPr>
            <a:r>
              <a:rPr lang="en-US" dirty="0"/>
              <a:t>Combine similar bounding boxes into larger ones </a:t>
            </a:r>
            <a:r>
              <a:rPr lang="en-US" dirty="0" err="1"/>
              <a:t>recursivel</a:t>
            </a:r>
            <a:endParaRPr lang="en-US" dirty="0"/>
          </a:p>
          <a:p>
            <a:pPr>
              <a:buFont typeface="+mj-lt"/>
              <a:buAutoNum type="arabicPeriod"/>
            </a:pPr>
            <a:r>
              <a:rPr lang="en-US" dirty="0"/>
              <a:t>Use these larger boxes to generate region proposals for object detection.</a:t>
            </a:r>
          </a:p>
          <a:p>
            <a:r>
              <a:rPr lang="en-US" dirty="0"/>
              <a:t>In Step 2 similarities are considered based on </a:t>
            </a:r>
            <a:r>
              <a:rPr lang="en-US" dirty="0" err="1"/>
              <a:t>colour</a:t>
            </a:r>
            <a:r>
              <a:rPr lang="en-US" dirty="0"/>
              <a:t> similarity, texture similarity, region size, etc.</a:t>
            </a:r>
          </a:p>
          <a:p>
            <a:endParaRPr lang="en-US" dirty="0"/>
          </a:p>
        </p:txBody>
      </p:sp>
    </p:spTree>
    <p:extLst>
      <p:ext uri="{BB962C8B-B14F-4D97-AF65-F5344CB8AC3E}">
        <p14:creationId xmlns:p14="http://schemas.microsoft.com/office/powerpoint/2010/main" val="304823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41A7-7C2C-8BD0-A26C-0FF10EB8C584}"/>
              </a:ext>
            </a:extLst>
          </p:cNvPr>
          <p:cNvSpPr>
            <a:spLocks noGrp="1"/>
          </p:cNvSpPr>
          <p:nvPr>
            <p:ph type="title"/>
          </p:nvPr>
        </p:nvSpPr>
        <p:spPr/>
        <p:txBody>
          <a:bodyPr/>
          <a:lstStyle/>
          <a:p>
            <a:r>
              <a:rPr lang="en-US" b="1" dirty="0"/>
              <a:t>CNN architecture of R-CNN :</a:t>
            </a:r>
            <a:endParaRPr lang="en-US" dirty="0"/>
          </a:p>
        </p:txBody>
      </p:sp>
      <p:sp>
        <p:nvSpPr>
          <p:cNvPr id="3" name="Content Placeholder 2">
            <a:extLst>
              <a:ext uri="{FF2B5EF4-FFF2-40B4-BE49-F238E27FC236}">
                <a16:creationId xmlns:a16="http://schemas.microsoft.com/office/drawing/2014/main" id="{B9E4EF0C-CFAE-B492-23E4-C1DE7B40C0E7}"/>
              </a:ext>
            </a:extLst>
          </p:cNvPr>
          <p:cNvSpPr>
            <a:spLocks noGrp="1"/>
          </p:cNvSpPr>
          <p:nvPr>
            <p:ph idx="1"/>
          </p:nvPr>
        </p:nvSpPr>
        <p:spPr/>
        <p:txBody>
          <a:bodyPr/>
          <a:lstStyle/>
          <a:p>
            <a:r>
              <a:rPr lang="en-US" dirty="0"/>
              <a:t>After that these regions are warped into the single square of regions of dimension as required by the CNN model. </a:t>
            </a:r>
          </a:p>
          <a:p>
            <a:r>
              <a:rPr lang="en-US" dirty="0"/>
              <a:t>The CNN model that we used here is a pre-trained </a:t>
            </a:r>
            <a:r>
              <a:rPr lang="en-US" dirty="0" err="1"/>
              <a:t>AlexNet</a:t>
            </a:r>
            <a:r>
              <a:rPr lang="en-US" dirty="0"/>
              <a:t> model, which is the state of the art CNN model at that time for image classification Let’s look at </a:t>
            </a:r>
            <a:r>
              <a:rPr lang="en-US" dirty="0" err="1"/>
              <a:t>AlexNet</a:t>
            </a:r>
            <a:r>
              <a:rPr lang="en-US" dirty="0"/>
              <a:t> architecture here.</a:t>
            </a:r>
          </a:p>
          <a:p>
            <a:endParaRPr lang="en-US" dirty="0"/>
          </a:p>
        </p:txBody>
      </p:sp>
      <p:pic>
        <p:nvPicPr>
          <p:cNvPr id="4" name="Picture 3">
            <a:extLst>
              <a:ext uri="{FF2B5EF4-FFF2-40B4-BE49-F238E27FC236}">
                <a16:creationId xmlns:a16="http://schemas.microsoft.com/office/drawing/2014/main" id="{EB6A6DC2-2877-A9C7-CE65-E3B624B7FBC3}"/>
              </a:ext>
            </a:extLst>
          </p:cNvPr>
          <p:cNvPicPr>
            <a:picLocks noChangeAspect="1"/>
          </p:cNvPicPr>
          <p:nvPr/>
        </p:nvPicPr>
        <p:blipFill>
          <a:blip r:embed="rId2"/>
          <a:stretch>
            <a:fillRect/>
          </a:stretch>
        </p:blipFill>
        <p:spPr>
          <a:xfrm>
            <a:off x="1205461" y="4001294"/>
            <a:ext cx="6739467" cy="2669716"/>
          </a:xfrm>
          <a:prstGeom prst="rect">
            <a:avLst/>
          </a:prstGeom>
        </p:spPr>
      </p:pic>
    </p:spTree>
    <p:extLst>
      <p:ext uri="{BB962C8B-B14F-4D97-AF65-F5344CB8AC3E}">
        <p14:creationId xmlns:p14="http://schemas.microsoft.com/office/powerpoint/2010/main" val="68395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AD24-1396-093B-4261-0E0F211F40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19D712-8157-653B-8A55-F3B4AD502513}"/>
              </a:ext>
            </a:extLst>
          </p:cNvPr>
          <p:cNvSpPr>
            <a:spLocks noGrp="1"/>
          </p:cNvSpPr>
          <p:nvPr>
            <p:ph idx="1"/>
          </p:nvPr>
        </p:nvSpPr>
        <p:spPr/>
        <p:txBody>
          <a:bodyPr/>
          <a:lstStyle/>
          <a:p>
            <a:pPr algn="just"/>
            <a:r>
              <a:rPr lang="en-US" dirty="0"/>
              <a:t>Here the input of </a:t>
            </a:r>
            <a:r>
              <a:rPr lang="en-US" dirty="0" err="1"/>
              <a:t>AlexNet</a:t>
            </a:r>
            <a:r>
              <a:rPr lang="en-US" dirty="0"/>
              <a:t> is </a:t>
            </a:r>
            <a:r>
              <a:rPr lang="en-US" i="1" dirty="0"/>
              <a:t>(227, 227, 3)</a:t>
            </a:r>
            <a:r>
              <a:rPr lang="en-US" dirty="0"/>
              <a:t>. So, if the region proposals are small and large then we need to resize that region proposal to given dimensions.</a:t>
            </a:r>
          </a:p>
          <a:p>
            <a:pPr algn="just"/>
            <a:r>
              <a:rPr lang="en-US" dirty="0"/>
              <a:t>From the above architecture, we remove the last </a:t>
            </a:r>
            <a:r>
              <a:rPr lang="en-US" dirty="0" err="1"/>
              <a:t>softmax</a:t>
            </a:r>
            <a:r>
              <a:rPr lang="en-US" dirty="0"/>
              <a:t> layer to get </a:t>
            </a:r>
            <a:r>
              <a:rPr lang="en-US" i="1" dirty="0"/>
              <a:t>(1, 4096) </a:t>
            </a:r>
            <a:r>
              <a:rPr lang="en-US" dirty="0"/>
              <a:t>feature vector. We pass this feature vector into SVM and bounding box regressor.</a:t>
            </a:r>
          </a:p>
          <a:p>
            <a:endParaRPr lang="en-US" dirty="0"/>
          </a:p>
        </p:txBody>
      </p:sp>
      <p:pic>
        <p:nvPicPr>
          <p:cNvPr id="4" name="Picture 3">
            <a:extLst>
              <a:ext uri="{FF2B5EF4-FFF2-40B4-BE49-F238E27FC236}">
                <a16:creationId xmlns:a16="http://schemas.microsoft.com/office/drawing/2014/main" id="{DE16124D-D326-306B-9161-4A9DC6965524}"/>
              </a:ext>
            </a:extLst>
          </p:cNvPr>
          <p:cNvPicPr>
            <a:picLocks noChangeAspect="1"/>
          </p:cNvPicPr>
          <p:nvPr/>
        </p:nvPicPr>
        <p:blipFill>
          <a:blip r:embed="rId2"/>
          <a:stretch>
            <a:fillRect/>
          </a:stretch>
        </p:blipFill>
        <p:spPr>
          <a:xfrm>
            <a:off x="4809067" y="3843866"/>
            <a:ext cx="6163732" cy="3014133"/>
          </a:xfrm>
          <a:prstGeom prst="rect">
            <a:avLst/>
          </a:prstGeom>
        </p:spPr>
      </p:pic>
    </p:spTree>
    <p:extLst>
      <p:ext uri="{BB962C8B-B14F-4D97-AF65-F5344CB8AC3E}">
        <p14:creationId xmlns:p14="http://schemas.microsoft.com/office/powerpoint/2010/main" val="324520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9CF4-CFB3-B731-C695-0F65EA0471C5}"/>
              </a:ext>
            </a:extLst>
          </p:cNvPr>
          <p:cNvSpPr>
            <a:spLocks noGrp="1"/>
          </p:cNvSpPr>
          <p:nvPr>
            <p:ph type="title"/>
          </p:nvPr>
        </p:nvSpPr>
        <p:spPr/>
        <p:txBody>
          <a:bodyPr/>
          <a:lstStyle/>
          <a:p>
            <a:r>
              <a:rPr lang="en-US" b="1" dirty="0"/>
              <a:t>SVM (Support Vector Machine):</a:t>
            </a:r>
            <a:endParaRPr lang="en-US" dirty="0"/>
          </a:p>
        </p:txBody>
      </p:sp>
      <p:sp>
        <p:nvSpPr>
          <p:cNvPr id="3" name="Content Placeholder 2">
            <a:extLst>
              <a:ext uri="{FF2B5EF4-FFF2-40B4-BE49-F238E27FC236}">
                <a16:creationId xmlns:a16="http://schemas.microsoft.com/office/drawing/2014/main" id="{78BD307B-35B0-A7C9-0F05-037B0D1AB550}"/>
              </a:ext>
            </a:extLst>
          </p:cNvPr>
          <p:cNvSpPr>
            <a:spLocks noGrp="1"/>
          </p:cNvSpPr>
          <p:nvPr>
            <p:ph idx="1"/>
          </p:nvPr>
        </p:nvSpPr>
        <p:spPr/>
        <p:txBody>
          <a:bodyPr/>
          <a:lstStyle/>
          <a:p>
            <a:pPr algn="just"/>
            <a:r>
              <a:rPr lang="en-US" dirty="0"/>
              <a:t>The feature vector generated by CNN is then consumed by the binary SVM which is trained on each class independently.</a:t>
            </a:r>
          </a:p>
          <a:p>
            <a:pPr algn="just"/>
            <a:r>
              <a:rPr lang="en-US" dirty="0"/>
              <a:t> This SVM model takes feature vector generated in previous CNN architecture and outputs a confidence score of the presence of an object in that region. </a:t>
            </a:r>
          </a:p>
          <a:p>
            <a:pPr algn="just"/>
            <a:r>
              <a:rPr lang="en-US" dirty="0"/>
              <a:t>However, there is an issue for training with SVM is that we required </a:t>
            </a:r>
            <a:r>
              <a:rPr lang="en-US" dirty="0" err="1"/>
              <a:t>AlexNet</a:t>
            </a:r>
            <a:r>
              <a:rPr lang="en-US" dirty="0"/>
              <a:t> feature vectors for training SVM class.</a:t>
            </a:r>
          </a:p>
          <a:p>
            <a:pPr algn="just"/>
            <a:r>
              <a:rPr lang="en-US" dirty="0"/>
              <a:t> So, we could not train </a:t>
            </a:r>
            <a:r>
              <a:rPr lang="en-US" dirty="0" err="1"/>
              <a:t>AlexNet</a:t>
            </a:r>
            <a:r>
              <a:rPr lang="en-US" dirty="0"/>
              <a:t> and SVM independently in paralleled manner. This challenge is resolved in future versions of R-CNN (Fast R-CNN, Faster R-CNN etc.).</a:t>
            </a:r>
          </a:p>
        </p:txBody>
      </p:sp>
    </p:spTree>
    <p:extLst>
      <p:ext uri="{BB962C8B-B14F-4D97-AF65-F5344CB8AC3E}">
        <p14:creationId xmlns:p14="http://schemas.microsoft.com/office/powerpoint/2010/main" val="682227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1043</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R-CNN | Region Based CNNs</vt:lpstr>
      <vt:lpstr>R-CNN | Region Based CNNs </vt:lpstr>
      <vt:lpstr>PowerPoint Presentation</vt:lpstr>
      <vt:lpstr>PowerPoint Presentation</vt:lpstr>
      <vt:lpstr>Region Proposals:</vt:lpstr>
      <vt:lpstr>Selective Search :</vt:lpstr>
      <vt:lpstr>CNN architecture of R-CNN :</vt:lpstr>
      <vt:lpstr>PowerPoint Presentation</vt:lpstr>
      <vt:lpstr>SVM (Support Vector Machine):</vt:lpstr>
      <vt:lpstr>Bounding Box Regressor:</vt:lpstr>
      <vt:lpstr>PowerPoint Presentation</vt:lpstr>
      <vt:lpstr>Output:</vt:lpstr>
      <vt:lpstr>PowerPoint Presentation</vt:lpstr>
      <vt:lpstr>PowerPoint Presentation</vt:lpstr>
      <vt:lpstr>Challenges of R-CNN: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5</cp:revision>
  <dcterms:created xsi:type="dcterms:W3CDTF">2022-09-27T17:58:15Z</dcterms:created>
  <dcterms:modified xsi:type="dcterms:W3CDTF">2022-10-03T03:56:28Z</dcterms:modified>
</cp:coreProperties>
</file>