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2487-E6B0-19D8-A7EF-0A7A177A4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A29E27-4FC5-D628-E5AE-D5375502F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E868E-A263-D2C7-9FDB-4027420E58B3}"/>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D23102C5-00BF-8BB6-8DB3-3E18B9A4E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168FE-FFCA-71B1-F4C6-AAB2D538D016}"/>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74134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6296-C6C9-C9FD-40AF-277A1BCBD7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C006B1-F706-722F-FCC3-B7BD7479A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8D502-BB31-0D3A-6C94-C4CFE10E0889}"/>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EF1B538D-B3DA-3D19-09C4-8CA04182F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1D8BE-5DC9-C7F7-3A7D-770ED91380BC}"/>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121522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D2EFF-CE57-2B47-E9FE-694067AF05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ADCBC-C390-B506-67C8-2A36D6323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0EAB4-3F32-FC8A-94E3-DBB778BE5212}"/>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E15E24AB-2CBE-D1AD-7B3C-E74D6FB4A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72347-AAEC-1A18-380D-CAE72CDCED72}"/>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224664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2C8-2E89-6F66-3244-39A4E7456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ADDA5-44D6-E2EB-0E69-807ED1B4B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5CA7A-EFA5-2730-BE6F-0FC2CE66911F}"/>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2AD24013-F199-641B-3461-BD3120480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D3EE9-F4E4-2EC6-4B2B-DCC782DAE8AD}"/>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165868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26CF-17DB-250C-0BCA-E20714CF8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92F6E4-E245-1578-7B42-3CAD51976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DE845-5BC4-049A-D46E-5CD3E93CC233}"/>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AA9E70C7-F944-1AB9-9E35-FFDFA8685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9D890-1762-1302-7ECA-397788818F92}"/>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28571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05E9-EFF8-304D-67BF-FA3CBEEA5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959E82-E889-8F12-5A2F-60EE115B3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E4ADA7-6275-7513-7445-BA3339F59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E27FE6-2A26-B77F-3CFB-276879F0A202}"/>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6" name="Footer Placeholder 5">
            <a:extLst>
              <a:ext uri="{FF2B5EF4-FFF2-40B4-BE49-F238E27FC236}">
                <a16:creationId xmlns:a16="http://schemas.microsoft.com/office/drawing/2014/main" id="{FD53F3CF-EA12-C2EC-DCFE-6FCCD26E0C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F94A6-1726-7364-6DB0-3DDB71ADCB1E}"/>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409312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BDF7-6436-42C6-90C2-073814799F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3D06BC-634B-69E5-C3DA-9F19C412E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15C48-8CC9-3695-187F-2D66A071D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09224D-A10F-AD13-364E-773483D89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3B161-BDC6-C839-9454-DA57D3EA3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7344F-54B1-A3C5-C5F5-918A6EFE64F1}"/>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8" name="Footer Placeholder 7">
            <a:extLst>
              <a:ext uri="{FF2B5EF4-FFF2-40B4-BE49-F238E27FC236}">
                <a16:creationId xmlns:a16="http://schemas.microsoft.com/office/drawing/2014/main" id="{2F38BA08-F65E-0E68-1E7E-ADDD8F99A7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A8B39F-B1A6-48CF-A98D-B701D477EC8D}"/>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43575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143A-4F0A-ECEB-31B0-27A00311D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E9C8B0-FEE7-2467-67C9-23D9A9C70745}"/>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4" name="Footer Placeholder 3">
            <a:extLst>
              <a:ext uri="{FF2B5EF4-FFF2-40B4-BE49-F238E27FC236}">
                <a16:creationId xmlns:a16="http://schemas.microsoft.com/office/drawing/2014/main" id="{1C8E9126-20B9-5657-F359-2674EBB111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47B787-96C0-02A7-681B-CDDF1274B6A9}"/>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276105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A11F53-0B9D-C643-0A1E-8CE885D94FE3}"/>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3" name="Footer Placeholder 2">
            <a:extLst>
              <a:ext uri="{FF2B5EF4-FFF2-40B4-BE49-F238E27FC236}">
                <a16:creationId xmlns:a16="http://schemas.microsoft.com/office/drawing/2014/main" id="{BA47A907-3A73-3CCA-1DF7-80544BEDDA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DBEAA1-C4C2-5639-1FA0-04689B50B13E}"/>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176738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D2BF-093B-D16F-668A-ACEAE8F8C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D866E-AE00-AF3D-A062-BA9C3BA43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A618AA-F7FA-04CC-395B-E5A4A8CE5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D2227-D94D-A90C-9FE5-A6A11E5FB514}"/>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6" name="Footer Placeholder 5">
            <a:extLst>
              <a:ext uri="{FF2B5EF4-FFF2-40B4-BE49-F238E27FC236}">
                <a16:creationId xmlns:a16="http://schemas.microsoft.com/office/drawing/2014/main" id="{B801A19D-1C1F-0879-DC21-456E46E66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F0CBCB-B007-5A82-1DCC-BEA742FA5903}"/>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1735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83BD-6C8F-D373-3165-0D8324742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AF22A3-FE4E-12F3-D23D-060C6293C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3D8ABF-796D-ACC4-B0DC-10CCBD014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4ED70-D4BE-79FD-5F90-193435351A8C}"/>
              </a:ext>
            </a:extLst>
          </p:cNvPr>
          <p:cNvSpPr>
            <a:spLocks noGrp="1"/>
          </p:cNvSpPr>
          <p:nvPr>
            <p:ph type="dt" sz="half" idx="10"/>
          </p:nvPr>
        </p:nvSpPr>
        <p:spPr/>
        <p:txBody>
          <a:bodyPr/>
          <a:lstStyle/>
          <a:p>
            <a:fld id="{E80B172A-3F99-4ABC-995B-03AB3C507314}" type="datetimeFigureOut">
              <a:rPr lang="en-IN" smtClean="0"/>
              <a:t>03-10-2022</a:t>
            </a:fld>
            <a:endParaRPr lang="en-IN"/>
          </a:p>
        </p:txBody>
      </p:sp>
      <p:sp>
        <p:nvSpPr>
          <p:cNvPr id="6" name="Footer Placeholder 5">
            <a:extLst>
              <a:ext uri="{FF2B5EF4-FFF2-40B4-BE49-F238E27FC236}">
                <a16:creationId xmlns:a16="http://schemas.microsoft.com/office/drawing/2014/main" id="{6761AC6B-D105-7F1D-2553-BB70E54E9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A5F5B-2296-F947-FB2E-082480A494AA}"/>
              </a:ext>
            </a:extLst>
          </p:cNvPr>
          <p:cNvSpPr>
            <a:spLocks noGrp="1"/>
          </p:cNvSpPr>
          <p:nvPr>
            <p:ph type="sldNum" sz="quarter" idx="12"/>
          </p:nvPr>
        </p:nvSpPr>
        <p:spPr/>
        <p:txBody>
          <a:bodyPr/>
          <a:lstStyle/>
          <a:p>
            <a:fld id="{73FDF188-34DB-4F00-936F-3D8474ACA8AE}" type="slidenum">
              <a:rPr lang="en-IN" smtClean="0"/>
              <a:t>‹#›</a:t>
            </a:fld>
            <a:endParaRPr lang="en-IN"/>
          </a:p>
        </p:txBody>
      </p:sp>
    </p:spTree>
    <p:extLst>
      <p:ext uri="{BB962C8B-B14F-4D97-AF65-F5344CB8AC3E}">
        <p14:creationId xmlns:p14="http://schemas.microsoft.com/office/powerpoint/2010/main" val="7740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50BD5-6367-97BC-B825-72C0A1343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1ECD7-1617-2DDE-F6AA-FEC9C0222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9B0DB-DC03-8CE3-8D0A-BC14E2BB9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B172A-3F99-4ABC-995B-03AB3C507314}" type="datetimeFigureOut">
              <a:rPr lang="en-IN" smtClean="0"/>
              <a:t>03-10-2022</a:t>
            </a:fld>
            <a:endParaRPr lang="en-IN"/>
          </a:p>
        </p:txBody>
      </p:sp>
      <p:sp>
        <p:nvSpPr>
          <p:cNvPr id="5" name="Footer Placeholder 4">
            <a:extLst>
              <a:ext uri="{FF2B5EF4-FFF2-40B4-BE49-F238E27FC236}">
                <a16:creationId xmlns:a16="http://schemas.microsoft.com/office/drawing/2014/main" id="{5B505658-7522-5A7E-E01F-1DFBCE2AC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C57A68-D9E6-BF38-314E-6C1F73F5F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DF188-34DB-4F00-936F-3D8474ACA8AE}" type="slidenum">
              <a:rPr lang="en-IN" smtClean="0"/>
              <a:t>‹#›</a:t>
            </a:fld>
            <a:endParaRPr lang="en-IN"/>
          </a:p>
        </p:txBody>
      </p:sp>
    </p:spTree>
    <p:extLst>
      <p:ext uri="{BB962C8B-B14F-4D97-AF65-F5344CB8AC3E}">
        <p14:creationId xmlns:p14="http://schemas.microsoft.com/office/powerpoint/2010/main" val="251178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ml-log-loss-and-mean-squared-erro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dia.geeksforgeeks.org/wp-content/uploads/20200219152207/new41.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E899-85EA-667F-8154-7452F764BE5E}"/>
              </a:ext>
            </a:extLst>
          </p:cNvPr>
          <p:cNvSpPr>
            <a:spLocks noGrp="1"/>
          </p:cNvSpPr>
          <p:nvPr>
            <p:ph type="ctrTitle"/>
          </p:nvPr>
        </p:nvSpPr>
        <p:spPr/>
        <p:txBody>
          <a:bodyPr/>
          <a:lstStyle/>
          <a:p>
            <a:r>
              <a:rPr lang="en-IN" b="1" i="0" dirty="0">
                <a:solidFill>
                  <a:srgbClr val="273239"/>
                </a:solidFill>
                <a:effectLst/>
                <a:latin typeface="sofia-pro"/>
              </a:rPr>
              <a:t>Fast R-CNN </a:t>
            </a:r>
            <a:br>
              <a:rPr lang="en-IN" b="1" i="0" dirty="0">
                <a:solidFill>
                  <a:srgbClr val="273239"/>
                </a:solidFill>
                <a:effectLst/>
                <a:latin typeface="sofia-pro"/>
              </a:rPr>
            </a:br>
            <a:endParaRPr lang="en-IN" dirty="0"/>
          </a:p>
        </p:txBody>
      </p:sp>
      <p:sp>
        <p:nvSpPr>
          <p:cNvPr id="3" name="Subtitle 2">
            <a:extLst>
              <a:ext uri="{FF2B5EF4-FFF2-40B4-BE49-F238E27FC236}">
                <a16:creationId xmlns:a16="http://schemas.microsoft.com/office/drawing/2014/main" id="{B00BFA84-48AB-5A40-B547-D8A7E87EC5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451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1984-7B9A-F85D-01F5-EB5D8F9BBB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13FB01-7122-8AAF-2D9F-319C1EB2E3CE}"/>
              </a:ext>
            </a:extLst>
          </p:cNvPr>
          <p:cNvSpPr>
            <a:spLocks noGrp="1"/>
          </p:cNvSpPr>
          <p:nvPr>
            <p:ph idx="1"/>
          </p:nvPr>
        </p:nvSpPr>
        <p:spPr/>
        <p:txBody>
          <a:bodyPr/>
          <a:lstStyle/>
          <a:p>
            <a:r>
              <a:rPr lang="en-US" dirty="0"/>
              <a:t>Now if we need to convert this region proposal into 2 x 2 output block and we know that the dimensions of the pooling section does not perfectly divisible by output dimension. We take pooling such that it is fixed into 2 x 2 dimensions.</a:t>
            </a:r>
          </a:p>
          <a:p>
            <a:r>
              <a:rPr lang="en-US" dirty="0"/>
              <a:t>Now we apply max pooling operator to select the maximum value from each of the region that we divided into.</a:t>
            </a:r>
          </a:p>
          <a:p>
            <a:endParaRPr lang="en-IN" dirty="0"/>
          </a:p>
        </p:txBody>
      </p:sp>
    </p:spTree>
    <p:extLst>
      <p:ext uri="{BB962C8B-B14F-4D97-AF65-F5344CB8AC3E}">
        <p14:creationId xmlns:p14="http://schemas.microsoft.com/office/powerpoint/2010/main" val="410030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94F4-2A6C-A08E-F6BA-F2A5757CD5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FE274C-D012-2A4C-C0D5-493C7AFCDCE4}"/>
              </a:ext>
            </a:extLst>
          </p:cNvPr>
          <p:cNvSpPr>
            <a:spLocks noGrp="1"/>
          </p:cNvSpPr>
          <p:nvPr>
            <p:ph idx="1"/>
          </p:nvPr>
        </p:nvSpPr>
        <p:spPr/>
        <p:txBody>
          <a:bodyPr>
            <a:normAutofit lnSpcReduction="10000"/>
          </a:bodyPr>
          <a:lstStyle/>
          <a:p>
            <a:r>
              <a:rPr lang="en-US" b="1" i="0" dirty="0">
                <a:solidFill>
                  <a:srgbClr val="273239"/>
                </a:solidFill>
                <a:effectLst/>
                <a:latin typeface="urw-din"/>
              </a:rPr>
              <a:t>Training and Loss : </a:t>
            </a:r>
            <a:r>
              <a:rPr lang="en-US" b="0" i="0" dirty="0">
                <a:solidFill>
                  <a:srgbClr val="273239"/>
                </a:solidFill>
                <a:effectLst/>
                <a:latin typeface="urw-din"/>
              </a:rPr>
              <a:t>First we take each training region of interest labeled with ground truth class u and ground truth bounding box v. Then we take the output generated by </a:t>
            </a:r>
            <a:r>
              <a:rPr lang="en-US" b="0" i="0" dirty="0" err="1">
                <a:solidFill>
                  <a:srgbClr val="273239"/>
                </a:solidFill>
                <a:effectLst/>
                <a:latin typeface="urw-din"/>
              </a:rPr>
              <a:t>softmax</a:t>
            </a:r>
            <a:r>
              <a:rPr lang="en-US" b="0" i="0" dirty="0">
                <a:solidFill>
                  <a:srgbClr val="273239"/>
                </a:solidFill>
                <a:effectLst/>
                <a:latin typeface="urw-din"/>
              </a:rPr>
              <a:t> classifier and bounding box regressor and apply loss function on them. We defined our loss function such that it takes into account both the classification and bounding box localization. This loss function is called multi-task loss. This is defined as follows:</a:t>
            </a:r>
          </a:p>
          <a:p>
            <a:r>
              <a:rPr lang="en-US" b="0" i="0" dirty="0">
                <a:solidFill>
                  <a:srgbClr val="273239"/>
                </a:solidFill>
                <a:effectLst/>
                <a:latin typeface="urw-din"/>
              </a:rPr>
              <a:t>where</a:t>
            </a:r>
            <a:r>
              <a:rPr lang="en-US" b="1" i="0" dirty="0">
                <a:solidFill>
                  <a:srgbClr val="273239"/>
                </a:solidFill>
                <a:effectLst/>
                <a:latin typeface="urw-din"/>
              </a:rPr>
              <a:t> </a:t>
            </a:r>
            <a:r>
              <a:rPr lang="en-US" b="1" i="0" dirty="0" err="1">
                <a:solidFill>
                  <a:srgbClr val="273239"/>
                </a:solidFill>
                <a:effectLst/>
                <a:latin typeface="urw-din"/>
              </a:rPr>
              <a:t>L</a:t>
            </a:r>
            <a:r>
              <a:rPr lang="en-US" b="1" i="0" baseline="-25000" dirty="0" err="1">
                <a:solidFill>
                  <a:srgbClr val="273239"/>
                </a:solidFill>
                <a:effectLst/>
                <a:latin typeface="urw-din"/>
              </a:rPr>
              <a:t>cls</a:t>
            </a:r>
            <a:r>
              <a:rPr lang="en-US" b="0" i="0" baseline="-25000" dirty="0">
                <a:solidFill>
                  <a:srgbClr val="273239"/>
                </a:solidFill>
                <a:effectLst/>
                <a:latin typeface="urw-din"/>
              </a:rPr>
              <a:t>  </a:t>
            </a:r>
            <a:r>
              <a:rPr lang="en-US" b="0" i="0" dirty="0">
                <a:solidFill>
                  <a:srgbClr val="273239"/>
                </a:solidFill>
                <a:effectLst/>
                <a:latin typeface="urw-din"/>
              </a:rPr>
              <a:t>is classification loss, </a:t>
            </a:r>
            <a:r>
              <a:rPr lang="en-US" b="1" i="0" dirty="0" err="1">
                <a:solidFill>
                  <a:srgbClr val="273239"/>
                </a:solidFill>
                <a:effectLst/>
                <a:latin typeface="urw-din"/>
              </a:rPr>
              <a:t>L</a:t>
            </a:r>
            <a:r>
              <a:rPr lang="en-US" b="1" i="0" baseline="-25000" dirty="0" err="1">
                <a:solidFill>
                  <a:srgbClr val="273239"/>
                </a:solidFill>
                <a:effectLst/>
                <a:latin typeface="urw-din"/>
              </a:rPr>
              <a:t>loc</a:t>
            </a:r>
            <a:r>
              <a:rPr lang="en-US" b="1" i="0" dirty="0">
                <a:solidFill>
                  <a:srgbClr val="273239"/>
                </a:solidFill>
                <a:effectLst/>
                <a:latin typeface="urw-din"/>
              </a:rPr>
              <a:t> </a:t>
            </a:r>
            <a:r>
              <a:rPr lang="en-US" b="0" i="0" dirty="0">
                <a:solidFill>
                  <a:srgbClr val="273239"/>
                </a:solidFill>
                <a:effectLst/>
                <a:latin typeface="urw-din"/>
              </a:rPr>
              <a:t>is localization loss. lambda is balancing parameter and u is a function (the value of u=0 for background, otherwise  u=1) to make sure that loss is only calculated at when we need to define bounding box. Here, </a:t>
            </a:r>
            <a:r>
              <a:rPr lang="en-US" b="1" i="0" dirty="0" err="1">
                <a:solidFill>
                  <a:srgbClr val="273239"/>
                </a:solidFill>
                <a:effectLst/>
                <a:latin typeface="urw-din"/>
              </a:rPr>
              <a:t>L</a:t>
            </a:r>
            <a:r>
              <a:rPr lang="en-US" b="1" i="0" baseline="-25000" dirty="0" err="1">
                <a:solidFill>
                  <a:srgbClr val="273239"/>
                </a:solidFill>
                <a:effectLst/>
                <a:latin typeface="urw-din"/>
              </a:rPr>
              <a:t>cls</a:t>
            </a:r>
            <a:r>
              <a:rPr lang="en-US" b="1" i="0" dirty="0">
                <a:solidFill>
                  <a:srgbClr val="273239"/>
                </a:solidFill>
                <a:effectLst/>
                <a:latin typeface="urw-din"/>
              </a:rPr>
              <a:t> </a:t>
            </a:r>
            <a:r>
              <a:rPr lang="en-US" b="0" i="0" dirty="0">
                <a:solidFill>
                  <a:srgbClr val="273239"/>
                </a:solidFill>
                <a:effectLst/>
                <a:latin typeface="urw-din"/>
              </a:rPr>
              <a:t>is the </a:t>
            </a:r>
            <a:r>
              <a:rPr lang="en-US" b="0" i="0" u="sng" dirty="0">
                <a:effectLst/>
                <a:latin typeface="urw-din"/>
                <a:hlinkClick r:id="rId2"/>
              </a:rPr>
              <a:t>log loss</a:t>
            </a:r>
            <a:r>
              <a:rPr lang="en-US" b="0" i="0" dirty="0">
                <a:solidFill>
                  <a:srgbClr val="273239"/>
                </a:solidFill>
                <a:effectLst/>
                <a:latin typeface="urw-din"/>
              </a:rPr>
              <a:t> and </a:t>
            </a:r>
            <a:r>
              <a:rPr lang="en-US" b="1" i="0" dirty="0" err="1">
                <a:solidFill>
                  <a:srgbClr val="273239"/>
                </a:solidFill>
                <a:effectLst/>
                <a:latin typeface="urw-din"/>
              </a:rPr>
              <a:t>L</a:t>
            </a:r>
            <a:r>
              <a:rPr lang="en-US" b="1" i="0" baseline="-25000" dirty="0" err="1">
                <a:solidFill>
                  <a:srgbClr val="273239"/>
                </a:solidFill>
                <a:effectLst/>
                <a:latin typeface="urw-din"/>
              </a:rPr>
              <a:t>loc</a:t>
            </a:r>
            <a:r>
              <a:rPr lang="en-US" b="1" i="0" dirty="0">
                <a:solidFill>
                  <a:srgbClr val="273239"/>
                </a:solidFill>
                <a:effectLst/>
                <a:latin typeface="urw-din"/>
              </a:rPr>
              <a:t> </a:t>
            </a:r>
            <a:r>
              <a:rPr lang="en-US" b="0" i="0" dirty="0">
                <a:solidFill>
                  <a:srgbClr val="273239"/>
                </a:solidFill>
                <a:effectLst/>
                <a:latin typeface="urw-din"/>
              </a:rPr>
              <a:t> is defined as</a:t>
            </a:r>
            <a:endParaRPr lang="en-IN" dirty="0"/>
          </a:p>
        </p:txBody>
      </p:sp>
    </p:spTree>
    <p:extLst>
      <p:ext uri="{BB962C8B-B14F-4D97-AF65-F5344CB8AC3E}">
        <p14:creationId xmlns:p14="http://schemas.microsoft.com/office/powerpoint/2010/main" val="111880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AFA7-0F3F-F1AC-D35B-10AB2ECE7554}"/>
              </a:ext>
            </a:extLst>
          </p:cNvPr>
          <p:cNvSpPr>
            <a:spLocks noGrp="1"/>
          </p:cNvSpPr>
          <p:nvPr>
            <p:ph type="title"/>
          </p:nvPr>
        </p:nvSpPr>
        <p:spPr/>
        <p:txBody>
          <a:bodyPr/>
          <a:lstStyle/>
          <a:p>
            <a:r>
              <a:rPr lang="en-US" b="1" i="0" dirty="0">
                <a:solidFill>
                  <a:srgbClr val="273239"/>
                </a:solidFill>
                <a:effectLst/>
                <a:latin typeface="urw-din"/>
              </a:rPr>
              <a:t>Results and conclusion:</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37D301C-017D-43C5-F2B4-8A1FEF43F6C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Fast R-CNN provided state-of-the-art </a:t>
            </a:r>
            <a:r>
              <a:rPr lang="en-US" b="0" i="0" dirty="0" err="1">
                <a:solidFill>
                  <a:srgbClr val="273239"/>
                </a:solidFill>
                <a:effectLst/>
                <a:latin typeface="urw-din"/>
              </a:rPr>
              <a:t>mAPs</a:t>
            </a:r>
            <a:r>
              <a:rPr lang="en-US" b="0" i="0" dirty="0">
                <a:solidFill>
                  <a:srgbClr val="273239"/>
                </a:solidFill>
                <a:effectLst/>
                <a:latin typeface="urw-din"/>
              </a:rPr>
              <a:t> on VOC 2007, 2010 and 2012 datasets.</a:t>
            </a:r>
          </a:p>
          <a:p>
            <a:pPr algn="l" fontAlgn="base">
              <a:buFont typeface="Arial" panose="020B0604020202020204" pitchFamily="34" charset="0"/>
              <a:buChar char="•"/>
            </a:pPr>
            <a:r>
              <a:rPr lang="en-US" b="0" i="0" dirty="0">
                <a:solidFill>
                  <a:srgbClr val="273239"/>
                </a:solidFill>
                <a:effectLst/>
                <a:latin typeface="urw-din"/>
              </a:rPr>
              <a:t>It also improves detection time </a:t>
            </a:r>
            <a:r>
              <a:rPr lang="en-US" b="0" i="1" dirty="0">
                <a:solidFill>
                  <a:srgbClr val="273239"/>
                </a:solidFill>
                <a:effectLst/>
                <a:latin typeface="urw-din"/>
              </a:rPr>
              <a:t>(84 vs 9.5 </a:t>
            </a:r>
            <a:r>
              <a:rPr lang="en-US" b="0" i="1" dirty="0" err="1">
                <a:solidFill>
                  <a:srgbClr val="273239"/>
                </a:solidFill>
                <a:effectLst/>
                <a:latin typeface="urw-din"/>
              </a:rPr>
              <a:t>hrs</a:t>
            </a:r>
            <a:r>
              <a:rPr lang="en-US" b="0" i="1" dirty="0">
                <a:solidFill>
                  <a:srgbClr val="273239"/>
                </a:solidFill>
                <a:effectLst/>
                <a:latin typeface="urw-din"/>
              </a:rPr>
              <a:t>)</a:t>
            </a:r>
            <a:r>
              <a:rPr lang="en-US" b="0" i="0" dirty="0">
                <a:solidFill>
                  <a:srgbClr val="273239"/>
                </a:solidFill>
                <a:effectLst/>
                <a:latin typeface="urw-din"/>
              </a:rPr>
              <a:t> and training time </a:t>
            </a:r>
            <a:r>
              <a:rPr lang="en-US" b="0" i="1" dirty="0">
                <a:solidFill>
                  <a:srgbClr val="273239"/>
                </a:solidFill>
                <a:effectLst/>
                <a:latin typeface="urw-din"/>
              </a:rPr>
              <a:t>(47 vs 0.32 seconds)</a:t>
            </a:r>
            <a:r>
              <a:rPr lang="en-US" b="0" i="0" dirty="0">
                <a:solidFill>
                  <a:srgbClr val="273239"/>
                </a:solidFill>
                <a:effectLst/>
                <a:latin typeface="urw-din"/>
              </a:rPr>
              <a:t> considerably.</a:t>
            </a:r>
          </a:p>
          <a:p>
            <a:pPr marL="0" indent="0">
              <a:buNone/>
            </a:pPr>
            <a:br>
              <a:rPr lang="en-US" dirty="0"/>
            </a:br>
            <a:endParaRPr lang="en-IN" dirty="0"/>
          </a:p>
        </p:txBody>
      </p:sp>
    </p:spTree>
    <p:extLst>
      <p:ext uri="{BB962C8B-B14F-4D97-AF65-F5344CB8AC3E}">
        <p14:creationId xmlns:p14="http://schemas.microsoft.com/office/powerpoint/2010/main" val="149322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C0C9-DB52-2E65-7F75-F0BDE320A928}"/>
              </a:ext>
            </a:extLst>
          </p:cNvPr>
          <p:cNvSpPr>
            <a:spLocks noGrp="1"/>
          </p:cNvSpPr>
          <p:nvPr>
            <p:ph type="title"/>
          </p:nvPr>
        </p:nvSpPr>
        <p:spPr/>
        <p:txBody>
          <a:bodyPr/>
          <a:lstStyle/>
          <a:p>
            <a:r>
              <a:rPr lang="en-US" b="1" i="0" dirty="0">
                <a:solidFill>
                  <a:srgbClr val="273239"/>
                </a:solidFill>
                <a:effectLst/>
                <a:latin typeface="urw-din"/>
              </a:rPr>
              <a:t>Advantages of Fast R-CNN over R-CNN</a:t>
            </a:r>
            <a:endParaRPr lang="en-IN" dirty="0"/>
          </a:p>
        </p:txBody>
      </p:sp>
      <p:sp>
        <p:nvSpPr>
          <p:cNvPr id="3" name="Content Placeholder 2">
            <a:extLst>
              <a:ext uri="{FF2B5EF4-FFF2-40B4-BE49-F238E27FC236}">
                <a16:creationId xmlns:a16="http://schemas.microsoft.com/office/drawing/2014/main" id="{9353CA1B-BD54-518D-9155-FB0ECF321888}"/>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The most important reason that Fast R-CNN is faster than R-CNN is because we don’t need to pass 2000 region proposals for every image in the CNN model. Instead, the </a:t>
            </a:r>
            <a:r>
              <a:rPr lang="en-US" b="0" i="0" dirty="0" err="1">
                <a:solidFill>
                  <a:srgbClr val="273239"/>
                </a:solidFill>
                <a:effectLst/>
                <a:latin typeface="urw-din"/>
              </a:rPr>
              <a:t>convNet</a:t>
            </a:r>
            <a:r>
              <a:rPr lang="en-US" b="0" i="0" dirty="0">
                <a:solidFill>
                  <a:srgbClr val="273239"/>
                </a:solidFill>
                <a:effectLst/>
                <a:latin typeface="urw-din"/>
              </a:rPr>
              <a:t> operation is done only once per image and feature map is generated from it.</a:t>
            </a:r>
          </a:p>
          <a:p>
            <a:pPr algn="l" fontAlgn="base">
              <a:buFont typeface="Arial" panose="020B0604020202020204" pitchFamily="34" charset="0"/>
              <a:buChar char="•"/>
            </a:pPr>
            <a:r>
              <a:rPr lang="en-US" b="0" i="0" dirty="0">
                <a:solidFill>
                  <a:srgbClr val="273239"/>
                </a:solidFill>
                <a:effectLst/>
                <a:latin typeface="urw-din"/>
              </a:rPr>
              <a:t>Since, the whole model is combined and trained in one go. So, there is no need for feature caching. That also decreases disk memory requirement while training.</a:t>
            </a:r>
          </a:p>
          <a:p>
            <a:pPr algn="l" fontAlgn="base">
              <a:buFont typeface="Arial" panose="020B0604020202020204" pitchFamily="34" charset="0"/>
              <a:buChar char="•"/>
            </a:pPr>
            <a:r>
              <a:rPr lang="en-US" b="0" i="0" dirty="0">
                <a:solidFill>
                  <a:srgbClr val="273239"/>
                </a:solidFill>
                <a:effectLst/>
                <a:latin typeface="urw-din"/>
              </a:rPr>
              <a:t>Fast R-CNN also improves </a:t>
            </a:r>
            <a:r>
              <a:rPr lang="en-US" b="0" i="0" dirty="0" err="1">
                <a:solidFill>
                  <a:srgbClr val="273239"/>
                </a:solidFill>
                <a:effectLst/>
                <a:latin typeface="urw-din"/>
              </a:rPr>
              <a:t>mAP</a:t>
            </a:r>
            <a:r>
              <a:rPr lang="en-US" b="0" i="0" dirty="0">
                <a:solidFill>
                  <a:srgbClr val="273239"/>
                </a:solidFill>
                <a:effectLst/>
                <a:latin typeface="urw-din"/>
              </a:rPr>
              <a:t> as compare to R-CNN on most of the classes of VOC 2007, </a:t>
            </a:r>
            <a:r>
              <a:rPr lang="en-US" b="0" i="1" dirty="0">
                <a:solidFill>
                  <a:srgbClr val="273239"/>
                </a:solidFill>
                <a:effectLst/>
                <a:latin typeface="urw-din"/>
              </a:rPr>
              <a:t>10</a:t>
            </a:r>
            <a:r>
              <a:rPr lang="en-US" b="0" i="0" dirty="0">
                <a:solidFill>
                  <a:srgbClr val="273239"/>
                </a:solidFill>
                <a:effectLst/>
                <a:latin typeface="urw-din"/>
              </a:rPr>
              <a:t> and </a:t>
            </a:r>
            <a:r>
              <a:rPr lang="en-US" b="0" i="1" dirty="0">
                <a:solidFill>
                  <a:srgbClr val="273239"/>
                </a:solidFill>
                <a:effectLst/>
                <a:latin typeface="urw-din"/>
              </a:rPr>
              <a:t>12</a:t>
            </a:r>
            <a:r>
              <a:rPr lang="en-US" b="0" i="0" dirty="0">
                <a:solidFill>
                  <a:srgbClr val="273239"/>
                </a:solidFill>
                <a:effectLst/>
                <a:latin typeface="urw-din"/>
              </a:rPr>
              <a:t> datasets.</a:t>
            </a:r>
          </a:p>
          <a:p>
            <a:endParaRPr lang="en-IN" dirty="0"/>
          </a:p>
        </p:txBody>
      </p:sp>
    </p:spTree>
    <p:extLst>
      <p:ext uri="{BB962C8B-B14F-4D97-AF65-F5344CB8AC3E}">
        <p14:creationId xmlns:p14="http://schemas.microsoft.com/office/powerpoint/2010/main" val="269432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A21A-ED59-A02D-50C8-C213FC902C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1164612-D657-FA48-8DB5-E64512EC2C24}"/>
              </a:ext>
            </a:extLst>
          </p:cNvPr>
          <p:cNvSpPr>
            <a:spLocks noGrp="1"/>
          </p:cNvSpPr>
          <p:nvPr>
            <p:ph idx="1"/>
          </p:nvPr>
        </p:nvSpPr>
        <p:spPr>
          <a:xfrm>
            <a:off x="-214223" y="1972274"/>
            <a:ext cx="10515600" cy="4351338"/>
          </a:xfrm>
        </p:spPr>
        <p:txBody>
          <a:bodyPr>
            <a:normAutofit/>
          </a:bodyPr>
          <a:lstStyle/>
          <a:p>
            <a:r>
              <a:rPr lang="en-IN" sz="1200" dirty="0"/>
              <a:t>157,171,173,174,103,158,146,144,148,156,138,135,124,10,19,18,30,153,49,55,154,117,106,105,169,114,113,13,145</a:t>
            </a:r>
          </a:p>
          <a:p>
            <a:endParaRPr lang="en-IN" sz="1200" dirty="0"/>
          </a:p>
          <a:p>
            <a:endParaRPr lang="en-IN" sz="1200" dirty="0"/>
          </a:p>
          <a:p>
            <a:r>
              <a:rPr lang="en-IN" sz="1200"/>
              <a:t>201, 211, 218, 212, 205, 208, 206, </a:t>
            </a:r>
            <a:endParaRPr lang="en-IN" sz="1200" dirty="0"/>
          </a:p>
        </p:txBody>
      </p:sp>
    </p:spTree>
    <p:extLst>
      <p:ext uri="{BB962C8B-B14F-4D97-AF65-F5344CB8AC3E}">
        <p14:creationId xmlns:p14="http://schemas.microsoft.com/office/powerpoint/2010/main" val="415345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B5B8-C888-730E-AE14-9EC537C948A4}"/>
              </a:ext>
            </a:extLst>
          </p:cNvPr>
          <p:cNvSpPr>
            <a:spLocks noGrp="1"/>
          </p:cNvSpPr>
          <p:nvPr>
            <p:ph type="title"/>
          </p:nvPr>
        </p:nvSpPr>
        <p:spPr/>
        <p:txBody>
          <a:bodyPr/>
          <a:lstStyle/>
          <a:p>
            <a:r>
              <a:rPr lang="en-IN" dirty="0">
                <a:solidFill>
                  <a:srgbClr val="273239"/>
                </a:solidFill>
                <a:latin typeface="urw-din"/>
              </a:rPr>
              <a:t>C</a:t>
            </a:r>
            <a:r>
              <a:rPr lang="en-IN" b="0" i="0" dirty="0">
                <a:solidFill>
                  <a:srgbClr val="273239"/>
                </a:solidFill>
                <a:effectLst/>
                <a:latin typeface="urw-din"/>
              </a:rPr>
              <a:t>hallenges faced by R-CNN</a:t>
            </a:r>
            <a:endParaRPr lang="en-IN" dirty="0"/>
          </a:p>
        </p:txBody>
      </p:sp>
      <p:sp>
        <p:nvSpPr>
          <p:cNvPr id="3" name="Content Placeholder 2">
            <a:extLst>
              <a:ext uri="{FF2B5EF4-FFF2-40B4-BE49-F238E27FC236}">
                <a16:creationId xmlns:a16="http://schemas.microsoft.com/office/drawing/2014/main" id="{48BD6F16-C086-F208-27DE-30ABBD9FD79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The training of R-CNN is very slow because each part of the model such as (CNN, SVM classifier, bounding box) requires training separately and cannot be paralleled.</a:t>
            </a:r>
          </a:p>
          <a:p>
            <a:pPr algn="l" fontAlgn="base">
              <a:buFont typeface="Arial" panose="020B0604020202020204" pitchFamily="34" charset="0"/>
              <a:buChar char="•"/>
            </a:pPr>
            <a:r>
              <a:rPr lang="en-US" b="0" i="0" dirty="0">
                <a:solidFill>
                  <a:srgbClr val="273239"/>
                </a:solidFill>
                <a:effectLst/>
                <a:latin typeface="urw-din"/>
              </a:rPr>
              <a:t>Also, in R-CNN we need to forward pass every region proposal through the Deep Convolution architecture (that’s up to </a:t>
            </a:r>
            <a:r>
              <a:rPr lang="en-US" b="0" i="1" dirty="0">
                <a:solidFill>
                  <a:srgbClr val="273239"/>
                </a:solidFill>
                <a:effectLst/>
                <a:latin typeface="urw-din"/>
              </a:rPr>
              <a:t>~2000</a:t>
            </a:r>
            <a:r>
              <a:rPr lang="en-US" b="0" i="0" dirty="0">
                <a:solidFill>
                  <a:srgbClr val="273239"/>
                </a:solidFill>
                <a:effectLst/>
                <a:latin typeface="urw-din"/>
              </a:rPr>
              <a:t> region proposals per image). That explains the amount of time taken to train this model</a:t>
            </a:r>
          </a:p>
          <a:p>
            <a:pPr algn="l" fontAlgn="base">
              <a:buFont typeface="Arial" panose="020B0604020202020204" pitchFamily="34" charset="0"/>
              <a:buChar char="•"/>
            </a:pPr>
            <a:r>
              <a:rPr lang="en-US" b="0" i="0" dirty="0">
                <a:solidFill>
                  <a:srgbClr val="273239"/>
                </a:solidFill>
                <a:effectLst/>
                <a:latin typeface="urw-din"/>
              </a:rPr>
              <a:t>The testing time of inference is also very high. It takes </a:t>
            </a:r>
            <a:r>
              <a:rPr lang="en-US" b="0" i="1" dirty="0">
                <a:solidFill>
                  <a:srgbClr val="273239"/>
                </a:solidFill>
                <a:effectLst/>
                <a:latin typeface="urw-din"/>
              </a:rPr>
              <a:t>49</a:t>
            </a:r>
            <a:r>
              <a:rPr lang="en-US" b="0" i="0" dirty="0">
                <a:solidFill>
                  <a:srgbClr val="273239"/>
                </a:solidFill>
                <a:effectLst/>
                <a:latin typeface="urw-din"/>
              </a:rPr>
              <a:t> seconds to test an image in R-CNN (along with selective search region proposal generation).</a:t>
            </a:r>
          </a:p>
          <a:p>
            <a:endParaRPr lang="en-IN" dirty="0"/>
          </a:p>
        </p:txBody>
      </p:sp>
    </p:spTree>
    <p:extLst>
      <p:ext uri="{BB962C8B-B14F-4D97-AF65-F5344CB8AC3E}">
        <p14:creationId xmlns:p14="http://schemas.microsoft.com/office/powerpoint/2010/main" val="398696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1C50-E19F-8D6F-4B75-64D3C1D1B397}"/>
              </a:ext>
            </a:extLst>
          </p:cNvPr>
          <p:cNvSpPr>
            <a:spLocks noGrp="1"/>
          </p:cNvSpPr>
          <p:nvPr>
            <p:ph type="title"/>
          </p:nvPr>
        </p:nvSpPr>
        <p:spPr/>
        <p:txBody>
          <a:bodyPr/>
          <a:lstStyle/>
          <a:p>
            <a:r>
              <a:rPr lang="en-IN" b="0" i="1" dirty="0">
                <a:solidFill>
                  <a:srgbClr val="273239"/>
                </a:solidFill>
                <a:effectLst/>
                <a:latin typeface="urw-din"/>
              </a:rPr>
              <a:t>Fast R-CNN architecture</a:t>
            </a:r>
            <a:endParaRPr lang="en-IN" dirty="0"/>
          </a:p>
        </p:txBody>
      </p:sp>
      <p:pic>
        <p:nvPicPr>
          <p:cNvPr id="4" name="Content Placeholder 3">
            <a:extLst>
              <a:ext uri="{FF2B5EF4-FFF2-40B4-BE49-F238E27FC236}">
                <a16:creationId xmlns:a16="http://schemas.microsoft.com/office/drawing/2014/main" id="{36125EB0-A1F9-4327-C901-A3D118ACDC33}"/>
              </a:ext>
            </a:extLst>
          </p:cNvPr>
          <p:cNvPicPr>
            <a:picLocks noGrp="1" noChangeAspect="1"/>
          </p:cNvPicPr>
          <p:nvPr>
            <p:ph idx="1"/>
          </p:nvPr>
        </p:nvPicPr>
        <p:blipFill>
          <a:blip r:embed="rId2"/>
          <a:stretch>
            <a:fillRect/>
          </a:stretch>
        </p:blipFill>
        <p:spPr>
          <a:xfrm>
            <a:off x="1219200" y="2020094"/>
            <a:ext cx="9753600" cy="3962400"/>
          </a:xfrm>
          <a:prstGeom prst="rect">
            <a:avLst/>
          </a:prstGeom>
        </p:spPr>
      </p:pic>
    </p:spTree>
    <p:extLst>
      <p:ext uri="{BB962C8B-B14F-4D97-AF65-F5344CB8AC3E}">
        <p14:creationId xmlns:p14="http://schemas.microsoft.com/office/powerpoint/2010/main" val="353867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A546-0DE6-C3BF-87E4-A5C0122A0B58}"/>
              </a:ext>
            </a:extLst>
          </p:cNvPr>
          <p:cNvSpPr>
            <a:spLocks noGrp="1"/>
          </p:cNvSpPr>
          <p:nvPr>
            <p:ph type="title"/>
          </p:nvPr>
        </p:nvSpPr>
        <p:spPr/>
        <p:txBody>
          <a:bodyPr/>
          <a:lstStyle/>
          <a:p>
            <a:r>
              <a:rPr lang="en-IN" b="1" dirty="0"/>
              <a:t>Fast R-CNN</a:t>
            </a:r>
          </a:p>
        </p:txBody>
      </p:sp>
      <p:sp>
        <p:nvSpPr>
          <p:cNvPr id="3" name="Content Placeholder 2">
            <a:extLst>
              <a:ext uri="{FF2B5EF4-FFF2-40B4-BE49-F238E27FC236}">
                <a16:creationId xmlns:a16="http://schemas.microsoft.com/office/drawing/2014/main" id="{F1786EFF-8520-7C53-31EF-8F6CF99C52F9}"/>
              </a:ext>
            </a:extLst>
          </p:cNvPr>
          <p:cNvSpPr>
            <a:spLocks noGrp="1"/>
          </p:cNvSpPr>
          <p:nvPr>
            <p:ph idx="1"/>
          </p:nvPr>
        </p:nvSpPr>
        <p:spPr/>
        <p:txBody>
          <a:bodyPr>
            <a:normAutofit lnSpcReduction="10000"/>
          </a:bodyPr>
          <a:lstStyle/>
          <a:p>
            <a:r>
              <a:rPr lang="en-US" b="0" i="0" dirty="0">
                <a:solidFill>
                  <a:srgbClr val="273239"/>
                </a:solidFill>
                <a:effectLst/>
                <a:latin typeface="urw-din"/>
              </a:rPr>
              <a:t>First, we generate the region proposal from selective search algorithm. This selective search algorithm generates up to approximately </a:t>
            </a:r>
            <a:r>
              <a:rPr lang="en-US" b="0" i="1" dirty="0">
                <a:solidFill>
                  <a:srgbClr val="273239"/>
                </a:solidFill>
                <a:effectLst/>
                <a:latin typeface="urw-din"/>
              </a:rPr>
              <a:t>2000</a:t>
            </a:r>
            <a:r>
              <a:rPr lang="en-US" b="0" i="0" dirty="0">
                <a:solidFill>
                  <a:srgbClr val="273239"/>
                </a:solidFill>
                <a:effectLst/>
                <a:latin typeface="urw-din"/>
              </a:rPr>
              <a:t> region proposal.</a:t>
            </a:r>
          </a:p>
          <a:p>
            <a:r>
              <a:rPr lang="en-US" b="0" i="0" dirty="0">
                <a:solidFill>
                  <a:srgbClr val="273239"/>
                </a:solidFill>
                <a:effectLst/>
                <a:latin typeface="urw-din"/>
              </a:rPr>
              <a:t> These region proposals (</a:t>
            </a:r>
            <a:r>
              <a:rPr lang="en-US" b="0" i="0" dirty="0" err="1">
                <a:solidFill>
                  <a:srgbClr val="273239"/>
                </a:solidFill>
                <a:effectLst/>
                <a:latin typeface="urw-din"/>
              </a:rPr>
              <a:t>RoI</a:t>
            </a:r>
            <a:r>
              <a:rPr lang="en-US" b="0" i="0" dirty="0">
                <a:solidFill>
                  <a:srgbClr val="273239"/>
                </a:solidFill>
                <a:effectLst/>
                <a:latin typeface="urw-din"/>
              </a:rPr>
              <a:t> projections) combines with input image passed into a CNN network. </a:t>
            </a:r>
          </a:p>
          <a:p>
            <a:r>
              <a:rPr lang="en-US" b="0" i="0" dirty="0">
                <a:solidFill>
                  <a:srgbClr val="273239"/>
                </a:solidFill>
                <a:effectLst/>
                <a:latin typeface="urw-din"/>
              </a:rPr>
              <a:t>This CNN network generates the convolution feature map as output. Then for each object proposal, a Region of Interest (</a:t>
            </a:r>
            <a:r>
              <a:rPr lang="en-US" b="0" i="0" dirty="0" err="1">
                <a:solidFill>
                  <a:srgbClr val="273239"/>
                </a:solidFill>
                <a:effectLst/>
                <a:latin typeface="urw-din"/>
              </a:rPr>
              <a:t>RoI</a:t>
            </a:r>
            <a:r>
              <a:rPr lang="en-US" b="0" i="0" dirty="0">
                <a:solidFill>
                  <a:srgbClr val="273239"/>
                </a:solidFill>
                <a:effectLst/>
                <a:latin typeface="urw-din"/>
              </a:rPr>
              <a:t>) pooling layer extracts the feature vector of fixed length for each feature map. </a:t>
            </a:r>
          </a:p>
          <a:p>
            <a:r>
              <a:rPr lang="en-US" b="0" i="0" dirty="0">
                <a:solidFill>
                  <a:srgbClr val="273239"/>
                </a:solidFill>
                <a:effectLst/>
                <a:latin typeface="urw-din"/>
              </a:rPr>
              <a:t>Every feature vector is then passed into twin layers of </a:t>
            </a:r>
            <a:r>
              <a:rPr lang="en-US" b="0" i="0" dirty="0" err="1">
                <a:solidFill>
                  <a:srgbClr val="273239"/>
                </a:solidFill>
                <a:effectLst/>
                <a:latin typeface="urw-din"/>
              </a:rPr>
              <a:t>softmax</a:t>
            </a:r>
            <a:r>
              <a:rPr lang="en-US" b="0" i="0" dirty="0">
                <a:solidFill>
                  <a:srgbClr val="273239"/>
                </a:solidFill>
                <a:effectLst/>
                <a:latin typeface="urw-din"/>
              </a:rPr>
              <a:t> classifier and </a:t>
            </a:r>
            <a:r>
              <a:rPr lang="en-US" b="0" i="0" dirty="0" err="1">
                <a:solidFill>
                  <a:srgbClr val="273239"/>
                </a:solidFill>
                <a:effectLst/>
                <a:latin typeface="urw-din"/>
              </a:rPr>
              <a:t>Bbox</a:t>
            </a:r>
            <a:r>
              <a:rPr lang="en-US" b="0" i="0" dirty="0">
                <a:solidFill>
                  <a:srgbClr val="273239"/>
                </a:solidFill>
                <a:effectLst/>
                <a:latin typeface="urw-din"/>
              </a:rPr>
              <a:t> regression for classification of region proposal and improve the position of the bounding box of that object.</a:t>
            </a:r>
            <a:endParaRPr lang="en-IN" dirty="0"/>
          </a:p>
        </p:txBody>
      </p:sp>
    </p:spTree>
    <p:extLst>
      <p:ext uri="{BB962C8B-B14F-4D97-AF65-F5344CB8AC3E}">
        <p14:creationId xmlns:p14="http://schemas.microsoft.com/office/powerpoint/2010/main" val="27485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87AA-188C-57A3-D60C-2A54C6ED27B7}"/>
              </a:ext>
            </a:extLst>
          </p:cNvPr>
          <p:cNvSpPr>
            <a:spLocks noGrp="1"/>
          </p:cNvSpPr>
          <p:nvPr>
            <p:ph type="title"/>
          </p:nvPr>
        </p:nvSpPr>
        <p:spPr/>
        <p:txBody>
          <a:bodyPr/>
          <a:lstStyle/>
          <a:p>
            <a:r>
              <a:rPr lang="en-US" b="1" i="0" dirty="0">
                <a:solidFill>
                  <a:srgbClr val="273239"/>
                </a:solidFill>
                <a:effectLst/>
                <a:latin typeface="urw-din"/>
              </a:rPr>
              <a:t>CNN Network of Fast R-CNN</a:t>
            </a:r>
            <a:endParaRPr lang="en-IN" dirty="0"/>
          </a:p>
        </p:txBody>
      </p:sp>
      <p:sp>
        <p:nvSpPr>
          <p:cNvPr id="3" name="Content Placeholder 2">
            <a:extLst>
              <a:ext uri="{FF2B5EF4-FFF2-40B4-BE49-F238E27FC236}">
                <a16:creationId xmlns:a16="http://schemas.microsoft.com/office/drawing/2014/main" id="{EBAF12CB-9A0C-C445-8918-2D91BEA880C1}"/>
              </a:ext>
            </a:extLst>
          </p:cNvPr>
          <p:cNvSpPr>
            <a:spLocks noGrp="1"/>
          </p:cNvSpPr>
          <p:nvPr>
            <p:ph idx="1"/>
          </p:nvPr>
        </p:nvSpPr>
        <p:spPr/>
        <p:txBody>
          <a:bodyPr>
            <a:normAutofit fontScale="92500" lnSpcReduction="20000"/>
          </a:bodyPr>
          <a:lstStyle/>
          <a:p>
            <a:pPr algn="l" fontAlgn="base"/>
            <a:r>
              <a:rPr lang="en-US" b="0" i="0" dirty="0">
                <a:solidFill>
                  <a:srgbClr val="273239"/>
                </a:solidFill>
                <a:effectLst/>
                <a:latin typeface="urw-din"/>
              </a:rPr>
              <a:t>Fast R-CNN is experimented with three pre-trained ImageNet networks each with </a:t>
            </a:r>
            <a:r>
              <a:rPr lang="en-US" b="0" i="1" dirty="0">
                <a:solidFill>
                  <a:srgbClr val="273239"/>
                </a:solidFill>
                <a:effectLst/>
                <a:latin typeface="urw-din"/>
              </a:rPr>
              <a:t>5</a:t>
            </a:r>
            <a:r>
              <a:rPr lang="en-US" b="0" i="0" dirty="0">
                <a:solidFill>
                  <a:srgbClr val="273239"/>
                </a:solidFill>
                <a:effectLst/>
                <a:latin typeface="urw-din"/>
              </a:rPr>
              <a:t> max pooling layer and </a:t>
            </a:r>
            <a:r>
              <a:rPr lang="en-US" b="0" i="1" dirty="0">
                <a:solidFill>
                  <a:srgbClr val="273239"/>
                </a:solidFill>
                <a:effectLst/>
                <a:latin typeface="urw-din"/>
              </a:rPr>
              <a:t>5-13</a:t>
            </a:r>
            <a:r>
              <a:rPr lang="en-US" b="0" i="0" dirty="0">
                <a:solidFill>
                  <a:srgbClr val="273239"/>
                </a:solidFill>
                <a:effectLst/>
                <a:latin typeface="urw-din"/>
              </a:rPr>
              <a:t> convolution layers (such as VGG-16). There are some changes proposed in these pre-trained network, These changes are:</a:t>
            </a:r>
          </a:p>
          <a:p>
            <a:pPr algn="l" fontAlgn="base">
              <a:buFont typeface="Arial" panose="020B0604020202020204" pitchFamily="34" charset="0"/>
              <a:buChar char="•"/>
            </a:pPr>
            <a:r>
              <a:rPr lang="en-US" b="0" i="0" dirty="0">
                <a:solidFill>
                  <a:srgbClr val="273239"/>
                </a:solidFill>
                <a:effectLst/>
                <a:latin typeface="urw-din"/>
              </a:rPr>
              <a:t>The network is modified in such a way that it two inputs the image and list of region proposals generated on that images.</a:t>
            </a:r>
          </a:p>
          <a:p>
            <a:pPr algn="l" fontAlgn="base">
              <a:buFont typeface="Arial" panose="020B0604020202020204" pitchFamily="34" charset="0"/>
              <a:buChar char="•"/>
            </a:pPr>
            <a:r>
              <a:rPr lang="en-US" b="0" i="0" dirty="0">
                <a:solidFill>
                  <a:srgbClr val="273239"/>
                </a:solidFill>
                <a:effectLst/>
                <a:latin typeface="urw-din"/>
              </a:rPr>
              <a:t>Second, the last pooling layer (here </a:t>
            </a:r>
            <a:r>
              <a:rPr lang="en-US" b="0" i="1" dirty="0">
                <a:solidFill>
                  <a:srgbClr val="273239"/>
                </a:solidFill>
                <a:effectLst/>
                <a:latin typeface="urw-din"/>
              </a:rPr>
              <a:t>(7*7*512)</a:t>
            </a:r>
            <a:r>
              <a:rPr lang="en-US" b="0" i="0" dirty="0">
                <a:solidFill>
                  <a:srgbClr val="273239"/>
                </a:solidFill>
                <a:effectLst/>
                <a:latin typeface="urw-din"/>
              </a:rPr>
              <a:t>) before fully connected layers need to be replaced by region of interest (</a:t>
            </a:r>
            <a:r>
              <a:rPr lang="en-US" b="0" i="0" dirty="0" err="1">
                <a:solidFill>
                  <a:srgbClr val="273239"/>
                </a:solidFill>
                <a:effectLst/>
                <a:latin typeface="urw-din"/>
              </a:rPr>
              <a:t>RoI</a:t>
            </a:r>
            <a:r>
              <a:rPr lang="en-US" b="0" i="0" dirty="0">
                <a:solidFill>
                  <a:srgbClr val="273239"/>
                </a:solidFill>
                <a:effectLst/>
                <a:latin typeface="urw-din"/>
              </a:rPr>
              <a:t>) pooling layer.</a:t>
            </a:r>
          </a:p>
          <a:p>
            <a:pPr algn="l" fontAlgn="base">
              <a:buFont typeface="Arial" panose="020B0604020202020204" pitchFamily="34" charset="0"/>
              <a:buChar char="•"/>
            </a:pPr>
            <a:r>
              <a:rPr lang="en-US" b="0" i="0" dirty="0">
                <a:solidFill>
                  <a:srgbClr val="273239"/>
                </a:solidFill>
                <a:effectLst/>
                <a:latin typeface="urw-din"/>
              </a:rPr>
              <a:t>Third, the last fully connected layer and </a:t>
            </a:r>
            <a:r>
              <a:rPr lang="en-US" b="0" i="0" dirty="0" err="1">
                <a:solidFill>
                  <a:srgbClr val="273239"/>
                </a:solidFill>
                <a:effectLst/>
                <a:latin typeface="urw-din"/>
              </a:rPr>
              <a:t>softmax</a:t>
            </a:r>
            <a:r>
              <a:rPr lang="en-US" b="0" i="0" dirty="0">
                <a:solidFill>
                  <a:srgbClr val="273239"/>
                </a:solidFill>
                <a:effectLst/>
                <a:latin typeface="urw-din"/>
              </a:rPr>
              <a:t> layer is replaced by twin layers of </a:t>
            </a:r>
            <a:r>
              <a:rPr lang="en-US" b="0" i="0" dirty="0" err="1">
                <a:solidFill>
                  <a:srgbClr val="273239"/>
                </a:solidFill>
                <a:effectLst/>
                <a:latin typeface="urw-din"/>
              </a:rPr>
              <a:t>softmax</a:t>
            </a:r>
            <a:r>
              <a:rPr lang="en-US" b="0" i="0" dirty="0">
                <a:solidFill>
                  <a:srgbClr val="273239"/>
                </a:solidFill>
                <a:effectLst/>
                <a:latin typeface="urw-din"/>
              </a:rPr>
              <a:t> classifier and </a:t>
            </a:r>
            <a:r>
              <a:rPr lang="en-US" b="0" i="1" dirty="0">
                <a:solidFill>
                  <a:srgbClr val="273239"/>
                </a:solidFill>
                <a:effectLst/>
                <a:latin typeface="urw-din"/>
              </a:rPr>
              <a:t>K+1</a:t>
            </a:r>
            <a:r>
              <a:rPr lang="en-US" b="0" i="0" dirty="0">
                <a:solidFill>
                  <a:srgbClr val="273239"/>
                </a:solidFill>
                <a:effectLst/>
                <a:latin typeface="urw-din"/>
              </a:rPr>
              <a:t> category-specific bounding box regressor with a fully connected layer.</a:t>
            </a:r>
          </a:p>
          <a:p>
            <a:pPr marL="0" indent="0">
              <a:buNone/>
            </a:pPr>
            <a:br>
              <a:rPr lang="en-US" b="0" i="0" u="sng" dirty="0">
                <a:solidFill>
                  <a:srgbClr val="273239"/>
                </a:solidFill>
                <a:effectLst/>
                <a:latin typeface="urw-din"/>
                <a:hlinkClick r:id="rId2"/>
              </a:rPr>
            </a:br>
            <a:endParaRPr lang="en-IN" dirty="0"/>
          </a:p>
        </p:txBody>
      </p:sp>
    </p:spTree>
    <p:extLst>
      <p:ext uri="{BB962C8B-B14F-4D97-AF65-F5344CB8AC3E}">
        <p14:creationId xmlns:p14="http://schemas.microsoft.com/office/powerpoint/2010/main" val="112610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1F0B-3F25-B935-EF25-3C0CB2A24F6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42A4CDE-5488-B579-6798-302932C21C92}"/>
              </a:ext>
            </a:extLst>
          </p:cNvPr>
          <p:cNvPicPr>
            <a:picLocks noGrp="1" noChangeAspect="1"/>
          </p:cNvPicPr>
          <p:nvPr>
            <p:ph idx="1"/>
          </p:nvPr>
        </p:nvPicPr>
        <p:blipFill>
          <a:blip r:embed="rId2"/>
          <a:stretch>
            <a:fillRect/>
          </a:stretch>
        </p:blipFill>
        <p:spPr>
          <a:xfrm>
            <a:off x="1219200" y="1858169"/>
            <a:ext cx="6625389" cy="4286250"/>
          </a:xfrm>
          <a:prstGeom prst="rect">
            <a:avLst/>
          </a:prstGeom>
        </p:spPr>
      </p:pic>
      <p:sp>
        <p:nvSpPr>
          <p:cNvPr id="6" name="TextBox 5">
            <a:extLst>
              <a:ext uri="{FF2B5EF4-FFF2-40B4-BE49-F238E27FC236}">
                <a16:creationId xmlns:a16="http://schemas.microsoft.com/office/drawing/2014/main" id="{483B9A0A-D681-41CA-4381-472296D753FE}"/>
              </a:ext>
            </a:extLst>
          </p:cNvPr>
          <p:cNvSpPr txBox="1"/>
          <p:nvPr/>
        </p:nvSpPr>
        <p:spPr>
          <a:xfrm>
            <a:off x="6497052" y="4834572"/>
            <a:ext cx="6096000" cy="1477328"/>
          </a:xfrm>
          <a:prstGeom prst="rect">
            <a:avLst/>
          </a:prstGeom>
          <a:noFill/>
        </p:spPr>
        <p:txBody>
          <a:bodyPr wrap="square">
            <a:spAutoFit/>
          </a:bodyPr>
          <a:lstStyle/>
          <a:p>
            <a:r>
              <a:rPr lang="en-US" b="0" i="0" dirty="0">
                <a:solidFill>
                  <a:srgbClr val="273239"/>
                </a:solidFill>
                <a:effectLst/>
                <a:latin typeface="urw-din"/>
              </a:rPr>
              <a:t>This CNN architecture takes image </a:t>
            </a:r>
          </a:p>
          <a:p>
            <a:r>
              <a:rPr lang="en-US" b="0" i="0" dirty="0">
                <a:solidFill>
                  <a:srgbClr val="273239"/>
                </a:solidFill>
                <a:effectLst/>
                <a:latin typeface="urw-din"/>
              </a:rPr>
              <a:t>(size = </a:t>
            </a:r>
            <a:r>
              <a:rPr lang="en-US" b="0" i="1" dirty="0">
                <a:solidFill>
                  <a:srgbClr val="273239"/>
                </a:solidFill>
                <a:effectLst/>
                <a:latin typeface="urw-din"/>
              </a:rPr>
              <a:t>224 x 224 x 3</a:t>
            </a:r>
          </a:p>
          <a:p>
            <a:r>
              <a:rPr lang="en-US" b="0" i="1" dirty="0">
                <a:solidFill>
                  <a:srgbClr val="273239"/>
                </a:solidFill>
                <a:effectLst/>
                <a:latin typeface="urw-din"/>
              </a:rPr>
              <a:t> </a:t>
            </a:r>
            <a:r>
              <a:rPr lang="en-US" b="0" i="0" dirty="0">
                <a:solidFill>
                  <a:srgbClr val="273239"/>
                </a:solidFill>
                <a:effectLst/>
                <a:latin typeface="urw-din"/>
              </a:rPr>
              <a:t>for VGG-16) and its region proposal </a:t>
            </a:r>
          </a:p>
          <a:p>
            <a:r>
              <a:rPr lang="en-US" b="0" i="0" dirty="0">
                <a:solidFill>
                  <a:srgbClr val="273239"/>
                </a:solidFill>
                <a:effectLst/>
                <a:latin typeface="urw-din"/>
              </a:rPr>
              <a:t>and outputs the convolution feature map </a:t>
            </a:r>
          </a:p>
          <a:p>
            <a:r>
              <a:rPr lang="en-US" b="0" i="0" dirty="0">
                <a:solidFill>
                  <a:srgbClr val="273239"/>
                </a:solidFill>
                <a:effectLst/>
                <a:latin typeface="urw-din"/>
              </a:rPr>
              <a:t>(size = </a:t>
            </a:r>
            <a:r>
              <a:rPr lang="en-US" b="0" i="1" dirty="0">
                <a:solidFill>
                  <a:srgbClr val="273239"/>
                </a:solidFill>
                <a:effectLst/>
                <a:latin typeface="urw-din"/>
              </a:rPr>
              <a:t>14 x 14 x 512</a:t>
            </a:r>
            <a:r>
              <a:rPr lang="en-US" b="0" i="0" dirty="0">
                <a:solidFill>
                  <a:srgbClr val="273239"/>
                </a:solidFill>
                <a:effectLst/>
                <a:latin typeface="urw-din"/>
              </a:rPr>
              <a:t> for VGG-16).</a:t>
            </a:r>
            <a:endParaRPr lang="en-IN" dirty="0"/>
          </a:p>
        </p:txBody>
      </p:sp>
    </p:spTree>
    <p:extLst>
      <p:ext uri="{BB962C8B-B14F-4D97-AF65-F5344CB8AC3E}">
        <p14:creationId xmlns:p14="http://schemas.microsoft.com/office/powerpoint/2010/main" val="30578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E53F-07C0-049F-B01B-F9CE8F0007D7}"/>
              </a:ext>
            </a:extLst>
          </p:cNvPr>
          <p:cNvSpPr>
            <a:spLocks noGrp="1"/>
          </p:cNvSpPr>
          <p:nvPr>
            <p:ph type="title"/>
          </p:nvPr>
        </p:nvSpPr>
        <p:spPr/>
        <p:txBody>
          <a:bodyPr/>
          <a:lstStyle/>
          <a:p>
            <a:r>
              <a:rPr lang="en-US" b="1" i="0" dirty="0">
                <a:solidFill>
                  <a:srgbClr val="273239"/>
                </a:solidFill>
                <a:effectLst/>
                <a:latin typeface="urw-din"/>
              </a:rPr>
              <a:t>Region of Interest (</a:t>
            </a:r>
            <a:r>
              <a:rPr lang="en-US" b="1" i="0" dirty="0" err="1">
                <a:solidFill>
                  <a:srgbClr val="273239"/>
                </a:solidFill>
                <a:effectLst/>
                <a:latin typeface="urw-din"/>
              </a:rPr>
              <a:t>RoI</a:t>
            </a:r>
            <a:r>
              <a:rPr lang="en-US" b="1" i="0" dirty="0">
                <a:solidFill>
                  <a:srgbClr val="273239"/>
                </a:solidFill>
                <a:effectLst/>
                <a:latin typeface="urw-din"/>
              </a:rPr>
              <a:t>) pooling:</a:t>
            </a:r>
            <a:endParaRPr lang="en-IN" dirty="0"/>
          </a:p>
        </p:txBody>
      </p:sp>
      <p:pic>
        <p:nvPicPr>
          <p:cNvPr id="4" name="Content Placeholder 3">
            <a:extLst>
              <a:ext uri="{FF2B5EF4-FFF2-40B4-BE49-F238E27FC236}">
                <a16:creationId xmlns:a16="http://schemas.microsoft.com/office/drawing/2014/main" id="{C464280A-A1BA-DC87-5F8A-2C0E16F860EA}"/>
              </a:ext>
            </a:extLst>
          </p:cNvPr>
          <p:cNvPicPr>
            <a:picLocks noGrp="1" noChangeAspect="1"/>
          </p:cNvPicPr>
          <p:nvPr>
            <p:ph idx="1"/>
          </p:nvPr>
        </p:nvPicPr>
        <p:blipFill>
          <a:blip r:embed="rId2"/>
          <a:stretch>
            <a:fillRect/>
          </a:stretch>
        </p:blipFill>
        <p:spPr>
          <a:xfrm>
            <a:off x="1090863" y="1860884"/>
            <a:ext cx="8148387" cy="3397710"/>
          </a:xfrm>
          <a:prstGeom prst="rect">
            <a:avLst/>
          </a:prstGeom>
        </p:spPr>
      </p:pic>
    </p:spTree>
    <p:extLst>
      <p:ext uri="{BB962C8B-B14F-4D97-AF65-F5344CB8AC3E}">
        <p14:creationId xmlns:p14="http://schemas.microsoft.com/office/powerpoint/2010/main" val="65103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8E20-04FD-4CEC-0887-F50DAD62CF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FFBA8-BC4A-38CE-3FEB-8952F6E732BD}"/>
              </a:ext>
            </a:extLst>
          </p:cNvPr>
          <p:cNvSpPr>
            <a:spLocks noGrp="1"/>
          </p:cNvSpPr>
          <p:nvPr>
            <p:ph idx="1"/>
          </p:nvPr>
        </p:nvSpPr>
        <p:spPr/>
        <p:txBody>
          <a:bodyPr>
            <a:normAutofit fontScale="92500"/>
          </a:bodyPr>
          <a:lstStyle/>
          <a:p>
            <a:r>
              <a:rPr lang="en-US" dirty="0" err="1"/>
              <a:t>RoI</a:t>
            </a:r>
            <a:r>
              <a:rPr lang="en-US" dirty="0"/>
              <a:t> pooling is the novel thing that was introduced in Fast R-CNN paper. Its purpose is to produce uniform, fixed-size feature maps from non-uniform inputs (</a:t>
            </a:r>
            <a:r>
              <a:rPr lang="en-US" dirty="0" err="1"/>
              <a:t>RoIs</a:t>
            </a:r>
            <a:r>
              <a:rPr lang="en-US" dirty="0"/>
              <a:t>).</a:t>
            </a:r>
          </a:p>
          <a:p>
            <a:r>
              <a:rPr lang="en-US" dirty="0"/>
              <a:t>It takes two values as inputs:</a:t>
            </a:r>
          </a:p>
          <a:p>
            <a:r>
              <a:rPr lang="en-US" dirty="0"/>
              <a:t>A feature map obtained from previous CNN layer (14 x 14 x 512 in VGG-16).</a:t>
            </a:r>
          </a:p>
          <a:p>
            <a:r>
              <a:rPr lang="en-US" dirty="0"/>
              <a:t>An N x 4 matrix of representing regions of interest, where N is a number of </a:t>
            </a:r>
            <a:r>
              <a:rPr lang="en-US" dirty="0" err="1"/>
              <a:t>RoIs</a:t>
            </a:r>
            <a:r>
              <a:rPr lang="en-US" dirty="0"/>
              <a:t>, the first two represent the coordinates of upper left corner of </a:t>
            </a:r>
            <a:r>
              <a:rPr lang="en-US" dirty="0" err="1"/>
              <a:t>RoI</a:t>
            </a:r>
            <a:r>
              <a:rPr lang="en-US" dirty="0"/>
              <a:t> and other two represent the height and width of </a:t>
            </a:r>
            <a:r>
              <a:rPr lang="en-US" dirty="0" err="1"/>
              <a:t>RoI</a:t>
            </a:r>
            <a:r>
              <a:rPr lang="en-US" dirty="0"/>
              <a:t> denoted as (r, c, h, w).</a:t>
            </a:r>
          </a:p>
          <a:p>
            <a:r>
              <a:rPr lang="en-US" dirty="0"/>
              <a:t>Let’s consider we have 8*8 feature maps, we need to extract an output of size 2*2. We will follow the steps below.</a:t>
            </a:r>
            <a:endParaRPr lang="en-IN" dirty="0"/>
          </a:p>
        </p:txBody>
      </p:sp>
    </p:spTree>
    <p:extLst>
      <p:ext uri="{BB962C8B-B14F-4D97-AF65-F5344CB8AC3E}">
        <p14:creationId xmlns:p14="http://schemas.microsoft.com/office/powerpoint/2010/main" val="334883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16C6EF-6DE4-0CA0-A7F4-F140F8FEF58A}"/>
              </a:ext>
            </a:extLst>
          </p:cNvPr>
          <p:cNvPicPr>
            <a:picLocks noGrp="1" noChangeAspect="1"/>
          </p:cNvPicPr>
          <p:nvPr>
            <p:ph idx="1"/>
          </p:nvPr>
        </p:nvPicPr>
        <p:blipFill>
          <a:blip r:embed="rId2"/>
          <a:stretch>
            <a:fillRect/>
          </a:stretch>
        </p:blipFill>
        <p:spPr>
          <a:xfrm>
            <a:off x="-529390" y="666750"/>
            <a:ext cx="5565607" cy="2762250"/>
          </a:xfrm>
          <a:prstGeom prst="rect">
            <a:avLst/>
          </a:prstGeom>
        </p:spPr>
      </p:pic>
      <p:sp>
        <p:nvSpPr>
          <p:cNvPr id="7" name="TextBox 6">
            <a:extLst>
              <a:ext uri="{FF2B5EF4-FFF2-40B4-BE49-F238E27FC236}">
                <a16:creationId xmlns:a16="http://schemas.microsoft.com/office/drawing/2014/main" id="{BA445A43-BC6F-635A-EEE5-D1ADCB786A99}"/>
              </a:ext>
            </a:extLst>
          </p:cNvPr>
          <p:cNvSpPr txBox="1"/>
          <p:nvPr/>
        </p:nvSpPr>
        <p:spPr>
          <a:xfrm>
            <a:off x="4335379" y="666750"/>
            <a:ext cx="6360694" cy="646331"/>
          </a:xfrm>
          <a:prstGeom prst="rect">
            <a:avLst/>
          </a:prstGeom>
          <a:noFill/>
        </p:spPr>
        <p:txBody>
          <a:bodyPr wrap="square">
            <a:spAutoFit/>
          </a:bodyPr>
          <a:lstStyle/>
          <a:p>
            <a:r>
              <a:rPr lang="en-US" dirty="0"/>
              <a:t>Suppose we were given </a:t>
            </a:r>
            <a:r>
              <a:rPr lang="en-US" dirty="0" err="1"/>
              <a:t>RoI’s</a:t>
            </a:r>
            <a:r>
              <a:rPr lang="en-US" dirty="0"/>
              <a:t> left corner coordinates as (0, 3) and height, width as (5, 7).</a:t>
            </a:r>
            <a:endParaRPr lang="en-IN" dirty="0"/>
          </a:p>
        </p:txBody>
      </p:sp>
      <p:pic>
        <p:nvPicPr>
          <p:cNvPr id="8" name="Picture 7">
            <a:extLst>
              <a:ext uri="{FF2B5EF4-FFF2-40B4-BE49-F238E27FC236}">
                <a16:creationId xmlns:a16="http://schemas.microsoft.com/office/drawing/2014/main" id="{434581D2-C783-BEC5-0FE0-9FD575F2787B}"/>
              </a:ext>
            </a:extLst>
          </p:cNvPr>
          <p:cNvPicPr>
            <a:picLocks noChangeAspect="1"/>
          </p:cNvPicPr>
          <p:nvPr/>
        </p:nvPicPr>
        <p:blipFill>
          <a:blip r:embed="rId3"/>
          <a:stretch>
            <a:fillRect/>
          </a:stretch>
        </p:blipFill>
        <p:spPr>
          <a:xfrm>
            <a:off x="3851108" y="1724710"/>
            <a:ext cx="6286500" cy="2762250"/>
          </a:xfrm>
          <a:prstGeom prst="rect">
            <a:avLst/>
          </a:prstGeom>
        </p:spPr>
      </p:pic>
    </p:spTree>
    <p:extLst>
      <p:ext uri="{BB962C8B-B14F-4D97-AF65-F5344CB8AC3E}">
        <p14:creationId xmlns:p14="http://schemas.microsoft.com/office/powerpoint/2010/main" val="289361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930</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sofia-pro</vt:lpstr>
      <vt:lpstr>urw-din</vt:lpstr>
      <vt:lpstr>Office Theme</vt:lpstr>
      <vt:lpstr>Fast R-CNN  </vt:lpstr>
      <vt:lpstr>Challenges faced by R-CNN</vt:lpstr>
      <vt:lpstr>Fast R-CNN architecture</vt:lpstr>
      <vt:lpstr>Fast R-CNN</vt:lpstr>
      <vt:lpstr>CNN Network of Fast R-CNN</vt:lpstr>
      <vt:lpstr>PowerPoint Presentation</vt:lpstr>
      <vt:lpstr>Region of Interest (RoI) pooling:</vt:lpstr>
      <vt:lpstr>PowerPoint Presentation</vt:lpstr>
      <vt:lpstr>PowerPoint Presentation</vt:lpstr>
      <vt:lpstr>PowerPoint Presentation</vt:lpstr>
      <vt:lpstr>PowerPoint Presentation</vt:lpstr>
      <vt:lpstr>Results and conclusion: </vt:lpstr>
      <vt:lpstr>Advantages of Fast R-CNN over R-CNN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4</cp:revision>
  <dcterms:created xsi:type="dcterms:W3CDTF">2022-09-28T03:58:35Z</dcterms:created>
  <dcterms:modified xsi:type="dcterms:W3CDTF">2022-10-03T03:56:11Z</dcterms:modified>
</cp:coreProperties>
</file>