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79" r:id="rId8"/>
    <p:sldId id="276" r:id="rId9"/>
    <p:sldId id="278" r:id="rId10"/>
    <p:sldId id="264" r:id="rId11"/>
    <p:sldId id="265" r:id="rId12"/>
    <p:sldId id="260" r:id="rId13"/>
    <p:sldId id="281" r:id="rId14"/>
    <p:sldId id="282" r:id="rId15"/>
    <p:sldId id="266" r:id="rId16"/>
    <p:sldId id="267" r:id="rId17"/>
    <p:sldId id="268" r:id="rId18"/>
    <p:sldId id="269" r:id="rId19"/>
    <p:sldId id="270" r:id="rId20"/>
    <p:sldId id="271" r:id="rId21"/>
    <p:sldId id="272" r:id="rId22"/>
    <p:sldId id="273" r:id="rId23"/>
    <p:sldId id="274" r:id="rId24"/>
    <p:sldId id="275"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3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D38C-12B8-93AA-DCE7-7D534C1C17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76B6D6-C202-DB18-A0CA-E9799A6AEA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CF03CA-943C-B6C5-3AB5-0E0228A9A7F7}"/>
              </a:ext>
            </a:extLst>
          </p:cNvPr>
          <p:cNvSpPr>
            <a:spLocks noGrp="1"/>
          </p:cNvSpPr>
          <p:nvPr>
            <p:ph type="dt" sz="half" idx="10"/>
          </p:nvPr>
        </p:nvSpPr>
        <p:spPr/>
        <p:txBody>
          <a:bodyPr/>
          <a:lstStyle/>
          <a:p>
            <a:fld id="{A8C3ABC2-4FDF-4EB1-AEC9-020CFB093851}" type="datetimeFigureOut">
              <a:rPr lang="en-US" smtClean="0"/>
              <a:t>9/28/2022</a:t>
            </a:fld>
            <a:endParaRPr lang="en-US"/>
          </a:p>
        </p:txBody>
      </p:sp>
      <p:sp>
        <p:nvSpPr>
          <p:cNvPr id="5" name="Footer Placeholder 4">
            <a:extLst>
              <a:ext uri="{FF2B5EF4-FFF2-40B4-BE49-F238E27FC236}">
                <a16:creationId xmlns:a16="http://schemas.microsoft.com/office/drawing/2014/main" id="{0C2DB4FC-E142-1FFC-A629-6BB7BE4B56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19329D-4256-E007-A02B-789DD5AB3C5D}"/>
              </a:ext>
            </a:extLst>
          </p:cNvPr>
          <p:cNvSpPr>
            <a:spLocks noGrp="1"/>
          </p:cNvSpPr>
          <p:nvPr>
            <p:ph type="sldNum" sz="quarter" idx="12"/>
          </p:nvPr>
        </p:nvSpPr>
        <p:spPr/>
        <p:txBody>
          <a:bodyPr/>
          <a:lstStyle/>
          <a:p>
            <a:fld id="{686AEE29-98BE-480B-8734-9ED9ABF5C414}" type="slidenum">
              <a:rPr lang="en-US" smtClean="0"/>
              <a:t>‹#›</a:t>
            </a:fld>
            <a:endParaRPr lang="en-US"/>
          </a:p>
        </p:txBody>
      </p:sp>
    </p:spTree>
    <p:extLst>
      <p:ext uri="{BB962C8B-B14F-4D97-AF65-F5344CB8AC3E}">
        <p14:creationId xmlns:p14="http://schemas.microsoft.com/office/powerpoint/2010/main" val="356448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F972-F64F-8C1F-892F-F531345C0B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7AEFCB-5D07-F1F4-EE47-1D06D9AD6F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3DE21-E2C1-0945-5CC0-EED9E35E73A4}"/>
              </a:ext>
            </a:extLst>
          </p:cNvPr>
          <p:cNvSpPr>
            <a:spLocks noGrp="1"/>
          </p:cNvSpPr>
          <p:nvPr>
            <p:ph type="dt" sz="half" idx="10"/>
          </p:nvPr>
        </p:nvSpPr>
        <p:spPr/>
        <p:txBody>
          <a:bodyPr/>
          <a:lstStyle/>
          <a:p>
            <a:fld id="{A8C3ABC2-4FDF-4EB1-AEC9-020CFB093851}" type="datetimeFigureOut">
              <a:rPr lang="en-US" smtClean="0"/>
              <a:t>9/28/2022</a:t>
            </a:fld>
            <a:endParaRPr lang="en-US"/>
          </a:p>
        </p:txBody>
      </p:sp>
      <p:sp>
        <p:nvSpPr>
          <p:cNvPr id="5" name="Footer Placeholder 4">
            <a:extLst>
              <a:ext uri="{FF2B5EF4-FFF2-40B4-BE49-F238E27FC236}">
                <a16:creationId xmlns:a16="http://schemas.microsoft.com/office/drawing/2014/main" id="{60C92478-7D9D-D180-E71C-54AD5F428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055727-FD30-42BD-CFE0-8DB7DECB0F80}"/>
              </a:ext>
            </a:extLst>
          </p:cNvPr>
          <p:cNvSpPr>
            <a:spLocks noGrp="1"/>
          </p:cNvSpPr>
          <p:nvPr>
            <p:ph type="sldNum" sz="quarter" idx="12"/>
          </p:nvPr>
        </p:nvSpPr>
        <p:spPr/>
        <p:txBody>
          <a:bodyPr/>
          <a:lstStyle/>
          <a:p>
            <a:fld id="{686AEE29-98BE-480B-8734-9ED9ABF5C414}" type="slidenum">
              <a:rPr lang="en-US" smtClean="0"/>
              <a:t>‹#›</a:t>
            </a:fld>
            <a:endParaRPr lang="en-US"/>
          </a:p>
        </p:txBody>
      </p:sp>
    </p:spTree>
    <p:extLst>
      <p:ext uri="{BB962C8B-B14F-4D97-AF65-F5344CB8AC3E}">
        <p14:creationId xmlns:p14="http://schemas.microsoft.com/office/powerpoint/2010/main" val="1313880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1EC61D-D48F-4EFF-74D4-CD4C0018BE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784CF9-DEC9-01E0-00E6-E64C3D7799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687F5-19C5-A359-5BCB-6F1D7213923A}"/>
              </a:ext>
            </a:extLst>
          </p:cNvPr>
          <p:cNvSpPr>
            <a:spLocks noGrp="1"/>
          </p:cNvSpPr>
          <p:nvPr>
            <p:ph type="dt" sz="half" idx="10"/>
          </p:nvPr>
        </p:nvSpPr>
        <p:spPr/>
        <p:txBody>
          <a:bodyPr/>
          <a:lstStyle/>
          <a:p>
            <a:fld id="{A8C3ABC2-4FDF-4EB1-AEC9-020CFB093851}" type="datetimeFigureOut">
              <a:rPr lang="en-US" smtClean="0"/>
              <a:t>9/28/2022</a:t>
            </a:fld>
            <a:endParaRPr lang="en-US"/>
          </a:p>
        </p:txBody>
      </p:sp>
      <p:sp>
        <p:nvSpPr>
          <p:cNvPr id="5" name="Footer Placeholder 4">
            <a:extLst>
              <a:ext uri="{FF2B5EF4-FFF2-40B4-BE49-F238E27FC236}">
                <a16:creationId xmlns:a16="http://schemas.microsoft.com/office/drawing/2014/main" id="{C9CBFE2B-D111-0184-FCE1-0C3C24145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1B2CC-5516-3AE8-626D-D99C56C8CF2F}"/>
              </a:ext>
            </a:extLst>
          </p:cNvPr>
          <p:cNvSpPr>
            <a:spLocks noGrp="1"/>
          </p:cNvSpPr>
          <p:nvPr>
            <p:ph type="sldNum" sz="quarter" idx="12"/>
          </p:nvPr>
        </p:nvSpPr>
        <p:spPr/>
        <p:txBody>
          <a:bodyPr/>
          <a:lstStyle/>
          <a:p>
            <a:fld id="{686AEE29-98BE-480B-8734-9ED9ABF5C414}" type="slidenum">
              <a:rPr lang="en-US" smtClean="0"/>
              <a:t>‹#›</a:t>
            </a:fld>
            <a:endParaRPr lang="en-US"/>
          </a:p>
        </p:txBody>
      </p:sp>
    </p:spTree>
    <p:extLst>
      <p:ext uri="{BB962C8B-B14F-4D97-AF65-F5344CB8AC3E}">
        <p14:creationId xmlns:p14="http://schemas.microsoft.com/office/powerpoint/2010/main" val="29575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09C9-7E03-CA0A-D6F4-4A1EAD54E4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294DCE-45FE-9115-335F-41EF2AEDE6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2BBCA-8E8A-C4D0-09B6-EA189A630C08}"/>
              </a:ext>
            </a:extLst>
          </p:cNvPr>
          <p:cNvSpPr>
            <a:spLocks noGrp="1"/>
          </p:cNvSpPr>
          <p:nvPr>
            <p:ph type="dt" sz="half" idx="10"/>
          </p:nvPr>
        </p:nvSpPr>
        <p:spPr/>
        <p:txBody>
          <a:bodyPr/>
          <a:lstStyle/>
          <a:p>
            <a:fld id="{A8C3ABC2-4FDF-4EB1-AEC9-020CFB093851}" type="datetimeFigureOut">
              <a:rPr lang="en-US" smtClean="0"/>
              <a:t>9/28/2022</a:t>
            </a:fld>
            <a:endParaRPr lang="en-US"/>
          </a:p>
        </p:txBody>
      </p:sp>
      <p:sp>
        <p:nvSpPr>
          <p:cNvPr id="5" name="Footer Placeholder 4">
            <a:extLst>
              <a:ext uri="{FF2B5EF4-FFF2-40B4-BE49-F238E27FC236}">
                <a16:creationId xmlns:a16="http://schemas.microsoft.com/office/drawing/2014/main" id="{07CA9AF6-16F8-B3BD-A76D-DB8626AF5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702221-F101-B0F7-DD21-D3562EE3B87A}"/>
              </a:ext>
            </a:extLst>
          </p:cNvPr>
          <p:cNvSpPr>
            <a:spLocks noGrp="1"/>
          </p:cNvSpPr>
          <p:nvPr>
            <p:ph type="sldNum" sz="quarter" idx="12"/>
          </p:nvPr>
        </p:nvSpPr>
        <p:spPr/>
        <p:txBody>
          <a:bodyPr/>
          <a:lstStyle/>
          <a:p>
            <a:fld id="{686AEE29-98BE-480B-8734-9ED9ABF5C414}" type="slidenum">
              <a:rPr lang="en-US" smtClean="0"/>
              <a:t>‹#›</a:t>
            </a:fld>
            <a:endParaRPr lang="en-US"/>
          </a:p>
        </p:txBody>
      </p:sp>
    </p:spTree>
    <p:extLst>
      <p:ext uri="{BB962C8B-B14F-4D97-AF65-F5344CB8AC3E}">
        <p14:creationId xmlns:p14="http://schemas.microsoft.com/office/powerpoint/2010/main" val="3229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6C8ED-9E83-7550-6CDE-BD422A9C9D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8E8B31-31CB-3E64-911E-E3703CA7BA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010C9B-779D-2177-2730-CF6B95DB629B}"/>
              </a:ext>
            </a:extLst>
          </p:cNvPr>
          <p:cNvSpPr>
            <a:spLocks noGrp="1"/>
          </p:cNvSpPr>
          <p:nvPr>
            <p:ph type="dt" sz="half" idx="10"/>
          </p:nvPr>
        </p:nvSpPr>
        <p:spPr/>
        <p:txBody>
          <a:bodyPr/>
          <a:lstStyle/>
          <a:p>
            <a:fld id="{A8C3ABC2-4FDF-4EB1-AEC9-020CFB093851}" type="datetimeFigureOut">
              <a:rPr lang="en-US" smtClean="0"/>
              <a:t>9/28/2022</a:t>
            </a:fld>
            <a:endParaRPr lang="en-US"/>
          </a:p>
        </p:txBody>
      </p:sp>
      <p:sp>
        <p:nvSpPr>
          <p:cNvPr id="5" name="Footer Placeholder 4">
            <a:extLst>
              <a:ext uri="{FF2B5EF4-FFF2-40B4-BE49-F238E27FC236}">
                <a16:creationId xmlns:a16="http://schemas.microsoft.com/office/drawing/2014/main" id="{1B5679E0-E8F5-326F-F6A4-40F0C629C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08AB4-9409-BD53-6333-B0DBF4BC42D5}"/>
              </a:ext>
            </a:extLst>
          </p:cNvPr>
          <p:cNvSpPr>
            <a:spLocks noGrp="1"/>
          </p:cNvSpPr>
          <p:nvPr>
            <p:ph type="sldNum" sz="quarter" idx="12"/>
          </p:nvPr>
        </p:nvSpPr>
        <p:spPr/>
        <p:txBody>
          <a:bodyPr/>
          <a:lstStyle/>
          <a:p>
            <a:fld id="{686AEE29-98BE-480B-8734-9ED9ABF5C414}" type="slidenum">
              <a:rPr lang="en-US" smtClean="0"/>
              <a:t>‹#›</a:t>
            </a:fld>
            <a:endParaRPr lang="en-US"/>
          </a:p>
        </p:txBody>
      </p:sp>
    </p:spTree>
    <p:extLst>
      <p:ext uri="{BB962C8B-B14F-4D97-AF65-F5344CB8AC3E}">
        <p14:creationId xmlns:p14="http://schemas.microsoft.com/office/powerpoint/2010/main" val="366649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93F3-A9EF-637C-D5B3-0008660AFC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97137-7E20-26B4-BF72-3D4AC99105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D7D7F0-4324-CC71-23D6-357E4C044E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FE17EB-BFCD-EEC7-3575-3116B8FF30FC}"/>
              </a:ext>
            </a:extLst>
          </p:cNvPr>
          <p:cNvSpPr>
            <a:spLocks noGrp="1"/>
          </p:cNvSpPr>
          <p:nvPr>
            <p:ph type="dt" sz="half" idx="10"/>
          </p:nvPr>
        </p:nvSpPr>
        <p:spPr/>
        <p:txBody>
          <a:bodyPr/>
          <a:lstStyle/>
          <a:p>
            <a:fld id="{A8C3ABC2-4FDF-4EB1-AEC9-020CFB093851}" type="datetimeFigureOut">
              <a:rPr lang="en-US" smtClean="0"/>
              <a:t>9/28/2022</a:t>
            </a:fld>
            <a:endParaRPr lang="en-US"/>
          </a:p>
        </p:txBody>
      </p:sp>
      <p:sp>
        <p:nvSpPr>
          <p:cNvPr id="6" name="Footer Placeholder 5">
            <a:extLst>
              <a:ext uri="{FF2B5EF4-FFF2-40B4-BE49-F238E27FC236}">
                <a16:creationId xmlns:a16="http://schemas.microsoft.com/office/drawing/2014/main" id="{BBD90D39-0096-2DE9-D453-E7242FF6B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1C03EA-88C2-828A-E7D9-74F2D578722B}"/>
              </a:ext>
            </a:extLst>
          </p:cNvPr>
          <p:cNvSpPr>
            <a:spLocks noGrp="1"/>
          </p:cNvSpPr>
          <p:nvPr>
            <p:ph type="sldNum" sz="quarter" idx="12"/>
          </p:nvPr>
        </p:nvSpPr>
        <p:spPr/>
        <p:txBody>
          <a:bodyPr/>
          <a:lstStyle/>
          <a:p>
            <a:fld id="{686AEE29-98BE-480B-8734-9ED9ABF5C414}" type="slidenum">
              <a:rPr lang="en-US" smtClean="0"/>
              <a:t>‹#›</a:t>
            </a:fld>
            <a:endParaRPr lang="en-US"/>
          </a:p>
        </p:txBody>
      </p:sp>
    </p:spTree>
    <p:extLst>
      <p:ext uri="{BB962C8B-B14F-4D97-AF65-F5344CB8AC3E}">
        <p14:creationId xmlns:p14="http://schemas.microsoft.com/office/powerpoint/2010/main" val="4068032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85354-4B65-7C1B-0F82-74DE264F1C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0EB671-DD40-6B90-FAF6-AD5B0DEBB2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39CD01-5C81-BBDD-685A-F75A686009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4C2C58-0718-8F27-B1DA-B1E1FFBA6B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FF61EC-1FB3-8EEB-8880-695789AC37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182C1B-D0F8-8798-AFE9-B14B13CE2FB6}"/>
              </a:ext>
            </a:extLst>
          </p:cNvPr>
          <p:cNvSpPr>
            <a:spLocks noGrp="1"/>
          </p:cNvSpPr>
          <p:nvPr>
            <p:ph type="dt" sz="half" idx="10"/>
          </p:nvPr>
        </p:nvSpPr>
        <p:spPr/>
        <p:txBody>
          <a:bodyPr/>
          <a:lstStyle/>
          <a:p>
            <a:fld id="{A8C3ABC2-4FDF-4EB1-AEC9-020CFB093851}" type="datetimeFigureOut">
              <a:rPr lang="en-US" smtClean="0"/>
              <a:t>9/28/2022</a:t>
            </a:fld>
            <a:endParaRPr lang="en-US"/>
          </a:p>
        </p:txBody>
      </p:sp>
      <p:sp>
        <p:nvSpPr>
          <p:cNvPr id="8" name="Footer Placeholder 7">
            <a:extLst>
              <a:ext uri="{FF2B5EF4-FFF2-40B4-BE49-F238E27FC236}">
                <a16:creationId xmlns:a16="http://schemas.microsoft.com/office/drawing/2014/main" id="{ED41C61B-E55D-B9EA-BEAC-0DC11906D7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566B45-6819-DE84-2417-314CDDB755EA}"/>
              </a:ext>
            </a:extLst>
          </p:cNvPr>
          <p:cNvSpPr>
            <a:spLocks noGrp="1"/>
          </p:cNvSpPr>
          <p:nvPr>
            <p:ph type="sldNum" sz="quarter" idx="12"/>
          </p:nvPr>
        </p:nvSpPr>
        <p:spPr/>
        <p:txBody>
          <a:bodyPr/>
          <a:lstStyle/>
          <a:p>
            <a:fld id="{686AEE29-98BE-480B-8734-9ED9ABF5C414}" type="slidenum">
              <a:rPr lang="en-US" smtClean="0"/>
              <a:t>‹#›</a:t>
            </a:fld>
            <a:endParaRPr lang="en-US"/>
          </a:p>
        </p:txBody>
      </p:sp>
    </p:spTree>
    <p:extLst>
      <p:ext uri="{BB962C8B-B14F-4D97-AF65-F5344CB8AC3E}">
        <p14:creationId xmlns:p14="http://schemas.microsoft.com/office/powerpoint/2010/main" val="230416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442A-E2DE-D98A-F4EF-45AB396C82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EE5E28-51D8-0214-7400-08EEC3CCD16A}"/>
              </a:ext>
            </a:extLst>
          </p:cNvPr>
          <p:cNvSpPr>
            <a:spLocks noGrp="1"/>
          </p:cNvSpPr>
          <p:nvPr>
            <p:ph type="dt" sz="half" idx="10"/>
          </p:nvPr>
        </p:nvSpPr>
        <p:spPr/>
        <p:txBody>
          <a:bodyPr/>
          <a:lstStyle/>
          <a:p>
            <a:fld id="{A8C3ABC2-4FDF-4EB1-AEC9-020CFB093851}" type="datetimeFigureOut">
              <a:rPr lang="en-US" smtClean="0"/>
              <a:t>9/28/2022</a:t>
            </a:fld>
            <a:endParaRPr lang="en-US"/>
          </a:p>
        </p:txBody>
      </p:sp>
      <p:sp>
        <p:nvSpPr>
          <p:cNvPr id="4" name="Footer Placeholder 3">
            <a:extLst>
              <a:ext uri="{FF2B5EF4-FFF2-40B4-BE49-F238E27FC236}">
                <a16:creationId xmlns:a16="http://schemas.microsoft.com/office/drawing/2014/main" id="{C978D2AD-155B-4B34-89C6-159C8EAC15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1C4912-7A05-91C0-20AE-730331CC91CD}"/>
              </a:ext>
            </a:extLst>
          </p:cNvPr>
          <p:cNvSpPr>
            <a:spLocks noGrp="1"/>
          </p:cNvSpPr>
          <p:nvPr>
            <p:ph type="sldNum" sz="quarter" idx="12"/>
          </p:nvPr>
        </p:nvSpPr>
        <p:spPr/>
        <p:txBody>
          <a:bodyPr/>
          <a:lstStyle/>
          <a:p>
            <a:fld id="{686AEE29-98BE-480B-8734-9ED9ABF5C414}" type="slidenum">
              <a:rPr lang="en-US" smtClean="0"/>
              <a:t>‹#›</a:t>
            </a:fld>
            <a:endParaRPr lang="en-US"/>
          </a:p>
        </p:txBody>
      </p:sp>
    </p:spTree>
    <p:extLst>
      <p:ext uri="{BB962C8B-B14F-4D97-AF65-F5344CB8AC3E}">
        <p14:creationId xmlns:p14="http://schemas.microsoft.com/office/powerpoint/2010/main" val="203431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65BB57-595F-4918-99DE-C1CF71EA9F9A}"/>
              </a:ext>
            </a:extLst>
          </p:cNvPr>
          <p:cNvSpPr>
            <a:spLocks noGrp="1"/>
          </p:cNvSpPr>
          <p:nvPr>
            <p:ph type="dt" sz="half" idx="10"/>
          </p:nvPr>
        </p:nvSpPr>
        <p:spPr/>
        <p:txBody>
          <a:bodyPr/>
          <a:lstStyle/>
          <a:p>
            <a:fld id="{A8C3ABC2-4FDF-4EB1-AEC9-020CFB093851}" type="datetimeFigureOut">
              <a:rPr lang="en-US" smtClean="0"/>
              <a:t>9/28/2022</a:t>
            </a:fld>
            <a:endParaRPr lang="en-US"/>
          </a:p>
        </p:txBody>
      </p:sp>
      <p:sp>
        <p:nvSpPr>
          <p:cNvPr id="3" name="Footer Placeholder 2">
            <a:extLst>
              <a:ext uri="{FF2B5EF4-FFF2-40B4-BE49-F238E27FC236}">
                <a16:creationId xmlns:a16="http://schemas.microsoft.com/office/drawing/2014/main" id="{0A5C2AF6-EA86-EDD8-A727-371BB44CE7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AA802B-E826-492A-F29F-F64136D19C46}"/>
              </a:ext>
            </a:extLst>
          </p:cNvPr>
          <p:cNvSpPr>
            <a:spLocks noGrp="1"/>
          </p:cNvSpPr>
          <p:nvPr>
            <p:ph type="sldNum" sz="quarter" idx="12"/>
          </p:nvPr>
        </p:nvSpPr>
        <p:spPr/>
        <p:txBody>
          <a:bodyPr/>
          <a:lstStyle/>
          <a:p>
            <a:fld id="{686AEE29-98BE-480B-8734-9ED9ABF5C414}" type="slidenum">
              <a:rPr lang="en-US" smtClean="0"/>
              <a:t>‹#›</a:t>
            </a:fld>
            <a:endParaRPr lang="en-US"/>
          </a:p>
        </p:txBody>
      </p:sp>
    </p:spTree>
    <p:extLst>
      <p:ext uri="{BB962C8B-B14F-4D97-AF65-F5344CB8AC3E}">
        <p14:creationId xmlns:p14="http://schemas.microsoft.com/office/powerpoint/2010/main" val="85348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FC40-5BE4-EBD9-C12A-E00AEE7223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A78CF5-5F33-4E29-39C6-A216A68BB2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16049A-85F8-2AB7-D70D-EFB737C36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26FEBB-6621-AFC6-5450-19E3FFBD3077}"/>
              </a:ext>
            </a:extLst>
          </p:cNvPr>
          <p:cNvSpPr>
            <a:spLocks noGrp="1"/>
          </p:cNvSpPr>
          <p:nvPr>
            <p:ph type="dt" sz="half" idx="10"/>
          </p:nvPr>
        </p:nvSpPr>
        <p:spPr/>
        <p:txBody>
          <a:bodyPr/>
          <a:lstStyle/>
          <a:p>
            <a:fld id="{A8C3ABC2-4FDF-4EB1-AEC9-020CFB093851}" type="datetimeFigureOut">
              <a:rPr lang="en-US" smtClean="0"/>
              <a:t>9/28/2022</a:t>
            </a:fld>
            <a:endParaRPr lang="en-US"/>
          </a:p>
        </p:txBody>
      </p:sp>
      <p:sp>
        <p:nvSpPr>
          <p:cNvPr id="6" name="Footer Placeholder 5">
            <a:extLst>
              <a:ext uri="{FF2B5EF4-FFF2-40B4-BE49-F238E27FC236}">
                <a16:creationId xmlns:a16="http://schemas.microsoft.com/office/drawing/2014/main" id="{8466F6C2-BBA6-A10B-735A-C262985347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025F54-B805-72AF-D3EB-79ADE7FE8B02}"/>
              </a:ext>
            </a:extLst>
          </p:cNvPr>
          <p:cNvSpPr>
            <a:spLocks noGrp="1"/>
          </p:cNvSpPr>
          <p:nvPr>
            <p:ph type="sldNum" sz="quarter" idx="12"/>
          </p:nvPr>
        </p:nvSpPr>
        <p:spPr/>
        <p:txBody>
          <a:bodyPr/>
          <a:lstStyle/>
          <a:p>
            <a:fld id="{686AEE29-98BE-480B-8734-9ED9ABF5C414}" type="slidenum">
              <a:rPr lang="en-US" smtClean="0"/>
              <a:t>‹#›</a:t>
            </a:fld>
            <a:endParaRPr lang="en-US"/>
          </a:p>
        </p:txBody>
      </p:sp>
    </p:spTree>
    <p:extLst>
      <p:ext uri="{BB962C8B-B14F-4D97-AF65-F5344CB8AC3E}">
        <p14:creationId xmlns:p14="http://schemas.microsoft.com/office/powerpoint/2010/main" val="2617594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C7B09-B061-30E6-E65B-D72531457C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E3A3CF-3853-1F9F-082D-472397FF85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DF2F9F-15D6-AC17-F361-D3581A610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660099-456B-846E-2E9D-E3B278D1BAD0}"/>
              </a:ext>
            </a:extLst>
          </p:cNvPr>
          <p:cNvSpPr>
            <a:spLocks noGrp="1"/>
          </p:cNvSpPr>
          <p:nvPr>
            <p:ph type="dt" sz="half" idx="10"/>
          </p:nvPr>
        </p:nvSpPr>
        <p:spPr/>
        <p:txBody>
          <a:bodyPr/>
          <a:lstStyle/>
          <a:p>
            <a:fld id="{A8C3ABC2-4FDF-4EB1-AEC9-020CFB093851}" type="datetimeFigureOut">
              <a:rPr lang="en-US" smtClean="0"/>
              <a:t>9/28/2022</a:t>
            </a:fld>
            <a:endParaRPr lang="en-US"/>
          </a:p>
        </p:txBody>
      </p:sp>
      <p:sp>
        <p:nvSpPr>
          <p:cNvPr id="6" name="Footer Placeholder 5">
            <a:extLst>
              <a:ext uri="{FF2B5EF4-FFF2-40B4-BE49-F238E27FC236}">
                <a16:creationId xmlns:a16="http://schemas.microsoft.com/office/drawing/2014/main" id="{4EA6D83B-1D07-D211-3701-FD1580B0FD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34DCC8-9231-9CA4-4810-19CB76297790}"/>
              </a:ext>
            </a:extLst>
          </p:cNvPr>
          <p:cNvSpPr>
            <a:spLocks noGrp="1"/>
          </p:cNvSpPr>
          <p:nvPr>
            <p:ph type="sldNum" sz="quarter" idx="12"/>
          </p:nvPr>
        </p:nvSpPr>
        <p:spPr/>
        <p:txBody>
          <a:bodyPr/>
          <a:lstStyle/>
          <a:p>
            <a:fld id="{686AEE29-98BE-480B-8734-9ED9ABF5C414}" type="slidenum">
              <a:rPr lang="en-US" smtClean="0"/>
              <a:t>‹#›</a:t>
            </a:fld>
            <a:endParaRPr lang="en-US"/>
          </a:p>
        </p:txBody>
      </p:sp>
    </p:spTree>
    <p:extLst>
      <p:ext uri="{BB962C8B-B14F-4D97-AF65-F5344CB8AC3E}">
        <p14:creationId xmlns:p14="http://schemas.microsoft.com/office/powerpoint/2010/main" val="978451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8FAD89-F064-EFD3-346D-49BA8EA1DB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A0CF55-5052-9E71-49FB-645F1B57D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65A3FA-099D-C5C1-8B17-77A7C21BCB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3ABC2-4FDF-4EB1-AEC9-020CFB093851}" type="datetimeFigureOut">
              <a:rPr lang="en-US" smtClean="0"/>
              <a:t>9/28/2022</a:t>
            </a:fld>
            <a:endParaRPr lang="en-US"/>
          </a:p>
        </p:txBody>
      </p:sp>
      <p:sp>
        <p:nvSpPr>
          <p:cNvPr id="5" name="Footer Placeholder 4">
            <a:extLst>
              <a:ext uri="{FF2B5EF4-FFF2-40B4-BE49-F238E27FC236}">
                <a16:creationId xmlns:a16="http://schemas.microsoft.com/office/drawing/2014/main" id="{DED3EDA5-F773-5137-1BB9-63F43B8FCA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4803A4-C8F4-1343-18E1-8FEC2AEC75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AEE29-98BE-480B-8734-9ED9ABF5C414}" type="slidenum">
              <a:rPr lang="en-US" smtClean="0"/>
              <a:t>‹#›</a:t>
            </a:fld>
            <a:endParaRPr lang="en-US"/>
          </a:p>
        </p:txBody>
      </p:sp>
    </p:spTree>
    <p:extLst>
      <p:ext uri="{BB962C8B-B14F-4D97-AF65-F5344CB8AC3E}">
        <p14:creationId xmlns:p14="http://schemas.microsoft.com/office/powerpoint/2010/main" val="3142722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geeksforgeeks.org/r-cnn-vs-fast-r-cnn-vs-faster-r-cnn-ml/" TargetMode="External"/><Relationship Id="rId2" Type="http://schemas.openxmlformats.org/officeDocument/2006/relationships/hyperlink" Target="https://www.geeksforgeeks.org/faster-r-cnn-ml/" TargetMode="External"/><Relationship Id="rId1" Type="http://schemas.openxmlformats.org/officeDocument/2006/relationships/slideLayout" Target="../slideLayouts/slideLayout2.xml"/><Relationship Id="rId5" Type="http://schemas.openxmlformats.org/officeDocument/2006/relationships/hyperlink" Target="https://blog.paperspace.com/faster-r-cnn-explained-object-detection/" TargetMode="External"/><Relationship Id="rId4" Type="http://schemas.openxmlformats.org/officeDocument/2006/relationships/hyperlink" Target="https://analyticsindiamag.com/r-cnn-vs-fast-r-cnn-vs-faster-r-cnn-a-comparative-guid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5.emf"/><Relationship Id="rId1" Type="http://schemas.openxmlformats.org/officeDocument/2006/relationships/slideLayout" Target="../slideLayouts/slideLayout4.x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B79D4-8808-2457-FCA3-8E760D879F5B}"/>
              </a:ext>
            </a:extLst>
          </p:cNvPr>
          <p:cNvSpPr>
            <a:spLocks noGrp="1"/>
          </p:cNvSpPr>
          <p:nvPr>
            <p:ph type="ctrTitle"/>
          </p:nvPr>
        </p:nvSpPr>
        <p:spPr/>
        <p:txBody>
          <a:bodyPr/>
          <a:lstStyle/>
          <a:p>
            <a:r>
              <a:rPr lang="en-US" b="1" dirty="0"/>
              <a:t>Faster R-CNN </a:t>
            </a:r>
            <a:br>
              <a:rPr lang="en-US" b="1" dirty="0"/>
            </a:br>
            <a:endParaRPr lang="en-US" dirty="0"/>
          </a:p>
        </p:txBody>
      </p:sp>
      <p:sp>
        <p:nvSpPr>
          <p:cNvPr id="3" name="Subtitle 2">
            <a:extLst>
              <a:ext uri="{FF2B5EF4-FFF2-40B4-BE49-F238E27FC236}">
                <a16:creationId xmlns:a16="http://schemas.microsoft.com/office/drawing/2014/main" id="{398CDB4B-01E6-E424-DBB0-2884CC7F2B1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3785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3814-AA9C-3673-3D3F-813A21534E45}"/>
              </a:ext>
            </a:extLst>
          </p:cNvPr>
          <p:cNvSpPr>
            <a:spLocks noGrp="1"/>
          </p:cNvSpPr>
          <p:nvPr>
            <p:ph type="title"/>
          </p:nvPr>
        </p:nvSpPr>
        <p:spPr/>
        <p:txBody>
          <a:bodyPr/>
          <a:lstStyle/>
          <a:p>
            <a:r>
              <a:rPr lang="en-US" b="1" dirty="0"/>
              <a:t>Anchors:</a:t>
            </a:r>
            <a:r>
              <a:rPr lang="en-US" dirty="0"/>
              <a:t> </a:t>
            </a:r>
          </a:p>
        </p:txBody>
      </p:sp>
      <p:sp>
        <p:nvSpPr>
          <p:cNvPr id="3" name="Content Placeholder 2">
            <a:extLst>
              <a:ext uri="{FF2B5EF4-FFF2-40B4-BE49-F238E27FC236}">
                <a16:creationId xmlns:a16="http://schemas.microsoft.com/office/drawing/2014/main" id="{4A8D1090-20AB-2604-8BFC-2E5FB85139C3}"/>
              </a:ext>
            </a:extLst>
          </p:cNvPr>
          <p:cNvSpPr>
            <a:spLocks noGrp="1"/>
          </p:cNvSpPr>
          <p:nvPr>
            <p:ph idx="1"/>
          </p:nvPr>
        </p:nvSpPr>
        <p:spPr/>
        <p:txBody>
          <a:bodyPr>
            <a:normAutofit fontScale="92500" lnSpcReduction="20000"/>
          </a:bodyPr>
          <a:lstStyle/>
          <a:p>
            <a:r>
              <a:rPr lang="en-US" dirty="0"/>
              <a:t>For each sliding window, the network generates the maximum number of k- anchor boxes. By the default the value of </a:t>
            </a:r>
            <a:r>
              <a:rPr lang="en-US" i="1" dirty="0"/>
              <a:t>k=9</a:t>
            </a:r>
            <a:r>
              <a:rPr lang="en-US" dirty="0"/>
              <a:t> (</a:t>
            </a:r>
            <a:r>
              <a:rPr lang="en-US" i="1" dirty="0"/>
              <a:t>3</a:t>
            </a:r>
            <a:r>
              <a:rPr lang="en-US" dirty="0"/>
              <a:t> scales of </a:t>
            </a:r>
            <a:r>
              <a:rPr lang="en-US" i="1" dirty="0"/>
              <a:t>(128*128, 256*256 and 512*512)</a:t>
            </a:r>
            <a:r>
              <a:rPr lang="en-US" dirty="0"/>
              <a:t> and </a:t>
            </a:r>
            <a:r>
              <a:rPr lang="en-US" i="1" dirty="0"/>
              <a:t>3</a:t>
            </a:r>
            <a:r>
              <a:rPr lang="en-US" dirty="0"/>
              <a:t> aspect ratio of </a:t>
            </a:r>
            <a:r>
              <a:rPr lang="en-US" i="1" dirty="0"/>
              <a:t>(1:1, 1:2 and 2:1))</a:t>
            </a:r>
            <a:r>
              <a:rPr lang="en-US" dirty="0"/>
              <a:t> for each of different sliding position in image. </a:t>
            </a:r>
          </a:p>
          <a:p>
            <a:r>
              <a:rPr lang="en-US" dirty="0"/>
              <a:t>Therefore, for a convolution feature map of </a:t>
            </a:r>
            <a:r>
              <a:rPr lang="en-US" i="1" dirty="0"/>
              <a:t>W * H</a:t>
            </a:r>
            <a:r>
              <a:rPr lang="en-US" dirty="0"/>
              <a:t>, we get </a:t>
            </a:r>
            <a:r>
              <a:rPr lang="en-US" i="1" dirty="0"/>
              <a:t>N = W* H* k</a:t>
            </a:r>
            <a:r>
              <a:rPr lang="en-US" dirty="0"/>
              <a:t> anchor boxes. These region proposals then passed into an intermediate layer of </a:t>
            </a:r>
            <a:r>
              <a:rPr lang="en-US" i="1" dirty="0"/>
              <a:t>3*3</a:t>
            </a:r>
            <a:r>
              <a:rPr lang="en-US" dirty="0"/>
              <a:t> convolution and </a:t>
            </a:r>
            <a:r>
              <a:rPr lang="en-US" i="1" dirty="0"/>
              <a:t>1</a:t>
            </a:r>
            <a:r>
              <a:rPr lang="en-US" dirty="0"/>
              <a:t> padding and </a:t>
            </a:r>
            <a:r>
              <a:rPr lang="en-US" i="1" dirty="0"/>
              <a:t>256 (for ZF)</a:t>
            </a:r>
            <a:r>
              <a:rPr lang="en-US" dirty="0"/>
              <a:t> or </a:t>
            </a:r>
            <a:r>
              <a:rPr lang="en-US" i="1" dirty="0"/>
              <a:t>512 (for VGG-16 )</a:t>
            </a:r>
            <a:r>
              <a:rPr lang="en-US" dirty="0"/>
              <a:t> output channels. </a:t>
            </a:r>
          </a:p>
          <a:p>
            <a:r>
              <a:rPr lang="en-US" dirty="0"/>
              <a:t>The output generated from this layer is passed into two layers of </a:t>
            </a:r>
            <a:r>
              <a:rPr lang="en-US" i="1" dirty="0"/>
              <a:t>1*1</a:t>
            </a:r>
            <a:r>
              <a:rPr lang="en-US" dirty="0"/>
              <a:t> convolution, the classification layer, and the regression layer. the regression layer has </a:t>
            </a:r>
            <a:r>
              <a:rPr lang="en-US" i="1" dirty="0"/>
              <a:t>4*N (W * H * (4*k))</a:t>
            </a:r>
            <a:r>
              <a:rPr lang="en-US" dirty="0"/>
              <a:t> output parameters (denoting the coordinates of bounding boxes) and the classification layer has </a:t>
            </a:r>
            <a:r>
              <a:rPr lang="en-US" i="1" dirty="0"/>
              <a:t>2*N (W * H * (2*k))</a:t>
            </a:r>
            <a:r>
              <a:rPr lang="en-US" dirty="0"/>
              <a:t> output parameters (denoting the probability of object or not object). </a:t>
            </a:r>
          </a:p>
        </p:txBody>
      </p:sp>
    </p:spTree>
    <p:extLst>
      <p:ext uri="{BB962C8B-B14F-4D97-AF65-F5344CB8AC3E}">
        <p14:creationId xmlns:p14="http://schemas.microsoft.com/office/powerpoint/2010/main" val="1918110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B3B2-62DF-B89E-BC78-ABCCF54283F2}"/>
              </a:ext>
            </a:extLst>
          </p:cNvPr>
          <p:cNvSpPr>
            <a:spLocks noGrp="1"/>
          </p:cNvSpPr>
          <p:nvPr>
            <p:ph type="title"/>
          </p:nvPr>
        </p:nvSpPr>
        <p:spPr/>
        <p:txBody>
          <a:bodyPr/>
          <a:lstStyle/>
          <a:p>
            <a:r>
              <a:rPr lang="en-US" dirty="0"/>
              <a:t>Anchor generation</a:t>
            </a:r>
          </a:p>
        </p:txBody>
      </p:sp>
      <p:pic>
        <p:nvPicPr>
          <p:cNvPr id="4" name="Content Placeholder 3">
            <a:extLst>
              <a:ext uri="{FF2B5EF4-FFF2-40B4-BE49-F238E27FC236}">
                <a16:creationId xmlns:a16="http://schemas.microsoft.com/office/drawing/2014/main" id="{E81DB59F-0FBB-1B0F-49C7-B7252DEA2B7C}"/>
              </a:ext>
            </a:extLst>
          </p:cNvPr>
          <p:cNvPicPr>
            <a:picLocks noGrp="1" noChangeAspect="1"/>
          </p:cNvPicPr>
          <p:nvPr>
            <p:ph idx="1"/>
          </p:nvPr>
        </p:nvPicPr>
        <p:blipFill>
          <a:blip r:embed="rId2"/>
          <a:stretch>
            <a:fillRect/>
          </a:stretch>
        </p:blipFill>
        <p:spPr>
          <a:xfrm>
            <a:off x="2514601" y="1551214"/>
            <a:ext cx="8196942" cy="4702629"/>
          </a:xfrm>
          <a:prstGeom prst="rect">
            <a:avLst/>
          </a:prstGeom>
        </p:spPr>
      </p:pic>
    </p:spTree>
    <p:extLst>
      <p:ext uri="{BB962C8B-B14F-4D97-AF65-F5344CB8AC3E}">
        <p14:creationId xmlns:p14="http://schemas.microsoft.com/office/powerpoint/2010/main" val="3933566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98FF-B279-2809-09A3-BB5FE8F154FC}"/>
              </a:ext>
            </a:extLst>
          </p:cNvPr>
          <p:cNvSpPr>
            <a:spLocks noGrp="1"/>
          </p:cNvSpPr>
          <p:nvPr>
            <p:ph type="title"/>
          </p:nvPr>
        </p:nvSpPr>
        <p:spPr/>
        <p:txBody>
          <a:bodyPr/>
          <a:lstStyle/>
          <a:p>
            <a:r>
              <a:rPr lang="en-US" b="1" dirty="0"/>
              <a:t>Training and Loss Function (RPN) :</a:t>
            </a:r>
            <a:r>
              <a:rPr lang="en-US" dirty="0"/>
              <a:t> </a:t>
            </a:r>
          </a:p>
        </p:txBody>
      </p:sp>
      <p:sp>
        <p:nvSpPr>
          <p:cNvPr id="3" name="Content Placeholder 2">
            <a:extLst>
              <a:ext uri="{FF2B5EF4-FFF2-40B4-BE49-F238E27FC236}">
                <a16:creationId xmlns:a16="http://schemas.microsoft.com/office/drawing/2014/main" id="{DDAE324F-D7D9-C62C-68B7-FB52188B5DE0}"/>
              </a:ext>
            </a:extLst>
          </p:cNvPr>
          <p:cNvSpPr>
            <a:spLocks noGrp="1"/>
          </p:cNvSpPr>
          <p:nvPr>
            <p:ph idx="1"/>
          </p:nvPr>
        </p:nvSpPr>
        <p:spPr/>
        <p:txBody>
          <a:bodyPr>
            <a:normAutofit fontScale="85000" lnSpcReduction="20000"/>
          </a:bodyPr>
          <a:lstStyle/>
          <a:p>
            <a:r>
              <a:rPr lang="en-US" dirty="0"/>
              <a:t>First of all, we remove all the cross-boundary anchors, so, that they do not increase the loss function. For a typical </a:t>
            </a:r>
            <a:r>
              <a:rPr lang="en-US" i="1" dirty="0"/>
              <a:t>1000*600</a:t>
            </a:r>
            <a:r>
              <a:rPr lang="en-US" dirty="0"/>
              <a:t> image, there are roughly </a:t>
            </a:r>
            <a:r>
              <a:rPr lang="en-US" i="1" dirty="0"/>
              <a:t>20000(~ 60*40*9)</a:t>
            </a:r>
            <a:r>
              <a:rPr lang="en-US" dirty="0"/>
              <a:t> anchors. If we remove the cross-boundary anchors then there are roughly </a:t>
            </a:r>
            <a:r>
              <a:rPr lang="en-US" i="1" dirty="0"/>
              <a:t>6000</a:t>
            </a:r>
            <a:r>
              <a:rPr lang="en-US" dirty="0"/>
              <a:t> anchors left per image. The paper also uses Non-Maximum Suppression based on their classification and </a:t>
            </a:r>
            <a:r>
              <a:rPr lang="en-US" dirty="0" err="1"/>
              <a:t>IoU</a:t>
            </a:r>
            <a:r>
              <a:rPr lang="en-US" dirty="0"/>
              <a:t>. Here they use a fixed </a:t>
            </a:r>
            <a:r>
              <a:rPr lang="en-US" dirty="0" err="1"/>
              <a:t>IoU</a:t>
            </a:r>
            <a:r>
              <a:rPr lang="en-US" dirty="0"/>
              <a:t> of </a:t>
            </a:r>
            <a:r>
              <a:rPr lang="en-US" i="1" dirty="0"/>
              <a:t>0.7</a:t>
            </a:r>
            <a:r>
              <a:rPr lang="en-US" dirty="0"/>
              <a:t>. This also reduces the number of anchors to </a:t>
            </a:r>
            <a:r>
              <a:rPr lang="en-US" i="1" dirty="0"/>
              <a:t>2000</a:t>
            </a:r>
            <a:r>
              <a:rPr lang="en-US" dirty="0"/>
              <a:t>. The advantage of using Non-Maximum suppression that it also doesn’t hurt accuracy as well. RPN can be trained end to end by using backpropagation and stochastic gradient descent. It generates each mini-batch from the anchors of a single image. It does not train loss function on each anchor instead it selects </a:t>
            </a:r>
            <a:r>
              <a:rPr lang="en-US" i="1" dirty="0"/>
              <a:t>256</a:t>
            </a:r>
            <a:r>
              <a:rPr lang="en-US" dirty="0"/>
              <a:t> random anchors with positive and negative sample s in the ratio of </a:t>
            </a:r>
            <a:r>
              <a:rPr lang="en-US" i="1" dirty="0"/>
              <a:t>1:1</a:t>
            </a:r>
            <a:r>
              <a:rPr lang="en-US" dirty="0"/>
              <a:t>. If an image contains &lt;128 positives then it uses more negative samples. For training RPNs, First, we need to assign binary class label (whether the concerned anchor contains an object or background). In the faster R-CNN paper, the author uses two conditions to assign a positive label to an anchor.</a:t>
            </a:r>
          </a:p>
        </p:txBody>
      </p:sp>
    </p:spTree>
    <p:extLst>
      <p:ext uri="{BB962C8B-B14F-4D97-AF65-F5344CB8AC3E}">
        <p14:creationId xmlns:p14="http://schemas.microsoft.com/office/powerpoint/2010/main" val="2058636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83D7C-05C7-4B6F-3135-1F1D2D70BBBA}"/>
              </a:ext>
            </a:extLst>
          </p:cNvPr>
          <p:cNvSpPr>
            <a:spLocks noGrp="1"/>
          </p:cNvSpPr>
          <p:nvPr>
            <p:ph type="title"/>
          </p:nvPr>
        </p:nvSpPr>
        <p:spPr/>
        <p:txBody>
          <a:bodyPr/>
          <a:lstStyle/>
          <a:p>
            <a:r>
              <a:rPr lang="en-US" dirty="0"/>
              <a:t>IOU</a:t>
            </a:r>
          </a:p>
        </p:txBody>
      </p:sp>
      <p:sp>
        <p:nvSpPr>
          <p:cNvPr id="3" name="Content Placeholder 2">
            <a:extLst>
              <a:ext uri="{FF2B5EF4-FFF2-40B4-BE49-F238E27FC236}">
                <a16:creationId xmlns:a16="http://schemas.microsoft.com/office/drawing/2014/main" id="{2F4D23CA-86BD-42F7-2C8E-1F201E13E90B}"/>
              </a:ext>
            </a:extLst>
          </p:cNvPr>
          <p:cNvSpPr>
            <a:spLocks noGrp="1"/>
          </p:cNvSpPr>
          <p:nvPr>
            <p:ph idx="1"/>
          </p:nvPr>
        </p:nvSpPr>
        <p:spPr/>
        <p:txBody>
          <a:bodyPr>
            <a:normAutofit lnSpcReduction="10000"/>
          </a:bodyPr>
          <a:lstStyle/>
          <a:p>
            <a:r>
              <a:rPr lang="en-US" dirty="0"/>
              <a:t>1</a:t>
            </a:r>
            <a:r>
              <a:rPr lang="en-US" baseline="30000" dirty="0"/>
              <a:t>st</a:t>
            </a:r>
            <a:r>
              <a:rPr lang="en-US" dirty="0"/>
              <a:t> step is to generate the anchor boxes</a:t>
            </a:r>
          </a:p>
          <a:p>
            <a:r>
              <a:rPr lang="en-US" dirty="0"/>
              <a:t>2</a:t>
            </a:r>
            <a:r>
              <a:rPr lang="en-US" baseline="30000" dirty="0"/>
              <a:t>nd</a:t>
            </a:r>
            <a:r>
              <a:rPr lang="en-US" dirty="0"/>
              <a:t> step is to find out Interaction over union (</a:t>
            </a:r>
            <a:r>
              <a:rPr lang="en-US" dirty="0" err="1"/>
              <a:t>IoU</a:t>
            </a:r>
            <a:r>
              <a:rPr lang="en-US" dirty="0"/>
              <a:t>) , </a:t>
            </a:r>
            <a:r>
              <a:rPr lang="en-US" dirty="0" err="1"/>
              <a:t>iou</a:t>
            </a:r>
            <a:r>
              <a:rPr lang="en-US" dirty="0"/>
              <a:t> simply means intersection over union .</a:t>
            </a:r>
          </a:p>
          <a:p>
            <a:r>
              <a:rPr lang="en-US" dirty="0"/>
              <a:t>The intersection over union means the area , the overlapped area .</a:t>
            </a:r>
          </a:p>
          <a:p>
            <a:r>
              <a:rPr lang="en-US" dirty="0"/>
              <a:t>If this overlapping is more than 50 percent, then that object will be detected by that box otherwise if that </a:t>
            </a:r>
            <a:r>
              <a:rPr lang="en-US" dirty="0" err="1"/>
              <a:t>iou</a:t>
            </a:r>
            <a:r>
              <a:rPr lang="en-US" dirty="0"/>
              <a:t> is lesser than 50 percent then our algorithm will not learn from that particular example. </a:t>
            </a:r>
          </a:p>
          <a:p>
            <a:r>
              <a:rPr lang="en-US" dirty="0"/>
              <a:t>The anchor box with the higher </a:t>
            </a:r>
            <a:r>
              <a:rPr lang="en-US" dirty="0" err="1"/>
              <a:t>iou</a:t>
            </a:r>
            <a:r>
              <a:rPr lang="en-US" dirty="0"/>
              <a:t> will be labeled as foreground class, and the other anchor boxes which have </a:t>
            </a:r>
            <a:r>
              <a:rPr lang="en-US" dirty="0" err="1"/>
              <a:t>iou</a:t>
            </a:r>
            <a:r>
              <a:rPr lang="en-US" dirty="0"/>
              <a:t> less than 50 percent should labeled  as background class . </a:t>
            </a:r>
          </a:p>
        </p:txBody>
      </p:sp>
    </p:spTree>
    <p:extLst>
      <p:ext uri="{BB962C8B-B14F-4D97-AF65-F5344CB8AC3E}">
        <p14:creationId xmlns:p14="http://schemas.microsoft.com/office/powerpoint/2010/main" val="2849054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F2EE-834D-490D-7E14-0AAACEBF9A78}"/>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87222A6-A77E-0CDB-7187-C90FDC0F0801}"/>
              </a:ext>
            </a:extLst>
          </p:cNvPr>
          <p:cNvPicPr>
            <a:picLocks noGrp="1" noChangeAspect="1"/>
          </p:cNvPicPr>
          <p:nvPr>
            <p:ph idx="1"/>
          </p:nvPr>
        </p:nvPicPr>
        <p:blipFill>
          <a:blip r:embed="rId2"/>
          <a:stretch>
            <a:fillRect/>
          </a:stretch>
        </p:blipFill>
        <p:spPr>
          <a:xfrm>
            <a:off x="1676400" y="2540000"/>
            <a:ext cx="9042399" cy="3165796"/>
          </a:xfrm>
          <a:prstGeom prst="rect">
            <a:avLst/>
          </a:prstGeom>
        </p:spPr>
      </p:pic>
    </p:spTree>
    <p:extLst>
      <p:ext uri="{BB962C8B-B14F-4D97-AF65-F5344CB8AC3E}">
        <p14:creationId xmlns:p14="http://schemas.microsoft.com/office/powerpoint/2010/main" val="1875272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BD1D9-0039-383E-2B2F-CCCD1FDAFE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7081AA-D637-D883-FC76-E7A67A23F683}"/>
              </a:ext>
            </a:extLst>
          </p:cNvPr>
          <p:cNvSpPr>
            <a:spLocks noGrp="1"/>
          </p:cNvSpPr>
          <p:nvPr>
            <p:ph idx="1"/>
          </p:nvPr>
        </p:nvSpPr>
        <p:spPr/>
        <p:txBody>
          <a:bodyPr>
            <a:normAutofit fontScale="92500" lnSpcReduction="10000"/>
          </a:bodyPr>
          <a:lstStyle/>
          <a:p>
            <a:r>
              <a:rPr lang="en-US" dirty="0"/>
              <a:t> those anchors which have the highest Intersection-over-Union (</a:t>
            </a:r>
            <a:r>
              <a:rPr lang="en-US" dirty="0" err="1"/>
              <a:t>IoU</a:t>
            </a:r>
            <a:r>
              <a:rPr lang="en-US" dirty="0"/>
              <a:t>) with a ground-truth box, or</a:t>
            </a:r>
          </a:p>
          <a:p>
            <a:r>
              <a:rPr lang="en-US" dirty="0"/>
              <a:t>    an anchor that has an </a:t>
            </a:r>
            <a:r>
              <a:rPr lang="en-US" dirty="0" err="1"/>
              <a:t>IoU</a:t>
            </a:r>
            <a:r>
              <a:rPr lang="en-US" dirty="0"/>
              <a:t> overlap higher than 0.7 with any ground-truth box.</a:t>
            </a:r>
          </a:p>
          <a:p>
            <a:endParaRPr lang="en-US" dirty="0"/>
          </a:p>
          <a:p>
            <a:r>
              <a:rPr lang="en-US" dirty="0"/>
              <a:t>and negative label to those which has </a:t>
            </a:r>
            <a:r>
              <a:rPr lang="en-US" dirty="0" err="1"/>
              <a:t>IoU</a:t>
            </a:r>
            <a:r>
              <a:rPr lang="en-US" dirty="0"/>
              <a:t> overlap is &lt;0.3 for all ground truth boxes. Those anchors which does not have either positive or negative label does not contribute to training. Now Loss function is defined as follows : </a:t>
            </a:r>
          </a:p>
          <a:p>
            <a:endParaRPr lang="en-US" dirty="0"/>
          </a:p>
          <a:p>
            <a:r>
              <a:rPr lang="en-US" dirty="0"/>
              <a:t> </a:t>
            </a:r>
          </a:p>
        </p:txBody>
      </p:sp>
    </p:spTree>
    <p:extLst>
      <p:ext uri="{BB962C8B-B14F-4D97-AF65-F5344CB8AC3E}">
        <p14:creationId xmlns:p14="http://schemas.microsoft.com/office/powerpoint/2010/main" val="3934389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D6E8A-9B00-00B0-831A-18E97FB45F41}"/>
              </a:ext>
            </a:extLst>
          </p:cNvPr>
          <p:cNvSpPr>
            <a:spLocks noGrp="1"/>
          </p:cNvSpPr>
          <p:nvPr>
            <p:ph type="title"/>
          </p:nvPr>
        </p:nvSpPr>
        <p:spPr/>
        <p:txBody>
          <a:bodyPr/>
          <a:lstStyle/>
          <a:p>
            <a:r>
              <a:rPr lang="en-US" b="1" dirty="0"/>
              <a:t>Object Detection Network:</a:t>
            </a:r>
            <a:r>
              <a:rPr lang="en-US" dirty="0"/>
              <a:t> </a:t>
            </a:r>
          </a:p>
        </p:txBody>
      </p:sp>
      <p:sp>
        <p:nvSpPr>
          <p:cNvPr id="3" name="Content Placeholder 2">
            <a:extLst>
              <a:ext uri="{FF2B5EF4-FFF2-40B4-BE49-F238E27FC236}">
                <a16:creationId xmlns:a16="http://schemas.microsoft.com/office/drawing/2014/main" id="{20AB009B-DF1A-8506-B91A-F13572B8D2F6}"/>
              </a:ext>
            </a:extLst>
          </p:cNvPr>
          <p:cNvSpPr>
            <a:spLocks noGrp="1"/>
          </p:cNvSpPr>
          <p:nvPr>
            <p:ph idx="1"/>
          </p:nvPr>
        </p:nvSpPr>
        <p:spPr/>
        <p:txBody>
          <a:bodyPr/>
          <a:lstStyle/>
          <a:p>
            <a:r>
              <a:rPr lang="en-US" dirty="0"/>
              <a:t>The object detection network used in Faster R-CNN is very much similar to that used in Fast R-CNN. It is also compatible with VGG-16 as a backbone network. It also uses the </a:t>
            </a:r>
            <a:r>
              <a:rPr lang="en-US" dirty="0" err="1"/>
              <a:t>RoI</a:t>
            </a:r>
            <a:r>
              <a:rPr lang="en-US" dirty="0"/>
              <a:t> pooling layer for making region proposal of fixed size and twin layers of </a:t>
            </a:r>
            <a:r>
              <a:rPr lang="en-US" dirty="0" err="1"/>
              <a:t>softmax</a:t>
            </a:r>
            <a:r>
              <a:rPr lang="en-US" dirty="0"/>
              <a:t> classifier and the bounding box regressor is also used in the prediction of the object and its bounding box. </a:t>
            </a:r>
            <a:br>
              <a:rPr lang="en-US" dirty="0"/>
            </a:br>
            <a:r>
              <a:rPr lang="en-US" dirty="0"/>
              <a:t> </a:t>
            </a:r>
          </a:p>
        </p:txBody>
      </p:sp>
    </p:spTree>
    <p:extLst>
      <p:ext uri="{BB962C8B-B14F-4D97-AF65-F5344CB8AC3E}">
        <p14:creationId xmlns:p14="http://schemas.microsoft.com/office/powerpoint/2010/main" val="188812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1996B-D295-4E2F-64AA-AF29B6BFB286}"/>
              </a:ext>
            </a:extLst>
          </p:cNvPr>
          <p:cNvSpPr>
            <a:spLocks noGrp="1"/>
          </p:cNvSpPr>
          <p:nvPr>
            <p:ph type="title"/>
          </p:nvPr>
        </p:nvSpPr>
        <p:spPr/>
        <p:txBody>
          <a:bodyPr/>
          <a:lstStyle/>
          <a:p>
            <a:r>
              <a:rPr lang="en-US" dirty="0"/>
              <a:t>Fast R-CNN architecture</a:t>
            </a:r>
          </a:p>
        </p:txBody>
      </p:sp>
      <p:pic>
        <p:nvPicPr>
          <p:cNvPr id="4" name="Content Placeholder 3">
            <a:extLst>
              <a:ext uri="{FF2B5EF4-FFF2-40B4-BE49-F238E27FC236}">
                <a16:creationId xmlns:a16="http://schemas.microsoft.com/office/drawing/2014/main" id="{673BF9FC-4A5B-67C9-ECEC-5625B1659D8F}"/>
              </a:ext>
            </a:extLst>
          </p:cNvPr>
          <p:cNvPicPr>
            <a:picLocks noGrp="1" noChangeAspect="1"/>
          </p:cNvPicPr>
          <p:nvPr>
            <p:ph idx="1"/>
          </p:nvPr>
        </p:nvPicPr>
        <p:blipFill>
          <a:blip r:embed="rId2"/>
          <a:stretch>
            <a:fillRect/>
          </a:stretch>
        </p:blipFill>
        <p:spPr>
          <a:xfrm>
            <a:off x="1812471" y="2663031"/>
            <a:ext cx="7426779" cy="3607140"/>
          </a:xfrm>
          <a:prstGeom prst="rect">
            <a:avLst/>
          </a:prstGeom>
        </p:spPr>
      </p:pic>
    </p:spTree>
    <p:extLst>
      <p:ext uri="{BB962C8B-B14F-4D97-AF65-F5344CB8AC3E}">
        <p14:creationId xmlns:p14="http://schemas.microsoft.com/office/powerpoint/2010/main" val="2238794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75EA2-976E-FA69-49B7-BD44875C6A54}"/>
              </a:ext>
            </a:extLst>
          </p:cNvPr>
          <p:cNvSpPr>
            <a:spLocks noGrp="1"/>
          </p:cNvSpPr>
          <p:nvPr>
            <p:ph type="title"/>
          </p:nvPr>
        </p:nvSpPr>
        <p:spPr/>
        <p:txBody>
          <a:bodyPr/>
          <a:lstStyle/>
          <a:p>
            <a:r>
              <a:rPr lang="en-US" b="1" dirty="0" err="1"/>
              <a:t>RoI</a:t>
            </a:r>
            <a:r>
              <a:rPr lang="en-US" b="1" dirty="0"/>
              <a:t> pooling :</a:t>
            </a:r>
            <a:r>
              <a:rPr lang="en-US" dirty="0"/>
              <a:t> </a:t>
            </a:r>
          </a:p>
        </p:txBody>
      </p:sp>
      <p:sp>
        <p:nvSpPr>
          <p:cNvPr id="3" name="Content Placeholder 2">
            <a:extLst>
              <a:ext uri="{FF2B5EF4-FFF2-40B4-BE49-F238E27FC236}">
                <a16:creationId xmlns:a16="http://schemas.microsoft.com/office/drawing/2014/main" id="{C6FF8A75-AE54-DC71-6EBA-30BB4030ABA9}"/>
              </a:ext>
            </a:extLst>
          </p:cNvPr>
          <p:cNvSpPr>
            <a:spLocks noGrp="1"/>
          </p:cNvSpPr>
          <p:nvPr>
            <p:ph idx="1"/>
          </p:nvPr>
        </p:nvSpPr>
        <p:spPr/>
        <p:txBody>
          <a:bodyPr/>
          <a:lstStyle/>
          <a:p>
            <a:r>
              <a:rPr lang="en-US" dirty="0"/>
              <a:t>We take the output generated from region proposal as input and passed into the </a:t>
            </a:r>
            <a:r>
              <a:rPr lang="en-US" dirty="0" err="1"/>
              <a:t>RoI</a:t>
            </a:r>
            <a:r>
              <a:rPr lang="en-US" dirty="0"/>
              <a:t> pooling layer, this </a:t>
            </a:r>
            <a:r>
              <a:rPr lang="en-US" dirty="0" err="1"/>
              <a:t>RoI</a:t>
            </a:r>
            <a:r>
              <a:rPr lang="en-US" dirty="0"/>
              <a:t> pooling layer has the same function as it performed in Fast R-CNN, to make different sizes region proposals generated from RPN into a fixed-size feature map. We have discussed </a:t>
            </a:r>
            <a:r>
              <a:rPr lang="en-US" dirty="0" err="1"/>
              <a:t>RoI</a:t>
            </a:r>
            <a:r>
              <a:rPr lang="en-US" dirty="0"/>
              <a:t> pooling in this article in great detail. This </a:t>
            </a:r>
            <a:r>
              <a:rPr lang="en-US" dirty="0" err="1"/>
              <a:t>RoI</a:t>
            </a:r>
            <a:r>
              <a:rPr lang="en-US" dirty="0"/>
              <a:t> pooling layer generates the output of size </a:t>
            </a:r>
            <a:r>
              <a:rPr lang="en-US" i="1" dirty="0"/>
              <a:t>(7*7*D)</a:t>
            </a:r>
            <a:r>
              <a:rPr lang="en-US" dirty="0"/>
              <a:t> (where </a:t>
            </a:r>
            <a:r>
              <a:rPr lang="en-US" i="1" dirty="0"/>
              <a:t>D =256 for ZF and 512 of VGG-16</a:t>
            </a:r>
            <a:r>
              <a:rPr lang="en-US" dirty="0"/>
              <a:t>). </a:t>
            </a:r>
          </a:p>
        </p:txBody>
      </p:sp>
    </p:spTree>
    <p:extLst>
      <p:ext uri="{BB962C8B-B14F-4D97-AF65-F5344CB8AC3E}">
        <p14:creationId xmlns:p14="http://schemas.microsoft.com/office/powerpoint/2010/main" val="3057714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1D382-36D9-D411-E289-9FC1AB5F367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CA1CEF1D-13B2-7A86-CE5D-070DDD817D5D}"/>
              </a:ext>
            </a:extLst>
          </p:cNvPr>
          <p:cNvPicPr>
            <a:picLocks noGrp="1" noChangeAspect="1"/>
          </p:cNvPicPr>
          <p:nvPr>
            <p:ph idx="1"/>
          </p:nvPr>
        </p:nvPicPr>
        <p:blipFill>
          <a:blip r:embed="rId2"/>
          <a:stretch>
            <a:fillRect/>
          </a:stretch>
        </p:blipFill>
        <p:spPr>
          <a:xfrm>
            <a:off x="2952750" y="2620169"/>
            <a:ext cx="6286500" cy="2762250"/>
          </a:xfrm>
          <a:prstGeom prst="rect">
            <a:avLst/>
          </a:prstGeom>
        </p:spPr>
      </p:pic>
    </p:spTree>
    <p:extLst>
      <p:ext uri="{BB962C8B-B14F-4D97-AF65-F5344CB8AC3E}">
        <p14:creationId xmlns:p14="http://schemas.microsoft.com/office/powerpoint/2010/main" val="234077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183E4-A1C7-DDF2-F26F-99BB48C505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3853CE-129B-470E-5532-46FD6B1C0D43}"/>
              </a:ext>
            </a:extLst>
          </p:cNvPr>
          <p:cNvSpPr>
            <a:spLocks noGrp="1"/>
          </p:cNvSpPr>
          <p:nvPr>
            <p:ph idx="1"/>
          </p:nvPr>
        </p:nvSpPr>
        <p:spPr/>
        <p:txBody>
          <a:bodyPr>
            <a:normAutofit fontScale="92500"/>
          </a:bodyPr>
          <a:lstStyle/>
          <a:p>
            <a:pPr algn="just"/>
            <a:r>
              <a:rPr lang="en-US" dirty="0"/>
              <a:t>After the improvement in architecture of object detection network in R-CNN to Fast R_CNN. </a:t>
            </a:r>
          </a:p>
          <a:p>
            <a:pPr algn="just"/>
            <a:r>
              <a:rPr lang="en-US" dirty="0"/>
              <a:t>The training and detection time of the network decrease considerably, but the network is not fast enough to be used as a real-time system because it takes approximately (2 seconds) to generate output on an input image.</a:t>
            </a:r>
          </a:p>
          <a:p>
            <a:pPr algn="just"/>
            <a:r>
              <a:rPr lang="en-US" dirty="0"/>
              <a:t> The bottleneck of architecture is a selective search algorithm. </a:t>
            </a:r>
          </a:p>
          <a:p>
            <a:pPr algn="just"/>
            <a:r>
              <a:rPr lang="en-US" dirty="0"/>
              <a:t>Therefore </a:t>
            </a:r>
            <a:r>
              <a:rPr lang="en-US" i="1" dirty="0"/>
              <a:t>K He et al.</a:t>
            </a:r>
            <a:r>
              <a:rPr lang="en-US" dirty="0"/>
              <a:t> proposed a new architecture called Faster R-CNN.</a:t>
            </a:r>
          </a:p>
          <a:p>
            <a:pPr algn="just"/>
            <a:r>
              <a:rPr lang="en-US" dirty="0"/>
              <a:t> It does not use selective search instead they propose another region proposal generation algorithm called Region Proposal Network. Let’s discuss the Faster R-CNN architecture. </a:t>
            </a:r>
          </a:p>
        </p:txBody>
      </p:sp>
    </p:spTree>
    <p:extLst>
      <p:ext uri="{BB962C8B-B14F-4D97-AF65-F5344CB8AC3E}">
        <p14:creationId xmlns:p14="http://schemas.microsoft.com/office/powerpoint/2010/main" val="731516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D2FB5-BE53-BEA1-D384-6BC9887EC915}"/>
              </a:ext>
            </a:extLst>
          </p:cNvPr>
          <p:cNvSpPr>
            <a:spLocks noGrp="1"/>
          </p:cNvSpPr>
          <p:nvPr>
            <p:ph type="title"/>
          </p:nvPr>
        </p:nvSpPr>
        <p:spPr/>
        <p:txBody>
          <a:bodyPr/>
          <a:lstStyle/>
          <a:p>
            <a:r>
              <a:rPr lang="en-US" b="1" dirty="0" err="1"/>
              <a:t>Softmax</a:t>
            </a:r>
            <a:r>
              <a:rPr lang="en-US" b="1" dirty="0"/>
              <a:t> and Bounding Box Regression Layer:</a:t>
            </a:r>
            <a:endParaRPr lang="en-US" dirty="0"/>
          </a:p>
        </p:txBody>
      </p:sp>
      <p:sp>
        <p:nvSpPr>
          <p:cNvPr id="3" name="Content Placeholder 2">
            <a:extLst>
              <a:ext uri="{FF2B5EF4-FFF2-40B4-BE49-F238E27FC236}">
                <a16:creationId xmlns:a16="http://schemas.microsoft.com/office/drawing/2014/main" id="{C24FBF4B-3844-9ECD-4FDD-B9CAE35CF70A}"/>
              </a:ext>
            </a:extLst>
          </p:cNvPr>
          <p:cNvSpPr>
            <a:spLocks noGrp="1"/>
          </p:cNvSpPr>
          <p:nvPr>
            <p:ph idx="1"/>
          </p:nvPr>
        </p:nvSpPr>
        <p:spPr/>
        <p:txBody>
          <a:bodyPr/>
          <a:lstStyle/>
          <a:p>
            <a:r>
              <a:rPr lang="en-US" dirty="0"/>
              <a:t>The feature map of size </a:t>
            </a:r>
            <a:r>
              <a:rPr lang="en-US" i="1" dirty="0"/>
              <a:t>(7 * 7 * D)</a:t>
            </a:r>
            <a:r>
              <a:rPr lang="en-US" dirty="0"/>
              <a:t> generated in </a:t>
            </a:r>
            <a:r>
              <a:rPr lang="en-US" dirty="0" err="1"/>
              <a:t>RoI</a:t>
            </a:r>
            <a:r>
              <a:rPr lang="en-US" dirty="0"/>
              <a:t> pooling are then sent to two fully connected layers, these fully connected layers flatten the feature maps and then send the output into two parallel fully connected layer each with the different task assigned to them: </a:t>
            </a:r>
          </a:p>
          <a:p>
            <a:r>
              <a:rPr lang="en-US" dirty="0"/>
              <a:t>The first layer is a </a:t>
            </a:r>
            <a:r>
              <a:rPr lang="en-US" dirty="0" err="1"/>
              <a:t>softmax</a:t>
            </a:r>
            <a:r>
              <a:rPr lang="en-US" dirty="0"/>
              <a:t> layer of </a:t>
            </a:r>
            <a:r>
              <a:rPr lang="en-US" i="1" dirty="0"/>
              <a:t>N+1</a:t>
            </a:r>
            <a:r>
              <a:rPr lang="en-US" dirty="0"/>
              <a:t> output parameters (</a:t>
            </a:r>
            <a:r>
              <a:rPr lang="en-US" i="1" dirty="0"/>
              <a:t>N</a:t>
            </a:r>
            <a:r>
              <a:rPr lang="en-US" dirty="0"/>
              <a:t> is the number of class labels and background ) that predicts the objects in the region proposal. The second layer is a bounding box regression layer that has </a:t>
            </a:r>
            <a:r>
              <a:rPr lang="en-US" i="1" dirty="0"/>
              <a:t>4* N </a:t>
            </a:r>
            <a:r>
              <a:rPr lang="en-US" dirty="0"/>
              <a:t>output parameters. This layer regresses the bounding box location of the object in the image.</a:t>
            </a:r>
          </a:p>
        </p:txBody>
      </p:sp>
    </p:spTree>
    <p:extLst>
      <p:ext uri="{BB962C8B-B14F-4D97-AF65-F5344CB8AC3E}">
        <p14:creationId xmlns:p14="http://schemas.microsoft.com/office/powerpoint/2010/main" val="3769127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50B0C-D9C2-73F4-B6A2-0E78B77CF32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F53D43B-DF4D-0D19-DB55-D7F4AFBFEFC3}"/>
              </a:ext>
            </a:extLst>
          </p:cNvPr>
          <p:cNvPicPr>
            <a:picLocks noGrp="1" noChangeAspect="1"/>
          </p:cNvPicPr>
          <p:nvPr>
            <p:ph idx="1"/>
          </p:nvPr>
        </p:nvPicPr>
        <p:blipFill>
          <a:blip r:embed="rId2"/>
          <a:stretch>
            <a:fillRect/>
          </a:stretch>
        </p:blipFill>
        <p:spPr>
          <a:xfrm>
            <a:off x="1600200" y="1910443"/>
            <a:ext cx="7639050" cy="4049486"/>
          </a:xfrm>
          <a:prstGeom prst="rect">
            <a:avLst/>
          </a:prstGeom>
        </p:spPr>
      </p:pic>
    </p:spTree>
    <p:extLst>
      <p:ext uri="{BB962C8B-B14F-4D97-AF65-F5344CB8AC3E}">
        <p14:creationId xmlns:p14="http://schemas.microsoft.com/office/powerpoint/2010/main" val="4075790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469BA-BE57-4C4A-4E18-82B170EC9381}"/>
              </a:ext>
            </a:extLst>
          </p:cNvPr>
          <p:cNvSpPr>
            <a:spLocks noGrp="1"/>
          </p:cNvSpPr>
          <p:nvPr>
            <p:ph type="title"/>
          </p:nvPr>
        </p:nvSpPr>
        <p:spPr/>
        <p:txBody>
          <a:bodyPr/>
          <a:lstStyle/>
          <a:p>
            <a:r>
              <a:rPr lang="en-US" b="1" dirty="0"/>
              <a:t>Training (Full Architecture):</a:t>
            </a:r>
            <a:r>
              <a:rPr lang="en-US" dirty="0"/>
              <a:t> </a:t>
            </a:r>
          </a:p>
        </p:txBody>
      </p:sp>
      <p:sp>
        <p:nvSpPr>
          <p:cNvPr id="3" name="Content Placeholder 2">
            <a:extLst>
              <a:ext uri="{FF2B5EF4-FFF2-40B4-BE49-F238E27FC236}">
                <a16:creationId xmlns:a16="http://schemas.microsoft.com/office/drawing/2014/main" id="{6B3F2C58-9B58-22CF-C2E8-2F26747E2749}"/>
              </a:ext>
            </a:extLst>
          </p:cNvPr>
          <p:cNvSpPr>
            <a:spLocks noGrp="1"/>
          </p:cNvSpPr>
          <p:nvPr>
            <p:ph idx="1"/>
          </p:nvPr>
        </p:nvSpPr>
        <p:spPr/>
        <p:txBody>
          <a:bodyPr>
            <a:normAutofit fontScale="77500" lnSpcReduction="20000"/>
          </a:bodyPr>
          <a:lstStyle/>
          <a:p>
            <a:r>
              <a:rPr lang="en-US" dirty="0"/>
              <a:t>We have discussed training the RPN but in this part, we will discuss training the whole architecture. The authors of Faster R-CNN papers use an approach called 4 steps alternating training method. This approach is as follows </a:t>
            </a:r>
            <a:br>
              <a:rPr lang="en-US" dirty="0"/>
            </a:br>
            <a:r>
              <a:rPr lang="en-US" dirty="0"/>
              <a:t> </a:t>
            </a:r>
          </a:p>
          <a:p>
            <a:pPr>
              <a:buFont typeface="Arial" panose="020B0604020202020204" pitchFamily="34" charset="0"/>
              <a:buChar char="•"/>
            </a:pPr>
            <a:r>
              <a:rPr lang="en-US" dirty="0"/>
              <a:t>We first initialize the backbone CNN network with ImageNet weights and fine-tuned these weights for region proposal. Now, we trained the RPN as described above.</a:t>
            </a:r>
          </a:p>
          <a:p>
            <a:pPr>
              <a:buFont typeface="Arial" panose="020B0604020202020204" pitchFamily="34" charset="0"/>
              <a:buChar char="•"/>
            </a:pPr>
            <a:r>
              <a:rPr lang="en-US" dirty="0"/>
              <a:t>We separately trained the object detection network using the proposal generated by the RPN network. In this part also the backbone network is initialized with ImageNet weight and until now it is not connected to the RPN network.</a:t>
            </a:r>
          </a:p>
          <a:p>
            <a:pPr>
              <a:buFont typeface="Arial" panose="020B0604020202020204" pitchFamily="34" charset="0"/>
              <a:buChar char="•"/>
            </a:pPr>
            <a:r>
              <a:rPr lang="en-US" dirty="0"/>
              <a:t>The RPN is now initialized with weights from a detector network (Fast R-CNN). This time only the weights of layers unique to the RPN are fine-tuned.</a:t>
            </a:r>
          </a:p>
          <a:p>
            <a:pPr>
              <a:buFont typeface="Arial" panose="020B0604020202020204" pitchFamily="34" charset="0"/>
              <a:buChar char="•"/>
            </a:pPr>
            <a:r>
              <a:rPr lang="en-US" dirty="0"/>
              <a:t>Using the new fine-tuned RPN, the Fast R-CNN detector is fine-tuned. Again, only the layers unique to the detector network are fine-tuned and the common layer weights are fixed.</a:t>
            </a:r>
          </a:p>
          <a:p>
            <a:endParaRPr lang="en-US" dirty="0"/>
          </a:p>
        </p:txBody>
      </p:sp>
    </p:spTree>
    <p:extLst>
      <p:ext uri="{BB962C8B-B14F-4D97-AF65-F5344CB8AC3E}">
        <p14:creationId xmlns:p14="http://schemas.microsoft.com/office/powerpoint/2010/main" val="3041791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96BEA-CA6D-DBDD-031C-7DD558B97E3A}"/>
              </a:ext>
            </a:extLst>
          </p:cNvPr>
          <p:cNvSpPr>
            <a:spLocks noGrp="1"/>
          </p:cNvSpPr>
          <p:nvPr>
            <p:ph type="title"/>
          </p:nvPr>
        </p:nvSpPr>
        <p:spPr/>
        <p:txBody>
          <a:bodyPr/>
          <a:lstStyle/>
          <a:p>
            <a:r>
              <a:rPr lang="en-US" b="1" dirty="0"/>
              <a:t>Results and Conclusion:</a:t>
            </a:r>
            <a:r>
              <a:rPr lang="en-US" dirty="0"/>
              <a:t> </a:t>
            </a:r>
          </a:p>
        </p:txBody>
      </p:sp>
      <p:sp>
        <p:nvSpPr>
          <p:cNvPr id="3" name="Content Placeholder 2">
            <a:extLst>
              <a:ext uri="{FF2B5EF4-FFF2-40B4-BE49-F238E27FC236}">
                <a16:creationId xmlns:a16="http://schemas.microsoft.com/office/drawing/2014/main" id="{D84C14B8-9954-0A72-AEE0-C60A17E81C60}"/>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dirty="0"/>
              <a:t>Since the bottleneck of Fast R-CNN architecture is region proposal generation with the selective search. Faster R-CNN replaced it with its own Region Proposal Network. This Region proposal network is faster as compared to selective and it also improves region proposal generation model while training. This also helps us reduce the overall detection time as compared to fast R-CNN (</a:t>
            </a:r>
            <a:r>
              <a:rPr lang="en-US" i="1" dirty="0"/>
              <a:t>0.2</a:t>
            </a:r>
            <a:r>
              <a:rPr lang="en-US" dirty="0"/>
              <a:t> seconds with Faster R-CNN (VGG-16 network) as compared to </a:t>
            </a:r>
            <a:r>
              <a:rPr lang="en-US" i="1" dirty="0"/>
              <a:t>2.3</a:t>
            </a:r>
            <a:r>
              <a:rPr lang="en-US" dirty="0"/>
              <a:t> in Fast R-CNN).</a:t>
            </a:r>
          </a:p>
          <a:p>
            <a:pPr>
              <a:buFont typeface="Arial" panose="020B0604020202020204" pitchFamily="34" charset="0"/>
              <a:buChar char="•"/>
            </a:pPr>
            <a:r>
              <a:rPr lang="en-US" dirty="0"/>
              <a:t>Faster R-CNN (with RPN and VGG shared) when trained with COCO, VOC 2007 and VOC 2012 dataset generates </a:t>
            </a:r>
            <a:r>
              <a:rPr lang="en-US" dirty="0" err="1"/>
              <a:t>mAP</a:t>
            </a:r>
            <a:r>
              <a:rPr lang="en-US" dirty="0"/>
              <a:t> of </a:t>
            </a:r>
            <a:r>
              <a:rPr lang="en-US" i="1" dirty="0"/>
              <a:t>78.8%</a:t>
            </a:r>
            <a:r>
              <a:rPr lang="en-US" dirty="0"/>
              <a:t> against </a:t>
            </a:r>
            <a:r>
              <a:rPr lang="en-US" i="1" dirty="0"/>
              <a:t>70%</a:t>
            </a:r>
            <a:r>
              <a:rPr lang="en-US" dirty="0"/>
              <a:t> in Fast R-CNN on VOC 2007 test dataset)</a:t>
            </a:r>
          </a:p>
          <a:p>
            <a:pPr>
              <a:buFont typeface="Arial" panose="020B0604020202020204" pitchFamily="34" charset="0"/>
              <a:buChar char="•"/>
            </a:pPr>
            <a:r>
              <a:rPr lang="en-US" dirty="0"/>
              <a:t>Region Proposal Network (RPN) when compared to selective search, also contributed marginally to the improvement of </a:t>
            </a:r>
            <a:r>
              <a:rPr lang="en-US" dirty="0" err="1"/>
              <a:t>mAP</a:t>
            </a:r>
            <a:r>
              <a:rPr lang="en-US" dirty="0"/>
              <a:t>.</a:t>
            </a:r>
          </a:p>
          <a:p>
            <a:endParaRPr lang="en-US" dirty="0"/>
          </a:p>
        </p:txBody>
      </p:sp>
    </p:spTree>
    <p:extLst>
      <p:ext uri="{BB962C8B-B14F-4D97-AF65-F5344CB8AC3E}">
        <p14:creationId xmlns:p14="http://schemas.microsoft.com/office/powerpoint/2010/main" val="3484066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6057-7DAA-1742-23D6-32AB4B409E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4AA2FF-CB43-3282-CF46-82E5B9295B7E}"/>
              </a:ext>
            </a:extLst>
          </p:cNvPr>
          <p:cNvSpPr>
            <a:spLocks noGrp="1"/>
          </p:cNvSpPr>
          <p:nvPr>
            <p:ph idx="1"/>
          </p:nvPr>
        </p:nvSpPr>
        <p:spPr/>
        <p:txBody>
          <a:bodyPr/>
          <a:lstStyle/>
          <a:p>
            <a:r>
              <a:rPr lang="en-US" dirty="0">
                <a:hlinkClick r:id="rId2"/>
              </a:rPr>
              <a:t>https://www.geeksforgeeks.org/faster-r-cnn-ml/</a:t>
            </a:r>
            <a:endParaRPr lang="en-US" dirty="0"/>
          </a:p>
          <a:p>
            <a:r>
              <a:rPr lang="en-US" dirty="0">
                <a:hlinkClick r:id="rId3"/>
              </a:rPr>
              <a:t>https://www.geeksforgeeks.org/r-cnn-vs-fast-r-cnn-vs-faster-r-cnn-ml/</a:t>
            </a:r>
            <a:endParaRPr lang="en-US" dirty="0"/>
          </a:p>
          <a:p>
            <a:r>
              <a:rPr lang="en-US" dirty="0">
                <a:hlinkClick r:id="rId4"/>
              </a:rPr>
              <a:t>https://analyticsindiamag.com/r-cnn-vs-fast-r-cnn-vs-faster-r-cnn-a-comparative-guide/</a:t>
            </a:r>
            <a:endParaRPr lang="en-US" dirty="0"/>
          </a:p>
          <a:p>
            <a:r>
              <a:rPr lang="en-US">
                <a:hlinkClick r:id="rId5"/>
              </a:rPr>
              <a:t>https://blog.paperspace.com/faster-r-cnn-explained-object-detection/</a:t>
            </a:r>
            <a:endParaRPr lang="en-US"/>
          </a:p>
          <a:p>
            <a:endParaRPr lang="en-US"/>
          </a:p>
        </p:txBody>
      </p:sp>
    </p:spTree>
    <p:extLst>
      <p:ext uri="{BB962C8B-B14F-4D97-AF65-F5344CB8AC3E}">
        <p14:creationId xmlns:p14="http://schemas.microsoft.com/office/powerpoint/2010/main" val="2683238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F7CD-F248-85CD-9061-BE3E5108B5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C64E6B-AE04-838D-37F3-EFA128A702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861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BC58-E749-B8CC-3D85-6E290B045124}"/>
              </a:ext>
            </a:extLst>
          </p:cNvPr>
          <p:cNvSpPr>
            <a:spLocks noGrp="1"/>
          </p:cNvSpPr>
          <p:nvPr>
            <p:ph type="title"/>
          </p:nvPr>
        </p:nvSpPr>
        <p:spPr>
          <a:xfrm>
            <a:off x="838200" y="365125"/>
            <a:ext cx="10934700" cy="1325563"/>
          </a:xfrm>
        </p:spPr>
        <p:txBody>
          <a:bodyPr/>
          <a:lstStyle/>
          <a:p>
            <a:r>
              <a:rPr lang="en-US" dirty="0"/>
              <a:t>Faster R-CNN architecture contains 2 networks: </a:t>
            </a:r>
          </a:p>
        </p:txBody>
      </p:sp>
      <p:pic>
        <p:nvPicPr>
          <p:cNvPr id="4" name="Content Placeholder 3">
            <a:extLst>
              <a:ext uri="{FF2B5EF4-FFF2-40B4-BE49-F238E27FC236}">
                <a16:creationId xmlns:a16="http://schemas.microsoft.com/office/drawing/2014/main" id="{38A083A3-10C7-84CE-9308-9EE68986CDA6}"/>
              </a:ext>
            </a:extLst>
          </p:cNvPr>
          <p:cNvPicPr>
            <a:picLocks noGrp="1" noChangeAspect="1"/>
          </p:cNvPicPr>
          <p:nvPr>
            <p:ph idx="1"/>
          </p:nvPr>
        </p:nvPicPr>
        <p:blipFill>
          <a:blip r:embed="rId2"/>
          <a:stretch>
            <a:fillRect/>
          </a:stretch>
        </p:blipFill>
        <p:spPr>
          <a:xfrm>
            <a:off x="4294415" y="2458244"/>
            <a:ext cx="3349398" cy="3086100"/>
          </a:xfrm>
          <a:prstGeom prst="rect">
            <a:avLst/>
          </a:prstGeom>
        </p:spPr>
      </p:pic>
    </p:spTree>
    <p:extLst>
      <p:ext uri="{BB962C8B-B14F-4D97-AF65-F5344CB8AC3E}">
        <p14:creationId xmlns:p14="http://schemas.microsoft.com/office/powerpoint/2010/main" val="277531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F819-F230-F0D3-FD1F-5A8435F05A17}"/>
              </a:ext>
            </a:extLst>
          </p:cNvPr>
          <p:cNvSpPr>
            <a:spLocks noGrp="1"/>
          </p:cNvSpPr>
          <p:nvPr>
            <p:ph type="title"/>
          </p:nvPr>
        </p:nvSpPr>
        <p:spPr>
          <a:xfrm>
            <a:off x="838200" y="365125"/>
            <a:ext cx="10841966" cy="1325563"/>
          </a:xfrm>
        </p:spPr>
        <p:txBody>
          <a:bodyPr>
            <a:normAutofit/>
          </a:bodyPr>
          <a:lstStyle/>
          <a:p>
            <a:r>
              <a:rPr lang="en-US" sz="3200" b="1" dirty="0"/>
              <a:t>Faster R-CNN architecture contains 2 networks: </a:t>
            </a:r>
          </a:p>
        </p:txBody>
      </p:sp>
      <p:sp>
        <p:nvSpPr>
          <p:cNvPr id="3" name="Content Placeholder 2">
            <a:extLst>
              <a:ext uri="{FF2B5EF4-FFF2-40B4-BE49-F238E27FC236}">
                <a16:creationId xmlns:a16="http://schemas.microsoft.com/office/drawing/2014/main" id="{85B14445-FE52-A8B6-E0C0-DCCCAF80887B}"/>
              </a:ext>
            </a:extLst>
          </p:cNvPr>
          <p:cNvSpPr>
            <a:spLocks noGrp="1"/>
          </p:cNvSpPr>
          <p:nvPr>
            <p:ph idx="1"/>
          </p:nvPr>
        </p:nvSpPr>
        <p:spPr>
          <a:xfrm>
            <a:off x="760563" y="2024033"/>
            <a:ext cx="10515600" cy="1404967"/>
          </a:xfrm>
        </p:spPr>
        <p:txBody>
          <a:bodyPr/>
          <a:lstStyle/>
          <a:p>
            <a:pPr>
              <a:buFont typeface="+mj-lt"/>
              <a:buAutoNum type="arabicPeriod"/>
            </a:pPr>
            <a:r>
              <a:rPr lang="en-US" dirty="0"/>
              <a:t>Region Proposal Network (RPN)</a:t>
            </a:r>
          </a:p>
          <a:p>
            <a:pPr>
              <a:buFont typeface="+mj-lt"/>
              <a:buAutoNum type="arabicPeriod"/>
            </a:pPr>
            <a:r>
              <a:rPr lang="en-US" dirty="0"/>
              <a:t>Object Detection Network</a:t>
            </a:r>
          </a:p>
          <a:p>
            <a:endParaRPr lang="en-US" dirty="0"/>
          </a:p>
        </p:txBody>
      </p:sp>
    </p:spTree>
    <p:extLst>
      <p:ext uri="{BB962C8B-B14F-4D97-AF65-F5344CB8AC3E}">
        <p14:creationId xmlns:p14="http://schemas.microsoft.com/office/powerpoint/2010/main" val="410593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99CF-F1FB-639E-478A-0AF4E86621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4A1920-7AAF-7C27-A00D-07035301D853}"/>
              </a:ext>
            </a:extLst>
          </p:cNvPr>
          <p:cNvSpPr>
            <a:spLocks noGrp="1"/>
          </p:cNvSpPr>
          <p:nvPr>
            <p:ph idx="1"/>
          </p:nvPr>
        </p:nvSpPr>
        <p:spPr/>
        <p:txBody>
          <a:bodyPr/>
          <a:lstStyle/>
          <a:p>
            <a:r>
              <a:rPr lang="en-US" dirty="0"/>
              <a:t>Before discussing the Region proposal we need to look into the CNN architecture which is the backbone of this network. </a:t>
            </a:r>
          </a:p>
          <a:p>
            <a:r>
              <a:rPr lang="en-US" dirty="0"/>
              <a:t>This CNN architecture is common between both Region Proposal Network and Object Detection Network. </a:t>
            </a:r>
          </a:p>
          <a:p>
            <a:r>
              <a:rPr lang="en-US" dirty="0"/>
              <a:t>Use with ZF (which has </a:t>
            </a:r>
            <a:r>
              <a:rPr lang="en-US" i="1" dirty="0"/>
              <a:t>5</a:t>
            </a:r>
            <a:r>
              <a:rPr lang="en-US" dirty="0"/>
              <a:t> shareable Conv layers) or VGG-16 (which has </a:t>
            </a:r>
            <a:r>
              <a:rPr lang="en-US" i="1" dirty="0"/>
              <a:t>13</a:t>
            </a:r>
            <a:r>
              <a:rPr lang="en-US" dirty="0"/>
              <a:t> shareable Conv) as the backbone in their architecture. </a:t>
            </a:r>
          </a:p>
          <a:p>
            <a:r>
              <a:rPr lang="en-US" dirty="0"/>
              <a:t>Both backbone network has the network stride of 16 which means an image of dimension </a:t>
            </a:r>
            <a:r>
              <a:rPr lang="en-US" i="1" dirty="0"/>
              <a:t>1000 * 600</a:t>
            </a:r>
            <a:r>
              <a:rPr lang="en-US" dirty="0"/>
              <a:t> is reduced to </a:t>
            </a:r>
            <a:r>
              <a:rPr lang="en-US" i="1" dirty="0"/>
              <a:t>(1000/16 * 600/16)</a:t>
            </a:r>
            <a:r>
              <a:rPr lang="en-US" dirty="0"/>
              <a:t> or approximately </a:t>
            </a:r>
            <a:r>
              <a:rPr lang="en-US" i="1" dirty="0"/>
              <a:t>(~ 62 *37)</a:t>
            </a:r>
            <a:r>
              <a:rPr lang="en-US" dirty="0"/>
              <a:t> size feature map before passing into region proposal network. </a:t>
            </a:r>
          </a:p>
          <a:p>
            <a:endParaRPr lang="en-US" dirty="0"/>
          </a:p>
        </p:txBody>
      </p:sp>
    </p:spTree>
    <p:extLst>
      <p:ext uri="{BB962C8B-B14F-4D97-AF65-F5344CB8AC3E}">
        <p14:creationId xmlns:p14="http://schemas.microsoft.com/office/powerpoint/2010/main" val="724865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3CF7-70C0-FECF-DB04-18AB2B650C57}"/>
              </a:ext>
            </a:extLst>
          </p:cNvPr>
          <p:cNvSpPr>
            <a:spLocks noGrp="1"/>
          </p:cNvSpPr>
          <p:nvPr>
            <p:ph type="title"/>
          </p:nvPr>
        </p:nvSpPr>
        <p:spPr/>
        <p:txBody>
          <a:bodyPr/>
          <a:lstStyle/>
          <a:p>
            <a:r>
              <a:rPr lang="en-US" b="1" dirty="0"/>
              <a:t>Region Proposal Network (RPN):</a:t>
            </a:r>
            <a:r>
              <a:rPr lang="en-US" dirty="0"/>
              <a:t> </a:t>
            </a:r>
          </a:p>
        </p:txBody>
      </p:sp>
      <p:sp>
        <p:nvSpPr>
          <p:cNvPr id="3" name="Content Placeholder 2">
            <a:extLst>
              <a:ext uri="{FF2B5EF4-FFF2-40B4-BE49-F238E27FC236}">
                <a16:creationId xmlns:a16="http://schemas.microsoft.com/office/drawing/2014/main" id="{ED25C3E5-F568-E30C-D442-79DE37F08D3D}"/>
              </a:ext>
            </a:extLst>
          </p:cNvPr>
          <p:cNvSpPr>
            <a:spLocks noGrp="1"/>
          </p:cNvSpPr>
          <p:nvPr>
            <p:ph idx="1"/>
          </p:nvPr>
        </p:nvSpPr>
        <p:spPr/>
        <p:txBody>
          <a:bodyPr/>
          <a:lstStyle/>
          <a:p>
            <a:r>
              <a:rPr lang="en-US" dirty="0"/>
              <a:t>This region proposal network takes convolution feature map that is generated by the backbone layer as input and outputs the anchors generated by sliding window convolution applied on the input feature map.</a:t>
            </a:r>
          </a:p>
        </p:txBody>
      </p:sp>
      <p:pic>
        <p:nvPicPr>
          <p:cNvPr id="4" name="Picture 3">
            <a:extLst>
              <a:ext uri="{FF2B5EF4-FFF2-40B4-BE49-F238E27FC236}">
                <a16:creationId xmlns:a16="http://schemas.microsoft.com/office/drawing/2014/main" id="{F2C590B1-E62A-C1E4-0539-34A9DE9A78B3}"/>
              </a:ext>
            </a:extLst>
          </p:cNvPr>
          <p:cNvPicPr>
            <a:picLocks noChangeAspect="1"/>
          </p:cNvPicPr>
          <p:nvPr/>
        </p:nvPicPr>
        <p:blipFill>
          <a:blip r:embed="rId2"/>
          <a:stretch>
            <a:fillRect/>
          </a:stretch>
        </p:blipFill>
        <p:spPr>
          <a:xfrm>
            <a:off x="2952750" y="3414713"/>
            <a:ext cx="6286500" cy="2762250"/>
          </a:xfrm>
          <a:prstGeom prst="rect">
            <a:avLst/>
          </a:prstGeom>
        </p:spPr>
      </p:pic>
    </p:spTree>
    <p:extLst>
      <p:ext uri="{BB962C8B-B14F-4D97-AF65-F5344CB8AC3E}">
        <p14:creationId xmlns:p14="http://schemas.microsoft.com/office/powerpoint/2010/main" val="1937713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215E-CB80-B5A5-0CEC-61342DC3CCAF}"/>
              </a:ext>
            </a:extLst>
          </p:cNvPr>
          <p:cNvSpPr>
            <a:spLocks noGrp="1"/>
          </p:cNvSpPr>
          <p:nvPr>
            <p:ph type="title"/>
          </p:nvPr>
        </p:nvSpPr>
        <p:spPr/>
        <p:txBody>
          <a:bodyPr/>
          <a:lstStyle/>
          <a:p>
            <a:r>
              <a:rPr lang="en-US" dirty="0"/>
              <a:t>Region Proposal Network (RPN)</a:t>
            </a:r>
          </a:p>
        </p:txBody>
      </p:sp>
      <p:pic>
        <p:nvPicPr>
          <p:cNvPr id="4" name="Content Placeholder 3">
            <a:extLst>
              <a:ext uri="{FF2B5EF4-FFF2-40B4-BE49-F238E27FC236}">
                <a16:creationId xmlns:a16="http://schemas.microsoft.com/office/drawing/2014/main" id="{1E1ACB75-473E-B299-41D3-0D1B56BDBF3E}"/>
              </a:ext>
            </a:extLst>
          </p:cNvPr>
          <p:cNvPicPr>
            <a:picLocks noGrp="1" noChangeAspect="1"/>
          </p:cNvPicPr>
          <p:nvPr>
            <p:ph idx="1"/>
          </p:nvPr>
        </p:nvPicPr>
        <p:blipFill>
          <a:blip r:embed="rId2"/>
          <a:stretch>
            <a:fillRect/>
          </a:stretch>
        </p:blipFill>
        <p:spPr>
          <a:xfrm>
            <a:off x="1470212" y="1492524"/>
            <a:ext cx="9883588" cy="3468943"/>
          </a:xfrm>
          <a:prstGeom prst="rect">
            <a:avLst/>
          </a:prstGeom>
        </p:spPr>
      </p:pic>
      <p:sp>
        <p:nvSpPr>
          <p:cNvPr id="5" name="TextBox 4">
            <a:extLst>
              <a:ext uri="{FF2B5EF4-FFF2-40B4-BE49-F238E27FC236}">
                <a16:creationId xmlns:a16="http://schemas.microsoft.com/office/drawing/2014/main" id="{FF31618E-1BBD-DABC-1292-BD68792221F3}"/>
              </a:ext>
            </a:extLst>
          </p:cNvPr>
          <p:cNvSpPr txBox="1"/>
          <p:nvPr/>
        </p:nvSpPr>
        <p:spPr>
          <a:xfrm>
            <a:off x="1659467" y="4702292"/>
            <a:ext cx="9883588" cy="1754326"/>
          </a:xfrm>
          <a:prstGeom prst="rect">
            <a:avLst/>
          </a:prstGeom>
          <a:noFill/>
        </p:spPr>
        <p:txBody>
          <a:bodyPr wrap="square" rtlCol="0">
            <a:spAutoFit/>
          </a:bodyPr>
          <a:lstStyle/>
          <a:p>
            <a:pPr algn="just"/>
            <a:r>
              <a:rPr lang="en-US" dirty="0"/>
              <a:t>With the help of RPN  we will try to find out this area where the object can be possibly found.</a:t>
            </a:r>
          </a:p>
          <a:p>
            <a:pPr algn="just"/>
            <a:r>
              <a:rPr lang="en-US" dirty="0"/>
              <a:t>Finally, once you get the area where objectives present, we will label that are as a foreground class means wherever you will get an object in an image, we will label that are as foreground class and the are where object is not present this are should get labeled as background class .</a:t>
            </a:r>
          </a:p>
          <a:p>
            <a:pPr algn="just"/>
            <a:r>
              <a:rPr lang="en-US" dirty="0"/>
              <a:t>The foreground class label are will move forward to the next stage of the algorithm . </a:t>
            </a:r>
          </a:p>
          <a:p>
            <a:pPr algn="just"/>
            <a:r>
              <a:rPr lang="en-US" dirty="0"/>
              <a:t>So this is the basic idea about the region proposal network. (RPN)</a:t>
            </a:r>
          </a:p>
        </p:txBody>
      </p:sp>
    </p:spTree>
    <p:extLst>
      <p:ext uri="{BB962C8B-B14F-4D97-AF65-F5344CB8AC3E}">
        <p14:creationId xmlns:p14="http://schemas.microsoft.com/office/powerpoint/2010/main" val="2608184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14538-E6ED-6A0F-0752-8381C922A3F8}"/>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AC7AF3C-FAA5-331D-A790-BEB99EE01F5B}"/>
              </a:ext>
            </a:extLst>
          </p:cNvPr>
          <p:cNvPicPr>
            <a:picLocks noGrp="1" noChangeAspect="1"/>
          </p:cNvPicPr>
          <p:nvPr>
            <p:ph idx="1"/>
          </p:nvPr>
        </p:nvPicPr>
        <p:blipFill>
          <a:blip r:embed="rId2"/>
          <a:stretch>
            <a:fillRect/>
          </a:stretch>
        </p:blipFill>
        <p:spPr>
          <a:xfrm>
            <a:off x="2261283" y="2117466"/>
            <a:ext cx="7669433" cy="3767655"/>
          </a:xfrm>
          <a:prstGeom prst="rect">
            <a:avLst/>
          </a:prstGeom>
        </p:spPr>
      </p:pic>
    </p:spTree>
    <p:extLst>
      <p:ext uri="{BB962C8B-B14F-4D97-AF65-F5344CB8AC3E}">
        <p14:creationId xmlns:p14="http://schemas.microsoft.com/office/powerpoint/2010/main" val="1106853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BCC1-170E-729C-79D7-B67457A8766D}"/>
              </a:ext>
            </a:extLst>
          </p:cNvPr>
          <p:cNvSpPr>
            <a:spLocks noGrp="1"/>
          </p:cNvSpPr>
          <p:nvPr>
            <p:ph type="title"/>
          </p:nvPr>
        </p:nvSpPr>
        <p:spPr/>
        <p:txBody>
          <a:bodyPr/>
          <a:lstStyle/>
          <a:p>
            <a:r>
              <a:rPr lang="en-US" dirty="0"/>
              <a:t>Anchor Boxes </a:t>
            </a:r>
          </a:p>
        </p:txBody>
      </p:sp>
      <p:sp>
        <p:nvSpPr>
          <p:cNvPr id="3" name="Content Placeholder 2">
            <a:extLst>
              <a:ext uri="{FF2B5EF4-FFF2-40B4-BE49-F238E27FC236}">
                <a16:creationId xmlns:a16="http://schemas.microsoft.com/office/drawing/2014/main" id="{1251F349-5594-2B76-26F8-8D88C08E6121}"/>
              </a:ext>
            </a:extLst>
          </p:cNvPr>
          <p:cNvSpPr>
            <a:spLocks noGrp="1"/>
          </p:cNvSpPr>
          <p:nvPr>
            <p:ph sz="half" idx="1"/>
          </p:nvPr>
        </p:nvSpPr>
        <p:spPr/>
        <p:txBody>
          <a:bodyPr>
            <a:normAutofit fontScale="85000" lnSpcReduction="10000"/>
          </a:bodyPr>
          <a:lstStyle/>
          <a:p>
            <a:r>
              <a:rPr lang="en-US" dirty="0"/>
              <a:t>The task of </a:t>
            </a:r>
            <a:r>
              <a:rPr lang="en-US" dirty="0" err="1"/>
              <a:t>rpn</a:t>
            </a:r>
            <a:r>
              <a:rPr lang="en-US" dirty="0"/>
              <a:t> starts with the use of anchor boxes.</a:t>
            </a:r>
          </a:p>
          <a:p>
            <a:r>
              <a:rPr lang="en-US" dirty="0"/>
              <a:t>In the very first stage is anchor boxes .</a:t>
            </a:r>
          </a:p>
          <a:p>
            <a:r>
              <a:rPr lang="en-US" dirty="0"/>
              <a:t>The anchor boxes are basically a set of predefined bounding boxes of some height and width</a:t>
            </a:r>
          </a:p>
          <a:p>
            <a:r>
              <a:rPr lang="en-US" dirty="0"/>
              <a:t>The anchor boxes is of different sizes , because we want to capture object of every size .</a:t>
            </a:r>
          </a:p>
          <a:p>
            <a:r>
              <a:rPr lang="en-US" dirty="0"/>
              <a:t>Sometime object which is present in an image can be very small and sometime that object can be bigger.</a:t>
            </a:r>
          </a:p>
          <a:p>
            <a:endParaRPr lang="en-US" dirty="0"/>
          </a:p>
        </p:txBody>
      </p:sp>
      <p:pic>
        <p:nvPicPr>
          <p:cNvPr id="6" name="Content Placeholder 5">
            <a:extLst>
              <a:ext uri="{FF2B5EF4-FFF2-40B4-BE49-F238E27FC236}">
                <a16:creationId xmlns:a16="http://schemas.microsoft.com/office/drawing/2014/main" id="{4DD0A485-99C7-0AFC-2191-58A8A7151453}"/>
              </a:ext>
            </a:extLst>
          </p:cNvPr>
          <p:cNvPicPr>
            <a:picLocks noGrp="1" noChangeAspect="1"/>
          </p:cNvPicPr>
          <p:nvPr>
            <p:ph sz="half" idx="2"/>
          </p:nvPr>
        </p:nvPicPr>
        <p:blipFill>
          <a:blip r:embed="rId2"/>
          <a:stretch>
            <a:fillRect/>
          </a:stretch>
        </p:blipFill>
        <p:spPr>
          <a:xfrm>
            <a:off x="6428704" y="4148667"/>
            <a:ext cx="4668592" cy="2201333"/>
          </a:xfrm>
          <a:prstGeom prst="rect">
            <a:avLst/>
          </a:prstGeom>
        </p:spPr>
      </p:pic>
      <p:graphicFrame>
        <p:nvGraphicFramePr>
          <p:cNvPr id="5" name="Object 4">
            <a:extLst>
              <a:ext uri="{FF2B5EF4-FFF2-40B4-BE49-F238E27FC236}">
                <a16:creationId xmlns:a16="http://schemas.microsoft.com/office/drawing/2014/main" id="{0570ACBB-FEFA-8B4F-A3D5-3CAD81B1D6A9}"/>
              </a:ext>
            </a:extLst>
          </p:cNvPr>
          <p:cNvGraphicFramePr>
            <a:graphicFrameLocks noChangeAspect="1"/>
          </p:cNvGraphicFramePr>
          <p:nvPr/>
        </p:nvGraphicFramePr>
        <p:xfrm>
          <a:off x="6428704" y="996294"/>
          <a:ext cx="4668592" cy="2810934"/>
        </p:xfrm>
        <a:graphic>
          <a:graphicData uri="http://schemas.openxmlformats.org/presentationml/2006/ole">
            <mc:AlternateContent xmlns:mc="http://schemas.openxmlformats.org/markup-compatibility/2006">
              <mc:Choice xmlns:v="urn:schemas-microsoft-com:vml" Requires="v">
                <p:oleObj name="Bitmap Image" r:id="rId3" imgW="6888600" imgH="2141280" progId="PBrush">
                  <p:embed/>
                </p:oleObj>
              </mc:Choice>
              <mc:Fallback>
                <p:oleObj name="Bitmap Image" r:id="rId3" imgW="6888600" imgH="2141280" progId="PBrush">
                  <p:embed/>
                  <p:pic>
                    <p:nvPicPr>
                      <p:cNvPr id="5" name="Object 4">
                        <a:extLst>
                          <a:ext uri="{FF2B5EF4-FFF2-40B4-BE49-F238E27FC236}">
                            <a16:creationId xmlns:a16="http://schemas.microsoft.com/office/drawing/2014/main" id="{0570ACBB-FEFA-8B4F-A3D5-3CAD81B1D6A9}"/>
                          </a:ext>
                        </a:extLst>
                      </p:cNvPr>
                      <p:cNvPicPr/>
                      <p:nvPr/>
                    </p:nvPicPr>
                    <p:blipFill>
                      <a:blip r:embed="rId4"/>
                      <a:stretch>
                        <a:fillRect/>
                      </a:stretch>
                    </p:blipFill>
                    <p:spPr>
                      <a:xfrm>
                        <a:off x="6428704" y="996294"/>
                        <a:ext cx="4668592" cy="2810934"/>
                      </a:xfrm>
                      <a:prstGeom prst="rect">
                        <a:avLst/>
                      </a:prstGeom>
                    </p:spPr>
                  </p:pic>
                </p:oleObj>
              </mc:Fallback>
            </mc:AlternateContent>
          </a:graphicData>
        </a:graphic>
      </p:graphicFrame>
    </p:spTree>
    <p:extLst>
      <p:ext uri="{BB962C8B-B14F-4D97-AF65-F5344CB8AC3E}">
        <p14:creationId xmlns:p14="http://schemas.microsoft.com/office/powerpoint/2010/main" val="1633649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1724</Words>
  <Application>Microsoft Office PowerPoint</Application>
  <PresentationFormat>Widescreen</PresentationFormat>
  <Paragraphs>68</Paragraphs>
  <Slides>25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0" baseType="lpstr">
      <vt:lpstr>Arial</vt:lpstr>
      <vt:lpstr>Calibri</vt:lpstr>
      <vt:lpstr>Calibri Light</vt:lpstr>
      <vt:lpstr>Office Theme</vt:lpstr>
      <vt:lpstr>Bitmap Image</vt:lpstr>
      <vt:lpstr>Faster R-CNN  </vt:lpstr>
      <vt:lpstr>PowerPoint Presentation</vt:lpstr>
      <vt:lpstr>Faster R-CNN architecture contains 2 networks: </vt:lpstr>
      <vt:lpstr>Faster R-CNN architecture contains 2 networks: </vt:lpstr>
      <vt:lpstr>PowerPoint Presentation</vt:lpstr>
      <vt:lpstr>Region Proposal Network (RPN): </vt:lpstr>
      <vt:lpstr>Region Proposal Network (RPN)</vt:lpstr>
      <vt:lpstr>PowerPoint Presentation</vt:lpstr>
      <vt:lpstr>Anchor Boxes </vt:lpstr>
      <vt:lpstr>Anchors: </vt:lpstr>
      <vt:lpstr>Anchor generation</vt:lpstr>
      <vt:lpstr>Training and Loss Function (RPN) : </vt:lpstr>
      <vt:lpstr>IOU</vt:lpstr>
      <vt:lpstr>PowerPoint Presentation</vt:lpstr>
      <vt:lpstr>PowerPoint Presentation</vt:lpstr>
      <vt:lpstr>Object Detection Network: </vt:lpstr>
      <vt:lpstr>Fast R-CNN architecture</vt:lpstr>
      <vt:lpstr>RoI pooling : </vt:lpstr>
      <vt:lpstr>PowerPoint Presentation</vt:lpstr>
      <vt:lpstr>Softmax and Bounding Box Regression Layer:</vt:lpstr>
      <vt:lpstr>PowerPoint Presentation</vt:lpstr>
      <vt:lpstr>Training (Full Architecture): </vt:lpstr>
      <vt:lpstr>Results and Conclusion: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Faster R-CNN  </dc:title>
  <dc:creator>Smita Kulkarni</dc:creator>
  <cp:lastModifiedBy>Smita Kulkarni</cp:lastModifiedBy>
  <cp:revision>4</cp:revision>
  <dcterms:created xsi:type="dcterms:W3CDTF">2022-09-27T18:14:21Z</dcterms:created>
  <dcterms:modified xsi:type="dcterms:W3CDTF">2022-09-28T04:41:15Z</dcterms:modified>
</cp:coreProperties>
</file>