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9" r:id="rId4"/>
    <p:sldId id="270" r:id="rId5"/>
    <p:sldId id="271" r:id="rId6"/>
    <p:sldId id="273" r:id="rId7"/>
    <p:sldId id="272" r:id="rId8"/>
    <p:sldId id="274" r:id="rId9"/>
    <p:sldId id="261" r:id="rId10"/>
    <p:sldId id="277" r:id="rId11"/>
    <p:sldId id="262" r:id="rId12"/>
    <p:sldId id="257" r:id="rId13"/>
    <p:sldId id="263" r:id="rId14"/>
    <p:sldId id="258" r:id="rId15"/>
    <p:sldId id="264" r:id="rId16"/>
    <p:sldId id="266" r:id="rId17"/>
    <p:sldId id="265" r:id="rId18"/>
    <p:sldId id="267" r:id="rId19"/>
    <p:sldId id="259" r:id="rId20"/>
    <p:sldId id="275"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4" d="100"/>
          <a:sy n="74" d="100"/>
        </p:scale>
        <p:origin x="2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C097-0996-94EB-54EF-892ABBE54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9572E9-00D8-01E3-CCD7-89B7D5258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6905CA-E3F4-A139-CD75-7B575EC294AF}"/>
              </a:ext>
            </a:extLst>
          </p:cNvPr>
          <p:cNvSpPr>
            <a:spLocks noGrp="1"/>
          </p:cNvSpPr>
          <p:nvPr>
            <p:ph type="dt" sz="half" idx="10"/>
          </p:nvPr>
        </p:nvSpPr>
        <p:spPr/>
        <p:txBody>
          <a:bodyPr/>
          <a:lstStyle/>
          <a:p>
            <a:fld id="{4707FF81-39AA-4E72-BE39-52104B144418}" type="datetimeFigureOut">
              <a:rPr lang="en-IN" smtClean="0"/>
              <a:t>09-10-2022</a:t>
            </a:fld>
            <a:endParaRPr lang="en-IN"/>
          </a:p>
        </p:txBody>
      </p:sp>
      <p:sp>
        <p:nvSpPr>
          <p:cNvPr id="5" name="Footer Placeholder 4">
            <a:extLst>
              <a:ext uri="{FF2B5EF4-FFF2-40B4-BE49-F238E27FC236}">
                <a16:creationId xmlns:a16="http://schemas.microsoft.com/office/drawing/2014/main" id="{B0514BA9-F55B-58E0-F2C2-F896884EDF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D1BB03-C62D-1BF0-09C9-CF27E694B519}"/>
              </a:ext>
            </a:extLst>
          </p:cNvPr>
          <p:cNvSpPr>
            <a:spLocks noGrp="1"/>
          </p:cNvSpPr>
          <p:nvPr>
            <p:ph type="sldNum" sz="quarter" idx="12"/>
          </p:nvPr>
        </p:nvSpPr>
        <p:spPr/>
        <p:txBody>
          <a:bodyPr/>
          <a:lstStyle/>
          <a:p>
            <a:fld id="{AEC21E63-E5B1-42BF-9B84-C477BD6AE42E}" type="slidenum">
              <a:rPr lang="en-IN" smtClean="0"/>
              <a:t>‹#›</a:t>
            </a:fld>
            <a:endParaRPr lang="en-IN"/>
          </a:p>
        </p:txBody>
      </p:sp>
    </p:spTree>
    <p:extLst>
      <p:ext uri="{BB962C8B-B14F-4D97-AF65-F5344CB8AC3E}">
        <p14:creationId xmlns:p14="http://schemas.microsoft.com/office/powerpoint/2010/main" val="72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12BC-8CA4-AB7A-9E97-33727C9DC6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44EE2F-26E3-8683-50C3-A5BA824DAC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A6B18F-E210-0D41-DF19-AE33DF350602}"/>
              </a:ext>
            </a:extLst>
          </p:cNvPr>
          <p:cNvSpPr>
            <a:spLocks noGrp="1"/>
          </p:cNvSpPr>
          <p:nvPr>
            <p:ph type="dt" sz="half" idx="10"/>
          </p:nvPr>
        </p:nvSpPr>
        <p:spPr/>
        <p:txBody>
          <a:bodyPr/>
          <a:lstStyle/>
          <a:p>
            <a:fld id="{4707FF81-39AA-4E72-BE39-52104B144418}" type="datetimeFigureOut">
              <a:rPr lang="en-IN" smtClean="0"/>
              <a:t>09-10-2022</a:t>
            </a:fld>
            <a:endParaRPr lang="en-IN"/>
          </a:p>
        </p:txBody>
      </p:sp>
      <p:sp>
        <p:nvSpPr>
          <p:cNvPr id="5" name="Footer Placeholder 4">
            <a:extLst>
              <a:ext uri="{FF2B5EF4-FFF2-40B4-BE49-F238E27FC236}">
                <a16:creationId xmlns:a16="http://schemas.microsoft.com/office/drawing/2014/main" id="{8A140569-A31B-36F5-0C64-01ED80E732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204361-7B46-825D-39EF-C154C9A2F5A7}"/>
              </a:ext>
            </a:extLst>
          </p:cNvPr>
          <p:cNvSpPr>
            <a:spLocks noGrp="1"/>
          </p:cNvSpPr>
          <p:nvPr>
            <p:ph type="sldNum" sz="quarter" idx="12"/>
          </p:nvPr>
        </p:nvSpPr>
        <p:spPr/>
        <p:txBody>
          <a:bodyPr/>
          <a:lstStyle/>
          <a:p>
            <a:fld id="{AEC21E63-E5B1-42BF-9B84-C477BD6AE42E}" type="slidenum">
              <a:rPr lang="en-IN" smtClean="0"/>
              <a:t>‹#›</a:t>
            </a:fld>
            <a:endParaRPr lang="en-IN"/>
          </a:p>
        </p:txBody>
      </p:sp>
    </p:spTree>
    <p:extLst>
      <p:ext uri="{BB962C8B-B14F-4D97-AF65-F5344CB8AC3E}">
        <p14:creationId xmlns:p14="http://schemas.microsoft.com/office/powerpoint/2010/main" val="356606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6A2AF0-C30B-6C4B-4DB6-FE982EE6CA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953C1B-336D-D80F-9A71-E8FC7B026B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03745-6502-F815-A891-CC015DF55B46}"/>
              </a:ext>
            </a:extLst>
          </p:cNvPr>
          <p:cNvSpPr>
            <a:spLocks noGrp="1"/>
          </p:cNvSpPr>
          <p:nvPr>
            <p:ph type="dt" sz="half" idx="10"/>
          </p:nvPr>
        </p:nvSpPr>
        <p:spPr/>
        <p:txBody>
          <a:bodyPr/>
          <a:lstStyle/>
          <a:p>
            <a:fld id="{4707FF81-39AA-4E72-BE39-52104B144418}" type="datetimeFigureOut">
              <a:rPr lang="en-IN" smtClean="0"/>
              <a:t>09-10-2022</a:t>
            </a:fld>
            <a:endParaRPr lang="en-IN"/>
          </a:p>
        </p:txBody>
      </p:sp>
      <p:sp>
        <p:nvSpPr>
          <p:cNvPr id="5" name="Footer Placeholder 4">
            <a:extLst>
              <a:ext uri="{FF2B5EF4-FFF2-40B4-BE49-F238E27FC236}">
                <a16:creationId xmlns:a16="http://schemas.microsoft.com/office/drawing/2014/main" id="{5CA7D374-8454-9C2B-21A7-81156D8102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18974E-74F1-16E1-D789-D3BA57FD2043}"/>
              </a:ext>
            </a:extLst>
          </p:cNvPr>
          <p:cNvSpPr>
            <a:spLocks noGrp="1"/>
          </p:cNvSpPr>
          <p:nvPr>
            <p:ph type="sldNum" sz="quarter" idx="12"/>
          </p:nvPr>
        </p:nvSpPr>
        <p:spPr/>
        <p:txBody>
          <a:bodyPr/>
          <a:lstStyle/>
          <a:p>
            <a:fld id="{AEC21E63-E5B1-42BF-9B84-C477BD6AE42E}" type="slidenum">
              <a:rPr lang="en-IN" smtClean="0"/>
              <a:t>‹#›</a:t>
            </a:fld>
            <a:endParaRPr lang="en-IN"/>
          </a:p>
        </p:txBody>
      </p:sp>
    </p:spTree>
    <p:extLst>
      <p:ext uri="{BB962C8B-B14F-4D97-AF65-F5344CB8AC3E}">
        <p14:creationId xmlns:p14="http://schemas.microsoft.com/office/powerpoint/2010/main" val="250551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CE5D-371E-5643-FCC0-68ABBE0D2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900DFD-8340-A556-524A-52C62ACF65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8211F-46C2-8C6B-43D0-59D5E65605E6}"/>
              </a:ext>
            </a:extLst>
          </p:cNvPr>
          <p:cNvSpPr>
            <a:spLocks noGrp="1"/>
          </p:cNvSpPr>
          <p:nvPr>
            <p:ph type="dt" sz="half" idx="10"/>
          </p:nvPr>
        </p:nvSpPr>
        <p:spPr/>
        <p:txBody>
          <a:bodyPr/>
          <a:lstStyle/>
          <a:p>
            <a:fld id="{4707FF81-39AA-4E72-BE39-52104B144418}" type="datetimeFigureOut">
              <a:rPr lang="en-IN" smtClean="0"/>
              <a:t>09-10-2022</a:t>
            </a:fld>
            <a:endParaRPr lang="en-IN"/>
          </a:p>
        </p:txBody>
      </p:sp>
      <p:sp>
        <p:nvSpPr>
          <p:cNvPr id="5" name="Footer Placeholder 4">
            <a:extLst>
              <a:ext uri="{FF2B5EF4-FFF2-40B4-BE49-F238E27FC236}">
                <a16:creationId xmlns:a16="http://schemas.microsoft.com/office/drawing/2014/main" id="{51BA5654-D2E8-7F88-8353-7D4F56FFA2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144BB-66AE-79DF-F382-3DD515F8A81C}"/>
              </a:ext>
            </a:extLst>
          </p:cNvPr>
          <p:cNvSpPr>
            <a:spLocks noGrp="1"/>
          </p:cNvSpPr>
          <p:nvPr>
            <p:ph type="sldNum" sz="quarter" idx="12"/>
          </p:nvPr>
        </p:nvSpPr>
        <p:spPr/>
        <p:txBody>
          <a:bodyPr/>
          <a:lstStyle/>
          <a:p>
            <a:fld id="{AEC21E63-E5B1-42BF-9B84-C477BD6AE42E}" type="slidenum">
              <a:rPr lang="en-IN" smtClean="0"/>
              <a:t>‹#›</a:t>
            </a:fld>
            <a:endParaRPr lang="en-IN"/>
          </a:p>
        </p:txBody>
      </p:sp>
    </p:spTree>
    <p:extLst>
      <p:ext uri="{BB962C8B-B14F-4D97-AF65-F5344CB8AC3E}">
        <p14:creationId xmlns:p14="http://schemas.microsoft.com/office/powerpoint/2010/main" val="288936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85F3-F16C-CA7C-726F-CF21ACD707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E630EE-1FC1-0944-5A37-C5C70824C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D1F651-5B8F-4A5C-7FA7-9EDDF575C8A5}"/>
              </a:ext>
            </a:extLst>
          </p:cNvPr>
          <p:cNvSpPr>
            <a:spLocks noGrp="1"/>
          </p:cNvSpPr>
          <p:nvPr>
            <p:ph type="dt" sz="half" idx="10"/>
          </p:nvPr>
        </p:nvSpPr>
        <p:spPr/>
        <p:txBody>
          <a:bodyPr/>
          <a:lstStyle/>
          <a:p>
            <a:fld id="{4707FF81-39AA-4E72-BE39-52104B144418}" type="datetimeFigureOut">
              <a:rPr lang="en-IN" smtClean="0"/>
              <a:t>09-10-2022</a:t>
            </a:fld>
            <a:endParaRPr lang="en-IN"/>
          </a:p>
        </p:txBody>
      </p:sp>
      <p:sp>
        <p:nvSpPr>
          <p:cNvPr id="5" name="Footer Placeholder 4">
            <a:extLst>
              <a:ext uri="{FF2B5EF4-FFF2-40B4-BE49-F238E27FC236}">
                <a16:creationId xmlns:a16="http://schemas.microsoft.com/office/drawing/2014/main" id="{6E2074D9-D1BA-1BE5-A212-B08B0170DF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35FB90-3406-86E0-4449-A80D5B64DD49}"/>
              </a:ext>
            </a:extLst>
          </p:cNvPr>
          <p:cNvSpPr>
            <a:spLocks noGrp="1"/>
          </p:cNvSpPr>
          <p:nvPr>
            <p:ph type="sldNum" sz="quarter" idx="12"/>
          </p:nvPr>
        </p:nvSpPr>
        <p:spPr/>
        <p:txBody>
          <a:bodyPr/>
          <a:lstStyle/>
          <a:p>
            <a:fld id="{AEC21E63-E5B1-42BF-9B84-C477BD6AE42E}" type="slidenum">
              <a:rPr lang="en-IN" smtClean="0"/>
              <a:t>‹#›</a:t>
            </a:fld>
            <a:endParaRPr lang="en-IN"/>
          </a:p>
        </p:txBody>
      </p:sp>
    </p:spTree>
    <p:extLst>
      <p:ext uri="{BB962C8B-B14F-4D97-AF65-F5344CB8AC3E}">
        <p14:creationId xmlns:p14="http://schemas.microsoft.com/office/powerpoint/2010/main" val="394730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41A6-E062-8889-1B4C-49D01C8F69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3A7E24-FF71-13B6-2EBB-6CC2BE5DD8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A9A9D0-8DEE-03D0-BA44-01F52CBFE2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1245DF-A4E9-0CCA-75CA-311381DF720D}"/>
              </a:ext>
            </a:extLst>
          </p:cNvPr>
          <p:cNvSpPr>
            <a:spLocks noGrp="1"/>
          </p:cNvSpPr>
          <p:nvPr>
            <p:ph type="dt" sz="half" idx="10"/>
          </p:nvPr>
        </p:nvSpPr>
        <p:spPr/>
        <p:txBody>
          <a:bodyPr/>
          <a:lstStyle/>
          <a:p>
            <a:fld id="{4707FF81-39AA-4E72-BE39-52104B144418}" type="datetimeFigureOut">
              <a:rPr lang="en-IN" smtClean="0"/>
              <a:t>09-10-2022</a:t>
            </a:fld>
            <a:endParaRPr lang="en-IN"/>
          </a:p>
        </p:txBody>
      </p:sp>
      <p:sp>
        <p:nvSpPr>
          <p:cNvPr id="6" name="Footer Placeholder 5">
            <a:extLst>
              <a:ext uri="{FF2B5EF4-FFF2-40B4-BE49-F238E27FC236}">
                <a16:creationId xmlns:a16="http://schemas.microsoft.com/office/drawing/2014/main" id="{EF8B8404-886A-D78A-7808-5CD76515E0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6138CB-A57A-A44B-45AF-FA73E4C7DB4C}"/>
              </a:ext>
            </a:extLst>
          </p:cNvPr>
          <p:cNvSpPr>
            <a:spLocks noGrp="1"/>
          </p:cNvSpPr>
          <p:nvPr>
            <p:ph type="sldNum" sz="quarter" idx="12"/>
          </p:nvPr>
        </p:nvSpPr>
        <p:spPr/>
        <p:txBody>
          <a:bodyPr/>
          <a:lstStyle/>
          <a:p>
            <a:fld id="{AEC21E63-E5B1-42BF-9B84-C477BD6AE42E}" type="slidenum">
              <a:rPr lang="en-IN" smtClean="0"/>
              <a:t>‹#›</a:t>
            </a:fld>
            <a:endParaRPr lang="en-IN"/>
          </a:p>
        </p:txBody>
      </p:sp>
    </p:spTree>
    <p:extLst>
      <p:ext uri="{BB962C8B-B14F-4D97-AF65-F5344CB8AC3E}">
        <p14:creationId xmlns:p14="http://schemas.microsoft.com/office/powerpoint/2010/main" val="69352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BEDB-CD0D-4F89-0519-5147CD10E1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67552E-9A41-9391-2E8E-588942C76F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5D35BB-1598-10C3-D3D1-145E92BC10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ECB2D2-702E-60FE-3D34-6A069EAE29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C7639E-EB61-C284-96B7-FC8F977EF7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46258F-B91F-73C6-3A59-628EC142374E}"/>
              </a:ext>
            </a:extLst>
          </p:cNvPr>
          <p:cNvSpPr>
            <a:spLocks noGrp="1"/>
          </p:cNvSpPr>
          <p:nvPr>
            <p:ph type="dt" sz="half" idx="10"/>
          </p:nvPr>
        </p:nvSpPr>
        <p:spPr/>
        <p:txBody>
          <a:bodyPr/>
          <a:lstStyle/>
          <a:p>
            <a:fld id="{4707FF81-39AA-4E72-BE39-52104B144418}" type="datetimeFigureOut">
              <a:rPr lang="en-IN" smtClean="0"/>
              <a:t>09-10-2022</a:t>
            </a:fld>
            <a:endParaRPr lang="en-IN"/>
          </a:p>
        </p:txBody>
      </p:sp>
      <p:sp>
        <p:nvSpPr>
          <p:cNvPr id="8" name="Footer Placeholder 7">
            <a:extLst>
              <a:ext uri="{FF2B5EF4-FFF2-40B4-BE49-F238E27FC236}">
                <a16:creationId xmlns:a16="http://schemas.microsoft.com/office/drawing/2014/main" id="{57E7BBF1-27EE-B661-A3F6-203AC73BDB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10448E-AB0A-2DD9-C4AF-AE4796AFBE3B}"/>
              </a:ext>
            </a:extLst>
          </p:cNvPr>
          <p:cNvSpPr>
            <a:spLocks noGrp="1"/>
          </p:cNvSpPr>
          <p:nvPr>
            <p:ph type="sldNum" sz="quarter" idx="12"/>
          </p:nvPr>
        </p:nvSpPr>
        <p:spPr/>
        <p:txBody>
          <a:bodyPr/>
          <a:lstStyle/>
          <a:p>
            <a:fld id="{AEC21E63-E5B1-42BF-9B84-C477BD6AE42E}" type="slidenum">
              <a:rPr lang="en-IN" smtClean="0"/>
              <a:t>‹#›</a:t>
            </a:fld>
            <a:endParaRPr lang="en-IN"/>
          </a:p>
        </p:txBody>
      </p:sp>
    </p:spTree>
    <p:extLst>
      <p:ext uri="{BB962C8B-B14F-4D97-AF65-F5344CB8AC3E}">
        <p14:creationId xmlns:p14="http://schemas.microsoft.com/office/powerpoint/2010/main" val="129239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FCC1-C350-FA73-51CA-F2056E633C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174F2B-FC9D-3AD9-E048-0525F5D1C0D5}"/>
              </a:ext>
            </a:extLst>
          </p:cNvPr>
          <p:cNvSpPr>
            <a:spLocks noGrp="1"/>
          </p:cNvSpPr>
          <p:nvPr>
            <p:ph type="dt" sz="half" idx="10"/>
          </p:nvPr>
        </p:nvSpPr>
        <p:spPr/>
        <p:txBody>
          <a:bodyPr/>
          <a:lstStyle/>
          <a:p>
            <a:fld id="{4707FF81-39AA-4E72-BE39-52104B144418}" type="datetimeFigureOut">
              <a:rPr lang="en-IN" smtClean="0"/>
              <a:t>09-10-2022</a:t>
            </a:fld>
            <a:endParaRPr lang="en-IN"/>
          </a:p>
        </p:txBody>
      </p:sp>
      <p:sp>
        <p:nvSpPr>
          <p:cNvPr id="4" name="Footer Placeholder 3">
            <a:extLst>
              <a:ext uri="{FF2B5EF4-FFF2-40B4-BE49-F238E27FC236}">
                <a16:creationId xmlns:a16="http://schemas.microsoft.com/office/drawing/2014/main" id="{119E5832-1B86-3515-1BB4-7820BF51FB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1B3A3B-70D5-A9BE-ED6E-22C5734638CF}"/>
              </a:ext>
            </a:extLst>
          </p:cNvPr>
          <p:cNvSpPr>
            <a:spLocks noGrp="1"/>
          </p:cNvSpPr>
          <p:nvPr>
            <p:ph type="sldNum" sz="quarter" idx="12"/>
          </p:nvPr>
        </p:nvSpPr>
        <p:spPr/>
        <p:txBody>
          <a:bodyPr/>
          <a:lstStyle/>
          <a:p>
            <a:fld id="{AEC21E63-E5B1-42BF-9B84-C477BD6AE42E}" type="slidenum">
              <a:rPr lang="en-IN" smtClean="0"/>
              <a:t>‹#›</a:t>
            </a:fld>
            <a:endParaRPr lang="en-IN"/>
          </a:p>
        </p:txBody>
      </p:sp>
    </p:spTree>
    <p:extLst>
      <p:ext uri="{BB962C8B-B14F-4D97-AF65-F5344CB8AC3E}">
        <p14:creationId xmlns:p14="http://schemas.microsoft.com/office/powerpoint/2010/main" val="135450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6E9CB9-90DB-8619-BC2D-5F64DE5E4442}"/>
              </a:ext>
            </a:extLst>
          </p:cNvPr>
          <p:cNvSpPr>
            <a:spLocks noGrp="1"/>
          </p:cNvSpPr>
          <p:nvPr>
            <p:ph type="dt" sz="half" idx="10"/>
          </p:nvPr>
        </p:nvSpPr>
        <p:spPr/>
        <p:txBody>
          <a:bodyPr/>
          <a:lstStyle/>
          <a:p>
            <a:fld id="{4707FF81-39AA-4E72-BE39-52104B144418}" type="datetimeFigureOut">
              <a:rPr lang="en-IN" smtClean="0"/>
              <a:t>09-10-2022</a:t>
            </a:fld>
            <a:endParaRPr lang="en-IN"/>
          </a:p>
        </p:txBody>
      </p:sp>
      <p:sp>
        <p:nvSpPr>
          <p:cNvPr id="3" name="Footer Placeholder 2">
            <a:extLst>
              <a:ext uri="{FF2B5EF4-FFF2-40B4-BE49-F238E27FC236}">
                <a16:creationId xmlns:a16="http://schemas.microsoft.com/office/drawing/2014/main" id="{997615DA-493C-6B07-A894-3DC3E8D71E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2FE19A-7B82-24B0-753C-A1166E67613F}"/>
              </a:ext>
            </a:extLst>
          </p:cNvPr>
          <p:cNvSpPr>
            <a:spLocks noGrp="1"/>
          </p:cNvSpPr>
          <p:nvPr>
            <p:ph type="sldNum" sz="quarter" idx="12"/>
          </p:nvPr>
        </p:nvSpPr>
        <p:spPr/>
        <p:txBody>
          <a:bodyPr/>
          <a:lstStyle/>
          <a:p>
            <a:fld id="{AEC21E63-E5B1-42BF-9B84-C477BD6AE42E}" type="slidenum">
              <a:rPr lang="en-IN" smtClean="0"/>
              <a:t>‹#›</a:t>
            </a:fld>
            <a:endParaRPr lang="en-IN"/>
          </a:p>
        </p:txBody>
      </p:sp>
    </p:spTree>
    <p:extLst>
      <p:ext uri="{BB962C8B-B14F-4D97-AF65-F5344CB8AC3E}">
        <p14:creationId xmlns:p14="http://schemas.microsoft.com/office/powerpoint/2010/main" val="342291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A112-940F-0731-9BEB-0AEBA0A58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6EEB34-831A-6D75-EFEF-E1B62D1C5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D7A2B9-59C0-0E49-53F3-73FBE8B40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930CA1-536D-7DBB-8195-15BB9360028A}"/>
              </a:ext>
            </a:extLst>
          </p:cNvPr>
          <p:cNvSpPr>
            <a:spLocks noGrp="1"/>
          </p:cNvSpPr>
          <p:nvPr>
            <p:ph type="dt" sz="half" idx="10"/>
          </p:nvPr>
        </p:nvSpPr>
        <p:spPr/>
        <p:txBody>
          <a:bodyPr/>
          <a:lstStyle/>
          <a:p>
            <a:fld id="{4707FF81-39AA-4E72-BE39-52104B144418}" type="datetimeFigureOut">
              <a:rPr lang="en-IN" smtClean="0"/>
              <a:t>09-10-2022</a:t>
            </a:fld>
            <a:endParaRPr lang="en-IN"/>
          </a:p>
        </p:txBody>
      </p:sp>
      <p:sp>
        <p:nvSpPr>
          <p:cNvPr id="6" name="Footer Placeholder 5">
            <a:extLst>
              <a:ext uri="{FF2B5EF4-FFF2-40B4-BE49-F238E27FC236}">
                <a16:creationId xmlns:a16="http://schemas.microsoft.com/office/drawing/2014/main" id="{D34F9BBA-E489-C2D2-F343-7DEF542CFC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6918B-280E-57CA-0A27-AE761094E174}"/>
              </a:ext>
            </a:extLst>
          </p:cNvPr>
          <p:cNvSpPr>
            <a:spLocks noGrp="1"/>
          </p:cNvSpPr>
          <p:nvPr>
            <p:ph type="sldNum" sz="quarter" idx="12"/>
          </p:nvPr>
        </p:nvSpPr>
        <p:spPr/>
        <p:txBody>
          <a:bodyPr/>
          <a:lstStyle/>
          <a:p>
            <a:fld id="{AEC21E63-E5B1-42BF-9B84-C477BD6AE42E}" type="slidenum">
              <a:rPr lang="en-IN" smtClean="0"/>
              <a:t>‹#›</a:t>
            </a:fld>
            <a:endParaRPr lang="en-IN"/>
          </a:p>
        </p:txBody>
      </p:sp>
    </p:spTree>
    <p:extLst>
      <p:ext uri="{BB962C8B-B14F-4D97-AF65-F5344CB8AC3E}">
        <p14:creationId xmlns:p14="http://schemas.microsoft.com/office/powerpoint/2010/main" val="428786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22E0-B122-002C-BAF9-63D4D1C69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2CE7A7-8133-8DC3-D2FC-4D94C8C2EA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7A632A-2FF1-9A99-65C8-5463C34B9D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50063-1222-71DA-0B34-6F580E00A75D}"/>
              </a:ext>
            </a:extLst>
          </p:cNvPr>
          <p:cNvSpPr>
            <a:spLocks noGrp="1"/>
          </p:cNvSpPr>
          <p:nvPr>
            <p:ph type="dt" sz="half" idx="10"/>
          </p:nvPr>
        </p:nvSpPr>
        <p:spPr/>
        <p:txBody>
          <a:bodyPr/>
          <a:lstStyle/>
          <a:p>
            <a:fld id="{4707FF81-39AA-4E72-BE39-52104B144418}" type="datetimeFigureOut">
              <a:rPr lang="en-IN" smtClean="0"/>
              <a:t>09-10-2022</a:t>
            </a:fld>
            <a:endParaRPr lang="en-IN"/>
          </a:p>
        </p:txBody>
      </p:sp>
      <p:sp>
        <p:nvSpPr>
          <p:cNvPr id="6" name="Footer Placeholder 5">
            <a:extLst>
              <a:ext uri="{FF2B5EF4-FFF2-40B4-BE49-F238E27FC236}">
                <a16:creationId xmlns:a16="http://schemas.microsoft.com/office/drawing/2014/main" id="{213EA10C-E866-3FF2-65CE-2353F33A44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F14E21-1F80-C0FD-5299-4057A1160FF6}"/>
              </a:ext>
            </a:extLst>
          </p:cNvPr>
          <p:cNvSpPr>
            <a:spLocks noGrp="1"/>
          </p:cNvSpPr>
          <p:nvPr>
            <p:ph type="sldNum" sz="quarter" idx="12"/>
          </p:nvPr>
        </p:nvSpPr>
        <p:spPr/>
        <p:txBody>
          <a:bodyPr/>
          <a:lstStyle/>
          <a:p>
            <a:fld id="{AEC21E63-E5B1-42BF-9B84-C477BD6AE42E}" type="slidenum">
              <a:rPr lang="en-IN" smtClean="0"/>
              <a:t>‹#›</a:t>
            </a:fld>
            <a:endParaRPr lang="en-IN"/>
          </a:p>
        </p:txBody>
      </p:sp>
    </p:spTree>
    <p:extLst>
      <p:ext uri="{BB962C8B-B14F-4D97-AF65-F5344CB8AC3E}">
        <p14:creationId xmlns:p14="http://schemas.microsoft.com/office/powerpoint/2010/main" val="183526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33C03C-487A-285C-BACF-0AC75E32A5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381596-9C10-F8AD-0F2E-8C5E4AC4A8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0E0C48-3761-294C-8777-76284D9E0D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7FF81-39AA-4E72-BE39-52104B144418}" type="datetimeFigureOut">
              <a:rPr lang="en-IN" smtClean="0"/>
              <a:t>09-10-2022</a:t>
            </a:fld>
            <a:endParaRPr lang="en-IN"/>
          </a:p>
        </p:txBody>
      </p:sp>
      <p:sp>
        <p:nvSpPr>
          <p:cNvPr id="5" name="Footer Placeholder 4">
            <a:extLst>
              <a:ext uri="{FF2B5EF4-FFF2-40B4-BE49-F238E27FC236}">
                <a16:creationId xmlns:a16="http://schemas.microsoft.com/office/drawing/2014/main" id="{90407AC5-91FE-98F6-6409-F29A9B6967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8CC618-50CE-B3D0-72CD-761848119F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21E63-E5B1-42BF-9B84-C477BD6AE42E}" type="slidenum">
              <a:rPr lang="en-IN" smtClean="0"/>
              <a:t>‹#›</a:t>
            </a:fld>
            <a:endParaRPr lang="en-IN"/>
          </a:p>
        </p:txBody>
      </p:sp>
    </p:spTree>
    <p:extLst>
      <p:ext uri="{BB962C8B-B14F-4D97-AF65-F5344CB8AC3E}">
        <p14:creationId xmlns:p14="http://schemas.microsoft.com/office/powerpoint/2010/main" val="214345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viso.ai/deep-learning/mask-r-cn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6805-5141-AAFE-09B7-44B937AABA9A}"/>
              </a:ext>
            </a:extLst>
          </p:cNvPr>
          <p:cNvSpPr>
            <a:spLocks noGrp="1"/>
          </p:cNvSpPr>
          <p:nvPr>
            <p:ph type="ctrTitle"/>
          </p:nvPr>
        </p:nvSpPr>
        <p:spPr/>
        <p:txBody>
          <a:bodyPr/>
          <a:lstStyle/>
          <a:p>
            <a:r>
              <a:rPr lang="en-IN" b="1" i="0" dirty="0">
                <a:solidFill>
                  <a:srgbClr val="273239"/>
                </a:solidFill>
                <a:effectLst/>
                <a:latin typeface="sofia-pro"/>
              </a:rPr>
              <a:t>Mask R-CNN </a:t>
            </a:r>
            <a:br>
              <a:rPr lang="en-IN" b="1" i="0" dirty="0">
                <a:solidFill>
                  <a:srgbClr val="273239"/>
                </a:solidFill>
                <a:effectLst/>
                <a:latin typeface="sofia-pro"/>
              </a:rPr>
            </a:br>
            <a:endParaRPr lang="en-IN" dirty="0"/>
          </a:p>
        </p:txBody>
      </p:sp>
      <p:sp>
        <p:nvSpPr>
          <p:cNvPr id="3" name="Subtitle 2">
            <a:extLst>
              <a:ext uri="{FF2B5EF4-FFF2-40B4-BE49-F238E27FC236}">
                <a16:creationId xmlns:a16="http://schemas.microsoft.com/office/drawing/2014/main" id="{4445D4E6-B195-941B-6F46-1F0F8835382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49529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12DC-F8D0-6925-4984-7FDE281ECF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82FFA6-18D6-870D-D6DF-2D761BED6F93}"/>
              </a:ext>
            </a:extLst>
          </p:cNvPr>
          <p:cNvSpPr>
            <a:spLocks noGrp="1"/>
          </p:cNvSpPr>
          <p:nvPr>
            <p:ph idx="1"/>
          </p:nvPr>
        </p:nvSpPr>
        <p:spPr/>
        <p:txBody>
          <a:bodyPr>
            <a:normAutofit fontScale="92500" lnSpcReduction="10000"/>
          </a:bodyPr>
          <a:lstStyle/>
          <a:p>
            <a:r>
              <a:rPr lang="en-US" b="0" i="0" dirty="0">
                <a:solidFill>
                  <a:srgbClr val="333333"/>
                </a:solidFill>
                <a:effectLst/>
                <a:latin typeface="Roboto" panose="02000000000000000000" pitchFamily="2" charset="0"/>
              </a:rPr>
              <a:t>The key element of Mask R-CNN is the pixel-to-pixel alignment, which is the main missing piece of Fast/Faster R-CNN. Mask R-CNN adopts the same two-stage procedure with an identical first stage (which is RPN). In the second stage, in parallel to predicting the class and box offset, Mask R-CNN also outputs a binary mask for each </a:t>
            </a:r>
            <a:r>
              <a:rPr lang="en-US" b="0" i="0" dirty="0" err="1">
                <a:solidFill>
                  <a:srgbClr val="333333"/>
                </a:solidFill>
                <a:effectLst/>
                <a:latin typeface="Roboto" panose="02000000000000000000" pitchFamily="2" charset="0"/>
              </a:rPr>
              <a:t>RoI</a:t>
            </a:r>
            <a:r>
              <a:rPr lang="en-US" b="0" i="0" dirty="0">
                <a:solidFill>
                  <a:srgbClr val="333333"/>
                </a:solidFill>
                <a:effectLst/>
                <a:latin typeface="Roboto" panose="02000000000000000000" pitchFamily="2" charset="0"/>
              </a:rPr>
              <a:t>. This is in contrast to most recent systems, where classification depends on mask predictions. Furthermore, Mask R-CNN is simple to implement and train given the Faster R-CNN framework, which facilitates a wide range of flexible architecture designs. Additionally, the mask branch only adds a small computational overhead, enabling a fast system and rapid experimentation.</a:t>
            </a:r>
            <a:br>
              <a:rPr lang="en-US" dirty="0"/>
            </a:br>
            <a:endParaRPr lang="en-IN" dirty="0"/>
          </a:p>
        </p:txBody>
      </p:sp>
    </p:spTree>
    <p:extLst>
      <p:ext uri="{BB962C8B-B14F-4D97-AF65-F5344CB8AC3E}">
        <p14:creationId xmlns:p14="http://schemas.microsoft.com/office/powerpoint/2010/main" val="243694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427C-F4C7-79D4-B959-9616CF8A3103}"/>
              </a:ext>
            </a:extLst>
          </p:cNvPr>
          <p:cNvSpPr>
            <a:spLocks noGrp="1"/>
          </p:cNvSpPr>
          <p:nvPr>
            <p:ph type="title"/>
          </p:nvPr>
        </p:nvSpPr>
        <p:spPr/>
        <p:txBody>
          <a:bodyPr/>
          <a:lstStyle/>
          <a:p>
            <a:r>
              <a:rPr lang="en-IN" b="1" i="0" dirty="0">
                <a:solidFill>
                  <a:srgbClr val="273239"/>
                </a:solidFill>
                <a:effectLst/>
                <a:latin typeface="urw-din"/>
              </a:rPr>
              <a:t>Mask R-CNN architecture:</a:t>
            </a:r>
            <a:endParaRPr lang="en-IN" dirty="0"/>
          </a:p>
        </p:txBody>
      </p:sp>
      <p:sp>
        <p:nvSpPr>
          <p:cNvPr id="3" name="Content Placeholder 2">
            <a:extLst>
              <a:ext uri="{FF2B5EF4-FFF2-40B4-BE49-F238E27FC236}">
                <a16:creationId xmlns:a16="http://schemas.microsoft.com/office/drawing/2014/main" id="{D7B13774-170E-E3B6-AD02-E274A72AE6D8}"/>
              </a:ext>
            </a:extLst>
          </p:cNvPr>
          <p:cNvSpPr>
            <a:spLocks noGrp="1"/>
          </p:cNvSpPr>
          <p:nvPr>
            <p:ph sz="half" idx="1"/>
          </p:nvPr>
        </p:nvSpPr>
        <p:spPr/>
        <p:txBody>
          <a:bodyPr>
            <a:normAutofit fontScale="92500" lnSpcReduction="10000"/>
          </a:bodyPr>
          <a:lstStyle/>
          <a:p>
            <a:pPr algn="just"/>
            <a:r>
              <a:rPr lang="en-US" b="0" i="0" dirty="0">
                <a:solidFill>
                  <a:srgbClr val="273239"/>
                </a:solidFill>
                <a:effectLst/>
                <a:latin typeface="urw-din"/>
              </a:rPr>
              <a:t>Mask R-CNN was proposed by </a:t>
            </a:r>
            <a:r>
              <a:rPr lang="en-US" b="0" i="1" dirty="0" err="1">
                <a:solidFill>
                  <a:srgbClr val="273239"/>
                </a:solidFill>
                <a:effectLst/>
                <a:latin typeface="urw-din"/>
              </a:rPr>
              <a:t>Kaiming</a:t>
            </a:r>
            <a:r>
              <a:rPr lang="en-US" b="0" i="1" dirty="0">
                <a:solidFill>
                  <a:srgbClr val="273239"/>
                </a:solidFill>
                <a:effectLst/>
                <a:latin typeface="urw-din"/>
              </a:rPr>
              <a:t> He et al. </a:t>
            </a:r>
            <a:r>
              <a:rPr lang="en-US" b="0" i="0" dirty="0">
                <a:solidFill>
                  <a:srgbClr val="273239"/>
                </a:solidFill>
                <a:effectLst/>
                <a:latin typeface="urw-din"/>
              </a:rPr>
              <a:t>in 2017. </a:t>
            </a:r>
          </a:p>
          <a:p>
            <a:pPr algn="just"/>
            <a:r>
              <a:rPr lang="en-US" b="0" i="0" dirty="0">
                <a:solidFill>
                  <a:srgbClr val="273239"/>
                </a:solidFill>
                <a:effectLst/>
                <a:latin typeface="urw-din"/>
              </a:rPr>
              <a:t>It is very similar to Faster R-CNN except there is another layer to predict segmented.</a:t>
            </a:r>
          </a:p>
          <a:p>
            <a:pPr algn="just"/>
            <a:r>
              <a:rPr lang="en-US" b="0" i="0" dirty="0">
                <a:solidFill>
                  <a:srgbClr val="273239"/>
                </a:solidFill>
                <a:effectLst/>
                <a:latin typeface="urw-din"/>
              </a:rPr>
              <a:t> The stage of region proposal generation is same in both the architecture the second stage which works in parallel predict class, generate bounding box as well as outputs a binary mask for each </a:t>
            </a:r>
            <a:r>
              <a:rPr lang="en-US" b="0" i="0" dirty="0" err="1">
                <a:solidFill>
                  <a:srgbClr val="273239"/>
                </a:solidFill>
                <a:effectLst/>
                <a:latin typeface="urw-din"/>
              </a:rPr>
              <a:t>RoI</a:t>
            </a:r>
            <a:r>
              <a:rPr lang="en-US" b="0" i="0" dirty="0">
                <a:solidFill>
                  <a:srgbClr val="273239"/>
                </a:solidFill>
                <a:effectLst/>
                <a:latin typeface="urw-din"/>
              </a:rPr>
              <a:t>.</a:t>
            </a:r>
            <a:endParaRPr lang="en-IN" dirty="0"/>
          </a:p>
        </p:txBody>
      </p:sp>
      <p:pic>
        <p:nvPicPr>
          <p:cNvPr id="5" name="Content Placeholder 4">
            <a:extLst>
              <a:ext uri="{FF2B5EF4-FFF2-40B4-BE49-F238E27FC236}">
                <a16:creationId xmlns:a16="http://schemas.microsoft.com/office/drawing/2014/main" id="{408BD7E4-6C66-B123-3871-B27C5914BE8B}"/>
              </a:ext>
            </a:extLst>
          </p:cNvPr>
          <p:cNvPicPr>
            <a:picLocks noGrp="1" noChangeAspect="1"/>
          </p:cNvPicPr>
          <p:nvPr>
            <p:ph sz="half" idx="2"/>
          </p:nvPr>
        </p:nvPicPr>
        <p:blipFill>
          <a:blip r:embed="rId2"/>
          <a:stretch>
            <a:fillRect/>
          </a:stretch>
        </p:blipFill>
        <p:spPr>
          <a:xfrm>
            <a:off x="7029450" y="1276709"/>
            <a:ext cx="4324350" cy="4023424"/>
          </a:xfrm>
          <a:prstGeom prst="rect">
            <a:avLst/>
          </a:prstGeom>
        </p:spPr>
      </p:pic>
    </p:spTree>
    <p:extLst>
      <p:ext uri="{BB962C8B-B14F-4D97-AF65-F5344CB8AC3E}">
        <p14:creationId xmlns:p14="http://schemas.microsoft.com/office/powerpoint/2010/main" val="33283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E212-41E5-BED1-5F86-B90A1E4B135C}"/>
              </a:ext>
            </a:extLst>
          </p:cNvPr>
          <p:cNvSpPr>
            <a:spLocks noGrp="1"/>
          </p:cNvSpPr>
          <p:nvPr>
            <p:ph type="title"/>
          </p:nvPr>
        </p:nvSpPr>
        <p:spPr/>
        <p:txBody>
          <a:bodyPr/>
          <a:lstStyle/>
          <a:p>
            <a:r>
              <a:rPr lang="en-IN" b="0" i="0" dirty="0">
                <a:solidFill>
                  <a:srgbClr val="273239"/>
                </a:solidFill>
                <a:effectLst/>
                <a:latin typeface="urw-din"/>
              </a:rPr>
              <a:t>It comprises of –</a:t>
            </a:r>
            <a:endParaRPr lang="en-IN" dirty="0"/>
          </a:p>
        </p:txBody>
      </p:sp>
      <p:sp>
        <p:nvSpPr>
          <p:cNvPr id="3" name="Content Placeholder 2">
            <a:extLst>
              <a:ext uri="{FF2B5EF4-FFF2-40B4-BE49-F238E27FC236}">
                <a16:creationId xmlns:a16="http://schemas.microsoft.com/office/drawing/2014/main" id="{F3C31807-A0DA-6AD2-B410-1456927B149D}"/>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Backbone Network</a:t>
            </a:r>
          </a:p>
          <a:p>
            <a:pPr algn="l" fontAlgn="base">
              <a:buFont typeface="Arial" panose="020B0604020202020204" pitchFamily="34" charset="0"/>
              <a:buChar char="•"/>
            </a:pPr>
            <a:r>
              <a:rPr lang="en-US" b="0" i="0" dirty="0">
                <a:solidFill>
                  <a:srgbClr val="273239"/>
                </a:solidFill>
                <a:effectLst/>
                <a:latin typeface="urw-din"/>
              </a:rPr>
              <a:t>Region Proposal Network</a:t>
            </a:r>
          </a:p>
          <a:p>
            <a:pPr algn="l" fontAlgn="base">
              <a:buFont typeface="Arial" panose="020B0604020202020204" pitchFamily="34" charset="0"/>
              <a:buChar char="•"/>
            </a:pPr>
            <a:r>
              <a:rPr lang="en-US" b="0" i="0" dirty="0">
                <a:solidFill>
                  <a:srgbClr val="273239"/>
                </a:solidFill>
                <a:effectLst/>
                <a:latin typeface="urw-din"/>
              </a:rPr>
              <a:t>Mask Representation</a:t>
            </a:r>
          </a:p>
          <a:p>
            <a:pPr algn="l" fontAlgn="base">
              <a:buFont typeface="Arial" panose="020B0604020202020204" pitchFamily="34" charset="0"/>
              <a:buChar char="•"/>
            </a:pPr>
            <a:r>
              <a:rPr lang="en-US" b="0" i="0" dirty="0" err="1">
                <a:solidFill>
                  <a:srgbClr val="273239"/>
                </a:solidFill>
                <a:effectLst/>
                <a:latin typeface="urw-din"/>
              </a:rPr>
              <a:t>RoI</a:t>
            </a:r>
            <a:r>
              <a:rPr lang="en-US" b="0" i="0" dirty="0">
                <a:solidFill>
                  <a:srgbClr val="273239"/>
                </a:solidFill>
                <a:effectLst/>
                <a:latin typeface="urw-din"/>
              </a:rPr>
              <a:t> Align</a:t>
            </a:r>
          </a:p>
          <a:p>
            <a:endParaRPr lang="en-IN" dirty="0"/>
          </a:p>
        </p:txBody>
      </p:sp>
    </p:spTree>
    <p:extLst>
      <p:ext uri="{BB962C8B-B14F-4D97-AF65-F5344CB8AC3E}">
        <p14:creationId xmlns:p14="http://schemas.microsoft.com/office/powerpoint/2010/main" val="197071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AC46-5908-E02B-02CB-93D78AC3ABD5}"/>
              </a:ext>
            </a:extLst>
          </p:cNvPr>
          <p:cNvSpPr>
            <a:spLocks noGrp="1"/>
          </p:cNvSpPr>
          <p:nvPr>
            <p:ph type="title"/>
          </p:nvPr>
        </p:nvSpPr>
        <p:spPr/>
        <p:txBody>
          <a:bodyPr/>
          <a:lstStyle/>
          <a:p>
            <a:r>
              <a:rPr lang="en-IN" b="1" i="0" dirty="0">
                <a:solidFill>
                  <a:srgbClr val="273239"/>
                </a:solidFill>
                <a:effectLst/>
                <a:latin typeface="urw-din"/>
              </a:rPr>
              <a:t>Backbone Network:</a:t>
            </a:r>
            <a:endParaRPr lang="en-IN" dirty="0"/>
          </a:p>
        </p:txBody>
      </p:sp>
      <p:sp>
        <p:nvSpPr>
          <p:cNvPr id="3" name="Content Placeholder 2">
            <a:extLst>
              <a:ext uri="{FF2B5EF4-FFF2-40B4-BE49-F238E27FC236}">
                <a16:creationId xmlns:a16="http://schemas.microsoft.com/office/drawing/2014/main" id="{B3638032-276C-AD23-41AA-92A1CD777129}"/>
              </a:ext>
            </a:extLst>
          </p:cNvPr>
          <p:cNvSpPr>
            <a:spLocks noGrp="1"/>
          </p:cNvSpPr>
          <p:nvPr>
            <p:ph sz="half" idx="1"/>
          </p:nvPr>
        </p:nvSpPr>
        <p:spPr/>
        <p:txBody>
          <a:bodyPr>
            <a:normAutofit fontScale="77500" lnSpcReduction="20000"/>
          </a:bodyPr>
          <a:lstStyle/>
          <a:p>
            <a:r>
              <a:rPr lang="en-US" b="0" i="0" dirty="0">
                <a:solidFill>
                  <a:srgbClr val="273239"/>
                </a:solidFill>
                <a:effectLst/>
                <a:latin typeface="urw-din"/>
              </a:rPr>
              <a:t>The authors of Mask R-CNN experimented on two kinds of backbone network.</a:t>
            </a:r>
          </a:p>
          <a:p>
            <a:r>
              <a:rPr lang="en-US" b="0" i="0" dirty="0">
                <a:solidFill>
                  <a:srgbClr val="273239"/>
                </a:solidFill>
                <a:effectLst/>
                <a:latin typeface="urw-din"/>
              </a:rPr>
              <a:t> The first is standard ResNet architecture (ResNet-C4) and another is ResNet with feature pyramid network. </a:t>
            </a:r>
          </a:p>
          <a:p>
            <a:r>
              <a:rPr lang="en-US" b="0" i="0" dirty="0">
                <a:solidFill>
                  <a:srgbClr val="273239"/>
                </a:solidFill>
                <a:effectLst/>
                <a:latin typeface="urw-din"/>
              </a:rPr>
              <a:t>The standard ResNet architecture was similar to that of Faster R-CNN but the ResNet-FPN has proposed some modification. </a:t>
            </a:r>
          </a:p>
          <a:p>
            <a:r>
              <a:rPr lang="en-US" b="0" i="0" dirty="0">
                <a:solidFill>
                  <a:srgbClr val="273239"/>
                </a:solidFill>
                <a:effectLst/>
                <a:latin typeface="urw-din"/>
              </a:rPr>
              <a:t>This consists of a multi-layer </a:t>
            </a:r>
            <a:r>
              <a:rPr lang="en-US" b="0" i="0" dirty="0" err="1">
                <a:solidFill>
                  <a:srgbClr val="273239"/>
                </a:solidFill>
                <a:effectLst/>
                <a:latin typeface="urw-din"/>
              </a:rPr>
              <a:t>RoI</a:t>
            </a:r>
            <a:r>
              <a:rPr lang="en-US" b="0" i="0" dirty="0">
                <a:solidFill>
                  <a:srgbClr val="273239"/>
                </a:solidFill>
                <a:effectLst/>
                <a:latin typeface="urw-din"/>
              </a:rPr>
              <a:t> generation. This multi layer feature pyramid network generate </a:t>
            </a:r>
            <a:r>
              <a:rPr lang="en-US" b="0" i="0" dirty="0" err="1">
                <a:solidFill>
                  <a:srgbClr val="273239"/>
                </a:solidFill>
                <a:effectLst/>
                <a:latin typeface="urw-din"/>
              </a:rPr>
              <a:t>RoI</a:t>
            </a:r>
            <a:r>
              <a:rPr lang="en-US" b="0" i="0" dirty="0">
                <a:solidFill>
                  <a:srgbClr val="273239"/>
                </a:solidFill>
                <a:effectLst/>
                <a:latin typeface="urw-din"/>
              </a:rPr>
              <a:t> of different scale which improves the accuracy of previous ResNet architecture.</a:t>
            </a:r>
            <a:endParaRPr lang="en-IN" dirty="0"/>
          </a:p>
        </p:txBody>
      </p:sp>
      <p:pic>
        <p:nvPicPr>
          <p:cNvPr id="5" name="Content Placeholder 4">
            <a:extLst>
              <a:ext uri="{FF2B5EF4-FFF2-40B4-BE49-F238E27FC236}">
                <a16:creationId xmlns:a16="http://schemas.microsoft.com/office/drawing/2014/main" id="{CA4BBA89-F21C-9414-4B4A-846DE74D54BF}"/>
              </a:ext>
            </a:extLst>
          </p:cNvPr>
          <p:cNvPicPr>
            <a:picLocks noGrp="1" noChangeAspect="1"/>
          </p:cNvPicPr>
          <p:nvPr>
            <p:ph sz="half" idx="2"/>
          </p:nvPr>
        </p:nvPicPr>
        <p:blipFill>
          <a:blip r:embed="rId2"/>
          <a:stretch>
            <a:fillRect/>
          </a:stretch>
        </p:blipFill>
        <p:spPr>
          <a:xfrm>
            <a:off x="6172200" y="2117076"/>
            <a:ext cx="5181600" cy="3768436"/>
          </a:xfrm>
          <a:prstGeom prst="rect">
            <a:avLst/>
          </a:prstGeom>
        </p:spPr>
      </p:pic>
    </p:spTree>
    <p:extLst>
      <p:ext uri="{BB962C8B-B14F-4D97-AF65-F5344CB8AC3E}">
        <p14:creationId xmlns:p14="http://schemas.microsoft.com/office/powerpoint/2010/main" val="3107099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7DE7-8398-80FD-0E9E-A0F03CBED4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BB5A4B-A081-2EEA-C620-4139B46B7B93}"/>
              </a:ext>
            </a:extLst>
          </p:cNvPr>
          <p:cNvSpPr>
            <a:spLocks noGrp="1"/>
          </p:cNvSpPr>
          <p:nvPr>
            <p:ph idx="1"/>
          </p:nvPr>
        </p:nvSpPr>
        <p:spPr/>
        <p:txBody>
          <a:bodyPr>
            <a:normAutofit fontScale="92500" lnSpcReduction="20000"/>
          </a:bodyPr>
          <a:lstStyle/>
          <a:p>
            <a:r>
              <a:rPr lang="en-US" b="0" i="0" dirty="0">
                <a:solidFill>
                  <a:srgbClr val="273239"/>
                </a:solidFill>
                <a:effectLst/>
                <a:latin typeface="urw-din"/>
              </a:rPr>
              <a:t>At every layer the feature maps size is reduced by half and number of feature maps are doubled. </a:t>
            </a:r>
          </a:p>
          <a:p>
            <a:r>
              <a:rPr lang="en-US" b="0" i="0" dirty="0">
                <a:solidFill>
                  <a:srgbClr val="273239"/>
                </a:solidFill>
                <a:effectLst/>
                <a:latin typeface="urw-din"/>
              </a:rPr>
              <a:t>We took output from four layers </a:t>
            </a:r>
            <a:r>
              <a:rPr lang="en-US" b="0" i="1" dirty="0">
                <a:solidFill>
                  <a:srgbClr val="273239"/>
                </a:solidFill>
                <a:effectLst/>
                <a:latin typeface="urw-din"/>
              </a:rPr>
              <a:t>(layer – 1, 2, 3 and 4)</a:t>
            </a:r>
            <a:r>
              <a:rPr lang="en-US" b="0" i="0" dirty="0">
                <a:solidFill>
                  <a:srgbClr val="273239"/>
                </a:solidFill>
                <a:effectLst/>
                <a:latin typeface="urw-din"/>
              </a:rPr>
              <a:t>. </a:t>
            </a:r>
          </a:p>
          <a:p>
            <a:r>
              <a:rPr lang="en-US" b="0" i="0" dirty="0">
                <a:solidFill>
                  <a:srgbClr val="273239"/>
                </a:solidFill>
                <a:effectLst/>
                <a:latin typeface="urw-din"/>
              </a:rPr>
              <a:t>To generate final feature maps, we use an approach called top-bottom pathway. We start from the top feature map</a:t>
            </a:r>
            <a:r>
              <a:rPr lang="en-US" b="0" i="1" dirty="0">
                <a:solidFill>
                  <a:srgbClr val="273239"/>
                </a:solidFill>
                <a:effectLst/>
                <a:latin typeface="urw-din"/>
              </a:rPr>
              <a:t>(w/32, h/32, 256)</a:t>
            </a:r>
            <a:r>
              <a:rPr lang="en-US" b="0" i="0" dirty="0">
                <a:solidFill>
                  <a:srgbClr val="273239"/>
                </a:solidFill>
                <a:effectLst/>
                <a:latin typeface="urw-din"/>
              </a:rPr>
              <a:t> and work our way down to bigger ones, by upscale operations. </a:t>
            </a:r>
          </a:p>
          <a:p>
            <a:r>
              <a:rPr lang="en-US" b="0" i="0" dirty="0">
                <a:solidFill>
                  <a:srgbClr val="273239"/>
                </a:solidFill>
                <a:effectLst/>
                <a:latin typeface="urw-din"/>
              </a:rPr>
              <a:t>Before up sampling we also apply the </a:t>
            </a:r>
            <a:r>
              <a:rPr lang="en-US" b="0" i="1" dirty="0">
                <a:solidFill>
                  <a:srgbClr val="273239"/>
                </a:solidFill>
                <a:effectLst/>
                <a:latin typeface="urw-din"/>
              </a:rPr>
              <a:t>1*1</a:t>
            </a:r>
            <a:r>
              <a:rPr lang="en-US" b="0" i="0" dirty="0">
                <a:solidFill>
                  <a:srgbClr val="273239"/>
                </a:solidFill>
                <a:effectLst/>
                <a:latin typeface="urw-din"/>
              </a:rPr>
              <a:t> convolution to bring down the number of channels to </a:t>
            </a:r>
            <a:r>
              <a:rPr lang="en-US" b="0" i="1" dirty="0">
                <a:solidFill>
                  <a:srgbClr val="273239"/>
                </a:solidFill>
                <a:effectLst/>
                <a:latin typeface="urw-din"/>
              </a:rPr>
              <a:t>256</a:t>
            </a:r>
            <a:r>
              <a:rPr lang="en-US" b="0" i="0" dirty="0">
                <a:solidFill>
                  <a:srgbClr val="273239"/>
                </a:solidFill>
                <a:effectLst/>
                <a:latin typeface="urw-din"/>
              </a:rPr>
              <a:t>. </a:t>
            </a:r>
          </a:p>
          <a:p>
            <a:r>
              <a:rPr lang="en-US" b="0" i="0" dirty="0">
                <a:solidFill>
                  <a:srgbClr val="273239"/>
                </a:solidFill>
                <a:effectLst/>
                <a:latin typeface="urw-din"/>
              </a:rPr>
              <a:t>This is then added element-wise to the up-sampled output from the previous iteration. </a:t>
            </a:r>
          </a:p>
          <a:p>
            <a:r>
              <a:rPr lang="en-US" b="0" i="0" dirty="0">
                <a:solidFill>
                  <a:srgbClr val="273239"/>
                </a:solidFill>
                <a:effectLst/>
                <a:latin typeface="urw-din"/>
              </a:rPr>
              <a:t>All the outputs are subjected to </a:t>
            </a:r>
            <a:r>
              <a:rPr lang="en-US" b="0" i="1" dirty="0">
                <a:solidFill>
                  <a:srgbClr val="273239"/>
                </a:solidFill>
                <a:effectLst/>
                <a:latin typeface="urw-din"/>
              </a:rPr>
              <a:t>3 X 3</a:t>
            </a:r>
            <a:r>
              <a:rPr lang="en-US" b="0" i="0" dirty="0">
                <a:solidFill>
                  <a:srgbClr val="273239"/>
                </a:solidFill>
                <a:effectLst/>
                <a:latin typeface="urw-din"/>
              </a:rPr>
              <a:t> convolution layer to create final </a:t>
            </a:r>
            <a:r>
              <a:rPr lang="en-US" b="0" i="1" dirty="0">
                <a:solidFill>
                  <a:srgbClr val="273239"/>
                </a:solidFill>
                <a:effectLst/>
                <a:latin typeface="urw-din"/>
              </a:rPr>
              <a:t>4 feature maps(P2, P3, P4, P5)</a:t>
            </a:r>
            <a:r>
              <a:rPr lang="en-US" b="0" i="0" dirty="0">
                <a:solidFill>
                  <a:srgbClr val="273239"/>
                </a:solidFill>
                <a:effectLst/>
                <a:latin typeface="urw-din"/>
              </a:rPr>
              <a:t>. The </a:t>
            </a:r>
            <a:r>
              <a:rPr lang="en-US" b="0" i="1" dirty="0">
                <a:solidFill>
                  <a:srgbClr val="273239"/>
                </a:solidFill>
                <a:effectLst/>
                <a:latin typeface="urw-din"/>
              </a:rPr>
              <a:t>5th</a:t>
            </a:r>
            <a:r>
              <a:rPr lang="en-US" b="0" i="0" dirty="0">
                <a:solidFill>
                  <a:srgbClr val="273239"/>
                </a:solidFill>
                <a:effectLst/>
                <a:latin typeface="urw-din"/>
              </a:rPr>
              <a:t> feature map </a:t>
            </a:r>
            <a:r>
              <a:rPr lang="en-US" b="0" i="1" dirty="0">
                <a:solidFill>
                  <a:srgbClr val="273239"/>
                </a:solidFill>
                <a:effectLst/>
                <a:latin typeface="urw-din"/>
              </a:rPr>
              <a:t>(P6)</a:t>
            </a:r>
            <a:r>
              <a:rPr lang="en-US" b="0" i="0" dirty="0">
                <a:solidFill>
                  <a:srgbClr val="273239"/>
                </a:solidFill>
                <a:effectLst/>
                <a:latin typeface="urw-din"/>
              </a:rPr>
              <a:t> is generated from a max pooling operation from </a:t>
            </a:r>
            <a:r>
              <a:rPr lang="en-US" b="0" i="1" dirty="0">
                <a:solidFill>
                  <a:srgbClr val="273239"/>
                </a:solidFill>
                <a:effectLst/>
                <a:latin typeface="urw-din"/>
              </a:rPr>
              <a:t>P5</a:t>
            </a:r>
            <a:endParaRPr lang="en-IN" dirty="0"/>
          </a:p>
        </p:txBody>
      </p:sp>
    </p:spTree>
    <p:extLst>
      <p:ext uri="{BB962C8B-B14F-4D97-AF65-F5344CB8AC3E}">
        <p14:creationId xmlns:p14="http://schemas.microsoft.com/office/powerpoint/2010/main" val="86359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9C39-B006-2159-E8F3-0A3FAE3642D4}"/>
              </a:ext>
            </a:extLst>
          </p:cNvPr>
          <p:cNvSpPr>
            <a:spLocks noGrp="1"/>
          </p:cNvSpPr>
          <p:nvPr>
            <p:ph type="title"/>
          </p:nvPr>
        </p:nvSpPr>
        <p:spPr/>
        <p:txBody>
          <a:bodyPr/>
          <a:lstStyle/>
          <a:p>
            <a:r>
              <a:rPr lang="en-IN" b="1" i="0" dirty="0">
                <a:solidFill>
                  <a:srgbClr val="273239"/>
                </a:solidFill>
                <a:effectLst/>
                <a:latin typeface="urw-din"/>
              </a:rPr>
              <a:t>Region Proposal Network</a:t>
            </a:r>
            <a:endParaRPr lang="en-IN" dirty="0"/>
          </a:p>
        </p:txBody>
      </p:sp>
      <p:sp>
        <p:nvSpPr>
          <p:cNvPr id="3" name="Content Placeholder 2">
            <a:extLst>
              <a:ext uri="{FF2B5EF4-FFF2-40B4-BE49-F238E27FC236}">
                <a16:creationId xmlns:a16="http://schemas.microsoft.com/office/drawing/2014/main" id="{4737C47E-6B5D-1688-BA19-8E71BB67BDF8}"/>
              </a:ext>
            </a:extLst>
          </p:cNvPr>
          <p:cNvSpPr>
            <a:spLocks noGrp="1"/>
          </p:cNvSpPr>
          <p:nvPr>
            <p:ph sz="half" idx="1"/>
          </p:nvPr>
        </p:nvSpPr>
        <p:spPr/>
        <p:txBody>
          <a:bodyPr>
            <a:normAutofit fontScale="85000" lnSpcReduction="10000"/>
          </a:bodyPr>
          <a:lstStyle/>
          <a:p>
            <a:pPr algn="just"/>
            <a:r>
              <a:rPr lang="en-US" b="0" i="0" dirty="0">
                <a:solidFill>
                  <a:srgbClr val="273239"/>
                </a:solidFill>
                <a:effectLst/>
                <a:latin typeface="urw-din"/>
              </a:rPr>
              <a:t>All the convolution feature map that is generated by the previous layer is passed through a </a:t>
            </a:r>
            <a:r>
              <a:rPr lang="en-US" b="0" i="1" dirty="0">
                <a:solidFill>
                  <a:srgbClr val="273239"/>
                </a:solidFill>
                <a:effectLst/>
                <a:latin typeface="urw-din"/>
              </a:rPr>
              <a:t>3*3</a:t>
            </a:r>
            <a:r>
              <a:rPr lang="en-US" b="0" i="0" dirty="0">
                <a:solidFill>
                  <a:srgbClr val="273239"/>
                </a:solidFill>
                <a:effectLst/>
                <a:latin typeface="urw-din"/>
              </a:rPr>
              <a:t> convolution layer. </a:t>
            </a:r>
          </a:p>
          <a:p>
            <a:pPr algn="just"/>
            <a:r>
              <a:rPr lang="en-US" b="0" i="0" dirty="0">
                <a:solidFill>
                  <a:srgbClr val="273239"/>
                </a:solidFill>
                <a:effectLst/>
                <a:latin typeface="urw-din"/>
              </a:rPr>
              <a:t>The output of this then passed into two parallel branches that determine the </a:t>
            </a:r>
            <a:r>
              <a:rPr lang="en-US" b="0" i="0" dirty="0" err="1">
                <a:solidFill>
                  <a:srgbClr val="273239"/>
                </a:solidFill>
                <a:effectLst/>
                <a:latin typeface="urw-din"/>
              </a:rPr>
              <a:t>objectness</a:t>
            </a:r>
            <a:r>
              <a:rPr lang="en-US" b="0" i="0" dirty="0">
                <a:solidFill>
                  <a:srgbClr val="273239"/>
                </a:solidFill>
                <a:effectLst/>
                <a:latin typeface="urw-din"/>
              </a:rPr>
              <a:t> score and regress the bounding box coordinates.</a:t>
            </a:r>
          </a:p>
          <a:p>
            <a:pPr algn="just"/>
            <a:r>
              <a:rPr lang="en-US" b="0" i="0" dirty="0">
                <a:solidFill>
                  <a:srgbClr val="273239"/>
                </a:solidFill>
                <a:effectLst/>
                <a:latin typeface="urw-din"/>
              </a:rPr>
              <a:t>Here,  only use only one anchor stride and </a:t>
            </a:r>
            <a:r>
              <a:rPr lang="en-US" b="0" i="1" dirty="0">
                <a:solidFill>
                  <a:srgbClr val="273239"/>
                </a:solidFill>
                <a:effectLst/>
                <a:latin typeface="urw-din"/>
              </a:rPr>
              <a:t>3</a:t>
            </a:r>
            <a:r>
              <a:rPr lang="en-US" b="0" i="0" dirty="0">
                <a:solidFill>
                  <a:srgbClr val="273239"/>
                </a:solidFill>
                <a:effectLst/>
                <a:latin typeface="urw-din"/>
              </a:rPr>
              <a:t> anchor ratios for a feature pyramid (because we already have feature maps of different sizes to check for objects of different size).</a:t>
            </a:r>
          </a:p>
          <a:p>
            <a:endParaRPr lang="en-IN" dirty="0"/>
          </a:p>
        </p:txBody>
      </p:sp>
      <p:pic>
        <p:nvPicPr>
          <p:cNvPr id="5" name="Content Placeholder 4">
            <a:extLst>
              <a:ext uri="{FF2B5EF4-FFF2-40B4-BE49-F238E27FC236}">
                <a16:creationId xmlns:a16="http://schemas.microsoft.com/office/drawing/2014/main" id="{EBA95FA0-6EF7-DCF6-66BA-CFA0793AD9B8}"/>
              </a:ext>
            </a:extLst>
          </p:cNvPr>
          <p:cNvPicPr>
            <a:picLocks noGrp="1" noChangeAspect="1"/>
          </p:cNvPicPr>
          <p:nvPr>
            <p:ph sz="half" idx="2"/>
          </p:nvPr>
        </p:nvPicPr>
        <p:blipFill>
          <a:blip r:embed="rId2"/>
          <a:stretch>
            <a:fillRect/>
          </a:stretch>
        </p:blipFill>
        <p:spPr>
          <a:xfrm>
            <a:off x="6495692" y="1604513"/>
            <a:ext cx="4338996" cy="4270076"/>
          </a:xfrm>
          <a:prstGeom prst="rect">
            <a:avLst/>
          </a:prstGeom>
        </p:spPr>
      </p:pic>
    </p:spTree>
    <p:extLst>
      <p:ext uri="{BB962C8B-B14F-4D97-AF65-F5344CB8AC3E}">
        <p14:creationId xmlns:p14="http://schemas.microsoft.com/office/powerpoint/2010/main" val="357662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E4A62-2EC4-6E9F-6AB8-3E2273FFC6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6348C2-88CD-4B3D-49C6-4A0830E21D93}"/>
              </a:ext>
            </a:extLst>
          </p:cNvPr>
          <p:cNvSpPr>
            <a:spLocks noGrp="1"/>
          </p:cNvSpPr>
          <p:nvPr>
            <p:ph idx="1"/>
          </p:nvPr>
        </p:nvSpPr>
        <p:spPr/>
        <p:txBody>
          <a:bodyPr>
            <a:normAutofit fontScale="70000" lnSpcReduction="20000"/>
          </a:bodyPr>
          <a:lstStyle/>
          <a:p>
            <a:pPr algn="just"/>
            <a:r>
              <a:rPr lang="en-US" b="0" i="0" dirty="0">
                <a:solidFill>
                  <a:srgbClr val="273239"/>
                </a:solidFill>
                <a:effectLst/>
                <a:latin typeface="urw-din"/>
              </a:rPr>
              <a:t>A mask contains spatial information about the object.</a:t>
            </a:r>
          </a:p>
          <a:p>
            <a:pPr algn="just"/>
            <a:r>
              <a:rPr lang="en-US" b="0" i="0" dirty="0">
                <a:solidFill>
                  <a:srgbClr val="273239"/>
                </a:solidFill>
                <a:effectLst/>
                <a:latin typeface="urw-din"/>
              </a:rPr>
              <a:t> Thus, unlike the classification and bounding box regression layers, we could not collapse the output to fully connected layer to improve since it requires pixel-to-pixel correspondence from the above layer. </a:t>
            </a:r>
          </a:p>
          <a:p>
            <a:pPr algn="just"/>
            <a:r>
              <a:rPr lang="en-US" b="0" i="0" dirty="0">
                <a:solidFill>
                  <a:srgbClr val="273239"/>
                </a:solidFill>
                <a:effectLst/>
                <a:latin typeface="urw-din"/>
              </a:rPr>
              <a:t>Mask R-CNN uses a fully connected network to predict the mask. </a:t>
            </a:r>
          </a:p>
          <a:p>
            <a:pPr algn="just"/>
            <a:r>
              <a:rPr lang="en-US" b="0" i="0" dirty="0">
                <a:solidFill>
                  <a:srgbClr val="273239"/>
                </a:solidFill>
                <a:effectLst/>
                <a:latin typeface="urw-din"/>
              </a:rPr>
              <a:t>This </a:t>
            </a:r>
            <a:r>
              <a:rPr lang="en-US" b="0" i="0" dirty="0" err="1">
                <a:solidFill>
                  <a:srgbClr val="273239"/>
                </a:solidFill>
                <a:effectLst/>
                <a:latin typeface="urw-din"/>
              </a:rPr>
              <a:t>ConvNet</a:t>
            </a:r>
            <a:r>
              <a:rPr lang="en-US" b="0" i="0" dirty="0">
                <a:solidFill>
                  <a:srgbClr val="273239"/>
                </a:solidFill>
                <a:effectLst/>
                <a:latin typeface="urw-din"/>
              </a:rPr>
              <a:t> takes an </a:t>
            </a:r>
            <a:r>
              <a:rPr lang="en-US" b="0" i="0" dirty="0" err="1">
                <a:solidFill>
                  <a:srgbClr val="273239"/>
                </a:solidFill>
                <a:effectLst/>
                <a:latin typeface="urw-din"/>
              </a:rPr>
              <a:t>RoI</a:t>
            </a:r>
            <a:r>
              <a:rPr lang="en-US" b="0" i="0" dirty="0">
                <a:solidFill>
                  <a:srgbClr val="273239"/>
                </a:solidFill>
                <a:effectLst/>
                <a:latin typeface="urw-din"/>
              </a:rPr>
              <a:t> as input and outputs the </a:t>
            </a:r>
            <a:r>
              <a:rPr lang="en-US" b="0" i="1" dirty="0">
                <a:solidFill>
                  <a:srgbClr val="273239"/>
                </a:solidFill>
                <a:effectLst/>
                <a:latin typeface="urw-din"/>
              </a:rPr>
              <a:t>m*m</a:t>
            </a:r>
            <a:r>
              <a:rPr lang="en-US" b="0" i="0" dirty="0">
                <a:solidFill>
                  <a:srgbClr val="273239"/>
                </a:solidFill>
                <a:effectLst/>
                <a:latin typeface="urw-din"/>
              </a:rPr>
              <a:t> mask representation. We also upscale this mask for inference on input image and reduce the channels to </a:t>
            </a:r>
            <a:r>
              <a:rPr lang="en-US" b="0" i="1" dirty="0">
                <a:solidFill>
                  <a:srgbClr val="273239"/>
                </a:solidFill>
                <a:effectLst/>
                <a:latin typeface="urw-din"/>
              </a:rPr>
              <a:t>256</a:t>
            </a:r>
            <a:r>
              <a:rPr lang="en-US" b="0" i="0" dirty="0">
                <a:solidFill>
                  <a:srgbClr val="273239"/>
                </a:solidFill>
                <a:effectLst/>
                <a:latin typeface="urw-din"/>
              </a:rPr>
              <a:t> using </a:t>
            </a:r>
            <a:r>
              <a:rPr lang="en-US" b="0" i="1" dirty="0">
                <a:solidFill>
                  <a:srgbClr val="273239"/>
                </a:solidFill>
                <a:effectLst/>
                <a:latin typeface="urw-din"/>
              </a:rPr>
              <a:t>1*1</a:t>
            </a:r>
            <a:r>
              <a:rPr lang="en-US" b="0" i="0" dirty="0">
                <a:solidFill>
                  <a:srgbClr val="273239"/>
                </a:solidFill>
                <a:effectLst/>
                <a:latin typeface="urw-din"/>
              </a:rPr>
              <a:t> convolution. </a:t>
            </a:r>
          </a:p>
          <a:p>
            <a:pPr algn="just"/>
            <a:r>
              <a:rPr lang="en-US" b="0" i="0" dirty="0">
                <a:solidFill>
                  <a:srgbClr val="273239"/>
                </a:solidFill>
                <a:effectLst/>
                <a:latin typeface="urw-din"/>
              </a:rPr>
              <a:t>In order to generate input for this fully connected network that predicts mask, we use </a:t>
            </a:r>
            <a:r>
              <a:rPr lang="en-US" b="0" i="0" dirty="0" err="1">
                <a:solidFill>
                  <a:srgbClr val="273239"/>
                </a:solidFill>
                <a:effectLst/>
                <a:latin typeface="urw-din"/>
              </a:rPr>
              <a:t>RoIAlign</a:t>
            </a:r>
            <a:r>
              <a:rPr lang="en-US" b="0" i="0" dirty="0">
                <a:solidFill>
                  <a:srgbClr val="273239"/>
                </a:solidFill>
                <a:effectLst/>
                <a:latin typeface="urw-din"/>
              </a:rPr>
              <a:t>. </a:t>
            </a:r>
          </a:p>
          <a:p>
            <a:pPr algn="just"/>
            <a:r>
              <a:rPr lang="en-US" b="0" i="0" dirty="0">
                <a:solidFill>
                  <a:srgbClr val="273239"/>
                </a:solidFill>
                <a:effectLst/>
                <a:latin typeface="urw-din"/>
              </a:rPr>
              <a:t>The purpose of </a:t>
            </a:r>
            <a:r>
              <a:rPr lang="en-US" b="0" i="0" dirty="0" err="1">
                <a:solidFill>
                  <a:srgbClr val="273239"/>
                </a:solidFill>
                <a:effectLst/>
                <a:latin typeface="urw-din"/>
              </a:rPr>
              <a:t>RoIAlign</a:t>
            </a:r>
            <a:r>
              <a:rPr lang="en-US" b="0" i="0" dirty="0">
                <a:solidFill>
                  <a:srgbClr val="273239"/>
                </a:solidFill>
                <a:effectLst/>
                <a:latin typeface="urw-din"/>
              </a:rPr>
              <a:t> is to use convert different size feature map generated by region proposal network into a fixed-size feature map.</a:t>
            </a:r>
          </a:p>
          <a:p>
            <a:pPr algn="just"/>
            <a:r>
              <a:rPr lang="en-US" b="0" i="0" dirty="0">
                <a:solidFill>
                  <a:srgbClr val="273239"/>
                </a:solidFill>
                <a:effectLst/>
                <a:latin typeface="urw-din"/>
              </a:rPr>
              <a:t> Mask R-CNN paper suggested two variants of architecture. In one variant, the input of mask generation CNN is passed after </a:t>
            </a:r>
            <a:r>
              <a:rPr lang="en-US" b="0" i="0" dirty="0" err="1">
                <a:solidFill>
                  <a:srgbClr val="273239"/>
                </a:solidFill>
                <a:effectLst/>
                <a:latin typeface="urw-din"/>
              </a:rPr>
              <a:t>RoIAlign</a:t>
            </a:r>
            <a:r>
              <a:rPr lang="en-US" b="0" i="0" dirty="0">
                <a:solidFill>
                  <a:srgbClr val="273239"/>
                </a:solidFill>
                <a:effectLst/>
                <a:latin typeface="urw-din"/>
              </a:rPr>
              <a:t> is applied (ResNet C4), but in another variant, the input is passed just before the fully connected layer (FPN Network).</a:t>
            </a:r>
            <a:endParaRPr lang="en-IN" dirty="0"/>
          </a:p>
        </p:txBody>
      </p:sp>
    </p:spTree>
    <p:extLst>
      <p:ext uri="{BB962C8B-B14F-4D97-AF65-F5344CB8AC3E}">
        <p14:creationId xmlns:p14="http://schemas.microsoft.com/office/powerpoint/2010/main" val="240115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2F93-A502-9A7B-DD0F-2791D716A703}"/>
              </a:ext>
            </a:extLst>
          </p:cNvPr>
          <p:cNvSpPr>
            <a:spLocks noGrp="1"/>
          </p:cNvSpPr>
          <p:nvPr>
            <p:ph type="title"/>
          </p:nvPr>
        </p:nvSpPr>
        <p:spPr/>
        <p:txBody>
          <a:bodyPr/>
          <a:lstStyle/>
          <a:p>
            <a:r>
              <a:rPr lang="en-IN" b="1" i="0" dirty="0">
                <a:solidFill>
                  <a:srgbClr val="273239"/>
                </a:solidFill>
                <a:effectLst/>
                <a:latin typeface="urw-din"/>
              </a:rPr>
              <a:t>Mask Representation:</a:t>
            </a:r>
            <a:endParaRPr lang="en-IN" dirty="0"/>
          </a:p>
        </p:txBody>
      </p:sp>
      <p:sp>
        <p:nvSpPr>
          <p:cNvPr id="3" name="Content Placeholder 2">
            <a:extLst>
              <a:ext uri="{FF2B5EF4-FFF2-40B4-BE49-F238E27FC236}">
                <a16:creationId xmlns:a16="http://schemas.microsoft.com/office/drawing/2014/main" id="{5921151F-5CF5-4706-FC1B-036201C5750D}"/>
              </a:ext>
            </a:extLst>
          </p:cNvPr>
          <p:cNvSpPr>
            <a:spLocks noGrp="1"/>
          </p:cNvSpPr>
          <p:nvPr>
            <p:ph sz="half" idx="1"/>
          </p:nvPr>
        </p:nvSpPr>
        <p:spPr/>
        <p:txBody>
          <a:bodyPr>
            <a:normAutofit/>
          </a:bodyPr>
          <a:lstStyle/>
          <a:p>
            <a:r>
              <a:rPr lang="en-US" b="0" i="0" dirty="0">
                <a:solidFill>
                  <a:srgbClr val="273239"/>
                </a:solidFill>
                <a:effectLst/>
                <a:latin typeface="urw-din"/>
              </a:rPr>
              <a:t>This mask generation branch is fully convolution network and it output a </a:t>
            </a:r>
            <a:r>
              <a:rPr lang="en-US" b="0" i="1" dirty="0">
                <a:solidFill>
                  <a:srgbClr val="273239"/>
                </a:solidFill>
                <a:effectLst/>
                <a:latin typeface="urw-din"/>
              </a:rPr>
              <a:t>K * (m*m)</a:t>
            </a:r>
            <a:r>
              <a:rPr lang="en-US" b="0" i="0" dirty="0">
                <a:solidFill>
                  <a:srgbClr val="273239"/>
                </a:solidFill>
                <a:effectLst/>
                <a:latin typeface="urw-din"/>
              </a:rPr>
              <a:t>, where </a:t>
            </a:r>
            <a:r>
              <a:rPr lang="en-US" b="0" i="1" dirty="0">
                <a:solidFill>
                  <a:srgbClr val="273239"/>
                </a:solidFill>
                <a:effectLst/>
                <a:latin typeface="urw-din"/>
              </a:rPr>
              <a:t>K</a:t>
            </a:r>
            <a:r>
              <a:rPr lang="en-US" b="0" i="0" dirty="0">
                <a:solidFill>
                  <a:srgbClr val="273239"/>
                </a:solidFill>
                <a:effectLst/>
                <a:latin typeface="urw-din"/>
              </a:rPr>
              <a:t> is the number of classes (one for each class) and </a:t>
            </a:r>
            <a:r>
              <a:rPr lang="en-US" b="0" i="1" dirty="0">
                <a:solidFill>
                  <a:srgbClr val="273239"/>
                </a:solidFill>
                <a:effectLst/>
                <a:latin typeface="urw-din"/>
              </a:rPr>
              <a:t>m=14</a:t>
            </a:r>
            <a:r>
              <a:rPr lang="en-US" b="0" i="0" dirty="0">
                <a:solidFill>
                  <a:srgbClr val="273239"/>
                </a:solidFill>
                <a:effectLst/>
                <a:latin typeface="urw-din"/>
              </a:rPr>
              <a:t> for </a:t>
            </a:r>
            <a:r>
              <a:rPr lang="en-US" b="0" i="1" dirty="0">
                <a:solidFill>
                  <a:srgbClr val="273239"/>
                </a:solidFill>
                <a:effectLst/>
                <a:latin typeface="urw-din"/>
              </a:rPr>
              <a:t>ResNet-C4 and 28 for </a:t>
            </a:r>
            <a:r>
              <a:rPr lang="en-US" b="0" i="1" dirty="0" err="1">
                <a:solidFill>
                  <a:srgbClr val="273239"/>
                </a:solidFill>
                <a:effectLst/>
                <a:latin typeface="urw-din"/>
              </a:rPr>
              <a:t>ResNet_FPN</a:t>
            </a:r>
            <a:r>
              <a:rPr lang="en-US" b="0" i="0" dirty="0">
                <a:solidFill>
                  <a:srgbClr val="273239"/>
                </a:solidFill>
                <a:effectLst/>
                <a:latin typeface="urw-din"/>
              </a:rPr>
              <a:t>.</a:t>
            </a:r>
            <a:endParaRPr lang="en-IN" dirty="0"/>
          </a:p>
        </p:txBody>
      </p:sp>
      <p:pic>
        <p:nvPicPr>
          <p:cNvPr id="5" name="Content Placeholder 4">
            <a:extLst>
              <a:ext uri="{FF2B5EF4-FFF2-40B4-BE49-F238E27FC236}">
                <a16:creationId xmlns:a16="http://schemas.microsoft.com/office/drawing/2014/main" id="{4677EDC0-27E0-4E29-4D30-ED160B5E8863}"/>
              </a:ext>
            </a:extLst>
          </p:cNvPr>
          <p:cNvPicPr>
            <a:picLocks noGrp="1" noChangeAspect="1"/>
          </p:cNvPicPr>
          <p:nvPr>
            <p:ph sz="half" idx="2"/>
          </p:nvPr>
        </p:nvPicPr>
        <p:blipFill>
          <a:blip r:embed="rId2"/>
          <a:stretch>
            <a:fillRect/>
          </a:stretch>
        </p:blipFill>
        <p:spPr>
          <a:xfrm>
            <a:off x="7077075" y="2366169"/>
            <a:ext cx="3371850" cy="1238250"/>
          </a:xfrm>
          <a:prstGeom prst="rect">
            <a:avLst/>
          </a:prstGeom>
        </p:spPr>
      </p:pic>
    </p:spTree>
    <p:extLst>
      <p:ext uri="{BB962C8B-B14F-4D97-AF65-F5344CB8AC3E}">
        <p14:creationId xmlns:p14="http://schemas.microsoft.com/office/powerpoint/2010/main" val="521483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8987-4220-4C8C-EEBC-B165513A8A80}"/>
              </a:ext>
            </a:extLst>
          </p:cNvPr>
          <p:cNvSpPr>
            <a:spLocks noGrp="1"/>
          </p:cNvSpPr>
          <p:nvPr>
            <p:ph type="title"/>
          </p:nvPr>
        </p:nvSpPr>
        <p:spPr/>
        <p:txBody>
          <a:bodyPr/>
          <a:lstStyle/>
          <a:p>
            <a:r>
              <a:rPr lang="en-IN" b="1" i="0" dirty="0" err="1">
                <a:solidFill>
                  <a:srgbClr val="273239"/>
                </a:solidFill>
                <a:effectLst/>
                <a:latin typeface="urw-din"/>
              </a:rPr>
              <a:t>RoI</a:t>
            </a:r>
            <a:r>
              <a:rPr lang="en-IN" b="1" i="0" dirty="0">
                <a:solidFill>
                  <a:srgbClr val="273239"/>
                </a:solidFill>
                <a:effectLst/>
                <a:latin typeface="urw-din"/>
              </a:rPr>
              <a:t> Align:</a:t>
            </a:r>
            <a:endParaRPr lang="en-IN" dirty="0"/>
          </a:p>
        </p:txBody>
      </p:sp>
      <p:sp>
        <p:nvSpPr>
          <p:cNvPr id="3" name="Content Placeholder 2">
            <a:extLst>
              <a:ext uri="{FF2B5EF4-FFF2-40B4-BE49-F238E27FC236}">
                <a16:creationId xmlns:a16="http://schemas.microsoft.com/office/drawing/2014/main" id="{D8C0BB74-96B4-D7D9-1781-9164544CC878}"/>
              </a:ext>
            </a:extLst>
          </p:cNvPr>
          <p:cNvSpPr>
            <a:spLocks noGrp="1"/>
          </p:cNvSpPr>
          <p:nvPr>
            <p:ph sz="half" idx="1"/>
          </p:nvPr>
        </p:nvSpPr>
        <p:spPr/>
        <p:txBody>
          <a:bodyPr>
            <a:normAutofit lnSpcReduction="10000"/>
          </a:bodyPr>
          <a:lstStyle/>
          <a:p>
            <a:pPr algn="just"/>
            <a:r>
              <a:rPr lang="en-US" b="0" i="0" dirty="0" err="1">
                <a:solidFill>
                  <a:srgbClr val="273239"/>
                </a:solidFill>
                <a:effectLst/>
                <a:latin typeface="urw-din"/>
              </a:rPr>
              <a:t>RoI</a:t>
            </a:r>
            <a:r>
              <a:rPr lang="en-US" b="0" i="0" dirty="0">
                <a:solidFill>
                  <a:srgbClr val="273239"/>
                </a:solidFill>
                <a:effectLst/>
                <a:latin typeface="urw-din"/>
              </a:rPr>
              <a:t> align has same motive as of </a:t>
            </a:r>
            <a:r>
              <a:rPr lang="en-US" b="0" i="0" dirty="0" err="1">
                <a:solidFill>
                  <a:srgbClr val="273239"/>
                </a:solidFill>
                <a:effectLst/>
                <a:latin typeface="urw-din"/>
              </a:rPr>
              <a:t>RoI</a:t>
            </a:r>
            <a:r>
              <a:rPr lang="en-US" b="0" i="0" dirty="0">
                <a:solidFill>
                  <a:srgbClr val="273239"/>
                </a:solidFill>
                <a:effectLst/>
                <a:latin typeface="urw-din"/>
              </a:rPr>
              <a:t> pool, to generate the fixed size regions of interest from region proposals. It works in following steps:</a:t>
            </a:r>
          </a:p>
          <a:p>
            <a:pPr algn="just"/>
            <a:r>
              <a:rPr lang="en-US" b="0" i="0" dirty="0">
                <a:solidFill>
                  <a:srgbClr val="273239"/>
                </a:solidFill>
                <a:effectLst/>
                <a:latin typeface="urw-din"/>
              </a:rPr>
              <a:t>Given the feature map of previous Convolution layer of size </a:t>
            </a:r>
            <a:r>
              <a:rPr lang="en-US" b="0" i="1" dirty="0">
                <a:solidFill>
                  <a:srgbClr val="273239"/>
                </a:solidFill>
                <a:effectLst/>
                <a:latin typeface="urw-din"/>
              </a:rPr>
              <a:t>h*w</a:t>
            </a:r>
            <a:r>
              <a:rPr lang="en-US" b="0" i="0" dirty="0">
                <a:solidFill>
                  <a:srgbClr val="273239"/>
                </a:solidFill>
                <a:effectLst/>
                <a:latin typeface="urw-din"/>
              </a:rPr>
              <a:t>, divide this feature map into </a:t>
            </a:r>
            <a:r>
              <a:rPr lang="en-US" b="0" i="1" dirty="0">
                <a:solidFill>
                  <a:srgbClr val="273239"/>
                </a:solidFill>
                <a:effectLst/>
                <a:latin typeface="urw-din"/>
              </a:rPr>
              <a:t>M * N</a:t>
            </a:r>
            <a:r>
              <a:rPr lang="en-US" b="0" i="0" dirty="0">
                <a:solidFill>
                  <a:srgbClr val="273239"/>
                </a:solidFill>
                <a:effectLst/>
                <a:latin typeface="urw-din"/>
              </a:rPr>
              <a:t> grids of equal size (we will NOT just take integer value).</a:t>
            </a:r>
            <a:br>
              <a:rPr lang="en-US" dirty="0"/>
            </a:br>
            <a:endParaRPr lang="en-IN" dirty="0"/>
          </a:p>
        </p:txBody>
      </p:sp>
      <p:pic>
        <p:nvPicPr>
          <p:cNvPr id="5" name="Content Placeholder 4">
            <a:extLst>
              <a:ext uri="{FF2B5EF4-FFF2-40B4-BE49-F238E27FC236}">
                <a16:creationId xmlns:a16="http://schemas.microsoft.com/office/drawing/2014/main" id="{D0A5B05B-1E3B-1AEE-4869-E2E544934550}"/>
              </a:ext>
            </a:extLst>
          </p:cNvPr>
          <p:cNvPicPr>
            <a:picLocks noGrp="1" noChangeAspect="1"/>
          </p:cNvPicPr>
          <p:nvPr>
            <p:ph sz="half" idx="2"/>
          </p:nvPr>
        </p:nvPicPr>
        <p:blipFill>
          <a:blip r:embed="rId2"/>
          <a:stretch>
            <a:fillRect/>
          </a:stretch>
        </p:blipFill>
        <p:spPr>
          <a:xfrm>
            <a:off x="6975475" y="1277144"/>
            <a:ext cx="2762250" cy="2724150"/>
          </a:xfrm>
          <a:prstGeom prst="rect">
            <a:avLst/>
          </a:prstGeom>
        </p:spPr>
      </p:pic>
      <p:pic>
        <p:nvPicPr>
          <p:cNvPr id="6" name="Picture 5">
            <a:extLst>
              <a:ext uri="{FF2B5EF4-FFF2-40B4-BE49-F238E27FC236}">
                <a16:creationId xmlns:a16="http://schemas.microsoft.com/office/drawing/2014/main" id="{747FAFD1-CEB8-1040-3624-715920EB8398}"/>
              </a:ext>
            </a:extLst>
          </p:cNvPr>
          <p:cNvPicPr>
            <a:picLocks noChangeAspect="1"/>
          </p:cNvPicPr>
          <p:nvPr/>
        </p:nvPicPr>
        <p:blipFill>
          <a:blip r:embed="rId3"/>
          <a:stretch>
            <a:fillRect/>
          </a:stretch>
        </p:blipFill>
        <p:spPr>
          <a:xfrm>
            <a:off x="7242175" y="4230952"/>
            <a:ext cx="2495550" cy="2581275"/>
          </a:xfrm>
          <a:prstGeom prst="rect">
            <a:avLst/>
          </a:prstGeom>
        </p:spPr>
      </p:pic>
    </p:spTree>
    <p:extLst>
      <p:ext uri="{BB962C8B-B14F-4D97-AF65-F5344CB8AC3E}">
        <p14:creationId xmlns:p14="http://schemas.microsoft.com/office/powerpoint/2010/main" val="3606642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C2E4-3FD2-065E-385C-327139110F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BAAD46-1185-343E-DD38-C5987A20B4A1}"/>
              </a:ext>
            </a:extLst>
          </p:cNvPr>
          <p:cNvSpPr>
            <a:spLocks noGrp="1"/>
          </p:cNvSpPr>
          <p:nvPr>
            <p:ph idx="1"/>
          </p:nvPr>
        </p:nvSpPr>
        <p:spPr/>
        <p:txBody>
          <a:bodyPr/>
          <a:lstStyle/>
          <a:p>
            <a:r>
              <a:rPr lang="en-US" b="0" i="0" dirty="0">
                <a:solidFill>
                  <a:srgbClr val="273239"/>
                </a:solidFill>
                <a:effectLst/>
                <a:latin typeface="urw-din"/>
              </a:rPr>
              <a:t>The mask R-CNN inference speed is around </a:t>
            </a:r>
            <a:r>
              <a:rPr lang="en-US" b="0" i="1" dirty="0">
                <a:solidFill>
                  <a:srgbClr val="273239"/>
                </a:solidFill>
                <a:effectLst/>
                <a:latin typeface="urw-din"/>
              </a:rPr>
              <a:t>2 fps</a:t>
            </a:r>
            <a:r>
              <a:rPr lang="en-US" b="0" i="0" dirty="0">
                <a:solidFill>
                  <a:srgbClr val="273239"/>
                </a:solidFill>
                <a:effectLst/>
                <a:latin typeface="urw-din"/>
              </a:rPr>
              <a:t>, which is good considering the addition of segmentation branch in the architecture.</a:t>
            </a:r>
          </a:p>
          <a:p>
            <a:pPr algn="l" fontAlgn="base"/>
            <a:r>
              <a:rPr lang="en-US" b="1" i="0" dirty="0">
                <a:solidFill>
                  <a:srgbClr val="273239"/>
                </a:solidFill>
                <a:effectLst/>
                <a:latin typeface="urw-din"/>
              </a:rPr>
              <a:t>Applications :</a:t>
            </a:r>
            <a:br>
              <a:rPr lang="en-US" b="0" i="0" dirty="0">
                <a:solidFill>
                  <a:srgbClr val="273239"/>
                </a:solidFill>
                <a:effectLst/>
                <a:latin typeface="urw-din"/>
              </a:rPr>
            </a:br>
            <a:r>
              <a:rPr lang="en-US" b="0" i="0" dirty="0">
                <a:solidFill>
                  <a:srgbClr val="273239"/>
                </a:solidFill>
                <a:effectLst/>
                <a:latin typeface="urw-din"/>
              </a:rPr>
              <a:t>Due to its additional capability to generate segmented mask, it is used in many computer vision applications such as:</a:t>
            </a:r>
          </a:p>
          <a:p>
            <a:pPr algn="l" fontAlgn="base">
              <a:buFont typeface="Arial" panose="020B0604020202020204" pitchFamily="34" charset="0"/>
              <a:buChar char="•"/>
            </a:pPr>
            <a:r>
              <a:rPr lang="en-US" b="0" i="0" dirty="0">
                <a:solidFill>
                  <a:srgbClr val="273239"/>
                </a:solidFill>
                <a:effectLst/>
                <a:latin typeface="urw-din"/>
              </a:rPr>
              <a:t>Human Pose Estimation</a:t>
            </a:r>
          </a:p>
          <a:p>
            <a:pPr algn="l" fontAlgn="base">
              <a:buFont typeface="Arial" panose="020B0604020202020204" pitchFamily="34" charset="0"/>
              <a:buChar char="•"/>
            </a:pPr>
            <a:r>
              <a:rPr lang="en-US" b="0" i="0" dirty="0">
                <a:solidFill>
                  <a:srgbClr val="273239"/>
                </a:solidFill>
                <a:effectLst/>
                <a:latin typeface="urw-din"/>
              </a:rPr>
              <a:t>Self Driving Car</a:t>
            </a:r>
          </a:p>
          <a:p>
            <a:pPr algn="l" fontAlgn="base">
              <a:buFont typeface="Arial" panose="020B0604020202020204" pitchFamily="34" charset="0"/>
              <a:buChar char="•"/>
            </a:pPr>
            <a:r>
              <a:rPr lang="en-US" b="0" i="0" dirty="0">
                <a:solidFill>
                  <a:srgbClr val="273239"/>
                </a:solidFill>
                <a:effectLst/>
                <a:latin typeface="urw-din"/>
              </a:rPr>
              <a:t>Drone Image Mapping etc.</a:t>
            </a:r>
          </a:p>
          <a:p>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144236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3572-95B4-A057-3987-23A0A98BB2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B8B424-AC63-D7EA-AC12-1E1EC9D81883}"/>
              </a:ext>
            </a:extLst>
          </p:cNvPr>
          <p:cNvSpPr>
            <a:spLocks noGrp="1"/>
          </p:cNvSpPr>
          <p:nvPr>
            <p:ph idx="1"/>
          </p:nvPr>
        </p:nvSpPr>
        <p:spPr/>
        <p:txBody>
          <a:bodyPr/>
          <a:lstStyle/>
          <a:p>
            <a:r>
              <a:rPr lang="en-US" b="0" i="0" dirty="0">
                <a:solidFill>
                  <a:srgbClr val="273239"/>
                </a:solidFill>
                <a:effectLst/>
                <a:latin typeface="urw-din"/>
              </a:rPr>
              <a:t>Faster R-CNN and YOLO are good at detecting the objects in the input image. </a:t>
            </a:r>
          </a:p>
          <a:p>
            <a:r>
              <a:rPr lang="en-US" b="0" i="0" dirty="0">
                <a:solidFill>
                  <a:srgbClr val="273239"/>
                </a:solidFill>
                <a:effectLst/>
                <a:latin typeface="urw-din"/>
              </a:rPr>
              <a:t>They also have very low detection time and can be used in real-time systems. </a:t>
            </a:r>
          </a:p>
          <a:p>
            <a:r>
              <a:rPr lang="en-US" b="0" i="0" dirty="0">
                <a:solidFill>
                  <a:srgbClr val="273239"/>
                </a:solidFill>
                <a:effectLst/>
                <a:latin typeface="urw-din"/>
              </a:rPr>
              <a:t>However, there is a challenge that can’t be dealt with object detection, the bounding box generated by YOLO and Faster R-CNN does not give any indication about the shape of the object.</a:t>
            </a:r>
            <a:endParaRPr lang="en-IN" dirty="0"/>
          </a:p>
        </p:txBody>
      </p:sp>
    </p:spTree>
    <p:extLst>
      <p:ext uri="{BB962C8B-B14F-4D97-AF65-F5344CB8AC3E}">
        <p14:creationId xmlns:p14="http://schemas.microsoft.com/office/powerpoint/2010/main" val="1407687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1C80-41DF-08E5-3878-50CD267E2C2F}"/>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Advantages of Mask R-CNN</a:t>
            </a:r>
            <a:endParaRPr lang="en-IN" dirty="0"/>
          </a:p>
        </p:txBody>
      </p:sp>
      <p:sp>
        <p:nvSpPr>
          <p:cNvPr id="3" name="Content Placeholder 2">
            <a:extLst>
              <a:ext uri="{FF2B5EF4-FFF2-40B4-BE49-F238E27FC236}">
                <a16:creationId xmlns:a16="http://schemas.microsoft.com/office/drawing/2014/main" id="{71216BE8-725C-0485-1A8A-67012B6F5CBE}"/>
              </a:ext>
            </a:extLst>
          </p:cNvPr>
          <p:cNvSpPr>
            <a:spLocks noGrp="1"/>
          </p:cNvSpPr>
          <p:nvPr>
            <p:ph idx="1"/>
          </p:nvPr>
        </p:nvSpPr>
        <p:spPr/>
        <p:txBody>
          <a:bodyPr/>
          <a:lstStyle/>
          <a:p>
            <a:r>
              <a:rPr lang="en-US" b="0" i="0" dirty="0">
                <a:solidFill>
                  <a:srgbClr val="333333"/>
                </a:solidFill>
                <a:effectLst/>
                <a:latin typeface="Roboto" panose="02000000000000000000" pitchFamily="2" charset="0"/>
              </a:rPr>
              <a:t>Simplicity: Mask R-CNN is simple to train. </a:t>
            </a:r>
          </a:p>
          <a:p>
            <a:r>
              <a:rPr lang="en-US" b="0" i="0" dirty="0">
                <a:solidFill>
                  <a:srgbClr val="333333"/>
                </a:solidFill>
                <a:effectLst/>
                <a:latin typeface="Roboto" panose="02000000000000000000" pitchFamily="2" charset="0"/>
              </a:rPr>
              <a:t>Performance: Mask R-CNN outperforms all existing, single-model entries on every task.</a:t>
            </a:r>
          </a:p>
          <a:p>
            <a:r>
              <a:rPr lang="en-US" b="0" i="0" dirty="0">
                <a:solidFill>
                  <a:srgbClr val="333333"/>
                </a:solidFill>
                <a:effectLst/>
                <a:latin typeface="Roboto" panose="02000000000000000000" pitchFamily="2" charset="0"/>
              </a:rPr>
              <a:t> Efficiency: The method is very efficient and adds only a small overhead to Faster R-CNN. </a:t>
            </a:r>
          </a:p>
          <a:p>
            <a:r>
              <a:rPr lang="en-US" b="0" i="0" dirty="0">
                <a:solidFill>
                  <a:srgbClr val="333333"/>
                </a:solidFill>
                <a:effectLst/>
                <a:latin typeface="Roboto" panose="02000000000000000000" pitchFamily="2" charset="0"/>
              </a:rPr>
              <a:t>Flexibility: Mask R-CNN is easy to generalize to other tasks. For example, it is possible to use Mask R-CNN for human pose estimation in the same framework.</a:t>
            </a:r>
            <a:br>
              <a:rPr lang="en-US" dirty="0"/>
            </a:br>
            <a:endParaRPr lang="en-IN" dirty="0"/>
          </a:p>
        </p:txBody>
      </p:sp>
    </p:spTree>
    <p:extLst>
      <p:ext uri="{BB962C8B-B14F-4D97-AF65-F5344CB8AC3E}">
        <p14:creationId xmlns:p14="http://schemas.microsoft.com/office/powerpoint/2010/main" val="1284041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C408-22E8-A231-9567-B9EB45CD91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7127B1-019F-640F-15C5-0E0D2E5A9077}"/>
              </a:ext>
            </a:extLst>
          </p:cNvPr>
          <p:cNvSpPr>
            <a:spLocks noGrp="1"/>
          </p:cNvSpPr>
          <p:nvPr>
            <p:ph idx="1"/>
          </p:nvPr>
        </p:nvSpPr>
        <p:spPr/>
        <p:txBody>
          <a:bodyPr/>
          <a:lstStyle/>
          <a:p>
            <a:r>
              <a:rPr lang="en-US" dirty="0">
                <a:hlinkClick r:id="rId2"/>
              </a:rPr>
              <a:t>Everything about Mask R-CNN: A Beginner's Guide - viso.ai</a:t>
            </a:r>
            <a:endParaRPr lang="en-IN" dirty="0"/>
          </a:p>
        </p:txBody>
      </p:sp>
    </p:spTree>
    <p:extLst>
      <p:ext uri="{BB962C8B-B14F-4D97-AF65-F5344CB8AC3E}">
        <p14:creationId xmlns:p14="http://schemas.microsoft.com/office/powerpoint/2010/main" val="72292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9821CD-DF8B-2BEA-9ABE-411848A624DE}"/>
              </a:ext>
            </a:extLst>
          </p:cNvPr>
          <p:cNvPicPr>
            <a:picLocks noGrp="1" noChangeAspect="1"/>
          </p:cNvPicPr>
          <p:nvPr>
            <p:ph idx="1"/>
          </p:nvPr>
        </p:nvPicPr>
        <p:blipFill>
          <a:blip r:embed="rId2"/>
          <a:stretch>
            <a:fillRect/>
          </a:stretch>
        </p:blipFill>
        <p:spPr>
          <a:xfrm>
            <a:off x="1492369" y="1017917"/>
            <a:ext cx="8790317" cy="5040777"/>
          </a:xfrm>
        </p:spPr>
      </p:pic>
    </p:spTree>
    <p:extLst>
      <p:ext uri="{BB962C8B-B14F-4D97-AF65-F5344CB8AC3E}">
        <p14:creationId xmlns:p14="http://schemas.microsoft.com/office/powerpoint/2010/main" val="47216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9CB9D0-B06B-8AB8-C620-D28E4BE04DFE}"/>
              </a:ext>
            </a:extLst>
          </p:cNvPr>
          <p:cNvPicPr>
            <a:picLocks noGrp="1" noChangeAspect="1"/>
          </p:cNvPicPr>
          <p:nvPr>
            <p:ph idx="1"/>
          </p:nvPr>
        </p:nvPicPr>
        <p:blipFill>
          <a:blip r:embed="rId2"/>
          <a:stretch>
            <a:fillRect/>
          </a:stretch>
        </p:blipFill>
        <p:spPr>
          <a:xfrm>
            <a:off x="1374980" y="828675"/>
            <a:ext cx="9442039" cy="5348288"/>
          </a:xfrm>
        </p:spPr>
      </p:pic>
    </p:spTree>
    <p:extLst>
      <p:ext uri="{BB962C8B-B14F-4D97-AF65-F5344CB8AC3E}">
        <p14:creationId xmlns:p14="http://schemas.microsoft.com/office/powerpoint/2010/main" val="200127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C54CA1-770A-C3D6-F094-CE0FC3542B2C}"/>
              </a:ext>
            </a:extLst>
          </p:cNvPr>
          <p:cNvPicPr>
            <a:picLocks noGrp="1" noChangeAspect="1"/>
          </p:cNvPicPr>
          <p:nvPr>
            <p:ph idx="1"/>
          </p:nvPr>
        </p:nvPicPr>
        <p:blipFill>
          <a:blip r:embed="rId2"/>
          <a:stretch>
            <a:fillRect/>
          </a:stretch>
        </p:blipFill>
        <p:spPr>
          <a:xfrm>
            <a:off x="1009291" y="845389"/>
            <a:ext cx="8551206" cy="5300794"/>
          </a:xfrm>
        </p:spPr>
      </p:pic>
    </p:spTree>
    <p:extLst>
      <p:ext uri="{BB962C8B-B14F-4D97-AF65-F5344CB8AC3E}">
        <p14:creationId xmlns:p14="http://schemas.microsoft.com/office/powerpoint/2010/main" val="382209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2F1E-86B4-0125-62BC-D64C49421A6E}"/>
              </a:ext>
            </a:extLst>
          </p:cNvPr>
          <p:cNvSpPr>
            <a:spLocks noGrp="1"/>
          </p:cNvSpPr>
          <p:nvPr>
            <p:ph type="title"/>
          </p:nvPr>
        </p:nvSpPr>
        <p:spPr/>
        <p:txBody>
          <a:bodyPr>
            <a:normAutofit/>
          </a:bodyPr>
          <a:lstStyle/>
          <a:p>
            <a:r>
              <a:rPr lang="en-US" b="0" i="0" dirty="0">
                <a:solidFill>
                  <a:srgbClr val="333333"/>
                </a:solidFill>
                <a:effectLst/>
                <a:latin typeface="Roboto" panose="02000000000000000000" pitchFamily="2" charset="0"/>
              </a:rPr>
              <a:t>Semantic Segmentation</a:t>
            </a:r>
            <a:br>
              <a:rPr lang="en-US" dirty="0"/>
            </a:br>
            <a:endParaRPr lang="en-IN" dirty="0"/>
          </a:p>
        </p:txBody>
      </p:sp>
      <p:sp>
        <p:nvSpPr>
          <p:cNvPr id="3" name="Content Placeholder 2">
            <a:extLst>
              <a:ext uri="{FF2B5EF4-FFF2-40B4-BE49-F238E27FC236}">
                <a16:creationId xmlns:a16="http://schemas.microsoft.com/office/drawing/2014/main" id="{EB01FF44-6622-B1D6-F5C6-EB5340346E0B}"/>
              </a:ext>
            </a:extLst>
          </p:cNvPr>
          <p:cNvSpPr>
            <a:spLocks noGrp="1"/>
          </p:cNvSpPr>
          <p:nvPr>
            <p:ph sz="half" idx="1"/>
          </p:nvPr>
        </p:nvSpPr>
        <p:spPr/>
        <p:txBody>
          <a:bodyPr>
            <a:normAutofit fontScale="85000" lnSpcReduction="20000"/>
          </a:bodyPr>
          <a:lstStyle/>
          <a:p>
            <a:r>
              <a:rPr lang="en-US" b="0" i="0" dirty="0">
                <a:solidFill>
                  <a:srgbClr val="333333"/>
                </a:solidFill>
                <a:effectLst/>
                <a:latin typeface="Roboto" panose="02000000000000000000" pitchFamily="2" charset="0"/>
              </a:rPr>
              <a:t>Semantic segmentation classifies each pixel into a fixed set of categories without differentiating object instances. In other words, semantic segmentation deals with the identification/classification of similar objects as a single class from the pixel level. As shown in the image above, all objects were classified as a single entity (person). Semantic segmentation is otherwise known as background segmentation because it separates the subjects of the image from the background.</a:t>
            </a:r>
            <a:br>
              <a:rPr lang="en-US" dirty="0"/>
            </a:br>
            <a:endParaRPr lang="en-IN" dirty="0"/>
          </a:p>
        </p:txBody>
      </p:sp>
      <p:pic>
        <p:nvPicPr>
          <p:cNvPr id="5" name="Content Placeholder 4">
            <a:extLst>
              <a:ext uri="{FF2B5EF4-FFF2-40B4-BE49-F238E27FC236}">
                <a16:creationId xmlns:a16="http://schemas.microsoft.com/office/drawing/2014/main" id="{489A4192-419A-708A-FE6B-EAEB0BDECEEE}"/>
              </a:ext>
            </a:extLst>
          </p:cNvPr>
          <p:cNvPicPr>
            <a:picLocks noGrp="1" noChangeAspect="1"/>
          </p:cNvPicPr>
          <p:nvPr>
            <p:ph sz="half" idx="2"/>
          </p:nvPr>
        </p:nvPicPr>
        <p:blipFill>
          <a:blip r:embed="rId2"/>
          <a:stretch>
            <a:fillRect/>
          </a:stretch>
        </p:blipFill>
        <p:spPr>
          <a:xfrm>
            <a:off x="6172200" y="2235201"/>
            <a:ext cx="5181600" cy="2826692"/>
          </a:xfrm>
          <a:prstGeom prst="rect">
            <a:avLst/>
          </a:prstGeom>
        </p:spPr>
      </p:pic>
    </p:spTree>
    <p:extLst>
      <p:ext uri="{BB962C8B-B14F-4D97-AF65-F5344CB8AC3E}">
        <p14:creationId xmlns:p14="http://schemas.microsoft.com/office/powerpoint/2010/main" val="329641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C964-EA26-31F0-29CF-06330C30F18B}"/>
              </a:ext>
            </a:extLst>
          </p:cNvPr>
          <p:cNvSpPr>
            <a:spLocks noGrp="1"/>
          </p:cNvSpPr>
          <p:nvPr>
            <p:ph type="title"/>
          </p:nvPr>
        </p:nvSpPr>
        <p:spPr/>
        <p:txBody>
          <a:bodyPr>
            <a:normAutofit/>
          </a:bodyPr>
          <a:lstStyle/>
          <a:p>
            <a:r>
              <a:rPr lang="en-US" b="0" i="0" dirty="0">
                <a:solidFill>
                  <a:srgbClr val="333333"/>
                </a:solidFill>
                <a:effectLst/>
                <a:latin typeface="Roboto" panose="02000000000000000000" pitchFamily="2" charset="0"/>
              </a:rPr>
              <a:t>Instance Segmentation</a:t>
            </a:r>
            <a:br>
              <a:rPr lang="en-US" dirty="0"/>
            </a:br>
            <a:endParaRPr lang="en-IN" dirty="0"/>
          </a:p>
        </p:txBody>
      </p:sp>
      <p:sp>
        <p:nvSpPr>
          <p:cNvPr id="3" name="Content Placeholder 2">
            <a:extLst>
              <a:ext uri="{FF2B5EF4-FFF2-40B4-BE49-F238E27FC236}">
                <a16:creationId xmlns:a16="http://schemas.microsoft.com/office/drawing/2014/main" id="{AEF84EDB-5056-1DCB-E197-87F83AE27B67}"/>
              </a:ext>
            </a:extLst>
          </p:cNvPr>
          <p:cNvSpPr>
            <a:spLocks noGrp="1"/>
          </p:cNvSpPr>
          <p:nvPr>
            <p:ph idx="1"/>
          </p:nvPr>
        </p:nvSpPr>
        <p:spPr/>
        <p:txBody>
          <a:bodyPr>
            <a:normAutofit fontScale="92500" lnSpcReduction="10000"/>
          </a:bodyPr>
          <a:lstStyle/>
          <a:p>
            <a:r>
              <a:rPr lang="en-US" b="0" i="0" dirty="0">
                <a:solidFill>
                  <a:srgbClr val="333333"/>
                </a:solidFill>
                <a:effectLst/>
                <a:latin typeface="Roboto" panose="02000000000000000000" pitchFamily="2" charset="0"/>
              </a:rPr>
              <a:t>Instance Segmentation, or Instance Recognition, deals with the correct detection of all objects in an image while also precisely segmenting each instance. It is, therefore, the combination of object detection, object localization, and object classification. In other words, this type of segmentation goes further to give a clear distinction between each object classified as similar instances. As shown in the example image above, for Instance Segmentation, all objects are persons, but this segmentation process separates each person as a single entity. Semantic segmentation is otherwise known as foreground segmentation because it accentuates the subjects of the image instead of the background.</a:t>
            </a:r>
            <a:br>
              <a:rPr lang="en-US" dirty="0"/>
            </a:br>
            <a:endParaRPr lang="en-US" dirty="0"/>
          </a:p>
          <a:p>
            <a:endParaRPr lang="en-IN" dirty="0"/>
          </a:p>
        </p:txBody>
      </p:sp>
    </p:spTree>
    <p:extLst>
      <p:ext uri="{BB962C8B-B14F-4D97-AF65-F5344CB8AC3E}">
        <p14:creationId xmlns:p14="http://schemas.microsoft.com/office/powerpoint/2010/main" val="426665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47AA-D60A-0780-5235-713FBF39A43E}"/>
              </a:ext>
            </a:extLst>
          </p:cNvPr>
          <p:cNvSpPr>
            <a:spLocks noGrp="1"/>
          </p:cNvSpPr>
          <p:nvPr>
            <p:ph type="title"/>
          </p:nvPr>
        </p:nvSpPr>
        <p:spPr/>
        <p:txBody>
          <a:bodyPr>
            <a:normAutofit/>
          </a:bodyPr>
          <a:lstStyle/>
          <a:p>
            <a:r>
              <a:rPr lang="en-US" b="0" i="0" dirty="0">
                <a:solidFill>
                  <a:srgbClr val="333333"/>
                </a:solidFill>
                <a:effectLst/>
                <a:latin typeface="Roboto" panose="02000000000000000000" pitchFamily="2" charset="0"/>
              </a:rPr>
              <a:t>How does Mask R-CNN work?</a:t>
            </a:r>
            <a:br>
              <a:rPr lang="en-US" dirty="0"/>
            </a:br>
            <a:endParaRPr lang="en-IN" dirty="0"/>
          </a:p>
        </p:txBody>
      </p:sp>
      <p:sp>
        <p:nvSpPr>
          <p:cNvPr id="3" name="Content Placeholder 2">
            <a:extLst>
              <a:ext uri="{FF2B5EF4-FFF2-40B4-BE49-F238E27FC236}">
                <a16:creationId xmlns:a16="http://schemas.microsoft.com/office/drawing/2014/main" id="{0C2EC757-397F-6003-32AF-357E5E65CA6C}"/>
              </a:ext>
            </a:extLst>
          </p:cNvPr>
          <p:cNvSpPr>
            <a:spLocks noGrp="1"/>
          </p:cNvSpPr>
          <p:nvPr>
            <p:ph idx="1"/>
          </p:nvPr>
        </p:nvSpPr>
        <p:spPr/>
        <p:txBody>
          <a:bodyPr/>
          <a:lstStyle/>
          <a:p>
            <a:r>
              <a:rPr lang="en-US" b="0" i="0" dirty="0">
                <a:solidFill>
                  <a:srgbClr val="333333"/>
                </a:solidFill>
                <a:effectLst/>
                <a:latin typeface="Roboto" panose="02000000000000000000" pitchFamily="2" charset="0"/>
              </a:rPr>
              <a:t>Mask R-CNN was built using Faster R-CNN. While Faster R-CNN has 2 outputs for each candidate object, a class label and a bounding-box offset, Mask R-CNN is the addition of a third branch that outputs the object mask. The additional mask output is distinct from the class and box outputs, requiring the extraction of a much finer spatial layout of an object. Mask R-CNN is an extension of Faster R-CNN and works by adding a branch for predicting an object mask (Region of Interest) in parallel with the existing branch for bounding box recognition.</a:t>
            </a:r>
            <a:br>
              <a:rPr lang="en-US" dirty="0"/>
            </a:br>
            <a:endParaRPr lang="en-IN" dirty="0"/>
          </a:p>
        </p:txBody>
      </p:sp>
    </p:spTree>
    <p:extLst>
      <p:ext uri="{BB962C8B-B14F-4D97-AF65-F5344CB8AC3E}">
        <p14:creationId xmlns:p14="http://schemas.microsoft.com/office/powerpoint/2010/main" val="151523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9215-9855-4A06-9DBF-26907AF5C861}"/>
              </a:ext>
            </a:extLst>
          </p:cNvPr>
          <p:cNvSpPr>
            <a:spLocks noGrp="1"/>
          </p:cNvSpPr>
          <p:nvPr>
            <p:ph type="title"/>
          </p:nvPr>
        </p:nvSpPr>
        <p:spPr/>
        <p:txBody>
          <a:bodyPr/>
          <a:lstStyle/>
          <a:p>
            <a:r>
              <a:rPr lang="en-IN" b="1" i="0" dirty="0">
                <a:solidFill>
                  <a:srgbClr val="273239"/>
                </a:solidFill>
                <a:effectLst/>
                <a:latin typeface="urw-din"/>
              </a:rPr>
              <a:t>Instance Segmentation:</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21C4901F-E5CF-2121-9768-3C3BFE7506F7}"/>
              </a:ext>
            </a:extLst>
          </p:cNvPr>
          <p:cNvSpPr>
            <a:spLocks noGrp="1"/>
          </p:cNvSpPr>
          <p:nvPr>
            <p:ph sz="half" idx="1"/>
          </p:nvPr>
        </p:nvSpPr>
        <p:spPr/>
        <p:txBody>
          <a:bodyPr>
            <a:normAutofit fontScale="92500" lnSpcReduction="10000"/>
          </a:bodyPr>
          <a:lstStyle/>
          <a:p>
            <a:pPr algn="just"/>
            <a:r>
              <a:rPr lang="en-US" b="0" i="0" dirty="0">
                <a:solidFill>
                  <a:srgbClr val="273239"/>
                </a:solidFill>
                <a:effectLst/>
                <a:latin typeface="urw-din"/>
              </a:rPr>
              <a:t>This segmentation identifies each instance (occurrence of each object present in the image and </a:t>
            </a:r>
            <a:r>
              <a:rPr lang="en-US" b="0" i="0" dirty="0" err="1">
                <a:solidFill>
                  <a:srgbClr val="273239"/>
                </a:solidFill>
                <a:effectLst/>
                <a:latin typeface="urw-din"/>
              </a:rPr>
              <a:t>colour</a:t>
            </a:r>
            <a:r>
              <a:rPr lang="en-US" b="0" i="0" dirty="0">
                <a:solidFill>
                  <a:srgbClr val="273239"/>
                </a:solidFill>
                <a:effectLst/>
                <a:latin typeface="urw-din"/>
              </a:rPr>
              <a:t> them with different pixel).</a:t>
            </a:r>
          </a:p>
          <a:p>
            <a:pPr algn="just"/>
            <a:r>
              <a:rPr lang="en-US" b="0" i="0" dirty="0">
                <a:solidFill>
                  <a:srgbClr val="273239"/>
                </a:solidFill>
                <a:effectLst/>
                <a:latin typeface="urw-din"/>
              </a:rPr>
              <a:t> It basically works to classify each pixel location and generate the segmentation mask for each of the objects in the image. </a:t>
            </a:r>
          </a:p>
          <a:p>
            <a:pPr algn="just"/>
            <a:r>
              <a:rPr lang="en-US" b="0" i="0" dirty="0">
                <a:solidFill>
                  <a:srgbClr val="273239"/>
                </a:solidFill>
                <a:effectLst/>
                <a:latin typeface="urw-din"/>
              </a:rPr>
              <a:t>This approach gives more idea about the objects in the image because it preserves the safety of those objects while recognizing it.</a:t>
            </a:r>
            <a:endParaRPr lang="en-IN" dirty="0"/>
          </a:p>
        </p:txBody>
      </p:sp>
      <p:pic>
        <p:nvPicPr>
          <p:cNvPr id="5" name="Content Placeholder 4">
            <a:extLst>
              <a:ext uri="{FF2B5EF4-FFF2-40B4-BE49-F238E27FC236}">
                <a16:creationId xmlns:a16="http://schemas.microsoft.com/office/drawing/2014/main" id="{D32C920E-8B21-2738-5B24-122678D00E0C}"/>
              </a:ext>
            </a:extLst>
          </p:cNvPr>
          <p:cNvPicPr>
            <a:picLocks noGrp="1" noChangeAspect="1"/>
          </p:cNvPicPr>
          <p:nvPr>
            <p:ph sz="half" idx="2"/>
          </p:nvPr>
        </p:nvPicPr>
        <p:blipFill>
          <a:blip r:embed="rId2"/>
          <a:stretch>
            <a:fillRect/>
          </a:stretch>
        </p:blipFill>
        <p:spPr>
          <a:xfrm>
            <a:off x="7132637" y="1970352"/>
            <a:ext cx="2752725" cy="1657350"/>
          </a:xfrm>
          <a:prstGeom prst="rect">
            <a:avLst/>
          </a:prstGeom>
        </p:spPr>
      </p:pic>
    </p:spTree>
    <p:extLst>
      <p:ext uri="{BB962C8B-B14F-4D97-AF65-F5344CB8AC3E}">
        <p14:creationId xmlns:p14="http://schemas.microsoft.com/office/powerpoint/2010/main" val="792701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1424</Words>
  <Application>Microsoft Office PowerPoint</Application>
  <PresentationFormat>Widescreen</PresentationFormat>
  <Paragraphs>62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Roboto</vt:lpstr>
      <vt:lpstr>sofia-pro</vt:lpstr>
      <vt:lpstr>urw-din</vt:lpstr>
      <vt:lpstr>Office Theme</vt:lpstr>
      <vt:lpstr>Mask R-CNN  </vt:lpstr>
      <vt:lpstr>PowerPoint Presentation</vt:lpstr>
      <vt:lpstr>PowerPoint Presentation</vt:lpstr>
      <vt:lpstr>PowerPoint Presentation</vt:lpstr>
      <vt:lpstr>PowerPoint Presentation</vt:lpstr>
      <vt:lpstr>Semantic Segmentation </vt:lpstr>
      <vt:lpstr>Instance Segmentation </vt:lpstr>
      <vt:lpstr>How does Mask R-CNN work? </vt:lpstr>
      <vt:lpstr>Instance Segmentation: </vt:lpstr>
      <vt:lpstr>PowerPoint Presentation</vt:lpstr>
      <vt:lpstr>Mask R-CNN architecture:</vt:lpstr>
      <vt:lpstr>It comprises of –</vt:lpstr>
      <vt:lpstr>Backbone Network:</vt:lpstr>
      <vt:lpstr>PowerPoint Presentation</vt:lpstr>
      <vt:lpstr>Region Proposal Network</vt:lpstr>
      <vt:lpstr>PowerPoint Presentation</vt:lpstr>
      <vt:lpstr>Mask Representation:</vt:lpstr>
      <vt:lpstr>RoI Align:</vt:lpstr>
      <vt:lpstr>PowerPoint Presentation</vt:lpstr>
      <vt:lpstr>Advantages of Mask R-CNN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 R-CNN  </dc:title>
  <dc:creator>Smita Kulkarni</dc:creator>
  <cp:lastModifiedBy>Smita Kulkarni</cp:lastModifiedBy>
  <cp:revision>6</cp:revision>
  <dcterms:created xsi:type="dcterms:W3CDTF">2022-10-08T11:00:26Z</dcterms:created>
  <dcterms:modified xsi:type="dcterms:W3CDTF">2022-10-10T02:33:16Z</dcterms:modified>
</cp:coreProperties>
</file>