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5" r:id="rId7"/>
    <p:sldId id="276" r:id="rId8"/>
    <p:sldId id="277" r:id="rId9"/>
    <p:sldId id="278" r:id="rId10"/>
    <p:sldId id="261" r:id="rId11"/>
    <p:sldId id="262" r:id="rId12"/>
    <p:sldId id="263" r:id="rId13"/>
    <p:sldId id="264" r:id="rId14"/>
    <p:sldId id="258" r:id="rId15"/>
    <p:sldId id="265" r:id="rId16"/>
    <p:sldId id="259" r:id="rId17"/>
    <p:sldId id="260" r:id="rId18"/>
    <p:sldId id="266" r:id="rId19"/>
    <p:sldId id="267" r:id="rId20"/>
    <p:sldId id="271" r:id="rId21"/>
    <p:sldId id="268" r:id="rId22"/>
    <p:sldId id="269"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A8FD-0404-5DDD-2CE1-EFAFF6844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736426-4CBD-CC54-F63C-BCE606854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2320F-22F7-FCFC-5C90-DF692A6E7A48}"/>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5" name="Footer Placeholder 4">
            <a:extLst>
              <a:ext uri="{FF2B5EF4-FFF2-40B4-BE49-F238E27FC236}">
                <a16:creationId xmlns:a16="http://schemas.microsoft.com/office/drawing/2014/main" id="{2D386958-B243-EE1D-AE56-697F70C4E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A28F-C610-AF32-F78F-261EE8F25A99}"/>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126353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5348-EA32-FFD9-E7CB-F36D0F749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E416C3-7EBF-81A7-50B7-04ACD2B9C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B2FA6-8038-32A3-D59B-5D25E690A9D3}"/>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5" name="Footer Placeholder 4">
            <a:extLst>
              <a:ext uri="{FF2B5EF4-FFF2-40B4-BE49-F238E27FC236}">
                <a16:creationId xmlns:a16="http://schemas.microsoft.com/office/drawing/2014/main" id="{5DBD2D63-0F08-3E2F-D373-5A014DADC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82BBB-3E74-222D-B0E6-8BEF36D5BFCD}"/>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120205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7D576B-CB19-D170-FC17-35255A0A2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51B169-44B5-295A-21B7-7C04393E8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3DA5B-B655-E1AF-E7F1-A74C407BAC49}"/>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5" name="Footer Placeholder 4">
            <a:extLst>
              <a:ext uri="{FF2B5EF4-FFF2-40B4-BE49-F238E27FC236}">
                <a16:creationId xmlns:a16="http://schemas.microsoft.com/office/drawing/2014/main" id="{540D8503-1051-A6F7-DACE-140C682DC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90E25-FDF2-7DAB-ABEC-BB40DAE7954E}"/>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2540885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8ACF-BBDD-FA54-A6C6-5DB7CBEC0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080AD-245E-D329-B828-E64357D59F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A87C3-D65C-A081-9B6B-C6711C9282B2}"/>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5" name="Footer Placeholder 4">
            <a:extLst>
              <a:ext uri="{FF2B5EF4-FFF2-40B4-BE49-F238E27FC236}">
                <a16:creationId xmlns:a16="http://schemas.microsoft.com/office/drawing/2014/main" id="{5C0DCE03-8EB8-EE3F-2FEC-680E3AAB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F9C97-86B3-D323-CCE6-C5B92671D408}"/>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374398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76AE-4B7B-01DD-275A-34B0DFABF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7BF28-D270-321B-7165-90C8296C0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8C7FD-6D09-0A47-2D96-437096B2CEFD}"/>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5" name="Footer Placeholder 4">
            <a:extLst>
              <a:ext uri="{FF2B5EF4-FFF2-40B4-BE49-F238E27FC236}">
                <a16:creationId xmlns:a16="http://schemas.microsoft.com/office/drawing/2014/main" id="{67F86889-0614-DF4C-51FA-181C76330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206CC-0710-3C01-FEC2-B55D4188CBC6}"/>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178374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BCB0-5E2C-C42C-2EDE-51CDBE645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57511-05EB-C594-4CB7-1A79FC9C1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0B961-1F39-A29B-B512-7BE278FE1F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BC70BC-BD61-B0C7-FB07-CB82CE55F2ED}"/>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6" name="Footer Placeholder 5">
            <a:extLst>
              <a:ext uri="{FF2B5EF4-FFF2-40B4-BE49-F238E27FC236}">
                <a16:creationId xmlns:a16="http://schemas.microsoft.com/office/drawing/2014/main" id="{BEE2BC95-FF7A-DCA4-8E43-6BD304CCF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742C9-3CB0-CDAE-D126-3C7087750D0C}"/>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231986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5E91-37C3-0E11-5FAD-35E4BC3AA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521E83-0E85-3B72-F0A0-6C6BE79416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79A46-56F4-EE75-AA8F-687C56C58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DD6C5D-7089-4C02-40D3-255629528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8AB360-658D-9A88-8F01-04BCD1F0B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78FF9-E588-FD91-C69D-06AE88A422BA}"/>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8" name="Footer Placeholder 7">
            <a:extLst>
              <a:ext uri="{FF2B5EF4-FFF2-40B4-BE49-F238E27FC236}">
                <a16:creationId xmlns:a16="http://schemas.microsoft.com/office/drawing/2014/main" id="{A52CEEFE-7EA6-4F16-EBCC-9F8044F71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9DC6F8-F2E4-55F1-BABE-4AB4BB57DDAA}"/>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228248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600A-FB41-E498-3457-82ADABFD77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9D6E8-E322-627F-DCC2-E12D9328B3B9}"/>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4" name="Footer Placeholder 3">
            <a:extLst>
              <a:ext uri="{FF2B5EF4-FFF2-40B4-BE49-F238E27FC236}">
                <a16:creationId xmlns:a16="http://schemas.microsoft.com/office/drawing/2014/main" id="{6B4472C5-4258-5CE6-0B1C-BE42CF619E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F1002C-B8A8-D9C7-5783-E8946722935E}"/>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187703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7EEAC-767A-3D76-8B7D-821D1724C303}"/>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3" name="Footer Placeholder 2">
            <a:extLst>
              <a:ext uri="{FF2B5EF4-FFF2-40B4-BE49-F238E27FC236}">
                <a16:creationId xmlns:a16="http://schemas.microsoft.com/office/drawing/2014/main" id="{2F955D0A-A7C3-5629-AC58-B31A9AA27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4FE583-A07B-1100-532E-691C9422187D}"/>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59032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B8A8-C53E-C2AF-825E-E94E83C99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D5C00-444F-2266-F5F5-3D56871D2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0F572C-FCC0-95AC-D032-2E5C29B14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128F0-C5AA-DFFE-B8F8-ADAA8D3C708E}"/>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6" name="Footer Placeholder 5">
            <a:extLst>
              <a:ext uri="{FF2B5EF4-FFF2-40B4-BE49-F238E27FC236}">
                <a16:creationId xmlns:a16="http://schemas.microsoft.com/office/drawing/2014/main" id="{61A5748D-3C57-25C8-925E-FEDA070FF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44F84-78B8-62D9-F6F9-070BA5B2181C}"/>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3842899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68DD-503D-1652-16D5-558CEFF59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72E6E6-4356-22A5-58DB-F0D9329E8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85E51-B969-628F-A092-C8A22504C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DAFD0-DA3A-D6B2-C80D-01BF4A6A5B22}"/>
              </a:ext>
            </a:extLst>
          </p:cNvPr>
          <p:cNvSpPr>
            <a:spLocks noGrp="1"/>
          </p:cNvSpPr>
          <p:nvPr>
            <p:ph type="dt" sz="half" idx="10"/>
          </p:nvPr>
        </p:nvSpPr>
        <p:spPr/>
        <p:txBody>
          <a:bodyPr/>
          <a:lstStyle/>
          <a:p>
            <a:fld id="{3275D69D-6CED-4684-BC40-F04E544958FA}" type="datetimeFigureOut">
              <a:rPr lang="en-US" smtClean="0"/>
              <a:t>11/2/2022</a:t>
            </a:fld>
            <a:endParaRPr lang="en-US"/>
          </a:p>
        </p:txBody>
      </p:sp>
      <p:sp>
        <p:nvSpPr>
          <p:cNvPr id="6" name="Footer Placeholder 5">
            <a:extLst>
              <a:ext uri="{FF2B5EF4-FFF2-40B4-BE49-F238E27FC236}">
                <a16:creationId xmlns:a16="http://schemas.microsoft.com/office/drawing/2014/main" id="{450C6362-B790-26D0-3E37-E31EF8E8E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F5FC7E-0283-64C4-C1E5-21D3069617EA}"/>
              </a:ext>
            </a:extLst>
          </p:cNvPr>
          <p:cNvSpPr>
            <a:spLocks noGrp="1"/>
          </p:cNvSpPr>
          <p:nvPr>
            <p:ph type="sldNum" sz="quarter" idx="12"/>
          </p:nvPr>
        </p:nvSpPr>
        <p:spPr/>
        <p:txBody>
          <a:bodyPr/>
          <a:lstStyle/>
          <a:p>
            <a:fld id="{5D2BDAB5-D964-4A8E-8864-29AA88289CEA}" type="slidenum">
              <a:rPr lang="en-US" smtClean="0"/>
              <a:t>‹#›</a:t>
            </a:fld>
            <a:endParaRPr lang="en-US"/>
          </a:p>
        </p:txBody>
      </p:sp>
    </p:spTree>
    <p:extLst>
      <p:ext uri="{BB962C8B-B14F-4D97-AF65-F5344CB8AC3E}">
        <p14:creationId xmlns:p14="http://schemas.microsoft.com/office/powerpoint/2010/main" val="73028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8C6DE-61E8-2489-1748-264C110F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86C3E-6FFF-891A-AA8E-7A2F24461A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46573-33A5-3BB7-8397-8FE3B9BB16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5D69D-6CED-4684-BC40-F04E544958FA}" type="datetimeFigureOut">
              <a:rPr lang="en-US" smtClean="0"/>
              <a:t>11/2/2022</a:t>
            </a:fld>
            <a:endParaRPr lang="en-US"/>
          </a:p>
        </p:txBody>
      </p:sp>
      <p:sp>
        <p:nvSpPr>
          <p:cNvPr id="5" name="Footer Placeholder 4">
            <a:extLst>
              <a:ext uri="{FF2B5EF4-FFF2-40B4-BE49-F238E27FC236}">
                <a16:creationId xmlns:a16="http://schemas.microsoft.com/office/drawing/2014/main" id="{C0AD0A13-03DA-CFE7-9490-76818C861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7E201B-A3E4-2086-C111-4B053C697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BDAB5-D964-4A8E-8864-29AA88289CEA}" type="slidenum">
              <a:rPr lang="en-US" smtClean="0"/>
              <a:t>‹#›</a:t>
            </a:fld>
            <a:endParaRPr lang="en-US"/>
          </a:p>
        </p:txBody>
      </p:sp>
    </p:spTree>
    <p:extLst>
      <p:ext uri="{BB962C8B-B14F-4D97-AF65-F5344CB8AC3E}">
        <p14:creationId xmlns:p14="http://schemas.microsoft.com/office/powerpoint/2010/main" val="4176151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4B25-74ED-2DD5-980A-A52DB588F78E}"/>
              </a:ext>
            </a:extLst>
          </p:cNvPr>
          <p:cNvSpPr>
            <a:spLocks noGrp="1"/>
          </p:cNvSpPr>
          <p:nvPr>
            <p:ph type="ctrTitle"/>
          </p:nvPr>
        </p:nvSpPr>
        <p:spPr/>
        <p:txBody>
          <a:bodyPr>
            <a:normAutofit fontScale="90000"/>
          </a:bodyPr>
          <a:lstStyle/>
          <a:p>
            <a:r>
              <a:rPr lang="en-US" b="1" dirty="0"/>
              <a:t>Introduction to Recurrent Neural Network</a:t>
            </a:r>
            <a:br>
              <a:rPr lang="en-US" b="1" dirty="0"/>
            </a:br>
            <a:endParaRPr lang="en-US" dirty="0"/>
          </a:p>
        </p:txBody>
      </p:sp>
      <p:sp>
        <p:nvSpPr>
          <p:cNvPr id="3" name="Subtitle 2">
            <a:extLst>
              <a:ext uri="{FF2B5EF4-FFF2-40B4-BE49-F238E27FC236}">
                <a16:creationId xmlns:a16="http://schemas.microsoft.com/office/drawing/2014/main" id="{B1CA047E-6BBB-2CF9-B205-B8F227687B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80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45C02-6BB2-AD44-495F-017DB8D77878}"/>
              </a:ext>
            </a:extLst>
          </p:cNvPr>
          <p:cNvSpPr>
            <a:spLocks noGrp="1"/>
          </p:cNvSpPr>
          <p:nvPr>
            <p:ph idx="1"/>
          </p:nvPr>
        </p:nvSpPr>
        <p:spPr>
          <a:xfrm>
            <a:off x="838200" y="620486"/>
            <a:ext cx="10515600" cy="5556477"/>
          </a:xfrm>
        </p:spPr>
        <p:txBody>
          <a:bodyPr>
            <a:normAutofit fontScale="92500" lnSpcReduction="20000"/>
          </a:bodyPr>
          <a:lstStyle/>
          <a:p>
            <a:r>
              <a:rPr lang="en-US" dirty="0"/>
              <a:t>The Recurrent Neural Network consists of multiple fixed activation function units, one for each time step. </a:t>
            </a:r>
          </a:p>
          <a:p>
            <a:r>
              <a:rPr lang="en-US" dirty="0"/>
              <a:t>Each unit has an internal state which is called the hidden state of the unit.</a:t>
            </a:r>
          </a:p>
          <a:p>
            <a:r>
              <a:rPr lang="en-US" dirty="0"/>
              <a:t> This hidden state signifies the past knowledge that the network currently holds at a given time step. </a:t>
            </a:r>
          </a:p>
          <a:p>
            <a:r>
              <a:rPr lang="en-US" dirty="0"/>
              <a:t>This hidden state is updated at every time step to signify the change in the knowledge of the network about the past. </a:t>
            </a:r>
          </a:p>
          <a:p>
            <a:r>
              <a:rPr lang="en-US" dirty="0"/>
              <a:t>The hidden state is updated using the following recurrence relation:- </a:t>
            </a:r>
          </a:p>
          <a:p>
            <a:r>
              <a:rPr lang="en-US" dirty="0"/>
              <a:t>h_{t} = f_{W}(x_{t}, h_{t-1})</a:t>
            </a:r>
          </a:p>
          <a:p>
            <a:endParaRPr lang="en-US" dirty="0"/>
          </a:p>
          <a:p>
            <a:r>
              <a:rPr lang="en-US" dirty="0"/>
              <a:t> h_{t}[</a:t>
            </a:r>
            <a:r>
              <a:rPr lang="en-US" dirty="0" err="1"/>
              <a:t>Tex</a:t>
            </a:r>
            <a:r>
              <a:rPr lang="en-US" dirty="0"/>
              <a:t>]- The new hidden state[/</a:t>
            </a:r>
            <a:r>
              <a:rPr lang="en-US" dirty="0" err="1"/>
              <a:t>Tex</a:t>
            </a:r>
            <a:r>
              <a:rPr lang="en-US" dirty="0"/>
              <a:t>]</a:t>
            </a:r>
          </a:p>
          <a:p>
            <a:r>
              <a:rPr lang="en-US" dirty="0"/>
              <a:t>h_{t-1}[</a:t>
            </a:r>
            <a:r>
              <a:rPr lang="en-US" dirty="0" err="1"/>
              <a:t>Tex</a:t>
            </a:r>
            <a:r>
              <a:rPr lang="en-US" dirty="0"/>
              <a:t>]- The old hidden state[/</a:t>
            </a:r>
            <a:r>
              <a:rPr lang="en-US" dirty="0" err="1"/>
              <a:t>Tex</a:t>
            </a:r>
            <a:r>
              <a:rPr lang="en-US" dirty="0"/>
              <a:t>]</a:t>
            </a:r>
          </a:p>
          <a:p>
            <a:r>
              <a:rPr lang="en-US" dirty="0"/>
              <a:t>x_{t}[</a:t>
            </a:r>
            <a:r>
              <a:rPr lang="en-US" dirty="0" err="1"/>
              <a:t>Tex</a:t>
            </a:r>
            <a:r>
              <a:rPr lang="en-US" dirty="0"/>
              <a:t>]- The current input[/</a:t>
            </a:r>
            <a:r>
              <a:rPr lang="en-US" dirty="0" err="1"/>
              <a:t>Tex</a:t>
            </a:r>
            <a:r>
              <a:rPr lang="en-US" dirty="0"/>
              <a:t>]</a:t>
            </a:r>
          </a:p>
          <a:p>
            <a:r>
              <a:rPr lang="en-US" dirty="0"/>
              <a:t>f_{W}[</a:t>
            </a:r>
            <a:r>
              <a:rPr lang="en-US" dirty="0" err="1"/>
              <a:t>Tex</a:t>
            </a:r>
            <a:r>
              <a:rPr lang="en-US" dirty="0"/>
              <a:t>]- The fixed function with trainable weights[/</a:t>
            </a:r>
            <a:r>
              <a:rPr lang="en-US" dirty="0" err="1"/>
              <a:t>Tex</a:t>
            </a:r>
            <a:r>
              <a:rPr lang="en-US" dirty="0"/>
              <a:t>]</a:t>
            </a:r>
          </a:p>
        </p:txBody>
      </p:sp>
    </p:spTree>
    <p:extLst>
      <p:ext uri="{BB962C8B-B14F-4D97-AF65-F5344CB8AC3E}">
        <p14:creationId xmlns:p14="http://schemas.microsoft.com/office/powerpoint/2010/main" val="200858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DB7B-8B9F-7DED-C139-3BC3245B80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C6F6E3-4F3E-200F-A9CC-FB97B311B4D9}"/>
              </a:ext>
            </a:extLst>
          </p:cNvPr>
          <p:cNvSpPr>
            <a:spLocks noGrp="1"/>
          </p:cNvSpPr>
          <p:nvPr>
            <p:ph idx="1"/>
          </p:nvPr>
        </p:nvSpPr>
        <p:spPr/>
        <p:txBody>
          <a:bodyPr/>
          <a:lstStyle/>
          <a:p>
            <a:r>
              <a:rPr lang="en-US" b="1" dirty="0"/>
              <a:t>Note:</a:t>
            </a:r>
            <a:r>
              <a:rPr lang="en-US" dirty="0"/>
              <a:t> Typically, to understand the concepts of a Recurrent Neural Network, it is often illustrated in its unrolled form and this norm will be followed in this post. </a:t>
            </a:r>
          </a:p>
          <a:p>
            <a:r>
              <a:rPr lang="en-US" dirty="0"/>
              <a:t>At each time step, the new hidden state is calculated using the recurrence relation as given above. This new generated hidden state is used to generate indeed a new hidden state and so on. </a:t>
            </a:r>
          </a:p>
          <a:p>
            <a:endParaRPr lang="en-US" dirty="0"/>
          </a:p>
        </p:txBody>
      </p:sp>
    </p:spTree>
    <p:extLst>
      <p:ext uri="{BB962C8B-B14F-4D97-AF65-F5344CB8AC3E}">
        <p14:creationId xmlns:p14="http://schemas.microsoft.com/office/powerpoint/2010/main" val="226584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4D2B-BF77-7F80-7E2A-975A72E82701}"/>
              </a:ext>
            </a:extLst>
          </p:cNvPr>
          <p:cNvSpPr>
            <a:spLocks noGrp="1"/>
          </p:cNvSpPr>
          <p:nvPr>
            <p:ph type="title"/>
          </p:nvPr>
        </p:nvSpPr>
        <p:spPr/>
        <p:txBody>
          <a:bodyPr/>
          <a:lstStyle/>
          <a:p>
            <a:r>
              <a:rPr lang="en-US" dirty="0"/>
              <a:t>The basic work-flow of a Recurrent Neural Network is as follows:- </a:t>
            </a:r>
          </a:p>
        </p:txBody>
      </p:sp>
      <p:pic>
        <p:nvPicPr>
          <p:cNvPr id="4" name="Content Placeholder 3">
            <a:extLst>
              <a:ext uri="{FF2B5EF4-FFF2-40B4-BE49-F238E27FC236}">
                <a16:creationId xmlns:a16="http://schemas.microsoft.com/office/drawing/2014/main" id="{94E59316-6002-84B3-FD46-1AF12B23E275}"/>
              </a:ext>
            </a:extLst>
          </p:cNvPr>
          <p:cNvPicPr>
            <a:picLocks noGrp="1" noChangeAspect="1"/>
          </p:cNvPicPr>
          <p:nvPr>
            <p:ph idx="1"/>
          </p:nvPr>
        </p:nvPicPr>
        <p:blipFill>
          <a:blip r:embed="rId2"/>
          <a:stretch>
            <a:fillRect/>
          </a:stretch>
        </p:blipFill>
        <p:spPr>
          <a:xfrm>
            <a:off x="838200" y="2087150"/>
            <a:ext cx="10515600" cy="3828288"/>
          </a:xfrm>
          <a:prstGeom prst="rect">
            <a:avLst/>
          </a:prstGeom>
        </p:spPr>
      </p:pic>
    </p:spTree>
    <p:extLst>
      <p:ext uri="{BB962C8B-B14F-4D97-AF65-F5344CB8AC3E}">
        <p14:creationId xmlns:p14="http://schemas.microsoft.com/office/powerpoint/2010/main" val="123904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3B43-A652-0FF5-908F-847A2961D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E5F488-CB19-73FB-9FD0-7A15C392DC6B}"/>
              </a:ext>
            </a:extLst>
          </p:cNvPr>
          <p:cNvSpPr>
            <a:spLocks noGrp="1"/>
          </p:cNvSpPr>
          <p:nvPr>
            <p:ph idx="1"/>
          </p:nvPr>
        </p:nvSpPr>
        <p:spPr/>
        <p:txBody>
          <a:bodyPr>
            <a:normAutofit lnSpcReduction="10000"/>
          </a:bodyPr>
          <a:lstStyle/>
          <a:p>
            <a:r>
              <a:rPr lang="en-US" dirty="0"/>
              <a:t>Note that h_{0} is the initial hidden state of the network. </a:t>
            </a:r>
          </a:p>
          <a:p>
            <a:r>
              <a:rPr lang="en-US" dirty="0"/>
              <a:t>Typically, it is a vector of zeros, but it can have other values also. One method is to encode the presumptions about the data into the initial hidden state of the network. </a:t>
            </a:r>
          </a:p>
          <a:p>
            <a:r>
              <a:rPr lang="en-US" dirty="0"/>
              <a:t>For example, for a problem to determine the tone of a speech given by a renowned person, the person’s past speeches’ tones may be encoded into the initial hidden state.</a:t>
            </a:r>
          </a:p>
          <a:p>
            <a:r>
              <a:rPr lang="en-US" dirty="0"/>
              <a:t> Another technique is to make the initial hidden state a trainable parameter. Although these techniques add little nuances to the network, initializing the hidden state vector to zeros is typically an effective choice. </a:t>
            </a:r>
          </a:p>
        </p:txBody>
      </p:sp>
    </p:spTree>
    <p:extLst>
      <p:ext uri="{BB962C8B-B14F-4D97-AF65-F5344CB8AC3E}">
        <p14:creationId xmlns:p14="http://schemas.microsoft.com/office/powerpoint/2010/main" val="220216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E3D2-CA58-2451-33DC-0BC7F10C081F}"/>
              </a:ext>
            </a:extLst>
          </p:cNvPr>
          <p:cNvSpPr>
            <a:spLocks noGrp="1"/>
          </p:cNvSpPr>
          <p:nvPr>
            <p:ph type="title"/>
          </p:nvPr>
        </p:nvSpPr>
        <p:spPr/>
        <p:txBody>
          <a:bodyPr/>
          <a:lstStyle/>
          <a:p>
            <a:r>
              <a:rPr lang="en-US" b="1" dirty="0"/>
              <a:t>Working of each Recurrent Unit:</a:t>
            </a:r>
            <a:r>
              <a:rPr lang="en-US" dirty="0"/>
              <a:t> </a:t>
            </a:r>
          </a:p>
        </p:txBody>
      </p:sp>
      <p:sp>
        <p:nvSpPr>
          <p:cNvPr id="6" name="Content Placeholder 5">
            <a:extLst>
              <a:ext uri="{FF2B5EF4-FFF2-40B4-BE49-F238E27FC236}">
                <a16:creationId xmlns:a16="http://schemas.microsoft.com/office/drawing/2014/main" id="{30D94468-53DB-7FA4-D0B2-15F2CEABD356}"/>
              </a:ext>
            </a:extLst>
          </p:cNvPr>
          <p:cNvSpPr>
            <a:spLocks noGrp="1"/>
          </p:cNvSpPr>
          <p:nvPr>
            <p:ph idx="1"/>
          </p:nvPr>
        </p:nvSpPr>
        <p:spPr/>
        <p:txBody>
          <a:bodyPr>
            <a:normAutofit fontScale="92500" lnSpcReduction="20000"/>
          </a:bodyPr>
          <a:lstStyle/>
          <a:p>
            <a:pPr algn="just">
              <a:buFont typeface="+mj-lt"/>
              <a:buAutoNum type="arabicPeriod"/>
            </a:pPr>
            <a:r>
              <a:rPr lang="en-US" dirty="0"/>
              <a:t>Take input the previously hidden state vector and the current input vector. Note that since the hidden state and current input are treated as vectors, each element in the vector is placed in a different dimension which is orthogonal to the other dimensions. Thus each element when multiplied by another element only gives a non-zero value when the elements involved are non-zero and the elements are in the same dimension.</a:t>
            </a:r>
          </a:p>
          <a:p>
            <a:pPr algn="just">
              <a:buFont typeface="+mj-lt"/>
              <a:buAutoNum type="arabicPeriod"/>
            </a:pPr>
            <a:r>
              <a:rPr lang="en-US" dirty="0"/>
              <a:t>Element-wise multiplies the hidden state vector by the hidden state weights and similarly performs the element-wise multiplication of the current input vector and the current input weights. This generates the parameterized hidden state vector and the current input vector. Note that weights for different vectors are stored in the trainable weight matrix.</a:t>
            </a:r>
          </a:p>
          <a:p>
            <a:pPr algn="just">
              <a:buFont typeface="+mj-lt"/>
              <a:buAutoNum type="arabicPeriod"/>
            </a:pPr>
            <a:r>
              <a:rPr lang="en-US" dirty="0"/>
              <a:t>Perform the vector addition of the two parameterized vectors and then calculate the element-wise hyperbolic tangent to generate the new hidden state vector.</a:t>
            </a:r>
          </a:p>
          <a:p>
            <a:endParaRPr lang="en-US" dirty="0"/>
          </a:p>
          <a:p>
            <a:endParaRPr lang="en-US" dirty="0"/>
          </a:p>
        </p:txBody>
      </p:sp>
    </p:spTree>
    <p:extLst>
      <p:ext uri="{BB962C8B-B14F-4D97-AF65-F5344CB8AC3E}">
        <p14:creationId xmlns:p14="http://schemas.microsoft.com/office/powerpoint/2010/main" val="2607987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4D5-8A31-B5FC-EB1C-D85903E60BD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5357E86-C247-8E76-83E3-770BA7CFD0DC}"/>
              </a:ext>
            </a:extLst>
          </p:cNvPr>
          <p:cNvPicPr>
            <a:picLocks noGrp="1" noChangeAspect="1"/>
          </p:cNvPicPr>
          <p:nvPr>
            <p:ph idx="1"/>
          </p:nvPr>
        </p:nvPicPr>
        <p:blipFill>
          <a:blip r:embed="rId2"/>
          <a:stretch>
            <a:fillRect/>
          </a:stretch>
        </p:blipFill>
        <p:spPr>
          <a:xfrm>
            <a:off x="1701235" y="1825625"/>
            <a:ext cx="8789529" cy="4351338"/>
          </a:xfrm>
          <a:prstGeom prst="rect">
            <a:avLst/>
          </a:prstGeom>
        </p:spPr>
      </p:pic>
    </p:spTree>
    <p:extLst>
      <p:ext uri="{BB962C8B-B14F-4D97-AF65-F5344CB8AC3E}">
        <p14:creationId xmlns:p14="http://schemas.microsoft.com/office/powerpoint/2010/main" val="109887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56AA3-EF05-309B-B1E5-98B0B736B17C}"/>
              </a:ext>
            </a:extLst>
          </p:cNvPr>
          <p:cNvSpPr>
            <a:spLocks noGrp="1"/>
          </p:cNvSpPr>
          <p:nvPr>
            <p:ph idx="1"/>
          </p:nvPr>
        </p:nvSpPr>
        <p:spPr>
          <a:xfrm>
            <a:off x="838200" y="905774"/>
            <a:ext cx="10515600" cy="5271189"/>
          </a:xfrm>
        </p:spPr>
        <p:txBody>
          <a:bodyPr/>
          <a:lstStyle/>
          <a:p>
            <a:r>
              <a:rPr lang="en-US" dirty="0"/>
              <a:t>During the training of the recurrent network, the network also generates an output at each time step. This output is used to train the network using gradient descent. </a:t>
            </a:r>
          </a:p>
          <a:p>
            <a:endParaRPr lang="en-US" dirty="0"/>
          </a:p>
          <a:p>
            <a:endParaRPr lang="en-US" dirty="0"/>
          </a:p>
        </p:txBody>
      </p:sp>
      <p:pic>
        <p:nvPicPr>
          <p:cNvPr id="4" name="Picture 3">
            <a:extLst>
              <a:ext uri="{FF2B5EF4-FFF2-40B4-BE49-F238E27FC236}">
                <a16:creationId xmlns:a16="http://schemas.microsoft.com/office/drawing/2014/main" id="{65578608-2B0E-0A76-DB6F-129C571C3E09}"/>
              </a:ext>
            </a:extLst>
          </p:cNvPr>
          <p:cNvPicPr>
            <a:picLocks noChangeAspect="1"/>
          </p:cNvPicPr>
          <p:nvPr/>
        </p:nvPicPr>
        <p:blipFill>
          <a:blip r:embed="rId2"/>
          <a:stretch>
            <a:fillRect/>
          </a:stretch>
        </p:blipFill>
        <p:spPr>
          <a:xfrm>
            <a:off x="614362" y="3429000"/>
            <a:ext cx="10963275" cy="2400300"/>
          </a:xfrm>
          <a:prstGeom prst="rect">
            <a:avLst/>
          </a:prstGeom>
        </p:spPr>
      </p:pic>
    </p:spTree>
    <p:extLst>
      <p:ext uri="{BB962C8B-B14F-4D97-AF65-F5344CB8AC3E}">
        <p14:creationId xmlns:p14="http://schemas.microsoft.com/office/powerpoint/2010/main" val="315245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D7A1-E8C2-E8C8-85FB-FBB886D21D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05BF88-964B-8E4B-11AA-FE61A4939DA8}"/>
              </a:ext>
            </a:extLst>
          </p:cNvPr>
          <p:cNvSpPr>
            <a:spLocks noGrp="1"/>
          </p:cNvSpPr>
          <p:nvPr>
            <p:ph idx="1"/>
          </p:nvPr>
        </p:nvSpPr>
        <p:spPr>
          <a:xfrm>
            <a:off x="838200" y="1726633"/>
            <a:ext cx="10515600" cy="7701162"/>
          </a:xfrm>
        </p:spPr>
        <p:txBody>
          <a:bodyPr/>
          <a:lstStyle/>
          <a:p>
            <a:r>
              <a:rPr lang="en-US" dirty="0"/>
              <a:t>The Back-Propagation involved is similar to the one used in a typical Artificial Neural Network with some minor changes. These changes are noted as:- </a:t>
            </a:r>
          </a:p>
          <a:p>
            <a:endParaRPr lang="en-US" dirty="0"/>
          </a:p>
          <a:p>
            <a:r>
              <a:rPr lang="en-US" dirty="0"/>
              <a:t>Let the predicted output of the network at any time step be \overline{y_{t}} and the actual output be y_{t} . Then the error at each time step is given by:- </a:t>
            </a:r>
          </a:p>
        </p:txBody>
      </p:sp>
      <p:sp>
        <p:nvSpPr>
          <p:cNvPr id="11" name="AutoShape 5" descr="E_{t} = -y_{t}log(\overline{y}_{t})    ">
            <a:extLst>
              <a:ext uri="{FF2B5EF4-FFF2-40B4-BE49-F238E27FC236}">
                <a16:creationId xmlns:a16="http://schemas.microsoft.com/office/drawing/2014/main" id="{06F9637A-AF34-0B4E-EBEC-FE323949EBE8}"/>
              </a:ext>
            </a:extLst>
          </p:cNvPr>
          <p:cNvSpPr>
            <a:spLocks noChangeAspect="1" noChangeArrowheads="1"/>
          </p:cNvSpPr>
          <p:nvPr/>
        </p:nvSpPr>
        <p:spPr bwMode="auto">
          <a:xfrm>
            <a:off x="5233988" y="3201421"/>
            <a:ext cx="1724025" cy="455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Graphic 12">
            <a:extLst>
              <a:ext uri="{FF2B5EF4-FFF2-40B4-BE49-F238E27FC236}">
                <a16:creationId xmlns:a16="http://schemas.microsoft.com/office/drawing/2014/main" id="{639B1CB0-144F-7927-8035-965D57413F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7663" y="4516891"/>
            <a:ext cx="2320699" cy="904195"/>
          </a:xfrm>
          <a:prstGeom prst="rect">
            <a:avLst/>
          </a:prstGeom>
        </p:spPr>
      </p:pic>
    </p:spTree>
    <p:extLst>
      <p:ext uri="{BB962C8B-B14F-4D97-AF65-F5344CB8AC3E}">
        <p14:creationId xmlns:p14="http://schemas.microsoft.com/office/powerpoint/2010/main" val="2701529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E1CE-2EFE-EFB9-4E52-E3791E9065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2FE0F2-D5C7-4605-9F24-5E93F1A26DAE}"/>
              </a:ext>
            </a:extLst>
          </p:cNvPr>
          <p:cNvSpPr>
            <a:spLocks noGrp="1"/>
          </p:cNvSpPr>
          <p:nvPr>
            <p:ph idx="1"/>
          </p:nvPr>
        </p:nvSpPr>
        <p:spPr/>
        <p:txBody>
          <a:bodyPr/>
          <a:lstStyle/>
          <a:p>
            <a:r>
              <a:rPr lang="en-US" dirty="0"/>
              <a:t>The total error is given by the summation of the errors at all the time steps. </a:t>
            </a:r>
          </a:p>
          <a:p>
            <a:endParaRPr lang="en-US" dirty="0"/>
          </a:p>
        </p:txBody>
      </p:sp>
      <p:pic>
        <p:nvPicPr>
          <p:cNvPr id="5" name="Graphic 4">
            <a:extLst>
              <a:ext uri="{FF2B5EF4-FFF2-40B4-BE49-F238E27FC236}">
                <a16:creationId xmlns:a16="http://schemas.microsoft.com/office/drawing/2014/main" id="{348B0673-66CA-3636-6805-D6730880F8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7207" y="2377848"/>
            <a:ext cx="2457450" cy="610281"/>
          </a:xfrm>
          <a:prstGeom prst="rect">
            <a:avLst/>
          </a:prstGeom>
        </p:spPr>
      </p:pic>
      <p:pic>
        <p:nvPicPr>
          <p:cNvPr id="7" name="Graphic 6">
            <a:extLst>
              <a:ext uri="{FF2B5EF4-FFF2-40B4-BE49-F238E27FC236}">
                <a16:creationId xmlns:a16="http://schemas.microsoft.com/office/drawing/2014/main" id="{5C09E783-8501-77DD-5C1F-0CF445CB44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83703" y="2375927"/>
            <a:ext cx="2170339" cy="759159"/>
          </a:xfrm>
          <a:prstGeom prst="rect">
            <a:avLst/>
          </a:prstGeom>
        </p:spPr>
      </p:pic>
      <p:sp>
        <p:nvSpPr>
          <p:cNvPr id="8" name="Rectangle 1">
            <a:extLst>
              <a:ext uri="{FF2B5EF4-FFF2-40B4-BE49-F238E27FC236}">
                <a16:creationId xmlns:a16="http://schemas.microsoft.com/office/drawing/2014/main" id="{0D0D8A6B-E102-909F-B2A0-20BF8182EC2A}"/>
              </a:ext>
            </a:extLst>
          </p:cNvPr>
          <p:cNvSpPr>
            <a:spLocks noChangeArrowheads="1"/>
          </p:cNvSpPr>
          <p:nvPr/>
        </p:nvSpPr>
        <p:spPr bwMode="auto">
          <a:xfrm>
            <a:off x="838200" y="38698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Similarly, the value   </a:t>
            </a: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can be calculated as the summation of gradients at each time step.  </a:t>
            </a:r>
          </a:p>
        </p:txBody>
      </p:sp>
      <p:sp>
        <p:nvSpPr>
          <p:cNvPr id="9" name="AutoShape 2" descr="\frac{\partial E}{\partial W}    ">
            <a:extLst>
              <a:ext uri="{FF2B5EF4-FFF2-40B4-BE49-F238E27FC236}">
                <a16:creationId xmlns:a16="http://schemas.microsoft.com/office/drawing/2014/main" id="{9DA2E409-B865-0A67-0D93-DE3CD72881C3}"/>
              </a:ext>
            </a:extLst>
          </p:cNvPr>
          <p:cNvSpPr>
            <a:spLocks noChangeAspect="1" noChangeArrowheads="1"/>
          </p:cNvSpPr>
          <p:nvPr/>
        </p:nvSpPr>
        <p:spPr bwMode="auto">
          <a:xfrm>
            <a:off x="2946400" y="3725409"/>
            <a:ext cx="333375" cy="314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Graphic 10">
            <a:extLst>
              <a:ext uri="{FF2B5EF4-FFF2-40B4-BE49-F238E27FC236}">
                <a16:creationId xmlns:a16="http://schemas.microsoft.com/office/drawing/2014/main" id="{497A03FB-F5DB-1387-99B5-B4FD610675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33800" y="3725409"/>
            <a:ext cx="558574" cy="529175"/>
          </a:xfrm>
          <a:prstGeom prst="rect">
            <a:avLst/>
          </a:prstGeom>
        </p:spPr>
      </p:pic>
      <p:pic>
        <p:nvPicPr>
          <p:cNvPr id="13" name="Graphic 12">
            <a:extLst>
              <a:ext uri="{FF2B5EF4-FFF2-40B4-BE49-F238E27FC236}">
                <a16:creationId xmlns:a16="http://schemas.microsoft.com/office/drawing/2014/main" id="{AD58DB8F-6BA4-8DBE-CB74-3EBB567A38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39044" y="4448033"/>
            <a:ext cx="2153330" cy="696460"/>
          </a:xfrm>
          <a:prstGeom prst="rect">
            <a:avLst/>
          </a:prstGeom>
        </p:spPr>
      </p:pic>
    </p:spTree>
    <p:extLst>
      <p:ext uri="{BB962C8B-B14F-4D97-AF65-F5344CB8AC3E}">
        <p14:creationId xmlns:p14="http://schemas.microsoft.com/office/powerpoint/2010/main" val="391133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4299-AD24-12BF-35EE-F39918CE81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089AE2-53B9-0F2C-CE1B-F13B22141FD2}"/>
              </a:ext>
            </a:extLst>
          </p:cNvPr>
          <p:cNvSpPr>
            <a:spLocks noGrp="1"/>
          </p:cNvSpPr>
          <p:nvPr>
            <p:ph idx="1"/>
          </p:nvPr>
        </p:nvSpPr>
        <p:spPr/>
        <p:txBody>
          <a:bodyPr/>
          <a:lstStyle/>
          <a:p>
            <a:r>
              <a:rPr lang="en-US"/>
              <a:t>Using the chain rule of calculus and using the fact that the output at a time step t is a function of the current hidden state of the recurrent unit, the following expression arises:- </a:t>
            </a:r>
          </a:p>
          <a:p>
            <a:endParaRPr lang="en-US" dirty="0"/>
          </a:p>
        </p:txBody>
      </p:sp>
      <p:pic>
        <p:nvPicPr>
          <p:cNvPr id="5" name="Graphic 4">
            <a:extLst>
              <a:ext uri="{FF2B5EF4-FFF2-40B4-BE49-F238E27FC236}">
                <a16:creationId xmlns:a16="http://schemas.microsoft.com/office/drawing/2014/main" id="{D29F654D-A51D-C75D-7214-82CDB0896D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9540" y="2850695"/>
            <a:ext cx="4450217" cy="855889"/>
          </a:xfrm>
          <a:prstGeom prst="rect">
            <a:avLst/>
          </a:prstGeom>
        </p:spPr>
      </p:pic>
      <p:sp>
        <p:nvSpPr>
          <p:cNvPr id="7" name="TextBox 6">
            <a:extLst>
              <a:ext uri="{FF2B5EF4-FFF2-40B4-BE49-F238E27FC236}">
                <a16:creationId xmlns:a16="http://schemas.microsoft.com/office/drawing/2014/main" id="{0909706A-75CB-9596-E055-6CF5BD0728B7}"/>
              </a:ext>
            </a:extLst>
          </p:cNvPr>
          <p:cNvSpPr txBox="1"/>
          <p:nvPr/>
        </p:nvSpPr>
        <p:spPr>
          <a:xfrm>
            <a:off x="1073603" y="3841521"/>
            <a:ext cx="10046153" cy="1200329"/>
          </a:xfrm>
          <a:prstGeom prst="rect">
            <a:avLst/>
          </a:prstGeom>
          <a:noFill/>
        </p:spPr>
        <p:txBody>
          <a:bodyPr wrap="square">
            <a:spAutoFit/>
          </a:bodyPr>
          <a:lstStyle/>
          <a:p>
            <a:r>
              <a:rPr lang="en-US" dirty="0"/>
              <a:t>Note that the weight matrix W used in the above expression is different for the input vector and hidden state vector and is only used in this manner for notational convenience. </a:t>
            </a:r>
          </a:p>
          <a:p>
            <a:endParaRPr lang="en-US" dirty="0"/>
          </a:p>
          <a:p>
            <a:r>
              <a:rPr lang="en-US" dirty="0"/>
              <a:t>Thus the following expression arises:- </a:t>
            </a:r>
          </a:p>
        </p:txBody>
      </p:sp>
      <p:pic>
        <p:nvPicPr>
          <p:cNvPr id="10" name="Graphic 9">
            <a:extLst>
              <a:ext uri="{FF2B5EF4-FFF2-40B4-BE49-F238E27FC236}">
                <a16:creationId xmlns:a16="http://schemas.microsoft.com/office/drawing/2014/main" id="{6332363D-87C5-D1D3-0844-43145CBC8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6077" y="4620075"/>
            <a:ext cx="3018066" cy="556712"/>
          </a:xfrm>
          <a:prstGeom prst="rect">
            <a:avLst/>
          </a:prstGeom>
        </p:spPr>
      </p:pic>
    </p:spTree>
    <p:extLst>
      <p:ext uri="{BB962C8B-B14F-4D97-AF65-F5344CB8AC3E}">
        <p14:creationId xmlns:p14="http://schemas.microsoft.com/office/powerpoint/2010/main" val="258750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B503-6403-BA85-E6E7-37B72ABFDA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6DE5EF-C686-2119-8C54-F2418A68B416}"/>
              </a:ext>
            </a:extLst>
          </p:cNvPr>
          <p:cNvSpPr>
            <a:spLocks noGrp="1"/>
          </p:cNvSpPr>
          <p:nvPr>
            <p:ph idx="1"/>
          </p:nvPr>
        </p:nvSpPr>
        <p:spPr/>
        <p:txBody>
          <a:bodyPr>
            <a:normAutofit fontScale="92500" lnSpcReduction="20000"/>
          </a:bodyPr>
          <a:lstStyle/>
          <a:p>
            <a:r>
              <a:rPr lang="en-US" dirty="0"/>
              <a:t>Today, different Machine Learning techniques are used to handle different types of data. One of the most difficult types of data to handle and the forecast is sequential data. </a:t>
            </a:r>
          </a:p>
          <a:p>
            <a:r>
              <a:rPr lang="en-US" dirty="0"/>
              <a:t>Sequential data is different from other types of data in the sense that while all the features of a typical dataset can be assumed to be order-independent, this cannot be assumed for a sequential dataset.</a:t>
            </a:r>
          </a:p>
          <a:p>
            <a:r>
              <a:rPr lang="en-US" dirty="0"/>
              <a:t> To handle such type of data, the concept of </a:t>
            </a:r>
            <a:r>
              <a:rPr lang="en-US" b="1" dirty="0"/>
              <a:t>Recurrent Neural Networks</a:t>
            </a:r>
            <a:r>
              <a:rPr lang="en-US" dirty="0"/>
              <a:t> was conceived. It is different from other Artificial Neural Networks in its structure. </a:t>
            </a:r>
          </a:p>
          <a:p>
            <a:r>
              <a:rPr lang="en-US" dirty="0"/>
              <a:t>While other networks “travel” in a linear direction during the feed-forward process or the back-propagation process, the Recurrent Network follows a recurrence relation instead of a feed-forward pass and uses </a:t>
            </a:r>
            <a:r>
              <a:rPr lang="en-US" b="1" dirty="0"/>
              <a:t>Back-Propagation through time</a:t>
            </a:r>
            <a:r>
              <a:rPr lang="en-US" dirty="0"/>
              <a:t> to learn. </a:t>
            </a:r>
          </a:p>
        </p:txBody>
      </p:sp>
    </p:spTree>
    <p:extLst>
      <p:ext uri="{BB962C8B-B14F-4D97-AF65-F5344CB8AC3E}">
        <p14:creationId xmlns:p14="http://schemas.microsoft.com/office/powerpoint/2010/main" val="227999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E623-82EB-773D-79F6-819AD2008D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CF8FEC-9869-5DF4-9DA2-E93FA8AF395D}"/>
              </a:ext>
            </a:extLst>
          </p:cNvPr>
          <p:cNvSpPr>
            <a:spLocks noGrp="1"/>
          </p:cNvSpPr>
          <p:nvPr>
            <p:ph idx="1"/>
          </p:nvPr>
        </p:nvSpPr>
        <p:spPr/>
        <p:txBody>
          <a:bodyPr/>
          <a:lstStyle/>
          <a:p>
            <a:r>
              <a:rPr lang="en-US" dirty="0"/>
              <a:t>Thus, Back-Propagation Through Time only differs from a typical Back-Propagation in the fact the errors at each time step are summed up to calculate the total error. </a:t>
            </a:r>
          </a:p>
        </p:txBody>
      </p:sp>
      <p:pic>
        <p:nvPicPr>
          <p:cNvPr id="4" name="Picture 3">
            <a:extLst>
              <a:ext uri="{FF2B5EF4-FFF2-40B4-BE49-F238E27FC236}">
                <a16:creationId xmlns:a16="http://schemas.microsoft.com/office/drawing/2014/main" id="{8C0BCD58-4ED6-0C8B-17D6-1000D34A9D47}"/>
              </a:ext>
            </a:extLst>
          </p:cNvPr>
          <p:cNvPicPr>
            <a:picLocks noChangeAspect="1"/>
          </p:cNvPicPr>
          <p:nvPr/>
        </p:nvPicPr>
        <p:blipFill>
          <a:blip r:embed="rId2"/>
          <a:stretch>
            <a:fillRect/>
          </a:stretch>
        </p:blipFill>
        <p:spPr>
          <a:xfrm>
            <a:off x="352425" y="3069770"/>
            <a:ext cx="11487150" cy="2988129"/>
          </a:xfrm>
          <a:prstGeom prst="rect">
            <a:avLst/>
          </a:prstGeom>
        </p:spPr>
      </p:pic>
    </p:spTree>
    <p:extLst>
      <p:ext uri="{BB962C8B-B14F-4D97-AF65-F5344CB8AC3E}">
        <p14:creationId xmlns:p14="http://schemas.microsoft.com/office/powerpoint/2010/main" val="252660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E37C-8681-4B7D-3937-38A1BBF095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D53A15-A448-D614-448E-0407F1C47360}"/>
              </a:ext>
            </a:extLst>
          </p:cNvPr>
          <p:cNvSpPr>
            <a:spLocks noGrp="1"/>
          </p:cNvSpPr>
          <p:nvPr>
            <p:ph idx="1"/>
          </p:nvPr>
        </p:nvSpPr>
        <p:spPr/>
        <p:txBody>
          <a:bodyPr/>
          <a:lstStyle/>
          <a:p>
            <a:r>
              <a:rPr lang="en-US" dirty="0"/>
              <a:t>Although the basic Recurrent Neural Network is fairly effective, it can suffer from a significant problem. For deep networks, The Back-Propagation process can lead to the following issues:- </a:t>
            </a:r>
            <a:br>
              <a:rPr lang="en-US" dirty="0"/>
            </a:br>
            <a:r>
              <a:rPr lang="en-US" dirty="0"/>
              <a:t> </a:t>
            </a:r>
          </a:p>
          <a:p>
            <a:pPr>
              <a:buFont typeface="Arial" panose="020B0604020202020204" pitchFamily="34" charset="0"/>
              <a:buChar char="•"/>
            </a:pPr>
            <a:r>
              <a:rPr lang="en-US" b="1" dirty="0"/>
              <a:t>Vanishing Gradients:</a:t>
            </a:r>
            <a:r>
              <a:rPr lang="en-US" dirty="0"/>
              <a:t> This occurs when the gradients become very small and tend towards zero.</a:t>
            </a:r>
          </a:p>
          <a:p>
            <a:pPr>
              <a:buFont typeface="Arial" panose="020B0604020202020204" pitchFamily="34" charset="0"/>
              <a:buChar char="•"/>
            </a:pPr>
            <a:r>
              <a:rPr lang="en-US" b="1" dirty="0"/>
              <a:t>Exploding Gradients:</a:t>
            </a:r>
            <a:r>
              <a:rPr lang="en-US" dirty="0"/>
              <a:t> This occurs when the gradients become too large due to back-propagation.</a:t>
            </a:r>
          </a:p>
          <a:p>
            <a:endParaRPr lang="en-US" dirty="0"/>
          </a:p>
        </p:txBody>
      </p:sp>
    </p:spTree>
    <p:extLst>
      <p:ext uri="{BB962C8B-B14F-4D97-AF65-F5344CB8AC3E}">
        <p14:creationId xmlns:p14="http://schemas.microsoft.com/office/powerpoint/2010/main" val="3279353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B145F-967A-1BC9-8935-577574AF1E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AC9C0-0A99-0489-D56E-EF4ECCD4E3CA}"/>
              </a:ext>
            </a:extLst>
          </p:cNvPr>
          <p:cNvSpPr>
            <a:spLocks noGrp="1"/>
          </p:cNvSpPr>
          <p:nvPr>
            <p:ph idx="1"/>
          </p:nvPr>
        </p:nvSpPr>
        <p:spPr/>
        <p:txBody>
          <a:bodyPr/>
          <a:lstStyle/>
          <a:p>
            <a:r>
              <a:rPr lang="en-US" dirty="0"/>
              <a:t>The problem of Exploding Gradients may be solved by using a hack – By putting a threshold on the gradients being passed back in time. But this solution is not seen as a solution to the problem and may also reduce the efficiency of the network. To deal with such problems, two main variants of Recurrent Neural Networks were developed – </a:t>
            </a:r>
            <a:r>
              <a:rPr lang="en-US" b="1" dirty="0"/>
              <a:t>Long Short Term Memory Networks</a:t>
            </a:r>
            <a:r>
              <a:rPr lang="en-US" dirty="0"/>
              <a:t> and </a:t>
            </a:r>
            <a:r>
              <a:rPr lang="en-US" b="1" dirty="0"/>
              <a:t>Gated Recurrent Unit Networks</a:t>
            </a:r>
            <a:r>
              <a:rPr lang="en-US" dirty="0"/>
              <a:t>.</a:t>
            </a:r>
          </a:p>
        </p:txBody>
      </p:sp>
    </p:spTree>
    <p:extLst>
      <p:ext uri="{BB962C8B-B14F-4D97-AF65-F5344CB8AC3E}">
        <p14:creationId xmlns:p14="http://schemas.microsoft.com/office/powerpoint/2010/main" val="3068883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3896-052B-8A16-F9F6-26A4162EB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00F153-2FAA-92EF-F1C6-A79FB4A868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73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7EFB-C263-FFE1-528B-D94619A89D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CB1D32-219B-5020-9520-8BB699956A1A}"/>
              </a:ext>
            </a:extLst>
          </p:cNvPr>
          <p:cNvPicPr>
            <a:picLocks noGrp="1" noChangeAspect="1"/>
          </p:cNvPicPr>
          <p:nvPr>
            <p:ph idx="1"/>
          </p:nvPr>
        </p:nvPicPr>
        <p:blipFill>
          <a:blip r:embed="rId2"/>
          <a:stretch>
            <a:fillRect/>
          </a:stretch>
        </p:blipFill>
        <p:spPr>
          <a:xfrm>
            <a:off x="1209675" y="1934369"/>
            <a:ext cx="9772650" cy="4133850"/>
          </a:xfrm>
        </p:spPr>
      </p:pic>
    </p:spTree>
    <p:extLst>
      <p:ext uri="{BB962C8B-B14F-4D97-AF65-F5344CB8AC3E}">
        <p14:creationId xmlns:p14="http://schemas.microsoft.com/office/powerpoint/2010/main" val="21444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CBFD84-2060-E996-F334-14EF23DB19AA}"/>
              </a:ext>
            </a:extLst>
          </p:cNvPr>
          <p:cNvPicPr>
            <a:picLocks noGrp="1" noChangeAspect="1"/>
          </p:cNvPicPr>
          <p:nvPr>
            <p:ph idx="1"/>
          </p:nvPr>
        </p:nvPicPr>
        <p:blipFill>
          <a:blip r:embed="rId2"/>
          <a:stretch>
            <a:fillRect/>
          </a:stretch>
        </p:blipFill>
        <p:spPr>
          <a:xfrm>
            <a:off x="600759" y="1646551"/>
            <a:ext cx="5351467" cy="4657725"/>
          </a:xfrm>
        </p:spPr>
      </p:pic>
      <p:pic>
        <p:nvPicPr>
          <p:cNvPr id="7" name="Picture 6">
            <a:extLst>
              <a:ext uri="{FF2B5EF4-FFF2-40B4-BE49-F238E27FC236}">
                <a16:creationId xmlns:a16="http://schemas.microsoft.com/office/drawing/2014/main" id="{60E9812E-76FD-3DD6-0654-37971719D678}"/>
              </a:ext>
            </a:extLst>
          </p:cNvPr>
          <p:cNvPicPr>
            <a:picLocks noChangeAspect="1"/>
          </p:cNvPicPr>
          <p:nvPr/>
        </p:nvPicPr>
        <p:blipFill>
          <a:blip r:embed="rId3"/>
          <a:stretch>
            <a:fillRect/>
          </a:stretch>
        </p:blipFill>
        <p:spPr>
          <a:xfrm>
            <a:off x="6239776" y="1646551"/>
            <a:ext cx="4885424" cy="4657725"/>
          </a:xfrm>
          <a:prstGeom prst="rect">
            <a:avLst/>
          </a:prstGeom>
        </p:spPr>
      </p:pic>
    </p:spTree>
    <p:extLst>
      <p:ext uri="{BB962C8B-B14F-4D97-AF65-F5344CB8AC3E}">
        <p14:creationId xmlns:p14="http://schemas.microsoft.com/office/powerpoint/2010/main" val="353494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4E3310-DFF5-C1C8-743C-4D968AA390D9}"/>
              </a:ext>
            </a:extLst>
          </p:cNvPr>
          <p:cNvPicPr>
            <a:picLocks noGrp="1" noChangeAspect="1"/>
          </p:cNvPicPr>
          <p:nvPr>
            <p:ph idx="1"/>
          </p:nvPr>
        </p:nvPicPr>
        <p:blipFill>
          <a:blip r:embed="rId2"/>
          <a:stretch>
            <a:fillRect/>
          </a:stretch>
        </p:blipFill>
        <p:spPr>
          <a:xfrm>
            <a:off x="1470627" y="1825625"/>
            <a:ext cx="9250745" cy="4351338"/>
          </a:xfrm>
        </p:spPr>
      </p:pic>
    </p:spTree>
    <p:extLst>
      <p:ext uri="{BB962C8B-B14F-4D97-AF65-F5344CB8AC3E}">
        <p14:creationId xmlns:p14="http://schemas.microsoft.com/office/powerpoint/2010/main" val="106563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C8F4-A806-F876-B362-D011160B674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1286DC3-4E39-71F9-F81B-9A739B285E08}"/>
              </a:ext>
            </a:extLst>
          </p:cNvPr>
          <p:cNvPicPr>
            <a:picLocks noGrp="1" noChangeAspect="1"/>
          </p:cNvPicPr>
          <p:nvPr>
            <p:ph idx="1"/>
          </p:nvPr>
        </p:nvPicPr>
        <p:blipFill>
          <a:blip r:embed="rId2"/>
          <a:stretch>
            <a:fillRect/>
          </a:stretch>
        </p:blipFill>
        <p:spPr>
          <a:xfrm>
            <a:off x="1649724" y="1825625"/>
            <a:ext cx="8892552" cy="4351338"/>
          </a:xfrm>
        </p:spPr>
      </p:pic>
    </p:spTree>
    <p:extLst>
      <p:ext uri="{BB962C8B-B14F-4D97-AF65-F5344CB8AC3E}">
        <p14:creationId xmlns:p14="http://schemas.microsoft.com/office/powerpoint/2010/main" val="272581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FE4521-27D5-0794-6837-E60A732BF7DE}"/>
              </a:ext>
            </a:extLst>
          </p:cNvPr>
          <p:cNvPicPr>
            <a:picLocks noGrp="1" noChangeAspect="1"/>
          </p:cNvPicPr>
          <p:nvPr>
            <p:ph idx="1"/>
          </p:nvPr>
        </p:nvPicPr>
        <p:blipFill>
          <a:blip r:embed="rId2"/>
          <a:stretch>
            <a:fillRect/>
          </a:stretch>
        </p:blipFill>
        <p:spPr>
          <a:xfrm>
            <a:off x="972208" y="1825625"/>
            <a:ext cx="10247583" cy="4351338"/>
          </a:xfrm>
        </p:spPr>
      </p:pic>
    </p:spTree>
    <p:extLst>
      <p:ext uri="{BB962C8B-B14F-4D97-AF65-F5344CB8AC3E}">
        <p14:creationId xmlns:p14="http://schemas.microsoft.com/office/powerpoint/2010/main" val="149501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E6C6-902E-4703-1D55-BD9149D8D6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9077A1C-B793-BC49-BF88-35CE26873711}"/>
              </a:ext>
            </a:extLst>
          </p:cNvPr>
          <p:cNvPicPr>
            <a:picLocks noGrp="1" noChangeAspect="1"/>
          </p:cNvPicPr>
          <p:nvPr>
            <p:ph idx="1"/>
          </p:nvPr>
        </p:nvPicPr>
        <p:blipFill>
          <a:blip r:embed="rId2"/>
          <a:stretch>
            <a:fillRect/>
          </a:stretch>
        </p:blipFill>
        <p:spPr>
          <a:xfrm>
            <a:off x="1735924" y="1825625"/>
            <a:ext cx="8720151" cy="4351338"/>
          </a:xfrm>
        </p:spPr>
      </p:pic>
    </p:spTree>
    <p:extLst>
      <p:ext uri="{BB962C8B-B14F-4D97-AF65-F5344CB8AC3E}">
        <p14:creationId xmlns:p14="http://schemas.microsoft.com/office/powerpoint/2010/main" val="10447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20E8-6026-3CF6-0980-BF2AFA3C50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8C793F-9F2E-5340-37C9-FBF852AA2A12}"/>
              </a:ext>
            </a:extLst>
          </p:cNvPr>
          <p:cNvPicPr>
            <a:picLocks noGrp="1" noChangeAspect="1"/>
          </p:cNvPicPr>
          <p:nvPr>
            <p:ph idx="1"/>
          </p:nvPr>
        </p:nvPicPr>
        <p:blipFill>
          <a:blip r:embed="rId2"/>
          <a:stretch>
            <a:fillRect/>
          </a:stretch>
        </p:blipFill>
        <p:spPr>
          <a:xfrm>
            <a:off x="1658107" y="1825625"/>
            <a:ext cx="8875785" cy="4351338"/>
          </a:xfrm>
        </p:spPr>
      </p:pic>
    </p:spTree>
    <p:extLst>
      <p:ext uri="{BB962C8B-B14F-4D97-AF65-F5344CB8AC3E}">
        <p14:creationId xmlns:p14="http://schemas.microsoft.com/office/powerpoint/2010/main" val="315166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1037</Words>
  <Application>Microsoft Office PowerPoint</Application>
  <PresentationFormat>Widescreen</PresentationFormat>
  <Paragraphs>42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Introduction to Recurrent Neural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basic work-flow of a Recurrent Neural Network is as follows:- </vt:lpstr>
      <vt:lpstr>PowerPoint Presentation</vt:lpstr>
      <vt:lpstr>Working of each Recurrent Unit: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Kulkarni</dc:creator>
  <cp:lastModifiedBy>Smita Kulkarni</cp:lastModifiedBy>
  <cp:revision>6</cp:revision>
  <dcterms:created xsi:type="dcterms:W3CDTF">2022-10-18T18:39:09Z</dcterms:created>
  <dcterms:modified xsi:type="dcterms:W3CDTF">2022-11-02T04:05:53Z</dcterms:modified>
</cp:coreProperties>
</file>