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Helvetica Neue"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vodbgY9I5CTCa4b75GvL+CtF4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5183188" y="987425"/>
            <a:ext cx="6172200" cy="4873625"/>
          </a:xfrm>
          <a:prstGeom prst="rect">
            <a:avLst/>
          </a:prstGeom>
          <a:noFill/>
          <a:ln>
            <a:noFill/>
          </a:ln>
        </p:spPr>
      </p:sp>
      <p:sp>
        <p:nvSpPr>
          <p:cNvPr id="68" name="Google Shape;68;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alpython.com/generative-adversarial-network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evelopers.google.com/machine-learning/gan"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Unsupervised_learn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esearch.nvidia.com/sites/default/files/pubs/2017-10_Progressive-Growing-of/karras2018iclr-paper.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upervised_learn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Loss_funct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Discriminative_mode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a:t>GAN </a:t>
            </a:r>
            <a:endParaRPr b="1"/>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u="sng">
                <a:solidFill>
                  <a:schemeClr val="hlink"/>
                </a:solidFill>
                <a:hlinkClick r:id="rId3"/>
              </a:rPr>
              <a:t>https://realpython.com/generative-adversarial-networks/</a:t>
            </a:r>
            <a:endParaRPr/>
          </a:p>
          <a:p>
            <a:pPr marL="0" lvl="0" indent="0" algn="ctr" rtl="0">
              <a:lnSpc>
                <a:spcPct val="90000"/>
              </a:lnSpc>
              <a:spcBef>
                <a:spcPts val="1000"/>
              </a:spcBef>
              <a:spcAft>
                <a:spcPts val="0"/>
              </a:spcAft>
              <a:buClr>
                <a:schemeClr val="dk1"/>
              </a:buClr>
              <a:buSzPts val="2400"/>
              <a:buNone/>
            </a:pPr>
            <a:r>
              <a:rPr lang="en-US" u="sng">
                <a:solidFill>
                  <a:schemeClr val="hlink"/>
                </a:solidFill>
                <a:hlinkClick r:id="rId4"/>
              </a:rPr>
              <a:t>https://developers.google.com/machine-learning/gan</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1648460" y="132080"/>
            <a:ext cx="8895080" cy="8067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Generative models</a:t>
            </a:r>
            <a:endParaRPr b="1"/>
          </a:p>
        </p:txBody>
      </p:sp>
      <p:sp>
        <p:nvSpPr>
          <p:cNvPr id="146" name="Google Shape;146;p10"/>
          <p:cNvSpPr txBox="1">
            <a:spLocks noGrp="1"/>
          </p:cNvSpPr>
          <p:nvPr>
            <p:ph type="body" idx="1"/>
          </p:nvPr>
        </p:nvSpPr>
        <p:spPr>
          <a:xfrm>
            <a:off x="193040" y="938848"/>
            <a:ext cx="11816080" cy="571595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Generative models like GANs, however, are trained to describe how a dataset is generated in terms of a </a:t>
            </a:r>
            <a:r>
              <a:rPr lang="en-US" b="1"/>
              <a:t>probabilistic</a:t>
            </a:r>
            <a:r>
              <a:rPr lang="en-US"/>
              <a:t> model. </a:t>
            </a:r>
            <a:endParaRPr/>
          </a:p>
          <a:p>
            <a:pPr marL="228600" lvl="0" indent="-228600" algn="l" rtl="0">
              <a:lnSpc>
                <a:spcPct val="90000"/>
              </a:lnSpc>
              <a:spcBef>
                <a:spcPts val="1000"/>
              </a:spcBef>
              <a:spcAft>
                <a:spcPts val="0"/>
              </a:spcAft>
              <a:buClr>
                <a:schemeClr val="dk1"/>
              </a:buClr>
              <a:buSzPct val="100000"/>
              <a:buChar char="•"/>
            </a:pPr>
            <a:r>
              <a:rPr lang="en-US"/>
              <a:t>By sampling from a generative model, you’re able to generate new data. </a:t>
            </a:r>
            <a:endParaRPr/>
          </a:p>
          <a:p>
            <a:pPr marL="228600" lvl="0" indent="-228600" algn="l" rtl="0">
              <a:lnSpc>
                <a:spcPct val="90000"/>
              </a:lnSpc>
              <a:spcBef>
                <a:spcPts val="1000"/>
              </a:spcBef>
              <a:spcAft>
                <a:spcPts val="0"/>
              </a:spcAft>
              <a:buClr>
                <a:schemeClr val="dk1"/>
              </a:buClr>
              <a:buSzPct val="100000"/>
              <a:buChar char="•"/>
            </a:pPr>
            <a:r>
              <a:rPr lang="en-US"/>
              <a:t>Generative models are often used with unlabeled datasets and can be seen as a form of </a:t>
            </a:r>
            <a:r>
              <a:rPr lang="en-US" u="sng">
                <a:solidFill>
                  <a:schemeClr val="hlink"/>
                </a:solidFill>
                <a:hlinkClick r:id="rId3"/>
              </a:rPr>
              <a:t>unsupervised learning</a:t>
            </a:r>
            <a:r>
              <a:rPr lang="en-US"/>
              <a:t>.</a:t>
            </a:r>
            <a:endParaRPr/>
          </a:p>
          <a:p>
            <a:pPr marL="228600" lvl="0" indent="-228600" algn="l" rtl="0">
              <a:lnSpc>
                <a:spcPct val="90000"/>
              </a:lnSpc>
              <a:spcBef>
                <a:spcPts val="1000"/>
              </a:spcBef>
              <a:spcAft>
                <a:spcPts val="0"/>
              </a:spcAft>
              <a:buClr>
                <a:schemeClr val="dk1"/>
              </a:buClr>
              <a:buSzPct val="100000"/>
              <a:buChar char="•"/>
            </a:pPr>
            <a:r>
              <a:rPr lang="en-US"/>
              <a:t>Using the dataset of handwritten digits, you could train a generative model to generate new digits. </a:t>
            </a:r>
            <a:endParaRPr/>
          </a:p>
          <a:p>
            <a:pPr marL="228600" lvl="0" indent="-228600" algn="l" rtl="0">
              <a:lnSpc>
                <a:spcPct val="90000"/>
              </a:lnSpc>
              <a:spcBef>
                <a:spcPts val="1000"/>
              </a:spcBef>
              <a:spcAft>
                <a:spcPts val="0"/>
              </a:spcAft>
              <a:buClr>
                <a:schemeClr val="dk1"/>
              </a:buClr>
              <a:buSzPct val="100000"/>
              <a:buChar char="•"/>
            </a:pPr>
            <a:r>
              <a:rPr lang="en-US"/>
              <a:t>During the training phase, you’d use some algorithm to adjust the model’s parameters to minimize a loss function and learn the probability distribution of the training set.</a:t>
            </a:r>
            <a:endParaRPr/>
          </a:p>
          <a:p>
            <a:pPr marL="228600" lvl="0" indent="-228600" algn="l" rtl="0">
              <a:lnSpc>
                <a:spcPct val="90000"/>
              </a:lnSpc>
              <a:spcBef>
                <a:spcPts val="1000"/>
              </a:spcBef>
              <a:spcAft>
                <a:spcPts val="0"/>
              </a:spcAft>
              <a:buClr>
                <a:schemeClr val="dk1"/>
              </a:buClr>
              <a:buSzPct val="100000"/>
              <a:buChar char="•"/>
            </a:pPr>
            <a:r>
              <a:rPr lang="en-US"/>
              <a:t>Then, with the model trained, you could generate new samples, as illustrated in the following figure:</a:t>
            </a:r>
            <a:endParaRPr/>
          </a:p>
          <a:p>
            <a:pPr marL="228600" lvl="0" indent="-228600" algn="l" rtl="0">
              <a:lnSpc>
                <a:spcPct val="90000"/>
              </a:lnSpc>
              <a:spcBef>
                <a:spcPts val="1000"/>
              </a:spcBef>
              <a:spcAft>
                <a:spcPts val="0"/>
              </a:spcAft>
              <a:buClr>
                <a:schemeClr val="dk1"/>
              </a:buClr>
              <a:buSzPct val="100000"/>
              <a:buChar char="•"/>
            </a:pPr>
            <a:r>
              <a:rPr lang="en-US"/>
              <a:t>The random samples used to drive the generator are obtained from a </a:t>
            </a:r>
            <a:r>
              <a:rPr lang="en-US" b="1"/>
              <a:t>latent space</a:t>
            </a:r>
            <a:r>
              <a:rPr lang="en-US"/>
              <a:t> in which the vectors represent a kind of compressed form of the generated samples.</a:t>
            </a:r>
            <a:endParaRPr/>
          </a:p>
          <a:p>
            <a:pPr marL="228600" lvl="0" indent="-228600" algn="l" rtl="0">
              <a:lnSpc>
                <a:spcPct val="90000"/>
              </a:lnSpc>
              <a:spcBef>
                <a:spcPts val="1000"/>
              </a:spcBef>
              <a:spcAft>
                <a:spcPts val="0"/>
              </a:spcAft>
              <a:buClr>
                <a:schemeClr val="dk1"/>
              </a:buClr>
              <a:buSzPct val="100000"/>
              <a:buChar char="•"/>
            </a:pPr>
            <a:r>
              <a:rPr lang="en-US"/>
              <a:t>Unlike discriminative models, generative models learn the probability </a:t>
            </a:r>
            <a:r>
              <a:rPr lang="en-US" i="1"/>
              <a:t>P</a:t>
            </a:r>
            <a:r>
              <a:rPr lang="en-US"/>
              <a:t>(</a:t>
            </a:r>
            <a:r>
              <a:rPr lang="en-US" i="1"/>
              <a:t>x</a:t>
            </a:r>
            <a:r>
              <a:rPr lang="en-US"/>
              <a:t>) of the input data </a:t>
            </a:r>
            <a:r>
              <a:rPr lang="en-US" i="1"/>
              <a:t>x</a:t>
            </a:r>
            <a:r>
              <a:rPr lang="en-US"/>
              <a:t>, and by having the distribution of the input data, they’re able to generate new data instances.</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838200" y="365125"/>
            <a:ext cx="10515600" cy="43751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Generative models</a:t>
            </a:r>
            <a:endParaRPr/>
          </a:p>
        </p:txBody>
      </p:sp>
      <p:pic>
        <p:nvPicPr>
          <p:cNvPr id="152" name="Google Shape;152;p11" descr="Generative Model"/>
          <p:cNvPicPr preferRelativeResize="0">
            <a:picLocks noGrp="1"/>
          </p:cNvPicPr>
          <p:nvPr>
            <p:ph type="body" idx="1"/>
          </p:nvPr>
        </p:nvPicPr>
        <p:blipFill rotWithShape="1">
          <a:blip r:embed="rId3">
            <a:alphaModFix/>
          </a:blip>
          <a:srcRect/>
          <a:stretch/>
        </p:blipFill>
        <p:spPr>
          <a:xfrm>
            <a:off x="87353" y="1259840"/>
            <a:ext cx="12104648" cy="51714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899160" y="151765"/>
            <a:ext cx="10515600" cy="7321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Overview of GAN Structure</a:t>
            </a:r>
            <a:endParaRPr/>
          </a:p>
        </p:txBody>
      </p:sp>
      <p:sp>
        <p:nvSpPr>
          <p:cNvPr id="158" name="Google Shape;158;p12"/>
          <p:cNvSpPr txBox="1">
            <a:spLocks noGrp="1"/>
          </p:cNvSpPr>
          <p:nvPr>
            <p:ph type="body" idx="1"/>
          </p:nvPr>
        </p:nvSpPr>
        <p:spPr>
          <a:xfrm>
            <a:off x="172016" y="1432560"/>
            <a:ext cx="11814772" cy="517143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generative adversarial network (GAN) has two parts:</a:t>
            </a:r>
            <a:endParaRPr/>
          </a:p>
          <a:p>
            <a:pPr marL="228600" lvl="0" indent="-228600" algn="l" rtl="0">
              <a:lnSpc>
                <a:spcPct val="90000"/>
              </a:lnSpc>
              <a:spcBef>
                <a:spcPts val="1000"/>
              </a:spcBef>
              <a:spcAft>
                <a:spcPts val="0"/>
              </a:spcAft>
              <a:buClr>
                <a:schemeClr val="dk1"/>
              </a:buClr>
              <a:buSzPts val="2800"/>
              <a:buChar char="•"/>
            </a:pPr>
            <a:r>
              <a:rPr lang="en-US"/>
              <a:t>The </a:t>
            </a:r>
            <a:r>
              <a:rPr lang="en-US" b="1"/>
              <a:t>generator</a:t>
            </a:r>
            <a:r>
              <a:rPr lang="en-US"/>
              <a:t> learns to generate plausible data. The generated instances become negative training examples for the discriminator.</a:t>
            </a:r>
            <a:endParaRPr/>
          </a:p>
          <a:p>
            <a:pPr marL="228600" lvl="0" indent="-228600" algn="l" rtl="0">
              <a:lnSpc>
                <a:spcPct val="90000"/>
              </a:lnSpc>
              <a:spcBef>
                <a:spcPts val="1000"/>
              </a:spcBef>
              <a:spcAft>
                <a:spcPts val="0"/>
              </a:spcAft>
              <a:buClr>
                <a:schemeClr val="dk1"/>
              </a:buClr>
              <a:buSzPts val="2800"/>
              <a:buChar char="•"/>
            </a:pPr>
            <a:r>
              <a:rPr lang="en-US"/>
              <a:t>The </a:t>
            </a:r>
            <a:r>
              <a:rPr lang="en-US" b="1"/>
              <a:t>discriminator</a:t>
            </a:r>
            <a:r>
              <a:rPr lang="en-US"/>
              <a:t> learns to distinguish the generator's fake data from real data. The discriminator penalizes the generator for producing implausible results.</a:t>
            </a:r>
            <a:endParaRPr/>
          </a:p>
          <a:p>
            <a:pPr marL="228600" lvl="0" indent="-228600" algn="l" rtl="0">
              <a:lnSpc>
                <a:spcPct val="90000"/>
              </a:lnSpc>
              <a:spcBef>
                <a:spcPts val="1000"/>
              </a:spcBef>
              <a:spcAft>
                <a:spcPts val="0"/>
              </a:spcAft>
              <a:buClr>
                <a:schemeClr val="dk1"/>
              </a:buClr>
              <a:buSzPts val="2800"/>
              <a:buChar char="•"/>
            </a:pPr>
            <a:r>
              <a:rPr lang="en-US"/>
              <a:t>When training begins, the generator produces obviously fake data, and the discriminator quickly learns to tell that it's fake:</a:t>
            </a:r>
            <a:endParaRPr/>
          </a:p>
          <a:p>
            <a:pPr marL="228600" lvl="0" indent="-228600" algn="l" rtl="0">
              <a:lnSpc>
                <a:spcPct val="90000"/>
              </a:lnSpc>
              <a:spcBef>
                <a:spcPts val="1000"/>
              </a:spcBef>
              <a:spcAft>
                <a:spcPts val="0"/>
              </a:spcAft>
              <a:buClr>
                <a:schemeClr val="dk1"/>
              </a:buClr>
              <a:buSzPts val="2800"/>
              <a:buChar char="•"/>
            </a:pPr>
            <a:r>
              <a:rPr lang="en-US"/>
              <a:t>Finally, if generator training goes well, the discriminator gets worse at telling the difference between real and fake. </a:t>
            </a:r>
            <a:endParaRPr/>
          </a:p>
          <a:p>
            <a:pPr marL="228600" lvl="0" indent="-228600" algn="l" rtl="0">
              <a:lnSpc>
                <a:spcPct val="90000"/>
              </a:lnSpc>
              <a:spcBef>
                <a:spcPts val="1000"/>
              </a:spcBef>
              <a:spcAft>
                <a:spcPts val="0"/>
              </a:spcAft>
              <a:buClr>
                <a:schemeClr val="dk1"/>
              </a:buClr>
              <a:buSzPts val="2800"/>
              <a:buChar char="•"/>
            </a:pPr>
            <a:r>
              <a:rPr lang="en-US"/>
              <a:t>It starts to classify fake data as real, and its accuracy decreases.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title"/>
          </p:nvPr>
        </p:nvSpPr>
        <p:spPr>
          <a:xfrm>
            <a:off x="838200" y="365125"/>
            <a:ext cx="10515600" cy="55943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Overview of GAN Structure</a:t>
            </a:r>
            <a:endParaRPr/>
          </a:p>
        </p:txBody>
      </p:sp>
      <p:sp>
        <p:nvSpPr>
          <p:cNvPr id="165" name="Google Shape;165;p13" descr="This image adds a new row under the 'Generated Data', 'Discriminator',&#10;          and 'Real Data' headings in first previous image. Under 'Generated&#10;          Data' there is a picture of a twenty dollar bill. Under 'Real Data&#10;          there's a picture of a twenty dollar bill. Under 'Discriminator'&#10;          is the word 'REAL' with&#10;          an arrow pointing to the picture under 'Generated Data' and the word&#10;          'REAL' with an arrow pointing to the picture under 'Real Dat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3" descr="This image adds a new row under the 'Generated Data', 'Discriminator',&#10;          and 'Real Data' headings in first previous image. Under 'Generated&#10;          Data' there is a picture of a twenty dollar bill. Under 'Real Data&#10;          there's a picture of a twenty dollar bill. Under 'Discriminator'&#10;          is the word 'REAL' with&#10;          an arrow pointing to the picture under 'Generated Data' and the word&#10;          'REAL' with an arrow pointing to the picture under 'Real Data'."/>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7" name="Google Shape;167;p13"/>
          <p:cNvPicPr preferRelativeResize="0"/>
          <p:nvPr/>
        </p:nvPicPr>
        <p:blipFill rotWithShape="1">
          <a:blip r:embed="rId3">
            <a:alphaModFix/>
          </a:blip>
          <a:srcRect l="20833" t="36703" r="20499" b="50993"/>
          <a:stretch/>
        </p:blipFill>
        <p:spPr>
          <a:xfrm>
            <a:off x="341947" y="4805687"/>
            <a:ext cx="11762105" cy="1690988"/>
          </a:xfrm>
          <a:prstGeom prst="rect">
            <a:avLst/>
          </a:prstGeom>
          <a:noFill/>
          <a:ln>
            <a:noFill/>
          </a:ln>
        </p:spPr>
      </p:pic>
      <p:pic>
        <p:nvPicPr>
          <p:cNvPr id="168" name="Google Shape;168;p13"/>
          <p:cNvPicPr preferRelativeResize="0"/>
          <p:nvPr/>
        </p:nvPicPr>
        <p:blipFill rotWithShape="1">
          <a:blip r:embed="rId4">
            <a:alphaModFix/>
          </a:blip>
          <a:srcRect l="20585" t="35027" r="21951" b="24816"/>
          <a:stretch/>
        </p:blipFill>
        <p:spPr>
          <a:xfrm>
            <a:off x="341947" y="1184300"/>
            <a:ext cx="11389359" cy="36213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title"/>
          </p:nvPr>
        </p:nvSpPr>
        <p:spPr>
          <a:xfrm>
            <a:off x="763509" y="90535"/>
            <a:ext cx="10515600" cy="92114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GAN System </a:t>
            </a:r>
            <a:endParaRPr b="1"/>
          </a:p>
        </p:txBody>
      </p:sp>
      <p:pic>
        <p:nvPicPr>
          <p:cNvPr id="174" name="Google Shape;174;p14"/>
          <p:cNvPicPr preferRelativeResize="0">
            <a:picLocks noGrp="1"/>
          </p:cNvPicPr>
          <p:nvPr>
            <p:ph type="body" idx="1"/>
          </p:nvPr>
        </p:nvPicPr>
        <p:blipFill rotWithShape="1">
          <a:blip r:embed="rId3">
            <a:alphaModFix/>
          </a:blip>
          <a:srcRect l="22224" t="35652" r="24642" b="23152"/>
          <a:stretch/>
        </p:blipFill>
        <p:spPr>
          <a:xfrm>
            <a:off x="344032" y="878186"/>
            <a:ext cx="11470740" cy="4424834"/>
          </a:xfrm>
          <a:prstGeom prst="rect">
            <a:avLst/>
          </a:prstGeom>
          <a:noFill/>
          <a:ln>
            <a:noFill/>
          </a:ln>
        </p:spPr>
      </p:pic>
      <p:sp>
        <p:nvSpPr>
          <p:cNvPr id="175" name="Google Shape;175;p14"/>
          <p:cNvSpPr/>
          <p:nvPr/>
        </p:nvSpPr>
        <p:spPr>
          <a:xfrm>
            <a:off x="91440" y="5303020"/>
            <a:ext cx="11988800"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2124"/>
              </a:buClr>
              <a:buSzPts val="1800"/>
              <a:buFont typeface="Arial"/>
              <a:buChar char="•"/>
            </a:pPr>
            <a:r>
              <a:rPr lang="en-US" sz="1800">
                <a:solidFill>
                  <a:srgbClr val="202124"/>
                </a:solidFill>
                <a:latin typeface="Roboto"/>
                <a:ea typeface="Roboto"/>
                <a:cs typeface="Roboto"/>
                <a:sym typeface="Roboto"/>
              </a:rPr>
              <a:t>Both the generator and the discriminator are neural networks. </a:t>
            </a:r>
            <a:endParaRPr sz="1800">
              <a:solidFill>
                <a:srgbClr val="202124"/>
              </a:solidFill>
              <a:latin typeface="Roboto"/>
              <a:ea typeface="Roboto"/>
              <a:cs typeface="Roboto"/>
              <a:sym typeface="Roboto"/>
            </a:endParaRPr>
          </a:p>
          <a:p>
            <a:pPr marL="285750" marR="0" lvl="0" indent="-285750" algn="l" rtl="0">
              <a:spcBef>
                <a:spcPts val="0"/>
              </a:spcBef>
              <a:spcAft>
                <a:spcPts val="0"/>
              </a:spcAft>
              <a:buClr>
                <a:srgbClr val="202124"/>
              </a:buClr>
              <a:buSzPts val="1800"/>
              <a:buFont typeface="Arial"/>
              <a:buChar char="•"/>
            </a:pPr>
            <a:r>
              <a:rPr lang="en-US" sz="1800">
                <a:solidFill>
                  <a:srgbClr val="202124"/>
                </a:solidFill>
                <a:latin typeface="Roboto"/>
                <a:ea typeface="Roboto"/>
                <a:cs typeface="Roboto"/>
                <a:sym typeface="Roboto"/>
              </a:rPr>
              <a:t>The generator output is connected directly to the discriminator input.</a:t>
            </a:r>
            <a:endParaRPr/>
          </a:p>
          <a:p>
            <a:pPr marL="285750" marR="0" lvl="0" indent="-285750" algn="l" rtl="0">
              <a:spcBef>
                <a:spcPts val="0"/>
              </a:spcBef>
              <a:spcAft>
                <a:spcPts val="0"/>
              </a:spcAft>
              <a:buClr>
                <a:srgbClr val="202124"/>
              </a:buClr>
              <a:buSzPts val="1800"/>
              <a:buFont typeface="Arial"/>
              <a:buChar char="•"/>
            </a:pPr>
            <a:r>
              <a:rPr lang="en-US" sz="1800">
                <a:solidFill>
                  <a:srgbClr val="202124"/>
                </a:solidFill>
                <a:latin typeface="Roboto"/>
                <a:ea typeface="Roboto"/>
                <a:cs typeface="Roboto"/>
                <a:sym typeface="Roboto"/>
              </a:rPr>
              <a:t>Through back propagation, the discriminator's classification provides a signal that the generator uses to update its weights.</a:t>
            </a:r>
            <a:endParaRPr sz="1800">
              <a:solidFill>
                <a:srgbClr val="202124"/>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txBox="1">
            <a:spLocks noGrp="1"/>
          </p:cNvSpPr>
          <p:nvPr>
            <p:ph type="title"/>
          </p:nvPr>
        </p:nvSpPr>
        <p:spPr>
          <a:xfrm>
            <a:off x="4018280" y="309459"/>
            <a:ext cx="3876040" cy="84391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The Discriminator</a:t>
            </a:r>
            <a:endParaRPr/>
          </a:p>
        </p:txBody>
      </p:sp>
      <p:sp>
        <p:nvSpPr>
          <p:cNvPr id="181" name="Google Shape;181;p15"/>
          <p:cNvSpPr txBox="1">
            <a:spLocks noGrp="1"/>
          </p:cNvSpPr>
          <p:nvPr>
            <p:ph type="body" idx="1"/>
          </p:nvPr>
        </p:nvSpPr>
        <p:spPr>
          <a:xfrm>
            <a:off x="162561" y="1239520"/>
            <a:ext cx="11805920" cy="1046479"/>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sz="2400"/>
              <a:t>The discriminator in a GAN is simply a classifier. </a:t>
            </a:r>
            <a:endParaRPr sz="2400"/>
          </a:p>
          <a:p>
            <a:pPr marL="228600" lvl="0" indent="-228600" algn="l" rtl="0">
              <a:lnSpc>
                <a:spcPct val="90000"/>
              </a:lnSpc>
              <a:spcBef>
                <a:spcPts val="1000"/>
              </a:spcBef>
              <a:spcAft>
                <a:spcPts val="0"/>
              </a:spcAft>
              <a:buClr>
                <a:schemeClr val="dk1"/>
              </a:buClr>
              <a:buSzPct val="100000"/>
              <a:buChar char="•"/>
            </a:pPr>
            <a:r>
              <a:rPr lang="en-US" sz="2400"/>
              <a:t>It tries to distinguish real data from the data created by the generator. </a:t>
            </a:r>
            <a:endParaRPr sz="2400"/>
          </a:p>
          <a:p>
            <a:pPr marL="228600" lvl="0" indent="-228600" algn="l" rtl="0">
              <a:lnSpc>
                <a:spcPct val="90000"/>
              </a:lnSpc>
              <a:spcBef>
                <a:spcPts val="1000"/>
              </a:spcBef>
              <a:spcAft>
                <a:spcPts val="0"/>
              </a:spcAft>
              <a:buClr>
                <a:schemeClr val="dk1"/>
              </a:buClr>
              <a:buSzPct val="100000"/>
              <a:buChar char="•"/>
            </a:pPr>
            <a:r>
              <a:rPr lang="en-US" sz="2400"/>
              <a:t>It could use any network architecture appropriate to the type of data it's classifying.</a:t>
            </a:r>
            <a:endParaRPr/>
          </a:p>
          <a:p>
            <a:pPr marL="228600" lvl="0" indent="-77470" algn="l" rtl="0">
              <a:lnSpc>
                <a:spcPct val="90000"/>
              </a:lnSpc>
              <a:spcBef>
                <a:spcPts val="1000"/>
              </a:spcBef>
              <a:spcAft>
                <a:spcPts val="0"/>
              </a:spcAft>
              <a:buClr>
                <a:schemeClr val="dk1"/>
              </a:buClr>
              <a:buSzPct val="100000"/>
              <a:buNone/>
            </a:pPr>
            <a:endParaRPr/>
          </a:p>
        </p:txBody>
      </p:sp>
      <p:pic>
        <p:nvPicPr>
          <p:cNvPr id="182" name="Google Shape;182;p15"/>
          <p:cNvPicPr preferRelativeResize="0"/>
          <p:nvPr/>
        </p:nvPicPr>
        <p:blipFill rotWithShape="1">
          <a:blip r:embed="rId3">
            <a:alphaModFix/>
          </a:blip>
          <a:srcRect l="21416" t="22297" r="23166" b="27480"/>
          <a:stretch/>
        </p:blipFill>
        <p:spPr>
          <a:xfrm>
            <a:off x="162561" y="2285999"/>
            <a:ext cx="11805920" cy="44094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br>
              <a:rPr lang="en-US"/>
            </a:br>
            <a:endParaRPr/>
          </a:p>
        </p:txBody>
      </p:sp>
      <p:sp>
        <p:nvSpPr>
          <p:cNvPr id="188" name="Google Shape;188;p16"/>
          <p:cNvSpPr txBox="1">
            <a:spLocks noGrp="1"/>
          </p:cNvSpPr>
          <p:nvPr>
            <p:ph type="body" idx="1"/>
          </p:nvPr>
        </p:nvSpPr>
        <p:spPr>
          <a:xfrm>
            <a:off x="0" y="0"/>
            <a:ext cx="12110720" cy="2488883"/>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sz="2000" b="1"/>
              <a:t>Discriminator Training Data</a:t>
            </a:r>
            <a:endParaRPr/>
          </a:p>
          <a:p>
            <a:pPr marL="228600" lvl="0" indent="-228600" algn="l" rtl="0">
              <a:lnSpc>
                <a:spcPct val="90000"/>
              </a:lnSpc>
              <a:spcBef>
                <a:spcPts val="1000"/>
              </a:spcBef>
              <a:spcAft>
                <a:spcPts val="0"/>
              </a:spcAft>
              <a:buClr>
                <a:schemeClr val="dk1"/>
              </a:buClr>
              <a:buSzPct val="100000"/>
              <a:buChar char="•"/>
            </a:pPr>
            <a:r>
              <a:rPr lang="en-US" sz="2000"/>
              <a:t>The discriminator's training data comes from two sources:</a:t>
            </a:r>
            <a:endParaRPr sz="2000"/>
          </a:p>
          <a:p>
            <a:pPr marL="228600" lvl="0" indent="-228600" algn="l" rtl="0">
              <a:lnSpc>
                <a:spcPct val="90000"/>
              </a:lnSpc>
              <a:spcBef>
                <a:spcPts val="1000"/>
              </a:spcBef>
              <a:spcAft>
                <a:spcPts val="0"/>
              </a:spcAft>
              <a:buClr>
                <a:schemeClr val="dk1"/>
              </a:buClr>
              <a:buSzPct val="100000"/>
              <a:buChar char="•"/>
            </a:pPr>
            <a:r>
              <a:rPr lang="en-US" sz="2000"/>
              <a:t>Real data instances, such as real pictures of people. The discriminator uses these instances as positive examples during training.</a:t>
            </a:r>
            <a:endParaRPr/>
          </a:p>
          <a:p>
            <a:pPr marL="228600" lvl="0" indent="-228600" algn="l" rtl="0">
              <a:lnSpc>
                <a:spcPct val="90000"/>
              </a:lnSpc>
              <a:spcBef>
                <a:spcPts val="1000"/>
              </a:spcBef>
              <a:spcAft>
                <a:spcPts val="0"/>
              </a:spcAft>
              <a:buClr>
                <a:schemeClr val="dk1"/>
              </a:buClr>
              <a:buSzPct val="100000"/>
              <a:buChar char="•"/>
            </a:pPr>
            <a:r>
              <a:rPr lang="en-US" sz="2000"/>
              <a:t>Fake data instances created by the generator. The discriminator uses these instances as negative examples during training.</a:t>
            </a:r>
            <a:endParaRPr/>
          </a:p>
          <a:p>
            <a:pPr marL="228600" lvl="0" indent="-228600" algn="l" rtl="0">
              <a:lnSpc>
                <a:spcPct val="90000"/>
              </a:lnSpc>
              <a:spcBef>
                <a:spcPts val="1000"/>
              </a:spcBef>
              <a:spcAft>
                <a:spcPts val="0"/>
              </a:spcAft>
              <a:buClr>
                <a:schemeClr val="dk1"/>
              </a:buClr>
              <a:buSzPct val="100000"/>
              <a:buChar char="•"/>
            </a:pPr>
            <a:r>
              <a:rPr lang="en-US" sz="2000"/>
              <a:t>In Figure 1, the two "Sample" boxes represent these two data sources feeding into the discriminator. </a:t>
            </a:r>
            <a:endParaRPr sz="2000"/>
          </a:p>
          <a:p>
            <a:pPr marL="228600" lvl="0" indent="-228600" algn="l" rtl="0">
              <a:lnSpc>
                <a:spcPct val="90000"/>
              </a:lnSpc>
              <a:spcBef>
                <a:spcPts val="1000"/>
              </a:spcBef>
              <a:spcAft>
                <a:spcPts val="0"/>
              </a:spcAft>
              <a:buClr>
                <a:schemeClr val="dk1"/>
              </a:buClr>
              <a:buSzPct val="100000"/>
              <a:buChar char="•"/>
            </a:pPr>
            <a:r>
              <a:rPr lang="en-US" sz="2000"/>
              <a:t>During discriminator training the generator does not train. Its weights remain constant while it produces examples for the discriminator to train on.</a:t>
            </a:r>
            <a:endParaRPr sz="2000"/>
          </a:p>
        </p:txBody>
      </p:sp>
      <p:pic>
        <p:nvPicPr>
          <p:cNvPr id="189" name="Google Shape;189;p16"/>
          <p:cNvPicPr preferRelativeResize="0"/>
          <p:nvPr/>
        </p:nvPicPr>
        <p:blipFill rotWithShape="1">
          <a:blip r:embed="rId3">
            <a:alphaModFix/>
          </a:blip>
          <a:srcRect l="21416" t="22297" r="23166" b="27480"/>
          <a:stretch/>
        </p:blipFill>
        <p:spPr>
          <a:xfrm>
            <a:off x="208230" y="2243192"/>
            <a:ext cx="11800890" cy="44776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3256280" y="233045"/>
            <a:ext cx="6456680" cy="82359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Training the Discriminator</a:t>
            </a:r>
            <a:endParaRPr b="1"/>
          </a:p>
        </p:txBody>
      </p:sp>
      <p:sp>
        <p:nvSpPr>
          <p:cNvPr id="195" name="Google Shape;195;p17"/>
          <p:cNvSpPr txBox="1">
            <a:spLocks noGrp="1"/>
          </p:cNvSpPr>
          <p:nvPr>
            <p:ph type="body" idx="1"/>
          </p:nvPr>
        </p:nvSpPr>
        <p:spPr>
          <a:xfrm>
            <a:off x="193040" y="1371600"/>
            <a:ext cx="11816080" cy="42468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discriminator connects to two loss functions. </a:t>
            </a:r>
            <a:endParaRPr/>
          </a:p>
          <a:p>
            <a:pPr marL="228600" lvl="0" indent="-228600" algn="l" rtl="0">
              <a:lnSpc>
                <a:spcPct val="90000"/>
              </a:lnSpc>
              <a:spcBef>
                <a:spcPts val="1000"/>
              </a:spcBef>
              <a:spcAft>
                <a:spcPts val="0"/>
              </a:spcAft>
              <a:buClr>
                <a:schemeClr val="dk1"/>
              </a:buClr>
              <a:buSzPts val="2800"/>
              <a:buChar char="•"/>
            </a:pPr>
            <a:r>
              <a:rPr lang="en-US"/>
              <a:t>During discriminator training, the discriminator ignores the generator loss and just uses the discriminator loss. </a:t>
            </a:r>
            <a:endParaRPr/>
          </a:p>
          <a:p>
            <a:pPr marL="228600" lvl="0" indent="-228600" algn="l" rtl="0">
              <a:lnSpc>
                <a:spcPct val="90000"/>
              </a:lnSpc>
              <a:spcBef>
                <a:spcPts val="1000"/>
              </a:spcBef>
              <a:spcAft>
                <a:spcPts val="0"/>
              </a:spcAft>
              <a:buClr>
                <a:schemeClr val="dk1"/>
              </a:buClr>
              <a:buSzPts val="2800"/>
              <a:buChar char="•"/>
            </a:pPr>
            <a:r>
              <a:rPr lang="en-US"/>
              <a:t>During discriminator training:</a:t>
            </a:r>
            <a:endParaRPr/>
          </a:p>
          <a:p>
            <a:pPr marL="228600" lvl="0" indent="-228600" algn="l" rtl="0">
              <a:lnSpc>
                <a:spcPct val="90000"/>
              </a:lnSpc>
              <a:spcBef>
                <a:spcPts val="1000"/>
              </a:spcBef>
              <a:spcAft>
                <a:spcPts val="0"/>
              </a:spcAft>
              <a:buClr>
                <a:schemeClr val="dk1"/>
              </a:buClr>
              <a:buSzPts val="2800"/>
              <a:buChar char="•"/>
            </a:pPr>
            <a:r>
              <a:rPr lang="en-US"/>
              <a:t>The discriminator classifies both real data and fake data from the generator.</a:t>
            </a:r>
            <a:endParaRPr/>
          </a:p>
          <a:p>
            <a:pPr marL="228600" lvl="0" indent="-228600" algn="l" rtl="0">
              <a:lnSpc>
                <a:spcPct val="90000"/>
              </a:lnSpc>
              <a:spcBef>
                <a:spcPts val="1000"/>
              </a:spcBef>
              <a:spcAft>
                <a:spcPts val="0"/>
              </a:spcAft>
              <a:buClr>
                <a:schemeClr val="dk1"/>
              </a:buClr>
              <a:buSzPts val="2800"/>
              <a:buChar char="•"/>
            </a:pPr>
            <a:r>
              <a:rPr lang="en-US"/>
              <a:t>The discriminator loss penalizes the discriminator for misclassifying a real instance as fake or a fake instance as real.</a:t>
            </a:r>
            <a:endParaRPr/>
          </a:p>
          <a:p>
            <a:pPr marL="228600" lvl="0" indent="-228600" algn="l" rtl="0">
              <a:lnSpc>
                <a:spcPct val="90000"/>
              </a:lnSpc>
              <a:spcBef>
                <a:spcPts val="1000"/>
              </a:spcBef>
              <a:spcAft>
                <a:spcPts val="0"/>
              </a:spcAft>
              <a:buClr>
                <a:schemeClr val="dk1"/>
              </a:buClr>
              <a:buSzPts val="2800"/>
              <a:buChar char="•"/>
            </a:pPr>
            <a:r>
              <a:rPr lang="en-US"/>
              <a:t>The discriminator updates its weights through backpropagation from the discriminator loss through the discriminator network.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838200" y="111125"/>
            <a:ext cx="10515600" cy="77279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The Generator</a:t>
            </a:r>
            <a:endParaRPr/>
          </a:p>
        </p:txBody>
      </p:sp>
      <p:sp>
        <p:nvSpPr>
          <p:cNvPr id="201" name="Google Shape;201;p18"/>
          <p:cNvSpPr txBox="1">
            <a:spLocks noGrp="1"/>
          </p:cNvSpPr>
          <p:nvPr>
            <p:ph type="body" idx="1"/>
          </p:nvPr>
        </p:nvSpPr>
        <p:spPr>
          <a:xfrm>
            <a:off x="111760" y="1137920"/>
            <a:ext cx="6156960" cy="5394960"/>
          </a:xfrm>
          <a:prstGeom prst="rect">
            <a:avLst/>
          </a:prstGeom>
          <a:noFill/>
          <a:ln>
            <a:noFill/>
          </a:ln>
        </p:spPr>
        <p:txBody>
          <a:bodyPr spcFirstLastPara="1" wrap="square" lIns="91425" tIns="45700" rIns="91425" bIns="45700" anchor="t" anchorCtr="0">
            <a:normAutofit fontScale="70000" lnSpcReduction="20000"/>
          </a:bodyPr>
          <a:lstStyle/>
          <a:p>
            <a:pPr marL="228600" lvl="0" indent="-215265" algn="just" rtl="0">
              <a:lnSpc>
                <a:spcPct val="90000"/>
              </a:lnSpc>
              <a:spcBef>
                <a:spcPts val="0"/>
              </a:spcBef>
              <a:spcAft>
                <a:spcPts val="0"/>
              </a:spcAft>
              <a:buClr>
                <a:schemeClr val="dk1"/>
              </a:buClr>
              <a:buSzPct val="100000"/>
              <a:buChar char="•"/>
            </a:pPr>
            <a:r>
              <a:rPr lang="en-US"/>
              <a:t>The generator part of a GAN learns to create fake data by incorporating feedback from the discriminator. </a:t>
            </a:r>
            <a:endParaRPr/>
          </a:p>
          <a:p>
            <a:pPr marL="228600" lvl="0" indent="-215265" algn="just" rtl="0">
              <a:lnSpc>
                <a:spcPct val="90000"/>
              </a:lnSpc>
              <a:spcBef>
                <a:spcPts val="1000"/>
              </a:spcBef>
              <a:spcAft>
                <a:spcPts val="0"/>
              </a:spcAft>
              <a:buClr>
                <a:schemeClr val="dk1"/>
              </a:buClr>
              <a:buSzPct val="100000"/>
              <a:buChar char="•"/>
            </a:pPr>
            <a:r>
              <a:rPr lang="en-US"/>
              <a:t>It learns to make the discriminator classify its output as real.</a:t>
            </a:r>
            <a:endParaRPr/>
          </a:p>
          <a:p>
            <a:pPr marL="228600" lvl="0" indent="-215265" algn="just" rtl="0">
              <a:lnSpc>
                <a:spcPct val="90000"/>
              </a:lnSpc>
              <a:spcBef>
                <a:spcPts val="1000"/>
              </a:spcBef>
              <a:spcAft>
                <a:spcPts val="0"/>
              </a:spcAft>
              <a:buClr>
                <a:schemeClr val="dk1"/>
              </a:buClr>
              <a:buSzPct val="100000"/>
              <a:buChar char="•"/>
            </a:pPr>
            <a:r>
              <a:rPr lang="en-US"/>
              <a:t>Generator training requires tighter integration between the generator and the discriminator than discriminator training requires. </a:t>
            </a:r>
            <a:endParaRPr/>
          </a:p>
          <a:p>
            <a:pPr marL="228600" lvl="0" indent="-215265" algn="just" rtl="0">
              <a:lnSpc>
                <a:spcPct val="90000"/>
              </a:lnSpc>
              <a:spcBef>
                <a:spcPts val="1000"/>
              </a:spcBef>
              <a:spcAft>
                <a:spcPts val="0"/>
              </a:spcAft>
              <a:buClr>
                <a:schemeClr val="dk1"/>
              </a:buClr>
              <a:buSzPct val="100000"/>
              <a:buChar char="•"/>
            </a:pPr>
            <a:r>
              <a:rPr lang="en-US" b="1"/>
              <a:t>The portion of the GAN that trains the generator includes:</a:t>
            </a:r>
            <a:endParaRPr b="1"/>
          </a:p>
          <a:p>
            <a:pPr marL="228600" lvl="0" indent="-215265" algn="just" rtl="0">
              <a:lnSpc>
                <a:spcPct val="90000"/>
              </a:lnSpc>
              <a:spcBef>
                <a:spcPts val="1000"/>
              </a:spcBef>
              <a:spcAft>
                <a:spcPts val="0"/>
              </a:spcAft>
              <a:buClr>
                <a:schemeClr val="dk1"/>
              </a:buClr>
              <a:buSzPct val="100000"/>
              <a:buChar char="•"/>
            </a:pPr>
            <a:r>
              <a:rPr lang="en-US"/>
              <a:t>random input</a:t>
            </a:r>
            <a:endParaRPr/>
          </a:p>
          <a:p>
            <a:pPr marL="228600" lvl="0" indent="-215265" algn="just" rtl="0">
              <a:lnSpc>
                <a:spcPct val="90000"/>
              </a:lnSpc>
              <a:spcBef>
                <a:spcPts val="1000"/>
              </a:spcBef>
              <a:spcAft>
                <a:spcPts val="0"/>
              </a:spcAft>
              <a:buClr>
                <a:schemeClr val="dk1"/>
              </a:buClr>
              <a:buSzPct val="100000"/>
              <a:buChar char="•"/>
            </a:pPr>
            <a:r>
              <a:rPr lang="en-US"/>
              <a:t>generator network, which transforms the random input into a data instance</a:t>
            </a:r>
            <a:endParaRPr/>
          </a:p>
          <a:p>
            <a:pPr marL="228600" lvl="0" indent="-215265" algn="just" rtl="0">
              <a:lnSpc>
                <a:spcPct val="90000"/>
              </a:lnSpc>
              <a:spcBef>
                <a:spcPts val="1000"/>
              </a:spcBef>
              <a:spcAft>
                <a:spcPts val="0"/>
              </a:spcAft>
              <a:buClr>
                <a:schemeClr val="dk1"/>
              </a:buClr>
              <a:buSzPct val="100000"/>
              <a:buChar char="•"/>
            </a:pPr>
            <a:r>
              <a:rPr lang="en-US"/>
              <a:t>discriminator network, which classifies the generated data</a:t>
            </a:r>
            <a:endParaRPr/>
          </a:p>
          <a:p>
            <a:pPr marL="228600" lvl="0" indent="-215265" algn="just" rtl="0">
              <a:lnSpc>
                <a:spcPct val="90000"/>
              </a:lnSpc>
              <a:spcBef>
                <a:spcPts val="1000"/>
              </a:spcBef>
              <a:spcAft>
                <a:spcPts val="0"/>
              </a:spcAft>
              <a:buClr>
                <a:schemeClr val="dk1"/>
              </a:buClr>
              <a:buSzPct val="100000"/>
              <a:buChar char="•"/>
            </a:pPr>
            <a:r>
              <a:rPr lang="en-US"/>
              <a:t>discriminator output</a:t>
            </a:r>
            <a:endParaRPr/>
          </a:p>
          <a:p>
            <a:pPr marL="228600" lvl="0" indent="-215265" algn="just" rtl="0">
              <a:lnSpc>
                <a:spcPct val="90000"/>
              </a:lnSpc>
              <a:spcBef>
                <a:spcPts val="1000"/>
              </a:spcBef>
              <a:spcAft>
                <a:spcPts val="0"/>
              </a:spcAft>
              <a:buClr>
                <a:schemeClr val="dk1"/>
              </a:buClr>
              <a:buSzPct val="100000"/>
              <a:buChar char="•"/>
            </a:pPr>
            <a:r>
              <a:rPr lang="en-US"/>
              <a:t>generator loss, which penalizes the generator for failing to fool the discriminator</a:t>
            </a:r>
            <a:endParaRPr/>
          </a:p>
          <a:p>
            <a:pPr marL="228600" lvl="0" indent="-90804" algn="l" rtl="0">
              <a:lnSpc>
                <a:spcPct val="90000"/>
              </a:lnSpc>
              <a:spcBef>
                <a:spcPts val="1000"/>
              </a:spcBef>
              <a:spcAft>
                <a:spcPts val="0"/>
              </a:spcAft>
              <a:buClr>
                <a:schemeClr val="dk1"/>
              </a:buClr>
              <a:buSzPct val="100000"/>
              <a:buNone/>
            </a:pPr>
            <a:endParaRPr/>
          </a:p>
        </p:txBody>
      </p:sp>
      <p:pic>
        <p:nvPicPr>
          <p:cNvPr id="202" name="Google Shape;202;p18"/>
          <p:cNvPicPr preferRelativeResize="0"/>
          <p:nvPr/>
        </p:nvPicPr>
        <p:blipFill rotWithShape="1">
          <a:blip r:embed="rId3">
            <a:alphaModFix/>
          </a:blip>
          <a:srcRect l="20317" t="26690" r="22158" b="18672"/>
          <a:stretch/>
        </p:blipFill>
        <p:spPr>
          <a:xfrm>
            <a:off x="6421120" y="1137920"/>
            <a:ext cx="5770880" cy="5080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Random Input to Generator </a:t>
            </a:r>
            <a:br>
              <a:rPr lang="en-US" b="1"/>
            </a:br>
            <a:endParaRPr b="1"/>
          </a:p>
        </p:txBody>
      </p:sp>
      <p:sp>
        <p:nvSpPr>
          <p:cNvPr id="208" name="Google Shape;208;p19"/>
          <p:cNvSpPr txBox="1">
            <a:spLocks noGrp="1"/>
          </p:cNvSpPr>
          <p:nvPr>
            <p:ph type="body" idx="1"/>
          </p:nvPr>
        </p:nvSpPr>
        <p:spPr>
          <a:xfrm>
            <a:off x="101600" y="1198880"/>
            <a:ext cx="11887200" cy="5445760"/>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Char char="•"/>
            </a:pPr>
            <a:r>
              <a:rPr lang="en-US"/>
              <a:t>Neural networks need some form of input. </a:t>
            </a:r>
            <a:endParaRPr/>
          </a:p>
          <a:p>
            <a:pPr marL="228600" lvl="0" indent="-228600" algn="just" rtl="0">
              <a:lnSpc>
                <a:spcPct val="90000"/>
              </a:lnSpc>
              <a:spcBef>
                <a:spcPts val="1000"/>
              </a:spcBef>
              <a:spcAft>
                <a:spcPts val="0"/>
              </a:spcAft>
              <a:buClr>
                <a:schemeClr val="dk1"/>
              </a:buClr>
              <a:buSzPct val="100000"/>
              <a:buChar char="•"/>
            </a:pPr>
            <a:r>
              <a:rPr lang="en-US"/>
              <a:t>Normally we input data that we want to do something with, like an instance that we want to classify or make a prediction about. </a:t>
            </a:r>
            <a:endParaRPr/>
          </a:p>
          <a:p>
            <a:pPr marL="228600" lvl="0" indent="-228600" algn="just" rtl="0">
              <a:lnSpc>
                <a:spcPct val="90000"/>
              </a:lnSpc>
              <a:spcBef>
                <a:spcPts val="1000"/>
              </a:spcBef>
              <a:spcAft>
                <a:spcPts val="0"/>
              </a:spcAft>
              <a:buClr>
                <a:schemeClr val="dk1"/>
              </a:buClr>
              <a:buSzPct val="100000"/>
              <a:buChar char="•"/>
            </a:pPr>
            <a:r>
              <a:rPr lang="en-US"/>
              <a:t>But what do we use as input for a network that outputs entirely new data instances?</a:t>
            </a:r>
            <a:endParaRPr/>
          </a:p>
          <a:p>
            <a:pPr marL="228600" lvl="0" indent="-228600" algn="just" rtl="0">
              <a:lnSpc>
                <a:spcPct val="90000"/>
              </a:lnSpc>
              <a:spcBef>
                <a:spcPts val="1000"/>
              </a:spcBef>
              <a:spcAft>
                <a:spcPts val="0"/>
              </a:spcAft>
              <a:buClr>
                <a:schemeClr val="dk1"/>
              </a:buClr>
              <a:buSzPct val="100000"/>
              <a:buChar char="•"/>
            </a:pPr>
            <a:r>
              <a:rPr lang="en-US"/>
              <a:t>In its most basic form, a GAN takes random noise as its input. </a:t>
            </a:r>
            <a:endParaRPr/>
          </a:p>
          <a:p>
            <a:pPr marL="228600" lvl="0" indent="-228600" algn="just" rtl="0">
              <a:lnSpc>
                <a:spcPct val="90000"/>
              </a:lnSpc>
              <a:spcBef>
                <a:spcPts val="1000"/>
              </a:spcBef>
              <a:spcAft>
                <a:spcPts val="0"/>
              </a:spcAft>
              <a:buClr>
                <a:schemeClr val="dk1"/>
              </a:buClr>
              <a:buSzPct val="100000"/>
              <a:buChar char="•"/>
            </a:pPr>
            <a:r>
              <a:rPr lang="en-US"/>
              <a:t>The generator then transforms this noise into a meaningful output.</a:t>
            </a:r>
            <a:endParaRPr/>
          </a:p>
          <a:p>
            <a:pPr marL="228600" lvl="0" indent="-228600" algn="just" rtl="0">
              <a:lnSpc>
                <a:spcPct val="90000"/>
              </a:lnSpc>
              <a:spcBef>
                <a:spcPts val="1000"/>
              </a:spcBef>
              <a:spcAft>
                <a:spcPts val="0"/>
              </a:spcAft>
              <a:buClr>
                <a:schemeClr val="dk1"/>
              </a:buClr>
              <a:buSzPct val="100000"/>
              <a:buChar char="•"/>
            </a:pPr>
            <a:r>
              <a:rPr lang="en-US"/>
              <a:t> By introducing noise, we can get the GAN to produce a wide variety of data, sampling from different places in the target distribution.</a:t>
            </a:r>
            <a:endParaRPr/>
          </a:p>
          <a:p>
            <a:pPr marL="228600" lvl="0" indent="-228600" algn="just" rtl="0">
              <a:lnSpc>
                <a:spcPct val="90000"/>
              </a:lnSpc>
              <a:spcBef>
                <a:spcPts val="1000"/>
              </a:spcBef>
              <a:spcAft>
                <a:spcPts val="0"/>
              </a:spcAft>
              <a:buClr>
                <a:schemeClr val="dk1"/>
              </a:buClr>
              <a:buSzPct val="100000"/>
              <a:buChar char="•"/>
            </a:pPr>
            <a:r>
              <a:rPr lang="en-US"/>
              <a:t>Experiments suggest that the distribution of the noise doesn't matter much, so we can choose something that's easy to sample from, like a uniform distribution. </a:t>
            </a:r>
            <a:endParaRPr/>
          </a:p>
          <a:p>
            <a:pPr marL="228600" lvl="0" indent="-228600" algn="just" rtl="0">
              <a:lnSpc>
                <a:spcPct val="90000"/>
              </a:lnSpc>
              <a:spcBef>
                <a:spcPts val="1000"/>
              </a:spcBef>
              <a:spcAft>
                <a:spcPts val="0"/>
              </a:spcAft>
              <a:buClr>
                <a:schemeClr val="dk1"/>
              </a:buClr>
              <a:buSzPct val="100000"/>
              <a:buChar char="•"/>
            </a:pPr>
            <a:r>
              <a:rPr lang="en-US"/>
              <a:t>For convenience the space from which the noise is sampled is usually of smaller dimension than the dimensionality of the output space.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259840" y="132080"/>
            <a:ext cx="10093960" cy="5527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Generative Adversarial Networks</a:t>
            </a:r>
            <a:endParaRPr b="1"/>
          </a:p>
        </p:txBody>
      </p:sp>
      <p:sp>
        <p:nvSpPr>
          <p:cNvPr id="95" name="Google Shape;95;p2"/>
          <p:cNvSpPr txBox="1">
            <a:spLocks noGrp="1"/>
          </p:cNvSpPr>
          <p:nvPr>
            <p:ph type="body" idx="1"/>
          </p:nvPr>
        </p:nvSpPr>
        <p:spPr>
          <a:xfrm>
            <a:off x="182880" y="762001"/>
            <a:ext cx="11866880" cy="3130444"/>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Generative adversarial networks (GANs) are an exciting recent innovation in machine learning. </a:t>
            </a:r>
            <a:endParaRPr/>
          </a:p>
          <a:p>
            <a:pPr marL="228600" lvl="0" indent="-228600" algn="l" rtl="0">
              <a:lnSpc>
                <a:spcPct val="90000"/>
              </a:lnSpc>
              <a:spcBef>
                <a:spcPts val="1000"/>
              </a:spcBef>
              <a:spcAft>
                <a:spcPts val="0"/>
              </a:spcAft>
              <a:buClr>
                <a:schemeClr val="dk1"/>
              </a:buClr>
              <a:buSzPts val="2800"/>
              <a:buChar char="•"/>
            </a:pPr>
            <a:r>
              <a:rPr lang="en-US"/>
              <a:t>GANs are generative models: they create new data instances that resemble your training data. </a:t>
            </a:r>
            <a:endParaRPr/>
          </a:p>
          <a:p>
            <a:pPr marL="228600" lvl="0" indent="-228600" algn="l" rtl="0">
              <a:lnSpc>
                <a:spcPct val="90000"/>
              </a:lnSpc>
              <a:spcBef>
                <a:spcPts val="1000"/>
              </a:spcBef>
              <a:spcAft>
                <a:spcPts val="0"/>
              </a:spcAft>
              <a:buClr>
                <a:schemeClr val="dk1"/>
              </a:buClr>
              <a:buSzPts val="2800"/>
              <a:buChar char="•"/>
            </a:pPr>
            <a:r>
              <a:rPr lang="en-US"/>
              <a:t>For example, GANs can create images that look like photographs of human faces, even though the faces don't belong to any real person. </a:t>
            </a:r>
            <a:endParaRPr/>
          </a:p>
          <a:p>
            <a:pPr marL="228600" lvl="0" indent="-228600" algn="l" rtl="0">
              <a:lnSpc>
                <a:spcPct val="90000"/>
              </a:lnSpc>
              <a:spcBef>
                <a:spcPts val="1000"/>
              </a:spcBef>
              <a:spcAft>
                <a:spcPts val="0"/>
              </a:spcAft>
              <a:buClr>
                <a:schemeClr val="dk1"/>
              </a:buClr>
              <a:buSzPts val="2800"/>
              <a:buChar char="•"/>
            </a:pPr>
            <a:r>
              <a:rPr lang="en-US"/>
              <a:t>These images were created by a GAN:</a:t>
            </a:r>
            <a:endParaRPr/>
          </a:p>
        </p:txBody>
      </p:sp>
      <p:pic>
        <p:nvPicPr>
          <p:cNvPr id="96" name="Google Shape;96;p2" descr="Image of four photorealistic faces created by a generative adversarial&#10;network."/>
          <p:cNvPicPr preferRelativeResize="0"/>
          <p:nvPr/>
        </p:nvPicPr>
        <p:blipFill rotWithShape="1">
          <a:blip r:embed="rId3">
            <a:alphaModFix/>
          </a:blip>
          <a:srcRect/>
          <a:stretch/>
        </p:blipFill>
        <p:spPr>
          <a:xfrm>
            <a:off x="2390140" y="4000634"/>
            <a:ext cx="6276340" cy="2379845"/>
          </a:xfrm>
          <a:prstGeom prst="rect">
            <a:avLst/>
          </a:prstGeom>
          <a:noFill/>
          <a:ln>
            <a:noFill/>
          </a:ln>
        </p:spPr>
      </p:pic>
      <p:sp>
        <p:nvSpPr>
          <p:cNvPr id="97" name="Google Shape;97;p2"/>
          <p:cNvSpPr/>
          <p:nvPr/>
        </p:nvSpPr>
        <p:spPr>
          <a:xfrm>
            <a:off x="2390140" y="6488668"/>
            <a:ext cx="78333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202124"/>
                </a:solidFill>
                <a:latin typeface="Roboto"/>
                <a:ea typeface="Roboto"/>
                <a:cs typeface="Roboto"/>
                <a:sym typeface="Roboto"/>
              </a:rPr>
              <a:t>Figure 1: Images generated by a </a:t>
            </a:r>
            <a:r>
              <a:rPr lang="en-US" sz="1800" b="1" i="0" u="sng" strike="noStrike" cap="none">
                <a:solidFill>
                  <a:srgbClr val="202124"/>
                </a:solidFill>
                <a:latin typeface="Roboto"/>
                <a:ea typeface="Roboto"/>
                <a:cs typeface="Roboto"/>
                <a:sym typeface="Roboto"/>
                <a:hlinkClick r:id="rId4">
                  <a:extLst>
                    <a:ext uri="{A12FA001-AC4F-418D-AE19-62706E023703}">
                      <ahyp:hlinkClr xmlns:ahyp="http://schemas.microsoft.com/office/drawing/2018/hyperlinkcolor" val="tx"/>
                    </a:ext>
                  </a:extLst>
                </a:hlinkClick>
              </a:rPr>
              <a:t>GAN created by NVIDIA</a:t>
            </a:r>
            <a:r>
              <a:rPr lang="en-US" sz="1800" b="1" i="0" u="none" strike="noStrike" cap="none">
                <a:solidFill>
                  <a:srgbClr val="202124"/>
                </a:solidFill>
                <a:latin typeface="Roboto"/>
                <a:ea typeface="Roboto"/>
                <a:cs typeface="Roboto"/>
                <a:sym typeface="Roboto"/>
              </a:rPr>
              <a:t>.</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490194" y="243840"/>
            <a:ext cx="10127006" cy="59340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dirty="0"/>
              <a:t>Using the Discriminator to Train the Generator</a:t>
            </a:r>
            <a:endParaRPr b="1" dirty="0"/>
          </a:p>
        </p:txBody>
      </p:sp>
      <p:sp>
        <p:nvSpPr>
          <p:cNvPr id="214" name="Google Shape;214;p20"/>
          <p:cNvSpPr txBox="1">
            <a:spLocks noGrp="1"/>
          </p:cNvSpPr>
          <p:nvPr>
            <p:ph type="body" idx="1"/>
          </p:nvPr>
        </p:nvSpPr>
        <p:spPr>
          <a:xfrm>
            <a:off x="132080" y="837248"/>
            <a:ext cx="11958320" cy="58378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600"/>
              <a:buChar char="•"/>
            </a:pPr>
            <a:r>
              <a:rPr lang="en-US" sz="1600" dirty="0"/>
              <a:t>To train a neural net, we alter the net's weights to reduce the error or loss of its output. In our GAN, however, the generator is not directly connected to the loss that we're trying to affect. </a:t>
            </a:r>
            <a:endParaRPr sz="1600" dirty="0"/>
          </a:p>
          <a:p>
            <a:pPr marL="228600" lvl="0" indent="-228600" algn="l" rtl="0">
              <a:lnSpc>
                <a:spcPct val="90000"/>
              </a:lnSpc>
              <a:spcBef>
                <a:spcPts val="1000"/>
              </a:spcBef>
              <a:spcAft>
                <a:spcPts val="0"/>
              </a:spcAft>
              <a:buClr>
                <a:schemeClr val="dk1"/>
              </a:buClr>
              <a:buSzPts val="1600"/>
              <a:buChar char="•"/>
            </a:pPr>
            <a:r>
              <a:rPr lang="en-US" sz="1600" dirty="0"/>
              <a:t>The generator feeds into the discriminator net, and the discriminator produces the output we're trying to affect. The generator loss penalizes the generator for producing a sample that the discriminator network classifies as fake.</a:t>
            </a:r>
            <a:endParaRPr sz="1600" dirty="0"/>
          </a:p>
          <a:p>
            <a:pPr marL="228600" lvl="0" indent="-228600" algn="l" rtl="0">
              <a:lnSpc>
                <a:spcPct val="90000"/>
              </a:lnSpc>
              <a:spcBef>
                <a:spcPts val="1000"/>
              </a:spcBef>
              <a:spcAft>
                <a:spcPts val="0"/>
              </a:spcAft>
              <a:buClr>
                <a:schemeClr val="dk1"/>
              </a:buClr>
              <a:buSzPts val="1600"/>
              <a:buChar char="•"/>
            </a:pPr>
            <a:r>
              <a:rPr lang="en-US" sz="1600" dirty="0"/>
              <a:t>This extra chunk of network must be included in backpropagation. </a:t>
            </a:r>
            <a:endParaRPr sz="1600" dirty="0"/>
          </a:p>
          <a:p>
            <a:pPr marL="228600" lvl="0" indent="-228600" algn="l" rtl="0">
              <a:lnSpc>
                <a:spcPct val="90000"/>
              </a:lnSpc>
              <a:spcBef>
                <a:spcPts val="1000"/>
              </a:spcBef>
              <a:spcAft>
                <a:spcPts val="0"/>
              </a:spcAft>
              <a:buClr>
                <a:schemeClr val="dk1"/>
              </a:buClr>
              <a:buSzPts val="1600"/>
              <a:buChar char="•"/>
            </a:pPr>
            <a:r>
              <a:rPr lang="en-US" sz="1600" dirty="0"/>
              <a:t>Backpropagation adjusts each weight in the right direction by calculating the weight's impact on the output — how the output would change if you changed the weight. But the impact of a generator weight depends on the impact of the discriminator weights it feeds into. So backpropagation starts at the output and flows back through the discriminator into the generator.</a:t>
            </a:r>
            <a:endParaRPr sz="1600" dirty="0"/>
          </a:p>
          <a:p>
            <a:pPr marL="228600" lvl="0" indent="-228600" algn="l" rtl="0">
              <a:lnSpc>
                <a:spcPct val="90000"/>
              </a:lnSpc>
              <a:spcBef>
                <a:spcPts val="1000"/>
              </a:spcBef>
              <a:spcAft>
                <a:spcPts val="0"/>
              </a:spcAft>
              <a:buClr>
                <a:schemeClr val="dk1"/>
              </a:buClr>
              <a:buSzPts val="1600"/>
              <a:buChar char="•"/>
            </a:pPr>
            <a:r>
              <a:rPr lang="en-US" sz="1600" dirty="0"/>
              <a:t>At the same time, we don't want the discriminator to change during generator training. Trying to hit a moving target would make a hard problem even harder for the generator.</a:t>
            </a:r>
            <a:endParaRPr sz="1600" dirty="0"/>
          </a:p>
          <a:p>
            <a:pPr marL="228600" lvl="0" indent="-228600" algn="l" rtl="0">
              <a:lnSpc>
                <a:spcPct val="90000"/>
              </a:lnSpc>
              <a:spcBef>
                <a:spcPts val="1000"/>
              </a:spcBef>
              <a:spcAft>
                <a:spcPts val="0"/>
              </a:spcAft>
              <a:buClr>
                <a:schemeClr val="dk1"/>
              </a:buClr>
              <a:buSzPts val="1600"/>
              <a:buChar char="•"/>
            </a:pPr>
            <a:r>
              <a:rPr lang="en-US" sz="1600" dirty="0"/>
              <a:t>So we train the generator with the following procedure:</a:t>
            </a:r>
            <a:endParaRPr sz="1600" dirty="0"/>
          </a:p>
          <a:p>
            <a:pPr marL="514350" lvl="0" indent="-514350" algn="l" rtl="0">
              <a:lnSpc>
                <a:spcPct val="90000"/>
              </a:lnSpc>
              <a:spcBef>
                <a:spcPts val="1000"/>
              </a:spcBef>
              <a:spcAft>
                <a:spcPts val="0"/>
              </a:spcAft>
              <a:buClr>
                <a:schemeClr val="dk1"/>
              </a:buClr>
              <a:buSzPts val="1600"/>
              <a:buFont typeface="Calibri"/>
              <a:buAutoNum type="arabicPeriod"/>
            </a:pPr>
            <a:r>
              <a:rPr lang="en-US" sz="1600" dirty="0"/>
              <a:t>Sample random noise.</a:t>
            </a:r>
            <a:endParaRPr dirty="0"/>
          </a:p>
          <a:p>
            <a:pPr marL="514350" lvl="0" indent="-514350" algn="l" rtl="0">
              <a:lnSpc>
                <a:spcPct val="90000"/>
              </a:lnSpc>
              <a:spcBef>
                <a:spcPts val="1000"/>
              </a:spcBef>
              <a:spcAft>
                <a:spcPts val="0"/>
              </a:spcAft>
              <a:buClr>
                <a:schemeClr val="dk1"/>
              </a:buClr>
              <a:buSzPts val="1600"/>
              <a:buFont typeface="Calibri"/>
              <a:buAutoNum type="arabicPeriod"/>
            </a:pPr>
            <a:r>
              <a:rPr lang="en-US" sz="1600" dirty="0"/>
              <a:t>Produce generator output from sampled random noise.</a:t>
            </a:r>
            <a:endParaRPr dirty="0"/>
          </a:p>
          <a:p>
            <a:pPr marL="514350" lvl="0" indent="-514350" algn="l" rtl="0">
              <a:lnSpc>
                <a:spcPct val="90000"/>
              </a:lnSpc>
              <a:spcBef>
                <a:spcPts val="1000"/>
              </a:spcBef>
              <a:spcAft>
                <a:spcPts val="0"/>
              </a:spcAft>
              <a:buClr>
                <a:schemeClr val="dk1"/>
              </a:buClr>
              <a:buSzPts val="1600"/>
              <a:buFont typeface="Calibri"/>
              <a:buAutoNum type="arabicPeriod"/>
            </a:pPr>
            <a:r>
              <a:rPr lang="en-US" sz="1600" dirty="0"/>
              <a:t>Get discriminator "Real" or "Fake" classification for generator output.</a:t>
            </a:r>
            <a:endParaRPr dirty="0"/>
          </a:p>
          <a:p>
            <a:pPr marL="514350" lvl="0" indent="-514350" algn="l" rtl="0">
              <a:lnSpc>
                <a:spcPct val="90000"/>
              </a:lnSpc>
              <a:spcBef>
                <a:spcPts val="1000"/>
              </a:spcBef>
              <a:spcAft>
                <a:spcPts val="0"/>
              </a:spcAft>
              <a:buClr>
                <a:schemeClr val="dk1"/>
              </a:buClr>
              <a:buSzPts val="1600"/>
              <a:buFont typeface="Calibri"/>
              <a:buAutoNum type="arabicPeriod"/>
            </a:pPr>
            <a:r>
              <a:rPr lang="en-US" sz="1600" dirty="0"/>
              <a:t>Calculate loss from discriminator classification.</a:t>
            </a:r>
            <a:endParaRPr dirty="0"/>
          </a:p>
          <a:p>
            <a:pPr marL="514350" lvl="0" indent="-514350" algn="l" rtl="0">
              <a:lnSpc>
                <a:spcPct val="90000"/>
              </a:lnSpc>
              <a:spcBef>
                <a:spcPts val="1000"/>
              </a:spcBef>
              <a:spcAft>
                <a:spcPts val="0"/>
              </a:spcAft>
              <a:buClr>
                <a:schemeClr val="dk1"/>
              </a:buClr>
              <a:buSzPts val="1600"/>
              <a:buFont typeface="Calibri"/>
              <a:buAutoNum type="arabicPeriod"/>
            </a:pPr>
            <a:r>
              <a:rPr lang="en-US" sz="1600" dirty="0"/>
              <a:t>Backpropagate through both the discriminator and generator to obtain gradients.</a:t>
            </a:r>
            <a:endParaRPr dirty="0"/>
          </a:p>
          <a:p>
            <a:pPr marL="514350" lvl="0" indent="-514350" algn="l" rtl="0">
              <a:lnSpc>
                <a:spcPct val="90000"/>
              </a:lnSpc>
              <a:spcBef>
                <a:spcPts val="1000"/>
              </a:spcBef>
              <a:spcAft>
                <a:spcPts val="0"/>
              </a:spcAft>
              <a:buClr>
                <a:schemeClr val="dk1"/>
              </a:buClr>
              <a:buSzPts val="1600"/>
              <a:buFont typeface="Calibri"/>
              <a:buAutoNum type="arabicPeriod"/>
            </a:pPr>
            <a:r>
              <a:rPr lang="en-US" sz="1600" dirty="0"/>
              <a:t>Use gradients to change only the generator weights.</a:t>
            </a:r>
            <a:endParaRPr dirty="0"/>
          </a:p>
          <a:p>
            <a:pPr marL="514350" lvl="0" indent="-514350" algn="l" rtl="0">
              <a:lnSpc>
                <a:spcPct val="90000"/>
              </a:lnSpc>
              <a:spcBef>
                <a:spcPts val="1000"/>
              </a:spcBef>
              <a:spcAft>
                <a:spcPts val="0"/>
              </a:spcAft>
              <a:buClr>
                <a:schemeClr val="dk1"/>
              </a:buClr>
              <a:buSzPts val="1600"/>
              <a:buFont typeface="Calibri"/>
              <a:buAutoNum type="arabicPeriod"/>
            </a:pPr>
            <a:r>
              <a:rPr lang="en-US" sz="1600" dirty="0"/>
              <a:t>This is one iteration of generator training. </a:t>
            </a: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3318235" y="345440"/>
            <a:ext cx="3814085" cy="5527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dirty="0"/>
              <a:t>GAN Training</a:t>
            </a:r>
            <a:endParaRPr dirty="0"/>
          </a:p>
        </p:txBody>
      </p:sp>
      <p:sp>
        <p:nvSpPr>
          <p:cNvPr id="220" name="Google Shape;220;p21"/>
          <p:cNvSpPr txBox="1">
            <a:spLocks noGrp="1"/>
          </p:cNvSpPr>
          <p:nvPr>
            <p:ph type="body" idx="1"/>
          </p:nvPr>
        </p:nvSpPr>
        <p:spPr>
          <a:xfrm>
            <a:off x="121920" y="1036320"/>
            <a:ext cx="11866880" cy="5648960"/>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US"/>
              <a:t>Because a GAN contains two separately trained networks, its training algorithm must address two complications:</a:t>
            </a:r>
            <a:endParaRPr/>
          </a:p>
          <a:p>
            <a:pPr marL="228600" lvl="0" indent="-228600" algn="l" rtl="0">
              <a:lnSpc>
                <a:spcPct val="90000"/>
              </a:lnSpc>
              <a:spcBef>
                <a:spcPts val="1000"/>
              </a:spcBef>
              <a:spcAft>
                <a:spcPts val="0"/>
              </a:spcAft>
              <a:buClr>
                <a:schemeClr val="dk1"/>
              </a:buClr>
              <a:buSzPct val="100000"/>
              <a:buChar char="•"/>
            </a:pPr>
            <a:r>
              <a:rPr lang="en-US"/>
              <a:t>GANs must juggle two different kinds of training (generator and discriminator).</a:t>
            </a:r>
            <a:endParaRPr/>
          </a:p>
          <a:p>
            <a:pPr marL="228600" lvl="0" indent="-228600" algn="l" rtl="0">
              <a:lnSpc>
                <a:spcPct val="90000"/>
              </a:lnSpc>
              <a:spcBef>
                <a:spcPts val="1000"/>
              </a:spcBef>
              <a:spcAft>
                <a:spcPts val="0"/>
              </a:spcAft>
              <a:buClr>
                <a:schemeClr val="dk1"/>
              </a:buClr>
              <a:buSzPct val="100000"/>
              <a:buChar char="•"/>
            </a:pPr>
            <a:r>
              <a:rPr lang="en-US"/>
              <a:t>GAN convergence is hard to identify.</a:t>
            </a:r>
            <a:endParaRPr/>
          </a:p>
          <a:p>
            <a:pPr marL="228600" lvl="0" indent="-228600" algn="l" rtl="0">
              <a:lnSpc>
                <a:spcPct val="90000"/>
              </a:lnSpc>
              <a:spcBef>
                <a:spcPts val="1000"/>
              </a:spcBef>
              <a:spcAft>
                <a:spcPts val="0"/>
              </a:spcAft>
              <a:buClr>
                <a:schemeClr val="dk1"/>
              </a:buClr>
              <a:buSzPct val="100000"/>
              <a:buChar char="•"/>
            </a:pPr>
            <a:r>
              <a:rPr lang="en-US"/>
              <a:t>Alternating Training</a:t>
            </a:r>
            <a:endParaRPr/>
          </a:p>
          <a:p>
            <a:pPr marL="228600" lvl="0" indent="-228600" algn="l" rtl="0">
              <a:lnSpc>
                <a:spcPct val="90000"/>
              </a:lnSpc>
              <a:spcBef>
                <a:spcPts val="1000"/>
              </a:spcBef>
              <a:spcAft>
                <a:spcPts val="0"/>
              </a:spcAft>
              <a:buClr>
                <a:schemeClr val="dk1"/>
              </a:buClr>
              <a:buSzPct val="100000"/>
              <a:buChar char="•"/>
            </a:pPr>
            <a:r>
              <a:rPr lang="en-US"/>
              <a:t>The generator and the discriminator have different training processes. So how do we train the GAN as a whole?</a:t>
            </a:r>
            <a:endParaRPr/>
          </a:p>
          <a:p>
            <a:pPr marL="228600" lvl="0" indent="-117475" algn="l"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b="1"/>
              <a:t>GAN training proceeds in alternating periods:</a:t>
            </a:r>
            <a:endParaRPr/>
          </a:p>
          <a:p>
            <a:pPr marL="228600" lvl="0" indent="-228600" algn="just" rtl="0">
              <a:lnSpc>
                <a:spcPct val="90000"/>
              </a:lnSpc>
              <a:spcBef>
                <a:spcPts val="1000"/>
              </a:spcBef>
              <a:spcAft>
                <a:spcPts val="0"/>
              </a:spcAft>
              <a:buClr>
                <a:schemeClr val="dk1"/>
              </a:buClr>
              <a:buSzPct val="100000"/>
              <a:buChar char="•"/>
            </a:pPr>
            <a:r>
              <a:rPr lang="en-US"/>
              <a:t>The discriminator trains for one or more epochs.</a:t>
            </a:r>
            <a:endParaRPr/>
          </a:p>
          <a:p>
            <a:pPr marL="228600" lvl="0" indent="-228600" algn="just" rtl="0">
              <a:lnSpc>
                <a:spcPct val="90000"/>
              </a:lnSpc>
              <a:spcBef>
                <a:spcPts val="1000"/>
              </a:spcBef>
              <a:spcAft>
                <a:spcPts val="0"/>
              </a:spcAft>
              <a:buClr>
                <a:schemeClr val="dk1"/>
              </a:buClr>
              <a:buSzPct val="100000"/>
              <a:buChar char="•"/>
            </a:pPr>
            <a:r>
              <a:rPr lang="en-US"/>
              <a:t>The generator trains for one or more epochs.</a:t>
            </a:r>
            <a:endParaRPr/>
          </a:p>
          <a:p>
            <a:pPr marL="228600" lvl="0" indent="-228600" algn="just" rtl="0">
              <a:lnSpc>
                <a:spcPct val="90000"/>
              </a:lnSpc>
              <a:spcBef>
                <a:spcPts val="1000"/>
              </a:spcBef>
              <a:spcAft>
                <a:spcPts val="0"/>
              </a:spcAft>
              <a:buClr>
                <a:schemeClr val="dk1"/>
              </a:buClr>
              <a:buSzPct val="100000"/>
              <a:buChar char="•"/>
            </a:pPr>
            <a:r>
              <a:rPr lang="en-US"/>
              <a:t>Repeat steps 1 and 2 to continue to train the generator and discriminator networks.</a:t>
            </a:r>
            <a:endParaRPr/>
          </a:p>
          <a:p>
            <a:pPr marL="228600" lvl="0" indent="-228600" algn="just" rtl="0">
              <a:lnSpc>
                <a:spcPct val="90000"/>
              </a:lnSpc>
              <a:spcBef>
                <a:spcPts val="1000"/>
              </a:spcBef>
              <a:spcAft>
                <a:spcPts val="0"/>
              </a:spcAft>
              <a:buClr>
                <a:schemeClr val="dk1"/>
              </a:buClr>
              <a:buSzPct val="100000"/>
              <a:buChar char="•"/>
            </a:pPr>
            <a:r>
              <a:rPr lang="en-US"/>
              <a:t>We keep the generator constant during the discriminator training phase. As discriminator training tries to figure out how to distinguish real data from fake, it has to learn how to recognize the generator's flaws. That's a different problem for a thoroughly trained generator than it is for an untrained generator that produces random output.</a:t>
            </a:r>
            <a:endParaRPr/>
          </a:p>
          <a:p>
            <a:pPr marL="228600" lvl="0" indent="-228600" algn="just" rtl="0">
              <a:lnSpc>
                <a:spcPct val="90000"/>
              </a:lnSpc>
              <a:spcBef>
                <a:spcPts val="1000"/>
              </a:spcBef>
              <a:spcAft>
                <a:spcPts val="0"/>
              </a:spcAft>
              <a:buClr>
                <a:schemeClr val="dk1"/>
              </a:buClr>
              <a:buSzPct val="100000"/>
              <a:buChar char="•"/>
            </a:pPr>
            <a:r>
              <a:rPr lang="en-US"/>
              <a:t>Similarly, we keep the discriminator constant during the generator training phase. Otherwise the generator would be trying to hit a moving target and might never converge.</a:t>
            </a:r>
            <a:endParaRPr/>
          </a:p>
          <a:p>
            <a:pPr marL="228600" lvl="0" indent="-228600" algn="just" rtl="0">
              <a:lnSpc>
                <a:spcPct val="90000"/>
              </a:lnSpc>
              <a:spcBef>
                <a:spcPts val="1000"/>
              </a:spcBef>
              <a:spcAft>
                <a:spcPts val="0"/>
              </a:spcAft>
              <a:buClr>
                <a:schemeClr val="dk1"/>
              </a:buClr>
              <a:buSzPct val="100000"/>
              <a:buChar char="•"/>
            </a:pPr>
            <a:r>
              <a:rPr lang="en-US"/>
              <a:t>It's this back and forth that allows GANs to tackle otherwise intractable generative problems. We get a toehold in the difficult generative problem by starting with a much simpler classification problem. Conversely, if you can't train a classifier to tell the difference between real and generated data even for the initial random generator output, you can't get the GAN training started.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Convergence</a:t>
            </a:r>
            <a:endParaRPr b="1"/>
          </a:p>
        </p:txBody>
      </p:sp>
      <p:sp>
        <p:nvSpPr>
          <p:cNvPr id="226" name="Google Shape;226;p22"/>
          <p:cNvSpPr txBox="1">
            <a:spLocks noGrp="1"/>
          </p:cNvSpPr>
          <p:nvPr>
            <p:ph type="body" idx="1"/>
          </p:nvPr>
        </p:nvSpPr>
        <p:spPr>
          <a:xfrm>
            <a:off x="142240" y="1825625"/>
            <a:ext cx="1189736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As the generator improves with training, the discriminator performance gets worse because the discriminator can't easily tell the difference between real and fake. </a:t>
            </a:r>
            <a:endParaRPr/>
          </a:p>
          <a:p>
            <a:pPr marL="228600" lvl="0" indent="-228600" algn="l" rtl="0">
              <a:lnSpc>
                <a:spcPct val="90000"/>
              </a:lnSpc>
              <a:spcBef>
                <a:spcPts val="1000"/>
              </a:spcBef>
              <a:spcAft>
                <a:spcPts val="0"/>
              </a:spcAft>
              <a:buClr>
                <a:schemeClr val="dk1"/>
              </a:buClr>
              <a:buSzPct val="100000"/>
              <a:buChar char="•"/>
            </a:pPr>
            <a:r>
              <a:rPr lang="en-US"/>
              <a:t>If the generator succeeds perfectly, then the discriminator has a 50% accuracy. In effect, the discriminator flips a coin to make its prediction.</a:t>
            </a:r>
            <a:endParaRPr/>
          </a:p>
          <a:p>
            <a:pPr marL="228600" lvl="0" indent="-228600" algn="l" rtl="0">
              <a:lnSpc>
                <a:spcPct val="90000"/>
              </a:lnSpc>
              <a:spcBef>
                <a:spcPts val="1000"/>
              </a:spcBef>
              <a:spcAft>
                <a:spcPts val="0"/>
              </a:spcAft>
              <a:buClr>
                <a:schemeClr val="dk1"/>
              </a:buClr>
              <a:buSzPct val="100000"/>
              <a:buChar char="•"/>
            </a:pPr>
            <a:r>
              <a:rPr lang="en-US"/>
              <a:t>This progression poses a problem for convergence of the GAN as a whole: the discriminator feedback gets less meaningful over time.</a:t>
            </a:r>
            <a:endParaRPr/>
          </a:p>
          <a:p>
            <a:pPr marL="228600" lvl="0" indent="-228600" algn="l" rtl="0">
              <a:lnSpc>
                <a:spcPct val="90000"/>
              </a:lnSpc>
              <a:spcBef>
                <a:spcPts val="1000"/>
              </a:spcBef>
              <a:spcAft>
                <a:spcPts val="0"/>
              </a:spcAft>
              <a:buClr>
                <a:schemeClr val="dk1"/>
              </a:buClr>
              <a:buSzPct val="100000"/>
              <a:buChar char="•"/>
            </a:pPr>
            <a:r>
              <a:rPr lang="en-US"/>
              <a:t> If the GAN continues training past the point when the discriminator is giving completely random feedback, then the generator starts to train on junk feedback, and its own quality may collapse.</a:t>
            </a:r>
            <a:endParaRPr/>
          </a:p>
          <a:p>
            <a:pPr marL="228600" lvl="0" indent="-228600" algn="l" rtl="0">
              <a:lnSpc>
                <a:spcPct val="90000"/>
              </a:lnSpc>
              <a:spcBef>
                <a:spcPts val="1000"/>
              </a:spcBef>
              <a:spcAft>
                <a:spcPts val="0"/>
              </a:spcAft>
              <a:buClr>
                <a:schemeClr val="dk1"/>
              </a:buClr>
              <a:buSzPct val="100000"/>
              <a:buChar char="•"/>
            </a:pPr>
            <a:r>
              <a:rPr lang="en-US"/>
              <a:t>For a GAN, convergence is often a fleeting, rather than stable, state.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32" name="Google Shape;232;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1304"/>
              </a:lnSpc>
              <a:spcBef>
                <a:spcPts val="7200"/>
              </a:spcBef>
              <a:spcAft>
                <a:spcPts val="0"/>
              </a:spcAft>
              <a:buClr>
                <a:schemeClr val="dk1"/>
              </a:buClr>
              <a:buSzPts val="1100"/>
              <a:buFont typeface="Arial"/>
              <a:buNone/>
            </a:pPr>
            <a:r>
              <a:rPr lang="en-US" sz="1650" b="1" dirty="0">
                <a:solidFill>
                  <a:srgbClr val="292929"/>
                </a:solidFill>
                <a:latin typeface="Helvetica Neue"/>
                <a:ea typeface="Helvetica Neue"/>
                <a:cs typeface="Helvetica Neue"/>
                <a:sym typeface="Helvetica Neue"/>
              </a:rPr>
              <a:t>How to build a GAN using an analogy</a:t>
            </a:r>
            <a:endParaRPr sz="1650" b="1" dirty="0">
              <a:solidFill>
                <a:srgbClr val="292929"/>
              </a:solidFill>
              <a:latin typeface="Helvetica Neue"/>
              <a:ea typeface="Helvetica Neue"/>
              <a:cs typeface="Helvetica Neue"/>
              <a:sym typeface="Helvetica Neue"/>
            </a:endParaRPr>
          </a:p>
          <a:p>
            <a:pPr marL="0" lvl="0" indent="0" algn="l" rtl="0">
              <a:lnSpc>
                <a:spcPct val="218181"/>
              </a:lnSpc>
              <a:spcBef>
                <a:spcPts val="1300"/>
              </a:spcBef>
              <a:spcAft>
                <a:spcPts val="0"/>
              </a:spcAft>
              <a:buClr>
                <a:schemeClr val="dk1"/>
              </a:buClr>
              <a:buSzPts val="1100"/>
              <a:buFont typeface="Arial"/>
              <a:buNone/>
            </a:pPr>
            <a:r>
              <a:rPr lang="en-US" sz="1500" dirty="0">
                <a:solidFill>
                  <a:srgbClr val="292929"/>
                </a:solidFill>
                <a:latin typeface="Georgia"/>
                <a:ea typeface="Georgia"/>
                <a:cs typeface="Georgia"/>
                <a:sym typeface="Georgia"/>
              </a:rPr>
              <a:t>The classic analogy is the counterfeiter (generator) and FBI agent (discriminator). The counterfeiter is constantly looking for new ways to produce fake documents that can pass the FBI agent’s tests. Let’s break it down into a set of goals:</a:t>
            </a:r>
            <a:endParaRPr sz="1500" dirty="0">
              <a:solidFill>
                <a:srgbClr val="292929"/>
              </a:solidFill>
              <a:latin typeface="Georgia"/>
              <a:ea typeface="Georgia"/>
              <a:cs typeface="Georgia"/>
              <a:sym typeface="Georgia"/>
            </a:endParaRPr>
          </a:p>
          <a:p>
            <a:pPr marL="749300" lvl="0" indent="-323850" algn="l" rtl="0">
              <a:lnSpc>
                <a:spcPct val="190909"/>
              </a:lnSpc>
              <a:spcBef>
                <a:spcPts val="3200"/>
              </a:spcBef>
              <a:spcAft>
                <a:spcPts val="0"/>
              </a:spcAft>
              <a:buClr>
                <a:srgbClr val="292929"/>
              </a:buClr>
              <a:buSzPts val="1500"/>
              <a:buFont typeface="Georgia"/>
              <a:buAutoNum type="arabicPeriod"/>
            </a:pPr>
            <a:r>
              <a:rPr lang="en-US" sz="1500" b="1" dirty="0">
                <a:solidFill>
                  <a:srgbClr val="292929"/>
                </a:solidFill>
                <a:latin typeface="Georgia"/>
                <a:ea typeface="Georgia"/>
                <a:cs typeface="Georgia"/>
                <a:sym typeface="Georgia"/>
              </a:rPr>
              <a:t>Counterfeiter (generator) goal</a:t>
            </a:r>
            <a:r>
              <a:rPr lang="en-US" sz="1500" dirty="0">
                <a:solidFill>
                  <a:srgbClr val="292929"/>
                </a:solidFill>
                <a:latin typeface="Georgia"/>
                <a:ea typeface="Georgia"/>
                <a:cs typeface="Georgia"/>
                <a:sym typeface="Georgia"/>
              </a:rPr>
              <a:t>: Produce products so that the cop cannot distinguish between the real and fake ones</a:t>
            </a:r>
            <a:endParaRPr sz="1500" dirty="0">
              <a:solidFill>
                <a:srgbClr val="292929"/>
              </a:solidFill>
              <a:latin typeface="Georgia"/>
              <a:ea typeface="Georgia"/>
              <a:cs typeface="Georgia"/>
              <a:sym typeface="Georgia"/>
            </a:endParaRPr>
          </a:p>
          <a:p>
            <a:pPr marL="749300" lvl="0" indent="-323850" algn="l" rtl="0">
              <a:lnSpc>
                <a:spcPct val="190909"/>
              </a:lnSpc>
              <a:spcBef>
                <a:spcPts val="0"/>
              </a:spcBef>
              <a:spcAft>
                <a:spcPts val="0"/>
              </a:spcAft>
              <a:buClr>
                <a:srgbClr val="292929"/>
              </a:buClr>
              <a:buSzPts val="1500"/>
              <a:buFont typeface="Georgia"/>
              <a:buAutoNum type="arabicPeriod"/>
            </a:pPr>
            <a:r>
              <a:rPr lang="en-US" sz="1500" b="1" dirty="0">
                <a:solidFill>
                  <a:srgbClr val="292929"/>
                </a:solidFill>
                <a:latin typeface="Georgia"/>
                <a:ea typeface="Georgia"/>
                <a:cs typeface="Georgia"/>
                <a:sym typeface="Georgia"/>
              </a:rPr>
              <a:t>Cop (discriminator) goal</a:t>
            </a:r>
            <a:r>
              <a:rPr lang="en-US" sz="1500" dirty="0">
                <a:solidFill>
                  <a:srgbClr val="292929"/>
                </a:solidFill>
                <a:latin typeface="Georgia"/>
                <a:ea typeface="Georgia"/>
                <a:cs typeface="Georgia"/>
                <a:sym typeface="Georgia"/>
              </a:rPr>
              <a:t>: Detect anomalous products by using prior experience to classify real and fake products</a:t>
            </a:r>
            <a:endParaRPr sz="1500" dirty="0">
              <a:solidFill>
                <a:srgbClr val="292929"/>
              </a:solidFill>
              <a:latin typeface="Georgia"/>
              <a:ea typeface="Georgia"/>
              <a:cs typeface="Georgia"/>
              <a:sym typeface="Georgia"/>
            </a:endParaRPr>
          </a:p>
          <a:p>
            <a:pPr marL="228600" lvl="0" indent="-50800" algn="l" rtl="0">
              <a:lnSpc>
                <a:spcPct val="90000"/>
              </a:lnSpc>
              <a:spcBef>
                <a:spcPts val="0"/>
              </a:spcBef>
              <a:spcAft>
                <a:spcPts val="0"/>
              </a:spcAft>
              <a:buClr>
                <a:schemeClr val="dk1"/>
              </a:buClr>
              <a:buSzPts val="2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Generative Adversarial Networks</a:t>
            </a:r>
            <a:endParaRPr/>
          </a:p>
        </p:txBody>
      </p:sp>
      <p:sp>
        <p:nvSpPr>
          <p:cNvPr id="103" name="Google Shape;103;p3"/>
          <p:cNvSpPr txBox="1">
            <a:spLocks noGrp="1"/>
          </p:cNvSpPr>
          <p:nvPr>
            <p:ph type="body" idx="1"/>
          </p:nvPr>
        </p:nvSpPr>
        <p:spPr>
          <a:xfrm>
            <a:off x="304800" y="1690688"/>
            <a:ext cx="11602720" cy="44862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GANs achieve this level of realism by pairing a generator, which learns to produce the target output, with a discriminator, which learns to distinguish true data from the output of the generator. </a:t>
            </a:r>
            <a:endParaRPr/>
          </a:p>
          <a:p>
            <a:pPr marL="228600" lvl="0" indent="-228600" algn="l" rtl="0">
              <a:lnSpc>
                <a:spcPct val="90000"/>
              </a:lnSpc>
              <a:spcBef>
                <a:spcPts val="1000"/>
              </a:spcBef>
              <a:spcAft>
                <a:spcPts val="0"/>
              </a:spcAft>
              <a:buClr>
                <a:schemeClr val="dk1"/>
              </a:buClr>
              <a:buSzPts val="2800"/>
              <a:buChar char="•"/>
            </a:pPr>
            <a:r>
              <a:rPr lang="en-US"/>
              <a:t>The generator tries to fool the discriminator, and the discriminator tries to keep from being fooled.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1942722" y="247431"/>
            <a:ext cx="8758473" cy="67602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Background: What is a Generative Model? </a:t>
            </a:r>
            <a:endParaRPr b="1"/>
          </a:p>
        </p:txBody>
      </p:sp>
      <p:sp>
        <p:nvSpPr>
          <p:cNvPr id="109" name="Google Shape;109;p4"/>
          <p:cNvSpPr txBox="1">
            <a:spLocks noGrp="1"/>
          </p:cNvSpPr>
          <p:nvPr>
            <p:ph type="body" idx="1"/>
          </p:nvPr>
        </p:nvSpPr>
        <p:spPr>
          <a:xfrm>
            <a:off x="81280" y="1036320"/>
            <a:ext cx="11796867" cy="5636083"/>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Clr>
                <a:schemeClr val="dk1"/>
              </a:buClr>
              <a:buSzPct val="100000"/>
              <a:buChar char="•"/>
            </a:pPr>
            <a:r>
              <a:rPr lang="en-US"/>
              <a:t>What does "generative" mean in the name "Generative Adversarial Network"? "Generative" describes a class of statistical models that contrasts with discriminative models.</a:t>
            </a:r>
            <a:endParaRPr/>
          </a:p>
          <a:p>
            <a:pPr marL="228600" lvl="0" indent="-228600" algn="just" rtl="0">
              <a:lnSpc>
                <a:spcPct val="90000"/>
              </a:lnSpc>
              <a:spcBef>
                <a:spcPts val="1000"/>
              </a:spcBef>
              <a:spcAft>
                <a:spcPts val="0"/>
              </a:spcAft>
              <a:buClr>
                <a:schemeClr val="dk1"/>
              </a:buClr>
              <a:buSzPct val="100000"/>
              <a:buChar char="•"/>
            </a:pPr>
            <a:r>
              <a:rPr lang="en-US" b="1"/>
              <a:t>Generative models </a:t>
            </a:r>
            <a:r>
              <a:rPr lang="en-US"/>
              <a:t>can generate new data instances.</a:t>
            </a:r>
            <a:endParaRPr/>
          </a:p>
          <a:p>
            <a:pPr marL="228600" lvl="0" indent="-228600" algn="just" rtl="0">
              <a:lnSpc>
                <a:spcPct val="90000"/>
              </a:lnSpc>
              <a:spcBef>
                <a:spcPts val="1000"/>
              </a:spcBef>
              <a:spcAft>
                <a:spcPts val="0"/>
              </a:spcAft>
              <a:buClr>
                <a:schemeClr val="dk1"/>
              </a:buClr>
              <a:buSzPct val="100000"/>
              <a:buChar char="•"/>
            </a:pPr>
            <a:r>
              <a:rPr lang="en-US" b="1"/>
              <a:t>Discriminative models </a:t>
            </a:r>
            <a:r>
              <a:rPr lang="en-US"/>
              <a:t>discriminate between different kinds of data instances.</a:t>
            </a:r>
            <a:endParaRPr/>
          </a:p>
          <a:p>
            <a:pPr marL="228600" lvl="0" indent="-228600" algn="just" rtl="0">
              <a:lnSpc>
                <a:spcPct val="90000"/>
              </a:lnSpc>
              <a:spcBef>
                <a:spcPts val="1000"/>
              </a:spcBef>
              <a:spcAft>
                <a:spcPts val="0"/>
              </a:spcAft>
              <a:buClr>
                <a:schemeClr val="dk1"/>
              </a:buClr>
              <a:buSzPct val="100000"/>
              <a:buChar char="•"/>
            </a:pPr>
            <a:r>
              <a:rPr lang="en-US"/>
              <a:t>A generative model could generate new photos of animals that look like real animals, while a discriminative model could tell a dog from a cat. </a:t>
            </a:r>
            <a:endParaRPr/>
          </a:p>
          <a:p>
            <a:pPr marL="228600" lvl="0" indent="-228600" algn="just" rtl="0">
              <a:lnSpc>
                <a:spcPct val="90000"/>
              </a:lnSpc>
              <a:spcBef>
                <a:spcPts val="1000"/>
              </a:spcBef>
              <a:spcAft>
                <a:spcPts val="0"/>
              </a:spcAft>
              <a:buClr>
                <a:schemeClr val="dk1"/>
              </a:buClr>
              <a:buSzPct val="100000"/>
              <a:buChar char="•"/>
            </a:pPr>
            <a:r>
              <a:rPr lang="en-US"/>
              <a:t>GANs are just one kind of generative model.</a:t>
            </a:r>
            <a:endParaRPr/>
          </a:p>
          <a:p>
            <a:pPr marL="228600" lvl="0" indent="-228600" algn="just" rtl="0">
              <a:lnSpc>
                <a:spcPct val="90000"/>
              </a:lnSpc>
              <a:spcBef>
                <a:spcPts val="1000"/>
              </a:spcBef>
              <a:spcAft>
                <a:spcPts val="0"/>
              </a:spcAft>
              <a:buClr>
                <a:schemeClr val="dk1"/>
              </a:buClr>
              <a:buSzPct val="100000"/>
              <a:buChar char="•"/>
            </a:pPr>
            <a:r>
              <a:rPr lang="en-US"/>
              <a:t>More formally, given a set of data instances X and a set of labels Y:</a:t>
            </a:r>
            <a:endParaRPr/>
          </a:p>
          <a:p>
            <a:pPr marL="228600" lvl="0" indent="-228600" algn="just" rtl="0">
              <a:lnSpc>
                <a:spcPct val="90000"/>
              </a:lnSpc>
              <a:spcBef>
                <a:spcPts val="1000"/>
              </a:spcBef>
              <a:spcAft>
                <a:spcPts val="0"/>
              </a:spcAft>
              <a:buClr>
                <a:schemeClr val="dk1"/>
              </a:buClr>
              <a:buSzPct val="100000"/>
              <a:buChar char="•"/>
            </a:pPr>
            <a:r>
              <a:rPr lang="en-US" b="1"/>
              <a:t>Generative models </a:t>
            </a:r>
            <a:r>
              <a:rPr lang="en-US"/>
              <a:t>capture the joint probability p(X, Y), or just p(X) if there are no labels.</a:t>
            </a:r>
            <a:endParaRPr/>
          </a:p>
          <a:p>
            <a:pPr marL="228600" lvl="0" indent="-228600" algn="just" rtl="0">
              <a:lnSpc>
                <a:spcPct val="90000"/>
              </a:lnSpc>
              <a:spcBef>
                <a:spcPts val="1000"/>
              </a:spcBef>
              <a:spcAft>
                <a:spcPts val="0"/>
              </a:spcAft>
              <a:buClr>
                <a:schemeClr val="dk1"/>
              </a:buClr>
              <a:buSzPct val="100000"/>
              <a:buChar char="•"/>
            </a:pPr>
            <a:r>
              <a:rPr lang="en-US" b="1"/>
              <a:t>Discriminative models </a:t>
            </a:r>
            <a:r>
              <a:rPr lang="en-US"/>
              <a:t>capture the conditional probability p(Y | X).</a:t>
            </a:r>
            <a:endParaRPr/>
          </a:p>
          <a:p>
            <a:pPr marL="228600" lvl="0" indent="-228600" algn="just" rtl="0">
              <a:lnSpc>
                <a:spcPct val="90000"/>
              </a:lnSpc>
              <a:spcBef>
                <a:spcPts val="1000"/>
              </a:spcBef>
              <a:spcAft>
                <a:spcPts val="0"/>
              </a:spcAft>
              <a:buClr>
                <a:schemeClr val="dk1"/>
              </a:buClr>
              <a:buSzPct val="100000"/>
              <a:buChar char="•"/>
            </a:pPr>
            <a:r>
              <a:rPr lang="en-US"/>
              <a:t>A generative model includes the distribution of the data itself, and tells you how likely a given example is. </a:t>
            </a:r>
            <a:endParaRPr/>
          </a:p>
          <a:p>
            <a:pPr marL="228600" lvl="0" indent="-228600" algn="just" rtl="0">
              <a:lnSpc>
                <a:spcPct val="90000"/>
              </a:lnSpc>
              <a:spcBef>
                <a:spcPts val="1000"/>
              </a:spcBef>
              <a:spcAft>
                <a:spcPts val="0"/>
              </a:spcAft>
              <a:buClr>
                <a:schemeClr val="dk1"/>
              </a:buClr>
              <a:buSzPct val="100000"/>
              <a:buChar char="•"/>
            </a:pPr>
            <a:r>
              <a:rPr lang="en-US"/>
              <a:t>For example, models that predict the next word in a sequence are typically generative models (usually much simpler than GANs) because they can assign a probability to a sequence of words.</a:t>
            </a:r>
            <a:endParaRPr/>
          </a:p>
          <a:p>
            <a:pPr marL="228600" lvl="0" indent="-228600" algn="just" rtl="0">
              <a:lnSpc>
                <a:spcPct val="90000"/>
              </a:lnSpc>
              <a:spcBef>
                <a:spcPts val="1000"/>
              </a:spcBef>
              <a:spcAft>
                <a:spcPts val="0"/>
              </a:spcAft>
              <a:buClr>
                <a:schemeClr val="dk1"/>
              </a:buClr>
              <a:buSzPct val="100000"/>
              <a:buChar char="•"/>
            </a:pPr>
            <a:r>
              <a:rPr lang="en-US"/>
              <a:t>A discriminative model ignores the question of whether a given instance is likely, and just tells you how likely a label is to apply to the instance.</a:t>
            </a: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365125"/>
            <a:ext cx="10515600" cy="5492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Generative Models Are Hard</a:t>
            </a:r>
            <a:br>
              <a:rPr lang="en-US" b="1"/>
            </a:br>
            <a:endParaRPr b="1"/>
          </a:p>
        </p:txBody>
      </p:sp>
      <p:sp>
        <p:nvSpPr>
          <p:cNvPr id="115" name="Google Shape;115;p5"/>
          <p:cNvSpPr txBox="1">
            <a:spLocks noGrp="1"/>
          </p:cNvSpPr>
          <p:nvPr>
            <p:ph type="body" idx="1"/>
          </p:nvPr>
        </p:nvSpPr>
        <p:spPr>
          <a:xfrm>
            <a:off x="71120" y="721360"/>
            <a:ext cx="11938000" cy="598424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Generative models tackle a more difficult task than analogous discriminative models. Generative models have to model more.</a:t>
            </a:r>
            <a:endParaRPr/>
          </a:p>
          <a:p>
            <a:pPr marL="228600" lvl="0" indent="-228600" algn="just" rtl="0">
              <a:lnSpc>
                <a:spcPct val="90000"/>
              </a:lnSpc>
              <a:spcBef>
                <a:spcPts val="1000"/>
              </a:spcBef>
              <a:spcAft>
                <a:spcPts val="0"/>
              </a:spcAft>
              <a:buClr>
                <a:schemeClr val="dk1"/>
              </a:buClr>
              <a:buSzPts val="2800"/>
              <a:buChar char="•"/>
            </a:pPr>
            <a:r>
              <a:rPr lang="en-US"/>
              <a:t>A generative model for images might capture correlations like "things that look like boats are probably going to appear near things that look like water" and "eyes are unlikely to appear on foreheads." These are very complicated distributions.</a:t>
            </a:r>
            <a:endParaRPr/>
          </a:p>
          <a:p>
            <a:pPr marL="228600" lvl="0" indent="-228600" algn="just" rtl="0">
              <a:lnSpc>
                <a:spcPct val="90000"/>
              </a:lnSpc>
              <a:spcBef>
                <a:spcPts val="1000"/>
              </a:spcBef>
              <a:spcAft>
                <a:spcPts val="0"/>
              </a:spcAft>
              <a:buClr>
                <a:schemeClr val="dk1"/>
              </a:buClr>
              <a:buSzPts val="2800"/>
              <a:buChar char="•"/>
            </a:pPr>
            <a:r>
              <a:rPr lang="en-US"/>
              <a:t>In contrast, a discriminative model might learn the difference between "sailboat" or "not sailboat" by just looking for a few tell-tale patterns. It could ignore many of the correlations that the generative model must get right.</a:t>
            </a:r>
            <a:endParaRPr/>
          </a:p>
          <a:p>
            <a:pPr marL="228600" lvl="0" indent="-228600" algn="just" rtl="0">
              <a:lnSpc>
                <a:spcPct val="90000"/>
              </a:lnSpc>
              <a:spcBef>
                <a:spcPts val="1000"/>
              </a:spcBef>
              <a:spcAft>
                <a:spcPts val="0"/>
              </a:spcAft>
              <a:buClr>
                <a:schemeClr val="dk1"/>
              </a:buClr>
              <a:buSzPts val="2800"/>
              <a:buChar char="•"/>
            </a:pPr>
            <a:r>
              <a:rPr lang="en-US"/>
              <a:t>Discriminative models try to draw boundaries in the data space, while generative models try to model how data is placed throughout the space. For example, the following diagram shows discriminative and generative models of handwritten digits: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838200" y="365125"/>
            <a:ext cx="10515600" cy="6126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Discriminative and generative models of handwritten digits.</a:t>
            </a:r>
            <a:endParaRPr sz="3200"/>
          </a:p>
        </p:txBody>
      </p:sp>
      <p:pic>
        <p:nvPicPr>
          <p:cNvPr id="121" name="Google Shape;121;p6" descr="Two graphs, one labelled 'Discriminative Model'&#10;          and the other labelled 'Generative Model'. Both graphs show&#10;          the same four datapoints. Each point is labeled with the image&#10;          of the handwritten digit that it represents. In the discriminative&#10;          graph there's a dotted line separating two data points from the&#10;          remaining two. The region above the dotted line is labelled 'y=0' and&#10;          the region below the line is labelled 'y=1'. In the generative graph&#10;          two dotted-line circles are drawn around the two pairs of points. The&#10;          top circle is labelled 'y=0' and the bottom circle is labelled 'y=1"/>
          <p:cNvPicPr preferRelativeResize="0">
            <a:picLocks noGrp="1"/>
          </p:cNvPicPr>
          <p:nvPr>
            <p:ph type="body" idx="1"/>
          </p:nvPr>
        </p:nvPicPr>
        <p:blipFill rotWithShape="1">
          <a:blip r:embed="rId3">
            <a:alphaModFix/>
          </a:blip>
          <a:srcRect/>
          <a:stretch/>
        </p:blipFill>
        <p:spPr>
          <a:xfrm>
            <a:off x="120568" y="1455592"/>
            <a:ext cx="5276850" cy="4782540"/>
          </a:xfrm>
          <a:prstGeom prst="rect">
            <a:avLst/>
          </a:prstGeom>
          <a:noFill/>
          <a:ln>
            <a:noFill/>
          </a:ln>
        </p:spPr>
      </p:pic>
      <p:sp>
        <p:nvSpPr>
          <p:cNvPr id="122" name="Google Shape;122;p6"/>
          <p:cNvSpPr/>
          <p:nvPr/>
        </p:nvSpPr>
        <p:spPr>
          <a:xfrm>
            <a:off x="5397418" y="1455592"/>
            <a:ext cx="6725172" cy="286232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202124"/>
              </a:buClr>
              <a:buSzPts val="1800"/>
              <a:buFont typeface="Arial"/>
              <a:buChar char="•"/>
            </a:pPr>
            <a:r>
              <a:rPr lang="en-US" sz="1800" b="1">
                <a:solidFill>
                  <a:srgbClr val="202124"/>
                </a:solidFill>
                <a:latin typeface="Roboto"/>
                <a:ea typeface="Roboto"/>
                <a:cs typeface="Roboto"/>
                <a:sym typeface="Roboto"/>
              </a:rPr>
              <a:t>The discriminative model </a:t>
            </a:r>
            <a:r>
              <a:rPr lang="en-US" sz="1800">
                <a:solidFill>
                  <a:srgbClr val="202124"/>
                </a:solidFill>
                <a:latin typeface="Roboto"/>
                <a:ea typeface="Roboto"/>
                <a:cs typeface="Roboto"/>
                <a:sym typeface="Roboto"/>
              </a:rPr>
              <a:t>tries to tell the difference between handwritten 0's and 1's by drawing a line in the data space. </a:t>
            </a:r>
            <a:endParaRPr sz="1800">
              <a:solidFill>
                <a:srgbClr val="202124"/>
              </a:solidFill>
              <a:latin typeface="Roboto"/>
              <a:ea typeface="Roboto"/>
              <a:cs typeface="Roboto"/>
              <a:sym typeface="Roboto"/>
            </a:endParaRPr>
          </a:p>
          <a:p>
            <a:pPr marL="285750" marR="0" lvl="0" indent="-171450" algn="just" rtl="0">
              <a:spcBef>
                <a:spcPts val="0"/>
              </a:spcBef>
              <a:spcAft>
                <a:spcPts val="0"/>
              </a:spcAft>
              <a:buClr>
                <a:schemeClr val="dk1"/>
              </a:buClr>
              <a:buSzPts val="1800"/>
              <a:buFont typeface="Arial"/>
              <a:buNone/>
            </a:pPr>
            <a:endParaRPr sz="1800">
              <a:solidFill>
                <a:srgbClr val="202124"/>
              </a:solidFill>
              <a:latin typeface="Roboto"/>
              <a:ea typeface="Roboto"/>
              <a:cs typeface="Roboto"/>
              <a:sym typeface="Roboto"/>
            </a:endParaRPr>
          </a:p>
          <a:p>
            <a:pPr marL="285750" marR="0" lvl="0" indent="-285750" algn="just" rtl="0">
              <a:spcBef>
                <a:spcPts val="0"/>
              </a:spcBef>
              <a:spcAft>
                <a:spcPts val="0"/>
              </a:spcAft>
              <a:buClr>
                <a:srgbClr val="202124"/>
              </a:buClr>
              <a:buSzPts val="1800"/>
              <a:buFont typeface="Arial"/>
              <a:buChar char="•"/>
            </a:pPr>
            <a:r>
              <a:rPr lang="en-US" sz="1800">
                <a:solidFill>
                  <a:srgbClr val="202124"/>
                </a:solidFill>
                <a:latin typeface="Roboto"/>
                <a:ea typeface="Roboto"/>
                <a:cs typeface="Roboto"/>
                <a:sym typeface="Roboto"/>
              </a:rPr>
              <a:t>If it gets the line right, it can distinguish 0's from 1's without ever having to model exactly where the instances are placed in the data space on either side of the line.</a:t>
            </a:r>
            <a:endParaRPr/>
          </a:p>
          <a:p>
            <a:pPr marL="285750" marR="0" lvl="0" indent="-171450" algn="just" rtl="0">
              <a:spcBef>
                <a:spcPts val="0"/>
              </a:spcBef>
              <a:spcAft>
                <a:spcPts val="0"/>
              </a:spcAft>
              <a:buClr>
                <a:schemeClr val="dk1"/>
              </a:buClr>
              <a:buSzPts val="1800"/>
              <a:buFont typeface="Arial"/>
              <a:buNone/>
            </a:pPr>
            <a:endParaRPr sz="1800">
              <a:solidFill>
                <a:srgbClr val="202124"/>
              </a:solidFill>
              <a:latin typeface="Roboto"/>
              <a:ea typeface="Roboto"/>
              <a:cs typeface="Roboto"/>
              <a:sym typeface="Roboto"/>
            </a:endParaRPr>
          </a:p>
          <a:p>
            <a:pPr marL="285750" marR="0" lvl="0" indent="-285750" algn="just" rtl="0">
              <a:spcBef>
                <a:spcPts val="0"/>
              </a:spcBef>
              <a:spcAft>
                <a:spcPts val="0"/>
              </a:spcAft>
              <a:buClr>
                <a:srgbClr val="202124"/>
              </a:buClr>
              <a:buSzPts val="1800"/>
              <a:buFont typeface="Arial"/>
              <a:buChar char="•"/>
            </a:pPr>
            <a:r>
              <a:rPr lang="en-US" sz="1800">
                <a:solidFill>
                  <a:srgbClr val="202124"/>
                </a:solidFill>
                <a:latin typeface="Roboto"/>
                <a:ea typeface="Roboto"/>
                <a:cs typeface="Roboto"/>
                <a:sym typeface="Roboto"/>
              </a:rPr>
              <a:t>In contrast</a:t>
            </a:r>
            <a:r>
              <a:rPr lang="en-US" sz="1800" b="1">
                <a:solidFill>
                  <a:srgbClr val="202124"/>
                </a:solidFill>
                <a:latin typeface="Roboto"/>
                <a:ea typeface="Roboto"/>
                <a:cs typeface="Roboto"/>
                <a:sym typeface="Roboto"/>
              </a:rPr>
              <a:t>, the generative model </a:t>
            </a:r>
            <a:r>
              <a:rPr lang="en-US" sz="1800">
                <a:solidFill>
                  <a:srgbClr val="202124"/>
                </a:solidFill>
                <a:latin typeface="Roboto"/>
                <a:ea typeface="Roboto"/>
                <a:cs typeface="Roboto"/>
                <a:sym typeface="Roboto"/>
              </a:rPr>
              <a:t>tries to produce convincing 1's and 0's by generating digits that fall close to their real counterparts in the data space.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1188720" y="243840"/>
            <a:ext cx="9174480" cy="64420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Generative vs Discriminative model -Example</a:t>
            </a:r>
            <a:endParaRPr b="1"/>
          </a:p>
        </p:txBody>
      </p:sp>
      <p:sp>
        <p:nvSpPr>
          <p:cNvPr id="128" name="Google Shape;128;p7"/>
          <p:cNvSpPr txBox="1">
            <a:spLocks noGrp="1"/>
          </p:cNvSpPr>
          <p:nvPr>
            <p:ph type="body" idx="1"/>
          </p:nvPr>
        </p:nvSpPr>
        <p:spPr>
          <a:xfrm>
            <a:off x="142240" y="1016000"/>
            <a:ext cx="11897360" cy="566928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A father has two kids, Kid A and Kid B. Kid A has a special character whereas he can learn everything in depth. Kid B have a special character whereas he can only learn the differences between what he saw.</a:t>
            </a:r>
            <a:endParaRPr/>
          </a:p>
          <a:p>
            <a:pPr marL="228600" lvl="0" indent="-228600" algn="l" rtl="0">
              <a:lnSpc>
                <a:spcPct val="90000"/>
              </a:lnSpc>
              <a:spcBef>
                <a:spcPts val="1000"/>
              </a:spcBef>
              <a:spcAft>
                <a:spcPts val="0"/>
              </a:spcAft>
              <a:buClr>
                <a:schemeClr val="dk1"/>
              </a:buClr>
              <a:buSzPct val="100000"/>
              <a:buChar char="•"/>
            </a:pPr>
            <a:r>
              <a:rPr lang="en-US"/>
              <a:t>One fine day, The father takes two of his kids (Kid A and Kid B) to a zoo. This zoo is a very small one and has only two kinds of animals say a lion and an elephant. After they came out of the zoo, the father showed them an animal and asked both of them “is this animal a lion or an elephant?”</a:t>
            </a:r>
            <a:endParaRPr/>
          </a:p>
          <a:p>
            <a:pPr marL="228600" lvl="0" indent="-228600" algn="l" rtl="0">
              <a:lnSpc>
                <a:spcPct val="90000"/>
              </a:lnSpc>
              <a:spcBef>
                <a:spcPts val="1000"/>
              </a:spcBef>
              <a:spcAft>
                <a:spcPts val="0"/>
              </a:spcAft>
              <a:buClr>
                <a:schemeClr val="dk1"/>
              </a:buClr>
              <a:buSzPct val="100000"/>
              <a:buChar char="•"/>
            </a:pPr>
            <a:r>
              <a:rPr lang="en-US"/>
              <a:t>The Kid A, the kid suddenly draw the image of lion and elephant in a piece of paper based on what he saw inside the zoo. He compared both the images with the animal standing before and answered based on the closest match of image &amp; animal, he answered: “The animal is Lion”.</a:t>
            </a:r>
            <a:endParaRPr/>
          </a:p>
          <a:p>
            <a:pPr marL="228600" lvl="0" indent="-228600" algn="l" rtl="0">
              <a:lnSpc>
                <a:spcPct val="90000"/>
              </a:lnSpc>
              <a:spcBef>
                <a:spcPts val="1000"/>
              </a:spcBef>
              <a:spcAft>
                <a:spcPts val="0"/>
              </a:spcAft>
              <a:buClr>
                <a:schemeClr val="dk1"/>
              </a:buClr>
              <a:buSzPct val="100000"/>
              <a:buChar char="•"/>
            </a:pPr>
            <a:r>
              <a:rPr lang="en-US"/>
              <a:t>The Kid B knows only the differences, based on different properties learned, he answered: “The animal is a Lion”.</a:t>
            </a:r>
            <a:endParaRPr/>
          </a:p>
          <a:p>
            <a:pPr marL="228600" lvl="0" indent="-228600" algn="l" rtl="0">
              <a:lnSpc>
                <a:spcPct val="90000"/>
              </a:lnSpc>
              <a:spcBef>
                <a:spcPts val="1000"/>
              </a:spcBef>
              <a:spcAft>
                <a:spcPts val="0"/>
              </a:spcAft>
              <a:buClr>
                <a:schemeClr val="dk1"/>
              </a:buClr>
              <a:buSzPct val="100000"/>
              <a:buChar char="•"/>
            </a:pPr>
            <a:r>
              <a:rPr lang="en-US"/>
              <a:t>Here, we can see both of them is finding the kind of animal, but the way of learning and the way of finding answer is entirely different. In Machine Learning, We generally call Kid A as a Generative Model &amp; Kid B as a Discriminative Model.</a:t>
            </a:r>
            <a:endParaRPr/>
          </a:p>
          <a:p>
            <a:pPr marL="228600" lvl="0" indent="-228600" algn="l" rtl="0">
              <a:lnSpc>
                <a:spcPct val="90000"/>
              </a:lnSpc>
              <a:spcBef>
                <a:spcPts val="1000"/>
              </a:spcBef>
              <a:spcAft>
                <a:spcPts val="0"/>
              </a:spcAft>
              <a:buClr>
                <a:schemeClr val="dk1"/>
              </a:buClr>
              <a:buSzPct val="100000"/>
              <a:buChar char="•"/>
            </a:pPr>
            <a:r>
              <a:rPr lang="en-US"/>
              <a:t>In General, A Discriminative model ‌models the decision boundary between the classes. </a:t>
            </a:r>
            <a:endParaRPr/>
          </a:p>
          <a:p>
            <a:pPr marL="228600" lvl="0" indent="-228600" algn="l" rtl="0">
              <a:lnSpc>
                <a:spcPct val="90000"/>
              </a:lnSpc>
              <a:spcBef>
                <a:spcPts val="1000"/>
              </a:spcBef>
              <a:spcAft>
                <a:spcPts val="0"/>
              </a:spcAft>
              <a:buClr>
                <a:schemeClr val="dk1"/>
              </a:buClr>
              <a:buSzPct val="100000"/>
              <a:buChar char="•"/>
            </a:pPr>
            <a:r>
              <a:rPr lang="en-US"/>
              <a:t>A Generative Model ‌explicitly models the actual distribution of each class. In final both of them is predicting the conditional probability P(Animal | Features). But Both models learn different probabilities.</a:t>
            </a:r>
            <a:endParaRPr/>
          </a:p>
          <a:p>
            <a:pPr marL="228600" lvl="0" indent="-228600" algn="l" rtl="0">
              <a:lnSpc>
                <a:spcPct val="90000"/>
              </a:lnSpc>
              <a:spcBef>
                <a:spcPts val="1000"/>
              </a:spcBef>
              <a:spcAft>
                <a:spcPts val="0"/>
              </a:spcAft>
              <a:buClr>
                <a:schemeClr val="dk1"/>
              </a:buClr>
              <a:buSzPct val="100000"/>
              <a:buChar char="•"/>
            </a:pPr>
            <a:r>
              <a:rPr lang="en-US"/>
              <a:t>A Generative Model ‌learns the joint probability distribution p(x,y). It predicts the conditional probability with the help of Bayes Theorem. </a:t>
            </a:r>
            <a:endParaRPr/>
          </a:p>
          <a:p>
            <a:pPr marL="228600" lvl="0" indent="-228600" algn="l" rtl="0">
              <a:lnSpc>
                <a:spcPct val="90000"/>
              </a:lnSpc>
              <a:spcBef>
                <a:spcPts val="1000"/>
              </a:spcBef>
              <a:spcAft>
                <a:spcPts val="0"/>
              </a:spcAft>
              <a:buClr>
                <a:schemeClr val="dk1"/>
              </a:buClr>
              <a:buSzPct val="100000"/>
              <a:buChar char="•"/>
            </a:pPr>
            <a:r>
              <a:rPr lang="en-US"/>
              <a:t>A Discriminative model ‌learns the conditional probability distribution p(y|x). Both of these models were generally used in supervised learning problems.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xfrm>
            <a:off x="838200" y="365125"/>
            <a:ext cx="10515600" cy="53911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Generative Models</a:t>
            </a:r>
            <a:br>
              <a:rPr lang="en-US" b="1"/>
            </a:br>
            <a:endParaRPr/>
          </a:p>
        </p:txBody>
      </p:sp>
      <p:sp>
        <p:nvSpPr>
          <p:cNvPr id="134" name="Google Shape;134;p8"/>
          <p:cNvSpPr txBox="1">
            <a:spLocks noGrp="1"/>
          </p:cNvSpPr>
          <p:nvPr>
            <p:ph type="body" idx="1"/>
          </p:nvPr>
        </p:nvSpPr>
        <p:spPr>
          <a:xfrm>
            <a:off x="0" y="904240"/>
            <a:ext cx="12070079" cy="572008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dirty="0"/>
              <a:t>Discriminative models are those used for most </a:t>
            </a:r>
            <a:r>
              <a:rPr lang="en-US" u="sng" dirty="0">
                <a:solidFill>
                  <a:schemeClr val="hlink"/>
                </a:solidFill>
                <a:hlinkClick r:id="rId3"/>
              </a:rPr>
              <a:t>supervised</a:t>
            </a:r>
            <a:r>
              <a:rPr lang="en-US" dirty="0"/>
              <a:t> </a:t>
            </a:r>
            <a:r>
              <a:rPr lang="en-US" b="1" dirty="0"/>
              <a:t>classification</a:t>
            </a:r>
            <a:r>
              <a:rPr lang="en-US" dirty="0"/>
              <a:t> or </a:t>
            </a:r>
            <a:r>
              <a:rPr lang="en-US" b="1" dirty="0"/>
              <a:t>regression</a:t>
            </a:r>
            <a:r>
              <a:rPr lang="en-US" dirty="0"/>
              <a:t> problems. </a:t>
            </a:r>
            <a:endParaRPr dirty="0"/>
          </a:p>
          <a:p>
            <a:pPr marL="228600" lvl="0" indent="-228600" algn="just" rtl="0">
              <a:lnSpc>
                <a:spcPct val="90000"/>
              </a:lnSpc>
              <a:spcBef>
                <a:spcPts val="1000"/>
              </a:spcBef>
              <a:spcAft>
                <a:spcPts val="0"/>
              </a:spcAft>
              <a:buClr>
                <a:schemeClr val="dk1"/>
              </a:buClr>
              <a:buSzPct val="100000"/>
              <a:buChar char="•"/>
            </a:pPr>
            <a:r>
              <a:rPr lang="en-US" dirty="0"/>
              <a:t>As an example of a classification problem, suppose you’d like to train a model to classify images of handwritten digits from 0 to 9. </a:t>
            </a:r>
            <a:endParaRPr dirty="0"/>
          </a:p>
          <a:p>
            <a:pPr marL="228600" lvl="0" indent="-228600" algn="just" rtl="0">
              <a:lnSpc>
                <a:spcPct val="90000"/>
              </a:lnSpc>
              <a:spcBef>
                <a:spcPts val="1000"/>
              </a:spcBef>
              <a:spcAft>
                <a:spcPts val="0"/>
              </a:spcAft>
              <a:buClr>
                <a:schemeClr val="dk1"/>
              </a:buClr>
              <a:buSzPct val="100000"/>
              <a:buChar char="•"/>
            </a:pPr>
            <a:r>
              <a:rPr lang="en-US" dirty="0"/>
              <a:t>For that, you could use a labeled dataset containing images of handwritten digits and their associated labels indicating which digit each image represents.</a:t>
            </a:r>
            <a:endParaRPr dirty="0"/>
          </a:p>
          <a:p>
            <a:pPr marL="228600" lvl="0" indent="-228600" algn="just" rtl="0">
              <a:lnSpc>
                <a:spcPct val="90000"/>
              </a:lnSpc>
              <a:spcBef>
                <a:spcPts val="1000"/>
              </a:spcBef>
              <a:spcAft>
                <a:spcPts val="0"/>
              </a:spcAft>
              <a:buClr>
                <a:schemeClr val="dk1"/>
              </a:buClr>
              <a:buSzPct val="100000"/>
              <a:buChar char="•"/>
            </a:pPr>
            <a:r>
              <a:rPr lang="en-US" dirty="0"/>
              <a:t>During the training process, you’d use an algorithm to adjust the model’s parameters. The goal would be to minimize a </a:t>
            </a:r>
            <a:r>
              <a:rPr lang="en-US" u="sng" dirty="0">
                <a:solidFill>
                  <a:schemeClr val="hlink"/>
                </a:solidFill>
                <a:hlinkClick r:id="rId4"/>
              </a:rPr>
              <a:t>loss function</a:t>
            </a:r>
            <a:r>
              <a:rPr lang="en-US" dirty="0"/>
              <a:t> so that the model learns the </a:t>
            </a:r>
            <a:r>
              <a:rPr lang="en-US" b="1" dirty="0"/>
              <a:t>probability distribution</a:t>
            </a:r>
            <a:r>
              <a:rPr lang="en-US" dirty="0"/>
              <a:t> of the output given the input. </a:t>
            </a:r>
            <a:endParaRPr dirty="0"/>
          </a:p>
          <a:p>
            <a:pPr marL="228600" lvl="0" indent="-228600" algn="just" rtl="0">
              <a:lnSpc>
                <a:spcPct val="90000"/>
              </a:lnSpc>
              <a:spcBef>
                <a:spcPts val="1000"/>
              </a:spcBef>
              <a:spcAft>
                <a:spcPts val="0"/>
              </a:spcAft>
              <a:buClr>
                <a:schemeClr val="dk1"/>
              </a:buClr>
              <a:buSzPct val="100000"/>
              <a:buChar char="•"/>
            </a:pPr>
            <a:r>
              <a:rPr lang="en-US" dirty="0"/>
              <a:t>After the training phase, you could use the model to classify a new handwritten digit image by estimating the most probable digit the input corresponds to, as illustrated in the figure below:</a:t>
            </a:r>
            <a:endParaRPr dirty="0"/>
          </a:p>
          <a:p>
            <a:pPr marL="228600" lvl="0" indent="-228600" algn="just" rtl="0">
              <a:lnSpc>
                <a:spcPct val="90000"/>
              </a:lnSpc>
              <a:spcBef>
                <a:spcPts val="1000"/>
              </a:spcBef>
              <a:spcAft>
                <a:spcPts val="0"/>
              </a:spcAft>
              <a:buClr>
                <a:schemeClr val="dk1"/>
              </a:buClr>
              <a:buSzPct val="100000"/>
              <a:buChar char="•"/>
            </a:pPr>
            <a:r>
              <a:rPr lang="en-US" dirty="0"/>
              <a:t>You can picture discriminative models for classification problems as blocks that use the training data to learn the boundaries between classes. </a:t>
            </a:r>
            <a:endParaRPr dirty="0"/>
          </a:p>
          <a:p>
            <a:pPr marL="228600" lvl="0" indent="-228600" algn="just" rtl="0">
              <a:lnSpc>
                <a:spcPct val="90000"/>
              </a:lnSpc>
              <a:spcBef>
                <a:spcPts val="1000"/>
              </a:spcBef>
              <a:spcAft>
                <a:spcPts val="0"/>
              </a:spcAft>
              <a:buClr>
                <a:schemeClr val="dk1"/>
              </a:buClr>
              <a:buSzPct val="100000"/>
              <a:buChar char="•"/>
            </a:pPr>
            <a:r>
              <a:rPr lang="en-US" dirty="0"/>
              <a:t>They then use these boundaries to discriminate an input and predict its class. In mathematical terms, discriminative models learn the conditional probability </a:t>
            </a:r>
            <a:r>
              <a:rPr lang="en-US" i="1" dirty="0"/>
              <a:t>P</a:t>
            </a:r>
            <a:r>
              <a:rPr lang="en-US" dirty="0"/>
              <a:t>(</a:t>
            </a:r>
            <a:r>
              <a:rPr lang="en-US" i="1" dirty="0" err="1"/>
              <a:t>y</a:t>
            </a:r>
            <a:r>
              <a:rPr lang="en-US" dirty="0" err="1"/>
              <a:t>|</a:t>
            </a:r>
            <a:r>
              <a:rPr lang="en-US" i="1" dirty="0" err="1"/>
              <a:t>x</a:t>
            </a:r>
            <a:r>
              <a:rPr lang="en-US" dirty="0"/>
              <a:t>) of the output </a:t>
            </a:r>
            <a:r>
              <a:rPr lang="en-US" i="1" dirty="0"/>
              <a:t>y</a:t>
            </a:r>
            <a:r>
              <a:rPr lang="en-US" dirty="0"/>
              <a:t> given the input </a:t>
            </a:r>
            <a:r>
              <a:rPr lang="en-US" i="1" dirty="0"/>
              <a:t>x</a:t>
            </a:r>
            <a:r>
              <a:rPr lang="en-US" dirty="0"/>
              <a:t>.</a:t>
            </a:r>
            <a:endParaRPr dirty="0"/>
          </a:p>
          <a:p>
            <a:pPr marL="228600" lvl="0" indent="-64135"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828040" y="12731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solidFill>
                  <a:schemeClr val="hlink"/>
                </a:solidFill>
                <a:hlinkClick r:id="rId3"/>
              </a:rPr>
              <a:t>Discriminative models</a:t>
            </a:r>
            <a:endParaRPr b="1" u="sng"/>
          </a:p>
        </p:txBody>
      </p:sp>
      <p:pic>
        <p:nvPicPr>
          <p:cNvPr id="140" name="Google Shape;140;p9" descr="https://files.realpython.com/media/fig_discriminative.9c22a1cd877d.png"/>
          <p:cNvPicPr preferRelativeResize="0">
            <a:picLocks noGrp="1"/>
          </p:cNvPicPr>
          <p:nvPr>
            <p:ph type="body" idx="1"/>
          </p:nvPr>
        </p:nvPicPr>
        <p:blipFill rotWithShape="1">
          <a:blip r:embed="rId4">
            <a:alphaModFix/>
          </a:blip>
          <a:srcRect/>
          <a:stretch/>
        </p:blipFill>
        <p:spPr>
          <a:xfrm>
            <a:off x="223520" y="1330960"/>
            <a:ext cx="11724640" cy="528320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2784</Words>
  <Application>Microsoft Office PowerPoint</Application>
  <PresentationFormat>Widescreen</PresentationFormat>
  <Paragraphs>156</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Arial</vt:lpstr>
      <vt:lpstr>Roboto</vt:lpstr>
      <vt:lpstr>Georgia</vt:lpstr>
      <vt:lpstr>Helvetica Neue</vt:lpstr>
      <vt:lpstr>Office Theme</vt:lpstr>
      <vt:lpstr>GAN </vt:lpstr>
      <vt:lpstr>Generative Adversarial Networks</vt:lpstr>
      <vt:lpstr>Generative Adversarial Networks</vt:lpstr>
      <vt:lpstr>Background: What is a Generative Model? </vt:lpstr>
      <vt:lpstr>Generative Models Are Hard </vt:lpstr>
      <vt:lpstr>Discriminative and generative models of handwritten digits.</vt:lpstr>
      <vt:lpstr>Generative vs Discriminative model -Example</vt:lpstr>
      <vt:lpstr>Generative Models </vt:lpstr>
      <vt:lpstr>Discriminative models</vt:lpstr>
      <vt:lpstr>Generative models</vt:lpstr>
      <vt:lpstr>Generative models</vt:lpstr>
      <vt:lpstr>Overview of GAN Structure</vt:lpstr>
      <vt:lpstr>Overview of GAN Structure</vt:lpstr>
      <vt:lpstr>GAN System </vt:lpstr>
      <vt:lpstr>The Discriminator</vt:lpstr>
      <vt:lpstr> </vt:lpstr>
      <vt:lpstr>Training the Discriminator</vt:lpstr>
      <vt:lpstr>The Generator</vt:lpstr>
      <vt:lpstr>Random Input to Generator  </vt:lpstr>
      <vt:lpstr>Using the Discriminator to Train the Generator</vt:lpstr>
      <vt:lpstr>GAN Training</vt:lpstr>
      <vt:lpstr>Convergence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 </dc:title>
  <dc:creator>Lenovo</dc:creator>
  <cp:lastModifiedBy>Kshitij Darwhekar</cp:lastModifiedBy>
  <cp:revision>3</cp:revision>
  <dcterms:created xsi:type="dcterms:W3CDTF">2021-09-03T03:37:09Z</dcterms:created>
  <dcterms:modified xsi:type="dcterms:W3CDTF">2022-12-09T02:30:16Z</dcterms:modified>
</cp:coreProperties>
</file>