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A47HhdpmvhiTF2EoQFUWqx2fD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floydhub.com/gru-with-pytor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eepai.org/machine-learning-glossary-and-terms/machine-learning" TargetMode="External"/><Relationship Id="rId3" Type="http://schemas.openxmlformats.org/officeDocument/2006/relationships/hyperlink" Target="https://deepai.org/machine-learning-glossary-and-terms/recurrent-neural-network" TargetMode="External"/><Relationship Id="rId7" Type="http://schemas.openxmlformats.org/officeDocument/2006/relationships/hyperlink" Target="https://deepai.org/machine-learning-glossary-and-terms/vecto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eepai.org/machine-learning-glossary-and-terms/neural-network" TargetMode="External"/><Relationship Id="rId5" Type="http://schemas.openxmlformats.org/officeDocument/2006/relationships/hyperlink" Target="https://deepai.org/machine-learning-glossary-and-terms/vanishing-gradient-problem" TargetMode="External"/><Relationship Id="rId4" Type="http://schemas.openxmlformats.org/officeDocument/2006/relationships/hyperlink" Target="https://deepai.org/machine-learning-glossary-and-terms/long-short-term-memor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GRU Networks</a:t>
            </a:r>
            <a:br>
              <a:rPr lang="en-US" b="1"/>
            </a:b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hlinkClick r:id="rId3"/>
              </a:rPr>
              <a:t>https://blog.floydhub.com/gru-with-pytorch/</a:t>
            </a:r>
            <a:r>
              <a:rPr lang="en-US"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structure of a GRU unit is shown below.</a:t>
            </a:r>
            <a:endParaRPr b="1"/>
          </a:p>
        </p:txBody>
      </p:sp>
      <p:pic>
        <p:nvPicPr>
          <p:cNvPr id="141" name="Google Shape;141;p10" descr="https://blog.floydhub.com/content/images/2019/07/image14.jpg"/>
          <p:cNvPicPr preferRelativeResize="0">
            <a:picLocks noGrp="1"/>
          </p:cNvPicPr>
          <p:nvPr>
            <p:ph type="body" idx="1"/>
          </p:nvPr>
        </p:nvPicPr>
        <p:blipFill rotWithShape="1">
          <a:blip r:embed="rId3">
            <a:alphaModFix/>
          </a:blip>
          <a:srcRect/>
          <a:stretch/>
        </p:blipFill>
        <p:spPr>
          <a:xfrm>
            <a:off x="221350" y="81725"/>
            <a:ext cx="12834900" cy="65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279667"/>
            <a:ext cx="10515600" cy="38690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Reset Gate</a:t>
            </a:r>
            <a:endParaRPr/>
          </a:p>
        </p:txBody>
      </p:sp>
      <p:sp>
        <p:nvSpPr>
          <p:cNvPr id="147" name="Google Shape;147;p11"/>
          <p:cNvSpPr txBox="1">
            <a:spLocks noGrp="1"/>
          </p:cNvSpPr>
          <p:nvPr>
            <p:ph type="body" idx="1"/>
          </p:nvPr>
        </p:nvSpPr>
        <p:spPr>
          <a:xfrm>
            <a:off x="85457" y="734938"/>
            <a:ext cx="11947022" cy="599914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In the first step, we’ll be creating the </a:t>
            </a:r>
            <a:r>
              <a:rPr lang="en-US" sz="2000" b="1" i="1"/>
              <a:t>Reset </a:t>
            </a:r>
            <a:r>
              <a:rPr lang="en-US" sz="2000"/>
              <a:t>gate. This gate is derived and calculated using both the hidden state from the previous time step and the input data at the current time step.</a:t>
            </a:r>
            <a:endParaRPr/>
          </a:p>
          <a:p>
            <a:pPr marL="228600" lvl="0" indent="-228600" algn="l" rtl="0">
              <a:lnSpc>
                <a:spcPct val="90000"/>
              </a:lnSpc>
              <a:spcBef>
                <a:spcPts val="1000"/>
              </a:spcBef>
              <a:spcAft>
                <a:spcPts val="0"/>
              </a:spcAft>
              <a:buClr>
                <a:schemeClr val="dk1"/>
              </a:buClr>
              <a:buSzPts val="2000"/>
              <a:buChar char="•"/>
            </a:pPr>
            <a:r>
              <a:rPr lang="en-US" sz="2000"/>
              <a:t>Mathematically, this is achieved by multiplying the </a:t>
            </a:r>
            <a:r>
              <a:rPr lang="en-US" sz="2000" b="1"/>
              <a:t>previous hidden state</a:t>
            </a:r>
            <a:r>
              <a:rPr lang="en-US" sz="2000"/>
              <a:t> and </a:t>
            </a:r>
            <a:r>
              <a:rPr lang="en-US" sz="2000" b="1"/>
              <a:t>current input</a:t>
            </a:r>
            <a:r>
              <a:rPr lang="en-US" sz="2000"/>
              <a:t> with their respective weights and summing them before passing the sum through a </a:t>
            </a:r>
            <a:r>
              <a:rPr lang="en-US" sz="2000" b="1" i="1"/>
              <a:t>sigmoid</a:t>
            </a:r>
            <a:r>
              <a:rPr lang="en-US" sz="2000"/>
              <a:t> function. The </a:t>
            </a:r>
            <a:r>
              <a:rPr lang="en-US" sz="2000" b="1" i="1"/>
              <a:t>sigmoid</a:t>
            </a:r>
            <a:r>
              <a:rPr lang="en-US" sz="2000"/>
              <a:t> function will transform the values to fall between </a:t>
            </a:r>
            <a:r>
              <a:rPr lang="en-US" sz="2000" i="1"/>
              <a:t>0</a:t>
            </a:r>
            <a:r>
              <a:rPr lang="en-US" sz="2000"/>
              <a:t> and </a:t>
            </a:r>
            <a:r>
              <a:rPr lang="en-US" sz="2000" i="1"/>
              <a:t>1</a:t>
            </a:r>
            <a:r>
              <a:rPr lang="en-US" sz="2000"/>
              <a:t>, allowing the gate to filter between the less-important and more-important information in the subsequent steps.</a:t>
            </a:r>
            <a:endParaRPr/>
          </a:p>
          <a:p>
            <a:pPr marL="0" lvl="0" indent="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When the entire network is trained through back-propagation, the </a:t>
            </a:r>
            <a:r>
              <a:rPr lang="en-US" sz="2000" b="1"/>
              <a:t>weights </a:t>
            </a:r>
            <a:r>
              <a:rPr lang="en-US" sz="2000"/>
              <a:t>in the equation will be updated such that the </a:t>
            </a:r>
            <a:r>
              <a:rPr lang="en-US" sz="2000" b="1"/>
              <a:t>vector </a:t>
            </a:r>
            <a:r>
              <a:rPr lang="en-US" sz="2000"/>
              <a:t>will learn to retain only the useful features.</a:t>
            </a:r>
            <a:endParaRPr/>
          </a:p>
          <a:p>
            <a:pPr marL="228600" lvl="0" indent="-228600" algn="l" rtl="0">
              <a:lnSpc>
                <a:spcPct val="90000"/>
              </a:lnSpc>
              <a:spcBef>
                <a:spcPts val="1000"/>
              </a:spcBef>
              <a:spcAft>
                <a:spcPts val="0"/>
              </a:spcAft>
              <a:buClr>
                <a:schemeClr val="dk1"/>
              </a:buClr>
              <a:buSzPts val="2000"/>
              <a:buChar char="•"/>
            </a:pPr>
            <a:r>
              <a:rPr lang="en-US" sz="2000"/>
              <a:t>The </a:t>
            </a:r>
            <a:r>
              <a:rPr lang="en-US" sz="2000" b="1"/>
              <a:t>previous hidden state</a:t>
            </a:r>
            <a:r>
              <a:rPr lang="en-US" sz="2000"/>
              <a:t> will first be multiplied by a trainable weight and will then undergo an element-wise multiplication (Hadamard product) with the </a:t>
            </a:r>
            <a:r>
              <a:rPr lang="en-US" sz="2000" b="1"/>
              <a:t>reset vector</a:t>
            </a:r>
            <a:r>
              <a:rPr lang="en-US" sz="2000"/>
              <a:t>.</a:t>
            </a:r>
            <a:endParaRPr/>
          </a:p>
          <a:p>
            <a:pPr marL="228600" lvl="0" indent="-228600" algn="l" rtl="0">
              <a:lnSpc>
                <a:spcPct val="90000"/>
              </a:lnSpc>
              <a:spcBef>
                <a:spcPts val="1000"/>
              </a:spcBef>
              <a:spcAft>
                <a:spcPts val="0"/>
              </a:spcAft>
              <a:buClr>
                <a:schemeClr val="dk1"/>
              </a:buClr>
              <a:buSzPts val="2000"/>
              <a:buChar char="•"/>
            </a:pPr>
            <a:r>
              <a:rPr lang="en-US" sz="2000" b="1"/>
              <a:t> </a:t>
            </a:r>
            <a:r>
              <a:rPr lang="en-US" sz="2000"/>
              <a:t>This operation will decide which information is to be kept from the previous time steps together with the new inputs. At the same time, the </a:t>
            </a:r>
            <a:r>
              <a:rPr lang="en-US" sz="2000" b="1"/>
              <a:t>current input </a:t>
            </a:r>
            <a:r>
              <a:rPr lang="en-US" sz="2000"/>
              <a:t>will also be multiplied by a trainable weight before being summed with the product of the </a:t>
            </a:r>
            <a:r>
              <a:rPr lang="en-US" sz="2000" b="1"/>
              <a:t>reset vector</a:t>
            </a:r>
            <a:r>
              <a:rPr lang="en-US" sz="2000"/>
              <a:t> and </a:t>
            </a:r>
            <a:r>
              <a:rPr lang="en-US" sz="2000" b="1"/>
              <a:t>previous hidden state</a:t>
            </a:r>
            <a:r>
              <a:rPr lang="en-US" sz="2000"/>
              <a:t> above. Lastly, a non-linear activation </a:t>
            </a:r>
            <a:r>
              <a:rPr lang="en-US" sz="2000" i="1"/>
              <a:t>tanh </a:t>
            </a:r>
            <a:r>
              <a:rPr lang="en-US" sz="2000"/>
              <a:t>function will be applied to the final result to obtain </a:t>
            </a:r>
            <a:r>
              <a:rPr lang="en-US" sz="2000" b="1" i="1"/>
              <a:t>r </a:t>
            </a:r>
            <a:r>
              <a:rPr lang="en-US" sz="2000"/>
              <a:t>in the equation below.</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148" name="Google Shape;148;p11"/>
          <p:cNvPicPr preferRelativeResize="0"/>
          <p:nvPr/>
        </p:nvPicPr>
        <p:blipFill rotWithShape="1">
          <a:blip r:embed="rId3">
            <a:alphaModFix/>
          </a:blip>
          <a:srcRect l="32508" t="40137" r="34239" b="54755"/>
          <a:stretch/>
        </p:blipFill>
        <p:spPr>
          <a:xfrm>
            <a:off x="2302437" y="2602194"/>
            <a:ext cx="5342429" cy="461473"/>
          </a:xfrm>
          <a:prstGeom prst="rect">
            <a:avLst/>
          </a:prstGeom>
          <a:noFill/>
          <a:ln>
            <a:noFill/>
          </a:ln>
        </p:spPr>
      </p:pic>
      <p:pic>
        <p:nvPicPr>
          <p:cNvPr id="149" name="Google Shape;149;p11"/>
          <p:cNvPicPr preferRelativeResize="0"/>
          <p:nvPr/>
        </p:nvPicPr>
        <p:blipFill rotWithShape="1">
          <a:blip r:embed="rId4">
            <a:alphaModFix/>
          </a:blip>
          <a:srcRect l="35492" t="71364" r="35012" b="23725"/>
          <a:stretch/>
        </p:blipFill>
        <p:spPr>
          <a:xfrm>
            <a:off x="4495088" y="5623132"/>
            <a:ext cx="3367043" cy="6580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Update Gate</a:t>
            </a:r>
            <a:endParaRPr b="1"/>
          </a:p>
        </p:txBody>
      </p:sp>
      <p:sp>
        <p:nvSpPr>
          <p:cNvPr id="155" name="Google Shape;15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Just like the </a:t>
            </a:r>
            <a:r>
              <a:rPr lang="en-US" b="1" i="1"/>
              <a:t>Reset </a:t>
            </a:r>
            <a:r>
              <a:rPr lang="en-US"/>
              <a:t>gate, the gate is computed using the previous hidden state and current input data.</a:t>
            </a:r>
            <a:endParaRPr/>
          </a:p>
          <a:p>
            <a:pPr marL="228600" lvl="0" indent="-228600" algn="l" rtl="0">
              <a:lnSpc>
                <a:spcPct val="90000"/>
              </a:lnSpc>
              <a:spcBef>
                <a:spcPts val="1000"/>
              </a:spcBef>
              <a:spcAft>
                <a:spcPts val="0"/>
              </a:spcAft>
              <a:buClr>
                <a:schemeClr val="dk1"/>
              </a:buClr>
              <a:buSzPct val="100000"/>
              <a:buChar char="•"/>
            </a:pPr>
            <a:r>
              <a:rPr lang="en-US"/>
              <a:t>The </a:t>
            </a:r>
            <a:r>
              <a:rPr lang="en-US" b="1" i="1"/>
              <a:t>Update</a:t>
            </a:r>
            <a:r>
              <a:rPr lang="en-US"/>
              <a:t> vector will then undergo element-wise multiplication with the </a:t>
            </a:r>
            <a:r>
              <a:rPr lang="en-US" b="1"/>
              <a:t>previous hidden state</a:t>
            </a:r>
            <a:r>
              <a:rPr lang="en-US"/>
              <a:t> to obtain </a:t>
            </a:r>
            <a:r>
              <a:rPr lang="en-US" b="1" i="1"/>
              <a:t>u</a:t>
            </a:r>
            <a:r>
              <a:rPr lang="en-US"/>
              <a:t> in our equation below, which will be used to compute our final output later.</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The </a:t>
            </a:r>
            <a:r>
              <a:rPr lang="en-US" b="1" i="1"/>
              <a:t>Update </a:t>
            </a:r>
            <a:r>
              <a:rPr lang="en-US"/>
              <a:t>vector will also be used in another operation later when obtaining our final output. </a:t>
            </a:r>
            <a:endParaRPr/>
          </a:p>
          <a:p>
            <a:pPr marL="228600" lvl="0" indent="-228600" algn="l" rtl="0">
              <a:lnSpc>
                <a:spcPct val="90000"/>
              </a:lnSpc>
              <a:spcBef>
                <a:spcPts val="1000"/>
              </a:spcBef>
              <a:spcAft>
                <a:spcPts val="0"/>
              </a:spcAft>
              <a:buClr>
                <a:schemeClr val="dk1"/>
              </a:buClr>
              <a:buSzPct val="100000"/>
              <a:buChar char="•"/>
            </a:pPr>
            <a:r>
              <a:rPr lang="en-US"/>
              <a:t>The purpose of the </a:t>
            </a:r>
            <a:r>
              <a:rPr lang="en-US" b="1" i="1"/>
              <a:t>Update </a:t>
            </a:r>
            <a:r>
              <a:rPr lang="en-US"/>
              <a:t>gate here is to help the model determine how much of the past information stored in the </a:t>
            </a:r>
            <a:r>
              <a:rPr lang="en-US" b="1"/>
              <a:t>previous hidden state</a:t>
            </a:r>
            <a:r>
              <a:rPr lang="en-US"/>
              <a:t> needs to be retained for the future.</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pic>
        <p:nvPicPr>
          <p:cNvPr id="156" name="Google Shape;156;p12"/>
          <p:cNvPicPr preferRelativeResize="0"/>
          <p:nvPr/>
        </p:nvPicPr>
        <p:blipFill rotWithShape="1">
          <a:blip r:embed="rId3">
            <a:alphaModFix/>
          </a:blip>
          <a:srcRect l="41678" t="27673" r="41751" b="66737"/>
          <a:stretch/>
        </p:blipFill>
        <p:spPr>
          <a:xfrm>
            <a:off x="3609173" y="3548368"/>
            <a:ext cx="2842901" cy="5877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3649766" y="433493"/>
            <a:ext cx="6194989" cy="8056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Combining the outputs</a:t>
            </a:r>
            <a:endParaRPr/>
          </a:p>
        </p:txBody>
      </p:sp>
      <p:sp>
        <p:nvSpPr>
          <p:cNvPr id="162" name="Google Shape;162;p13"/>
          <p:cNvSpPr txBox="1">
            <a:spLocks noGrp="1"/>
          </p:cNvSpPr>
          <p:nvPr>
            <p:ph type="body" idx="1"/>
          </p:nvPr>
        </p:nvSpPr>
        <p:spPr>
          <a:xfrm>
            <a:off x="85458" y="1307507"/>
            <a:ext cx="12106542" cy="54607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In the last step, we will be reusing the </a:t>
            </a:r>
            <a:r>
              <a:rPr lang="en-US" b="1" i="1"/>
              <a:t>Update</a:t>
            </a:r>
            <a:r>
              <a:rPr lang="en-US"/>
              <a:t> gate and obtaining the </a:t>
            </a:r>
            <a:r>
              <a:rPr lang="en-US" b="1"/>
              <a:t>updated hidden state</a:t>
            </a:r>
            <a:r>
              <a:rPr lang="en-US"/>
              <a:t>.</a:t>
            </a:r>
            <a:endParaRPr/>
          </a:p>
          <a:p>
            <a:pPr marL="228600" lvl="0" indent="-228600" algn="l" rtl="0">
              <a:lnSpc>
                <a:spcPct val="90000"/>
              </a:lnSpc>
              <a:spcBef>
                <a:spcPts val="1000"/>
              </a:spcBef>
              <a:spcAft>
                <a:spcPts val="0"/>
              </a:spcAft>
              <a:buClr>
                <a:schemeClr val="dk1"/>
              </a:buClr>
              <a:buSzPts val="2800"/>
              <a:buChar char="•"/>
            </a:pPr>
            <a:r>
              <a:rPr lang="en-US"/>
              <a:t>This time, we will be taking the element-wise inverse version of the same </a:t>
            </a:r>
            <a:r>
              <a:rPr lang="en-US" b="1" i="1"/>
              <a:t>Update </a:t>
            </a:r>
            <a:r>
              <a:rPr lang="en-US"/>
              <a:t>vector (</a:t>
            </a:r>
            <a:r>
              <a:rPr lang="en-US" i="1"/>
              <a:t>1 - </a:t>
            </a:r>
            <a:r>
              <a:rPr lang="en-US" b="1" i="1"/>
              <a:t>Update</a:t>
            </a:r>
            <a:r>
              <a:rPr lang="en-US"/>
              <a:t> </a:t>
            </a:r>
            <a:r>
              <a:rPr lang="en-US" i="1"/>
              <a:t>gate</a:t>
            </a:r>
            <a:r>
              <a:rPr lang="en-US"/>
              <a:t>) and doing an element-wise multiplication with our output from the </a:t>
            </a:r>
            <a:r>
              <a:rPr lang="en-US" b="1" i="1"/>
              <a:t>Reset </a:t>
            </a:r>
            <a:r>
              <a:rPr lang="en-US"/>
              <a:t>gate, </a:t>
            </a:r>
            <a:r>
              <a:rPr lang="en-US" b="1" i="1"/>
              <a:t>r</a:t>
            </a:r>
            <a:r>
              <a:rPr lang="en-US"/>
              <a:t>. </a:t>
            </a:r>
            <a:endParaRPr/>
          </a:p>
          <a:p>
            <a:pPr marL="228600" lvl="0" indent="-228600" algn="l" rtl="0">
              <a:lnSpc>
                <a:spcPct val="90000"/>
              </a:lnSpc>
              <a:spcBef>
                <a:spcPts val="1000"/>
              </a:spcBef>
              <a:spcAft>
                <a:spcPts val="0"/>
              </a:spcAft>
              <a:buClr>
                <a:schemeClr val="dk1"/>
              </a:buClr>
              <a:buSzPts val="2800"/>
              <a:buChar char="•"/>
            </a:pPr>
            <a:r>
              <a:rPr lang="en-US"/>
              <a:t>The purpose of this operation is for the </a:t>
            </a:r>
            <a:r>
              <a:rPr lang="en-US" b="1" i="1"/>
              <a:t>Update </a:t>
            </a:r>
            <a:r>
              <a:rPr lang="en-US"/>
              <a:t>gate to determine what portion of the new information should be stored in the </a:t>
            </a:r>
            <a:r>
              <a:rPr lang="en-US" b="1"/>
              <a:t>hidden state</a:t>
            </a:r>
            <a:r>
              <a:rPr lang="en-US"/>
              <a:t>.</a:t>
            </a:r>
            <a:endParaRPr/>
          </a:p>
          <a:p>
            <a:pPr marL="228600" lvl="0" indent="-228600" algn="l" rtl="0">
              <a:lnSpc>
                <a:spcPct val="90000"/>
              </a:lnSpc>
              <a:spcBef>
                <a:spcPts val="1000"/>
              </a:spcBef>
              <a:spcAft>
                <a:spcPts val="0"/>
              </a:spcAft>
              <a:buClr>
                <a:schemeClr val="dk1"/>
              </a:buClr>
              <a:buSzPts val="2800"/>
              <a:buChar char="•"/>
            </a:pPr>
            <a:r>
              <a:rPr lang="en-US"/>
              <a:t>Lastly, the result from the above operations will be summed with our output from the </a:t>
            </a:r>
            <a:r>
              <a:rPr lang="en-US" b="1" i="1"/>
              <a:t>Update</a:t>
            </a:r>
            <a:r>
              <a:rPr lang="en-US"/>
              <a:t> gate in the previous step, </a:t>
            </a:r>
            <a:r>
              <a:rPr lang="en-US" b="1" i="1"/>
              <a:t>u</a:t>
            </a:r>
            <a:r>
              <a:rPr lang="en-US"/>
              <a:t>. This will give us our </a:t>
            </a:r>
            <a:r>
              <a:rPr lang="en-US" b="1"/>
              <a:t>new</a:t>
            </a:r>
            <a:r>
              <a:rPr lang="en-US"/>
              <a:t> and</a:t>
            </a:r>
            <a:r>
              <a:rPr lang="en-US" b="1"/>
              <a:t> updated hidden state</a:t>
            </a:r>
            <a:r>
              <a:rPr lang="en-US"/>
              <a: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We can use this </a:t>
            </a:r>
            <a:r>
              <a:rPr lang="en-US" b="1"/>
              <a:t>new </a:t>
            </a:r>
            <a:r>
              <a:rPr lang="en-US"/>
              <a:t>hidden state as our output for that time step as well by passing it through a linear activation layer.</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63" name="Google Shape;163;p13"/>
          <p:cNvPicPr preferRelativeResize="0"/>
          <p:nvPr/>
        </p:nvPicPr>
        <p:blipFill rotWithShape="1">
          <a:blip r:embed="rId3">
            <a:alphaModFix/>
          </a:blip>
          <a:srcRect l="38253" t="70181" r="41862" b="26325"/>
          <a:stretch/>
        </p:blipFill>
        <p:spPr>
          <a:xfrm>
            <a:off x="2375729" y="5176450"/>
            <a:ext cx="3110670" cy="553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Solving the Vanishing / Exploding Gradient Problem</a:t>
            </a:r>
            <a:br>
              <a:rPr lang="en-US" b="1"/>
            </a:br>
            <a:endParaRPr/>
          </a:p>
        </p:txBody>
      </p:sp>
      <p:sp>
        <p:nvSpPr>
          <p:cNvPr id="169" name="Google Shape;169;p14"/>
          <p:cNvSpPr txBox="1">
            <a:spLocks noGrp="1"/>
          </p:cNvSpPr>
          <p:nvPr>
            <p:ph type="body" idx="1"/>
          </p:nvPr>
        </p:nvSpPr>
        <p:spPr>
          <a:xfrm>
            <a:off x="470019" y="1478422"/>
            <a:ext cx="11408635" cy="469854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As we’ve seen in the mechanisms above, the </a:t>
            </a:r>
            <a:r>
              <a:rPr lang="en-US" b="1" i="1"/>
              <a:t>Reset gate</a:t>
            </a:r>
            <a:r>
              <a:rPr lang="en-US"/>
              <a:t> is responsible for deciding which portions of the </a:t>
            </a:r>
            <a:r>
              <a:rPr lang="en-US" b="1"/>
              <a:t>previous hidden state</a:t>
            </a:r>
            <a:r>
              <a:rPr lang="en-US"/>
              <a:t> are to be combined with the </a:t>
            </a:r>
            <a:r>
              <a:rPr lang="en-US" b="1"/>
              <a:t>current input</a:t>
            </a:r>
            <a:r>
              <a:rPr lang="en-US"/>
              <a:t> to </a:t>
            </a:r>
            <a:r>
              <a:rPr lang="en-US" b="1"/>
              <a:t>propose </a:t>
            </a:r>
            <a:r>
              <a:rPr lang="en-US"/>
              <a:t>a new hidden state.</a:t>
            </a:r>
            <a:br>
              <a:rPr lang="en-US"/>
            </a:br>
            <a:endParaRPr/>
          </a:p>
          <a:p>
            <a:pPr marL="228600" lvl="0" indent="-228600" algn="just" rtl="0">
              <a:lnSpc>
                <a:spcPct val="90000"/>
              </a:lnSpc>
              <a:spcBef>
                <a:spcPts val="1000"/>
              </a:spcBef>
              <a:spcAft>
                <a:spcPts val="0"/>
              </a:spcAft>
              <a:buClr>
                <a:schemeClr val="dk1"/>
              </a:buClr>
              <a:buSzPct val="100000"/>
              <a:buChar char="•"/>
            </a:pPr>
            <a:r>
              <a:rPr lang="en-US"/>
              <a:t>And the </a:t>
            </a:r>
            <a:r>
              <a:rPr lang="en-US" b="1" i="1"/>
              <a:t>Update gate </a:t>
            </a:r>
            <a:r>
              <a:rPr lang="en-US"/>
              <a:t>is responsible for determining how much of the </a:t>
            </a:r>
            <a:r>
              <a:rPr lang="en-US" b="1"/>
              <a:t>previous hidden state</a:t>
            </a:r>
            <a:r>
              <a:rPr lang="en-US"/>
              <a:t> is to be retained and what portion of the new proposed hidden state (derived from the </a:t>
            </a:r>
            <a:r>
              <a:rPr lang="en-US" b="1" i="1"/>
              <a:t>Reset gate</a:t>
            </a:r>
            <a:r>
              <a:rPr lang="en-US"/>
              <a:t>) is to be added to the</a:t>
            </a:r>
            <a:r>
              <a:rPr lang="en-US" b="1"/>
              <a:t> final hidden state</a:t>
            </a:r>
            <a:r>
              <a:rPr lang="en-US"/>
              <a:t>. </a:t>
            </a:r>
            <a:endParaRPr/>
          </a:p>
          <a:p>
            <a:pPr marL="228600" lvl="0" indent="-228600" algn="just" rtl="0">
              <a:lnSpc>
                <a:spcPct val="90000"/>
              </a:lnSpc>
              <a:spcBef>
                <a:spcPts val="1000"/>
              </a:spcBef>
              <a:spcAft>
                <a:spcPts val="0"/>
              </a:spcAft>
              <a:buClr>
                <a:schemeClr val="dk1"/>
              </a:buClr>
              <a:buSzPct val="100000"/>
              <a:buChar char="•"/>
            </a:pPr>
            <a:r>
              <a:rPr lang="en-US"/>
              <a:t>When the </a:t>
            </a:r>
            <a:r>
              <a:rPr lang="en-US" b="1" i="1"/>
              <a:t>Update gate</a:t>
            </a:r>
            <a:r>
              <a:rPr lang="en-US"/>
              <a:t> is first multiplied with the previous hidden state, the network is picking which parts of the previous hidden state it is going to keep in its memory while discarding the rest. </a:t>
            </a:r>
            <a:endParaRPr/>
          </a:p>
          <a:p>
            <a:pPr marL="228600" lvl="0" indent="-228600" algn="just" rtl="0">
              <a:lnSpc>
                <a:spcPct val="90000"/>
              </a:lnSpc>
              <a:spcBef>
                <a:spcPts val="1000"/>
              </a:spcBef>
              <a:spcAft>
                <a:spcPts val="0"/>
              </a:spcAft>
              <a:buClr>
                <a:schemeClr val="dk1"/>
              </a:buClr>
              <a:buSzPct val="100000"/>
              <a:buChar char="•"/>
            </a:pPr>
            <a:r>
              <a:rPr lang="en-US"/>
              <a:t>Subsequently, it is patching up the </a:t>
            </a:r>
            <a:r>
              <a:rPr lang="en-US" b="1"/>
              <a:t>missing parts </a:t>
            </a:r>
            <a:r>
              <a:rPr lang="en-US"/>
              <a:t>of information when it uses the inverse of the </a:t>
            </a:r>
            <a:r>
              <a:rPr lang="en-US" b="1" i="1"/>
              <a:t>Update gate </a:t>
            </a:r>
            <a:r>
              <a:rPr lang="en-US"/>
              <a:t>to filter the proposed new hidden state from the</a:t>
            </a:r>
            <a:r>
              <a:rPr lang="en-US" b="1"/>
              <a:t> </a:t>
            </a:r>
            <a:r>
              <a:rPr lang="en-US" b="1" i="1"/>
              <a:t>Reset gate</a:t>
            </a:r>
            <a:r>
              <a:rPr lang="en-US"/>
              <a: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5" name="Google Shape;17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GRU (Gated Recurrent Unit)</a:t>
            </a:r>
            <a:endParaRPr b="1"/>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GRU (Gated Recurrent Unit) aims to solve the </a:t>
            </a:r>
            <a:r>
              <a:rPr lang="en-US" b="1"/>
              <a:t>vanishing gradient problem</a:t>
            </a:r>
            <a:r>
              <a:rPr lang="en-US"/>
              <a:t> which comes with a standard recurrent neural network. </a:t>
            </a:r>
            <a:endParaRPr/>
          </a:p>
          <a:p>
            <a:pPr marL="228600" lvl="0" indent="-228600" algn="l" rtl="0">
              <a:lnSpc>
                <a:spcPct val="90000"/>
              </a:lnSpc>
              <a:spcBef>
                <a:spcPts val="1000"/>
              </a:spcBef>
              <a:spcAft>
                <a:spcPts val="0"/>
              </a:spcAft>
              <a:buClr>
                <a:schemeClr val="dk1"/>
              </a:buClr>
              <a:buSzPts val="2800"/>
              <a:buChar char="•"/>
            </a:pPr>
            <a:r>
              <a:rPr lang="en-US"/>
              <a:t>GRU can also be considered as a variation on the LSTM because both are designed similarly and, in some cases, produce equally excellent results.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5351" y="333286"/>
            <a:ext cx="10515600" cy="65664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How do GRUs work?</a:t>
            </a:r>
            <a:endParaRPr b="1"/>
          </a:p>
        </p:txBody>
      </p:sp>
      <p:sp>
        <p:nvSpPr>
          <p:cNvPr id="97" name="Google Shape;97;p3"/>
          <p:cNvSpPr txBox="1">
            <a:spLocks noGrp="1"/>
          </p:cNvSpPr>
          <p:nvPr>
            <p:ph type="body" idx="1"/>
          </p:nvPr>
        </p:nvSpPr>
        <p:spPr>
          <a:xfrm>
            <a:off x="299103" y="1478422"/>
            <a:ext cx="11588097" cy="507620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As mentioned above, GRUs are improved version of standard recurrent neural network. But what makes them so special and effective?</a:t>
            </a:r>
            <a:endParaRPr/>
          </a:p>
          <a:p>
            <a:pPr marL="228600" lvl="0" indent="-228600" algn="just" rtl="0">
              <a:lnSpc>
                <a:spcPct val="90000"/>
              </a:lnSpc>
              <a:spcBef>
                <a:spcPts val="1000"/>
              </a:spcBef>
              <a:spcAft>
                <a:spcPts val="0"/>
              </a:spcAft>
              <a:buClr>
                <a:schemeClr val="dk1"/>
              </a:buClr>
              <a:buSzPts val="2800"/>
              <a:buChar char="•"/>
            </a:pPr>
            <a:r>
              <a:rPr lang="en-US"/>
              <a:t>To solve the vanishing gradient problem of a standard RNN, GRU uses, so-called, update gate and reset gate. </a:t>
            </a:r>
            <a:endParaRPr/>
          </a:p>
          <a:p>
            <a:pPr marL="228600" lvl="0" indent="-228600" algn="just" rtl="0">
              <a:lnSpc>
                <a:spcPct val="90000"/>
              </a:lnSpc>
              <a:spcBef>
                <a:spcPts val="1000"/>
              </a:spcBef>
              <a:spcAft>
                <a:spcPts val="0"/>
              </a:spcAft>
              <a:buClr>
                <a:schemeClr val="dk1"/>
              </a:buClr>
              <a:buSzPts val="2800"/>
              <a:buChar char="•"/>
            </a:pPr>
            <a:r>
              <a:rPr lang="en-US"/>
              <a:t>Basically, these are two vectors which decide what information should be passed to the output.</a:t>
            </a:r>
            <a:endParaRPr/>
          </a:p>
          <a:p>
            <a:pPr marL="228600" lvl="0" indent="-228600" algn="just" rtl="0">
              <a:lnSpc>
                <a:spcPct val="90000"/>
              </a:lnSpc>
              <a:spcBef>
                <a:spcPts val="1000"/>
              </a:spcBef>
              <a:spcAft>
                <a:spcPts val="0"/>
              </a:spcAft>
              <a:buClr>
                <a:schemeClr val="dk1"/>
              </a:buClr>
              <a:buSzPts val="2800"/>
              <a:buChar char="•"/>
            </a:pPr>
            <a:r>
              <a:rPr lang="en-US"/>
              <a:t> The special thing about them is that they can be trained to keep information from long ago, without washing it through time or remove information which is irrelevant to the prediction.</a:t>
            </a:r>
            <a:endParaRPr/>
          </a:p>
          <a:p>
            <a:pPr marL="228600" lvl="0" indent="-228600" algn="just" rtl="0">
              <a:lnSpc>
                <a:spcPct val="90000"/>
              </a:lnSpc>
              <a:spcBef>
                <a:spcPts val="1000"/>
              </a:spcBef>
              <a:spcAft>
                <a:spcPts val="0"/>
              </a:spcAft>
              <a:buClr>
                <a:schemeClr val="dk1"/>
              </a:buClr>
              <a:buSzPts val="2800"/>
              <a:buChar char="•"/>
            </a:pPr>
            <a:r>
              <a:rPr lang="en-US"/>
              <a:t>To explain the mathematics behind that process we will examine a single unit from the following recurrent neural network:</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4723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What is a Gated Recurrent Unit?</a:t>
            </a:r>
            <a:endParaRPr b="1"/>
          </a:p>
        </p:txBody>
      </p:sp>
      <p:sp>
        <p:nvSpPr>
          <p:cNvPr id="103" name="Google Shape;103;p4"/>
          <p:cNvSpPr txBox="1">
            <a:spLocks noGrp="1"/>
          </p:cNvSpPr>
          <p:nvPr>
            <p:ph type="body" idx="1"/>
          </p:nvPr>
        </p:nvSpPr>
        <p:spPr>
          <a:xfrm>
            <a:off x="94004" y="1016950"/>
            <a:ext cx="11947020" cy="5597495"/>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90000"/>
              </a:lnSpc>
              <a:spcBef>
                <a:spcPts val="0"/>
              </a:spcBef>
              <a:spcAft>
                <a:spcPts val="0"/>
              </a:spcAft>
              <a:buClr>
                <a:schemeClr val="dk1"/>
              </a:buClr>
              <a:buSzPct val="100000"/>
              <a:buChar char="•"/>
            </a:pPr>
            <a:r>
              <a:rPr lang="en-US"/>
              <a:t>A gated recurrent unit (GRU) is a gating mechanism in </a:t>
            </a:r>
            <a:r>
              <a:rPr lang="en-US" u="sng">
                <a:solidFill>
                  <a:schemeClr val="hlink"/>
                </a:solidFill>
                <a:hlinkClick r:id="rId3"/>
              </a:rPr>
              <a:t>recurrent neural networks</a:t>
            </a:r>
            <a:r>
              <a:rPr lang="en-US"/>
              <a:t> (RNN) similar to a </a:t>
            </a:r>
            <a:r>
              <a:rPr lang="en-US" u="sng">
                <a:solidFill>
                  <a:schemeClr val="hlink"/>
                </a:solidFill>
                <a:hlinkClick r:id="rId4"/>
              </a:rPr>
              <a:t>long short-term memory</a:t>
            </a:r>
            <a:r>
              <a:rPr lang="en-US"/>
              <a:t> (LSTM) unit but without an output gate. GRU’s try to solve the </a:t>
            </a:r>
            <a:r>
              <a:rPr lang="en-US" u="sng">
                <a:solidFill>
                  <a:schemeClr val="hlink"/>
                </a:solidFill>
                <a:hlinkClick r:id="rId5"/>
              </a:rPr>
              <a:t>vanishing gradient problem</a:t>
            </a:r>
            <a:r>
              <a:rPr lang="en-US"/>
              <a:t> that can come with standard recurrent </a:t>
            </a:r>
            <a:r>
              <a:rPr lang="en-US" u="sng">
                <a:solidFill>
                  <a:schemeClr val="hlink"/>
                </a:solidFill>
                <a:hlinkClick r:id="rId6"/>
              </a:rPr>
              <a:t>neural networks</a:t>
            </a:r>
            <a:r>
              <a:rPr lang="en-US"/>
              <a:t>. </a:t>
            </a:r>
            <a:endParaRPr/>
          </a:p>
          <a:p>
            <a:pPr marL="228600" lvl="0" indent="-228600" algn="just" rtl="0">
              <a:lnSpc>
                <a:spcPct val="90000"/>
              </a:lnSpc>
              <a:spcBef>
                <a:spcPts val="1000"/>
              </a:spcBef>
              <a:spcAft>
                <a:spcPts val="0"/>
              </a:spcAft>
              <a:buClr>
                <a:schemeClr val="dk1"/>
              </a:buClr>
              <a:buSzPct val="100000"/>
              <a:buChar char="•"/>
            </a:pPr>
            <a:r>
              <a:rPr lang="en-US"/>
              <a:t>A GRU can be considered a variation of the long short-term memory (LSTM) unit because both have a similar design and produce equal results in some cases. GRU’s are able to solve the vanishing gradient problem by using an update gate and a reset gate.</a:t>
            </a:r>
            <a:endParaRPr/>
          </a:p>
          <a:p>
            <a:pPr marL="228600" lvl="0" indent="-228600" algn="just" rtl="0">
              <a:lnSpc>
                <a:spcPct val="90000"/>
              </a:lnSpc>
              <a:spcBef>
                <a:spcPts val="1000"/>
              </a:spcBef>
              <a:spcAft>
                <a:spcPts val="0"/>
              </a:spcAft>
              <a:buClr>
                <a:schemeClr val="dk1"/>
              </a:buClr>
              <a:buSzPct val="100000"/>
              <a:buChar char="•"/>
            </a:pPr>
            <a:r>
              <a:rPr lang="en-US"/>
              <a:t> The update gate controls information that flows into memory, and the reset gate controls the information that flows out of memory.</a:t>
            </a:r>
            <a:endParaRPr/>
          </a:p>
          <a:p>
            <a:pPr marL="228600" lvl="0" indent="-228600" algn="just" rtl="0">
              <a:lnSpc>
                <a:spcPct val="90000"/>
              </a:lnSpc>
              <a:spcBef>
                <a:spcPts val="1000"/>
              </a:spcBef>
              <a:spcAft>
                <a:spcPts val="0"/>
              </a:spcAft>
              <a:buClr>
                <a:schemeClr val="dk1"/>
              </a:buClr>
              <a:buSzPct val="100000"/>
              <a:buChar char="•"/>
            </a:pPr>
            <a:r>
              <a:rPr lang="en-US"/>
              <a:t> The update gate and reset gate are two </a:t>
            </a:r>
            <a:r>
              <a:rPr lang="en-US" u="sng">
                <a:solidFill>
                  <a:schemeClr val="hlink"/>
                </a:solidFill>
                <a:hlinkClick r:id="rId7"/>
              </a:rPr>
              <a:t>vectors</a:t>
            </a:r>
            <a:r>
              <a:rPr lang="en-US"/>
              <a:t> that decide which information will get passed on to the output. </a:t>
            </a:r>
            <a:endParaRPr/>
          </a:p>
          <a:p>
            <a:pPr marL="228600" lvl="0" indent="-228600" algn="just" rtl="0">
              <a:lnSpc>
                <a:spcPct val="90000"/>
              </a:lnSpc>
              <a:spcBef>
                <a:spcPts val="1000"/>
              </a:spcBef>
              <a:spcAft>
                <a:spcPts val="0"/>
              </a:spcAft>
              <a:buClr>
                <a:schemeClr val="dk1"/>
              </a:buClr>
              <a:buSzPct val="100000"/>
              <a:buChar char="•"/>
            </a:pPr>
            <a:r>
              <a:rPr lang="en-US"/>
              <a:t>They can be trained to keep information from the past or remove information that is irrelevant to the prediction. </a:t>
            </a:r>
            <a:endParaRPr/>
          </a:p>
          <a:p>
            <a:pPr marL="228600" lvl="0" indent="-228600" algn="just" rtl="0">
              <a:lnSpc>
                <a:spcPct val="90000"/>
              </a:lnSpc>
              <a:spcBef>
                <a:spcPts val="1000"/>
              </a:spcBef>
              <a:spcAft>
                <a:spcPts val="0"/>
              </a:spcAft>
              <a:buClr>
                <a:schemeClr val="dk1"/>
              </a:buClr>
              <a:buSzPct val="100000"/>
              <a:buChar char="•"/>
            </a:pPr>
            <a:r>
              <a:rPr lang="en-US" b="1"/>
              <a:t>Why is this Useful?</a:t>
            </a:r>
            <a:endParaRPr/>
          </a:p>
          <a:p>
            <a:pPr marL="228600" lvl="0" indent="-228600" algn="just" rtl="0">
              <a:lnSpc>
                <a:spcPct val="90000"/>
              </a:lnSpc>
              <a:spcBef>
                <a:spcPts val="1000"/>
              </a:spcBef>
              <a:spcAft>
                <a:spcPts val="0"/>
              </a:spcAft>
              <a:buClr>
                <a:schemeClr val="dk1"/>
              </a:buClr>
              <a:buSzPct val="100000"/>
              <a:buChar char="•"/>
            </a:pPr>
            <a:r>
              <a:rPr lang="en-US"/>
              <a:t>A GRU is a very useful mechanism for fixing the vanishing gradient problem in recurrent neural networks. </a:t>
            </a:r>
            <a:endParaRPr/>
          </a:p>
          <a:p>
            <a:pPr marL="228600" lvl="0" indent="-228600" algn="just" rtl="0">
              <a:lnSpc>
                <a:spcPct val="90000"/>
              </a:lnSpc>
              <a:spcBef>
                <a:spcPts val="1000"/>
              </a:spcBef>
              <a:spcAft>
                <a:spcPts val="0"/>
              </a:spcAft>
              <a:buClr>
                <a:schemeClr val="dk1"/>
              </a:buClr>
              <a:buSzPct val="100000"/>
              <a:buChar char="•"/>
            </a:pPr>
            <a:r>
              <a:rPr lang="en-US"/>
              <a:t>The vanishing gradient problem occurs in </a:t>
            </a:r>
            <a:r>
              <a:rPr lang="en-US" u="sng">
                <a:solidFill>
                  <a:schemeClr val="hlink"/>
                </a:solidFill>
                <a:hlinkClick r:id="rId8"/>
              </a:rPr>
              <a:t>machine learning</a:t>
            </a:r>
            <a:r>
              <a:rPr lang="en-US"/>
              <a:t> when the gradient becomes vanishingly small, which prevents the weight from changing its value. They also have better performance than LSTM when dealing with smaller datasets.</a:t>
            </a:r>
            <a:endParaRPr/>
          </a:p>
          <a:p>
            <a:pPr marL="228600" lvl="0" indent="-228600" algn="just" rtl="0">
              <a:lnSpc>
                <a:spcPct val="90000"/>
              </a:lnSpc>
              <a:spcBef>
                <a:spcPts val="1000"/>
              </a:spcBef>
              <a:spcAft>
                <a:spcPts val="0"/>
              </a:spcAft>
              <a:buClr>
                <a:schemeClr val="dk1"/>
              </a:buClr>
              <a:buSzPct val="100000"/>
              <a:buChar char="•"/>
            </a:pPr>
            <a:r>
              <a:rPr lang="en-US" b="1"/>
              <a:t>Applications of a Gated Recurrent Unit</a:t>
            </a:r>
            <a:endParaRPr/>
          </a:p>
          <a:p>
            <a:pPr marL="228600" lvl="0" indent="-228600" algn="just" rtl="0">
              <a:lnSpc>
                <a:spcPct val="90000"/>
              </a:lnSpc>
              <a:spcBef>
                <a:spcPts val="1000"/>
              </a:spcBef>
              <a:spcAft>
                <a:spcPts val="0"/>
              </a:spcAft>
              <a:buClr>
                <a:schemeClr val="dk1"/>
              </a:buClr>
              <a:buSzPct val="100000"/>
              <a:buChar char="•"/>
            </a:pPr>
            <a:r>
              <a:rPr lang="en-US"/>
              <a:t>Polyphonic music modeling</a:t>
            </a:r>
            <a:endParaRPr/>
          </a:p>
          <a:p>
            <a:pPr marL="228600" lvl="0" indent="-228600" algn="just" rtl="0">
              <a:lnSpc>
                <a:spcPct val="90000"/>
              </a:lnSpc>
              <a:spcBef>
                <a:spcPts val="1000"/>
              </a:spcBef>
              <a:spcAft>
                <a:spcPts val="0"/>
              </a:spcAft>
              <a:buClr>
                <a:schemeClr val="dk1"/>
              </a:buClr>
              <a:buSzPct val="100000"/>
              <a:buChar char="•"/>
            </a:pPr>
            <a:r>
              <a:rPr lang="en-US"/>
              <a:t>Speech signal modeling</a:t>
            </a:r>
            <a:endParaRPr/>
          </a:p>
          <a:p>
            <a:pPr marL="228600" lvl="0" indent="-228600" algn="just" rtl="0">
              <a:lnSpc>
                <a:spcPct val="90000"/>
              </a:lnSpc>
              <a:spcBef>
                <a:spcPts val="1000"/>
              </a:spcBef>
              <a:spcAft>
                <a:spcPts val="0"/>
              </a:spcAft>
              <a:buClr>
                <a:schemeClr val="dk1"/>
              </a:buClr>
              <a:buSzPct val="100000"/>
              <a:buChar char="•"/>
            </a:pPr>
            <a:r>
              <a:rPr lang="en-US"/>
              <a:t>Handwriting recognition</a:t>
            </a:r>
            <a:endParaRPr/>
          </a:p>
          <a:p>
            <a:pPr marL="228600" lvl="0" indent="-117475"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64327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GRU (Gated Recurrent Unit)</a:t>
            </a:r>
            <a:endParaRPr b="1"/>
          </a:p>
        </p:txBody>
      </p:sp>
      <p:pic>
        <p:nvPicPr>
          <p:cNvPr id="109" name="Google Shape;109;p5" descr="https://blog.floydhub.com/content/images/2019/07/image17-1.jpg"/>
          <p:cNvPicPr preferRelativeResize="0">
            <a:picLocks noGrp="1"/>
          </p:cNvPicPr>
          <p:nvPr>
            <p:ph type="body" idx="1"/>
          </p:nvPr>
        </p:nvPicPr>
        <p:blipFill rotWithShape="1">
          <a:blip r:embed="rId3">
            <a:alphaModFix/>
          </a:blip>
          <a:srcRect/>
          <a:stretch/>
        </p:blipFill>
        <p:spPr>
          <a:xfrm>
            <a:off x="2010175" y="1076944"/>
            <a:ext cx="8171650" cy="5050290"/>
          </a:xfrm>
          <a:prstGeom prst="rect">
            <a:avLst/>
          </a:prstGeom>
          <a:noFill/>
          <a:ln>
            <a:noFill/>
          </a:ln>
        </p:spPr>
      </p:pic>
      <p:sp>
        <p:nvSpPr>
          <p:cNvPr id="110" name="Google Shape;110;p5"/>
          <p:cNvSpPr/>
          <p:nvPr/>
        </p:nvSpPr>
        <p:spPr>
          <a:xfrm>
            <a:off x="3646330" y="6127234"/>
            <a:ext cx="41985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Overall structure within the GRU cell</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188008"/>
            <a:ext cx="10515600" cy="42591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GRU (Gated Recurrent Unit)</a:t>
            </a:r>
            <a:endParaRPr b="1"/>
          </a:p>
        </p:txBody>
      </p:sp>
      <p:sp>
        <p:nvSpPr>
          <p:cNvPr id="116" name="Google Shape;116;p6"/>
          <p:cNvSpPr txBox="1">
            <a:spLocks noGrp="1"/>
          </p:cNvSpPr>
          <p:nvPr>
            <p:ph type="body" idx="1"/>
          </p:nvPr>
        </p:nvSpPr>
        <p:spPr>
          <a:xfrm>
            <a:off x="111095" y="940037"/>
            <a:ext cx="11733376" cy="52369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The structure of the GRU allows it to adaptively capture dependencies from large sequences of data without discarding information from earlier parts of the sequence. </a:t>
            </a:r>
            <a:endParaRPr/>
          </a:p>
          <a:p>
            <a:pPr marL="228600" lvl="0" indent="-228600" algn="l" rtl="0">
              <a:lnSpc>
                <a:spcPct val="90000"/>
              </a:lnSpc>
              <a:spcBef>
                <a:spcPts val="1000"/>
              </a:spcBef>
              <a:spcAft>
                <a:spcPts val="0"/>
              </a:spcAft>
              <a:buClr>
                <a:schemeClr val="dk1"/>
              </a:buClr>
              <a:buSzPts val="2400"/>
              <a:buChar char="•"/>
            </a:pPr>
            <a:r>
              <a:rPr lang="en-US" sz="2400"/>
              <a:t>This is achieved through its </a:t>
            </a:r>
            <a:r>
              <a:rPr lang="en-US" sz="2400" b="1"/>
              <a:t>gating</a:t>
            </a:r>
            <a:r>
              <a:rPr lang="en-US" sz="2400"/>
              <a:t> units, similar to the ones in LSTMs, which solve the vanishing/exploding gradient problem of traditional RNNs. </a:t>
            </a:r>
            <a:endParaRPr sz="2400"/>
          </a:p>
          <a:p>
            <a:pPr marL="228600" lvl="0" indent="-228600" algn="l" rtl="0">
              <a:lnSpc>
                <a:spcPct val="90000"/>
              </a:lnSpc>
              <a:spcBef>
                <a:spcPts val="1000"/>
              </a:spcBef>
              <a:spcAft>
                <a:spcPts val="0"/>
              </a:spcAft>
              <a:buClr>
                <a:schemeClr val="dk1"/>
              </a:buClr>
              <a:buSzPts val="2400"/>
              <a:buChar char="•"/>
            </a:pPr>
            <a:r>
              <a:rPr lang="en-US" sz="2400"/>
              <a:t>These gates are responsible for regulating the information to be kept or discarded at each time step. </a:t>
            </a:r>
            <a:endParaRPr sz="2400"/>
          </a:p>
        </p:txBody>
      </p:sp>
      <p:pic>
        <p:nvPicPr>
          <p:cNvPr id="117" name="Google Shape;117;p6" descr="https://blog.floydhub.com/content/images/2019/07/image15.jpg"/>
          <p:cNvPicPr preferRelativeResize="0"/>
          <p:nvPr/>
        </p:nvPicPr>
        <p:blipFill rotWithShape="1">
          <a:blip r:embed="rId3">
            <a:alphaModFix/>
          </a:blip>
          <a:srcRect/>
          <a:stretch/>
        </p:blipFill>
        <p:spPr>
          <a:xfrm>
            <a:off x="1868680" y="3037487"/>
            <a:ext cx="9001570" cy="35513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162369" y="264920"/>
            <a:ext cx="11918535" cy="59682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t>But How Does It Really Work? Inner Workings of the GRU</a:t>
            </a:r>
            <a:endParaRPr sz="4000"/>
          </a:p>
        </p:txBody>
      </p:sp>
      <p:sp>
        <p:nvSpPr>
          <p:cNvPr id="123" name="Google Shape;123;p7"/>
          <p:cNvSpPr txBox="1">
            <a:spLocks noGrp="1"/>
          </p:cNvSpPr>
          <p:nvPr>
            <p:ph type="body" idx="1"/>
          </p:nvPr>
        </p:nvSpPr>
        <p:spPr>
          <a:xfrm>
            <a:off x="162369" y="1384419"/>
            <a:ext cx="11810289" cy="53240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ability of the GRU to hold on to long-term dependencies or memory stems from the computations within the GRU cell to produce the hidden state.</a:t>
            </a:r>
            <a:endParaRPr/>
          </a:p>
          <a:p>
            <a:pPr marL="228600" lvl="0" indent="-228600" algn="l" rtl="0">
              <a:lnSpc>
                <a:spcPct val="90000"/>
              </a:lnSpc>
              <a:spcBef>
                <a:spcPts val="1000"/>
              </a:spcBef>
              <a:spcAft>
                <a:spcPts val="0"/>
              </a:spcAft>
              <a:buClr>
                <a:schemeClr val="dk1"/>
              </a:buClr>
              <a:buSzPts val="2800"/>
              <a:buChar char="•"/>
            </a:pPr>
            <a:r>
              <a:rPr lang="en-US"/>
              <a:t> While </a:t>
            </a:r>
            <a:r>
              <a:rPr lang="en-US" b="1"/>
              <a:t>LSTMs</a:t>
            </a:r>
            <a:r>
              <a:rPr lang="en-US"/>
              <a:t> have two different states passed between the cells — the </a:t>
            </a:r>
            <a:r>
              <a:rPr lang="en-US" b="1"/>
              <a:t>cell state</a:t>
            </a:r>
            <a:r>
              <a:rPr lang="en-US"/>
              <a:t> and </a:t>
            </a:r>
            <a:r>
              <a:rPr lang="en-US" b="1"/>
              <a:t>hidden state</a:t>
            </a:r>
            <a:r>
              <a:rPr lang="en-US"/>
              <a:t>, which carry the long and short-term memory, respectively — GRUs only have one hidden state transferred between time steps.</a:t>
            </a:r>
            <a:endParaRPr/>
          </a:p>
          <a:p>
            <a:pPr marL="228600" lvl="0" indent="-228600" algn="l" rtl="0">
              <a:lnSpc>
                <a:spcPct val="90000"/>
              </a:lnSpc>
              <a:spcBef>
                <a:spcPts val="1000"/>
              </a:spcBef>
              <a:spcAft>
                <a:spcPts val="0"/>
              </a:spcAft>
              <a:buClr>
                <a:schemeClr val="dk1"/>
              </a:buClr>
              <a:buSzPts val="2800"/>
              <a:buChar char="•"/>
            </a:pPr>
            <a:r>
              <a:rPr lang="en-US"/>
              <a:t> This hidden state is able to hold both the long-term and short-term dependencies at the same time due to the gating mechanisms and computations that the hidden state and input data go through.</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29" name="Google Shape;129;p8" descr="https://blog.floydhub.com/content/images/2019/07/image11.jpg"/>
          <p:cNvPicPr preferRelativeResize="0">
            <a:picLocks noGrp="1"/>
          </p:cNvPicPr>
          <p:nvPr>
            <p:ph type="body" idx="1"/>
          </p:nvPr>
        </p:nvPicPr>
        <p:blipFill rotWithShape="1">
          <a:blip r:embed="rId3">
            <a:alphaModFix/>
          </a:blip>
          <a:srcRect/>
          <a:stretch/>
        </p:blipFill>
        <p:spPr>
          <a:xfrm>
            <a:off x="281600" y="242400"/>
            <a:ext cx="12885000" cy="648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6"/>
            <a:ext cx="10515600" cy="48945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GRU</a:t>
            </a:r>
            <a:endParaRPr b="1"/>
          </a:p>
        </p:txBody>
      </p:sp>
      <p:sp>
        <p:nvSpPr>
          <p:cNvPr id="135" name="Google Shape;135;p9"/>
          <p:cNvSpPr txBox="1">
            <a:spLocks noGrp="1"/>
          </p:cNvSpPr>
          <p:nvPr>
            <p:ph type="body" idx="1"/>
          </p:nvPr>
        </p:nvSpPr>
        <p:spPr>
          <a:xfrm>
            <a:off x="213646" y="1401510"/>
            <a:ext cx="11793196" cy="517020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GRU cell contains only two gates: the </a:t>
            </a:r>
            <a:r>
              <a:rPr lang="en-US" b="1" i="1"/>
              <a:t>Update gate</a:t>
            </a:r>
            <a:r>
              <a:rPr lang="en-US"/>
              <a:t> and the </a:t>
            </a:r>
            <a:r>
              <a:rPr lang="en-US" b="1" i="1"/>
              <a:t>Reset gate</a:t>
            </a:r>
            <a:r>
              <a:rPr lang="en-US"/>
              <a:t>. Just like the gates in LSTMs, these gates in the GRU are </a:t>
            </a:r>
            <a:r>
              <a:rPr lang="en-US" b="1"/>
              <a:t>trained </a:t>
            </a:r>
            <a:r>
              <a:rPr lang="en-US"/>
              <a:t>to selectively filter out any irrelevant information while keeping what’s useful. </a:t>
            </a:r>
            <a:endParaRPr/>
          </a:p>
          <a:p>
            <a:pPr marL="228600" lvl="0" indent="-228600" algn="just" rtl="0">
              <a:lnSpc>
                <a:spcPct val="90000"/>
              </a:lnSpc>
              <a:spcBef>
                <a:spcPts val="1000"/>
              </a:spcBef>
              <a:spcAft>
                <a:spcPts val="0"/>
              </a:spcAft>
              <a:buClr>
                <a:schemeClr val="dk1"/>
              </a:buClr>
              <a:buSzPts val="2800"/>
              <a:buChar char="•"/>
            </a:pPr>
            <a:r>
              <a:rPr lang="en-US"/>
              <a:t>These gates are essentially vectors containing values between </a:t>
            </a:r>
            <a:r>
              <a:rPr lang="en-US" i="1"/>
              <a:t>0</a:t>
            </a:r>
            <a:r>
              <a:rPr lang="en-US"/>
              <a:t> to</a:t>
            </a:r>
            <a:r>
              <a:rPr lang="en-US" i="1"/>
              <a:t> 1</a:t>
            </a:r>
            <a:r>
              <a:rPr lang="en-US"/>
              <a:t> which will be multiplied with the input data and/or hidden state.</a:t>
            </a:r>
            <a:endParaRPr/>
          </a:p>
          <a:p>
            <a:pPr marL="228600" lvl="0" indent="-228600" algn="just" rtl="0">
              <a:lnSpc>
                <a:spcPct val="90000"/>
              </a:lnSpc>
              <a:spcBef>
                <a:spcPts val="1000"/>
              </a:spcBef>
              <a:spcAft>
                <a:spcPts val="0"/>
              </a:spcAft>
              <a:buClr>
                <a:schemeClr val="dk1"/>
              </a:buClr>
              <a:buSzPts val="2800"/>
              <a:buChar char="•"/>
            </a:pPr>
            <a:r>
              <a:rPr lang="en-US"/>
              <a:t> A </a:t>
            </a:r>
            <a:r>
              <a:rPr lang="en-US" i="1"/>
              <a:t>0</a:t>
            </a:r>
            <a:r>
              <a:rPr lang="en-US"/>
              <a:t> value in the gate vectors indicates that the corresponding data in the input or hidden state is unimportant and will, therefore, return as a zero. </a:t>
            </a:r>
            <a:endParaRPr/>
          </a:p>
          <a:p>
            <a:pPr marL="228600" lvl="0" indent="-228600" algn="just" rtl="0">
              <a:lnSpc>
                <a:spcPct val="90000"/>
              </a:lnSpc>
              <a:spcBef>
                <a:spcPts val="1000"/>
              </a:spcBef>
              <a:spcAft>
                <a:spcPts val="0"/>
              </a:spcAft>
              <a:buClr>
                <a:schemeClr val="dk1"/>
              </a:buClr>
              <a:buSzPts val="2800"/>
              <a:buChar char="•"/>
            </a:pPr>
            <a:r>
              <a:rPr lang="en-US"/>
              <a:t>On the other hand, a </a:t>
            </a:r>
            <a:r>
              <a:rPr lang="en-US" i="1"/>
              <a:t>1 </a:t>
            </a:r>
            <a:r>
              <a:rPr lang="en-US"/>
              <a:t>value in the gate vector means that the corresponding data is important and will be used.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1537</Words>
  <Application>Microsoft Office PowerPoint</Application>
  <PresentationFormat>Widescreen</PresentationFormat>
  <Paragraphs>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GRU Networks </vt:lpstr>
      <vt:lpstr>GRU (Gated Recurrent Unit)</vt:lpstr>
      <vt:lpstr>How do GRUs work?</vt:lpstr>
      <vt:lpstr>What is a Gated Recurrent Unit?</vt:lpstr>
      <vt:lpstr>GRU (Gated Recurrent Unit)</vt:lpstr>
      <vt:lpstr>GRU (Gated Recurrent Unit)</vt:lpstr>
      <vt:lpstr>But How Does It Really Work? Inner Workings of the GRU</vt:lpstr>
      <vt:lpstr>PowerPoint Presentation</vt:lpstr>
      <vt:lpstr>GRU</vt:lpstr>
      <vt:lpstr>The structure of a GRU unit is shown below.</vt:lpstr>
      <vt:lpstr>Reset Gate</vt:lpstr>
      <vt:lpstr>Update Gate</vt:lpstr>
      <vt:lpstr>Combining the outputs</vt:lpstr>
      <vt:lpstr>Solving the Vanishing / Exploding Gradient Problem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 Networks </dc:title>
  <dc:creator>Lenovo</dc:creator>
  <cp:lastModifiedBy>Kshitij Darwhekar</cp:lastModifiedBy>
  <cp:revision>3</cp:revision>
  <dcterms:created xsi:type="dcterms:W3CDTF">2021-10-06T10:18:54Z</dcterms:created>
  <dcterms:modified xsi:type="dcterms:W3CDTF">2022-12-09T02:58:59Z</dcterms:modified>
</cp:coreProperties>
</file>