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7" r:id="rId5"/>
    <p:sldId id="258" r:id="rId6"/>
    <p:sldId id="259" r:id="rId7"/>
    <p:sldId id="264" r:id="rId8"/>
    <p:sldId id="263" r:id="rId9"/>
    <p:sldId id="265" r:id="rId10"/>
    <p:sldId id="266" r:id="rId11"/>
    <p:sldId id="267" r:id="rId12"/>
    <p:sldId id="269" r:id="rId13"/>
    <p:sldId id="270" r:id="rId14"/>
    <p:sldId id="27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44"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8A8E-E7F3-C8A6-2D0E-4949AA6BD9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36022F-C965-50F7-D299-04BF90AD7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4E9552-A53B-1F76-F2A9-4CF26FA73675}"/>
              </a:ext>
            </a:extLst>
          </p:cNvPr>
          <p:cNvSpPr>
            <a:spLocks noGrp="1"/>
          </p:cNvSpPr>
          <p:nvPr>
            <p:ph type="dt" sz="half" idx="10"/>
          </p:nvPr>
        </p:nvSpPr>
        <p:spPr/>
        <p:txBody>
          <a:bodyPr/>
          <a:lstStyle/>
          <a:p>
            <a:fld id="{7F510256-C4B0-44BA-A91E-9970563DB909}" type="datetimeFigureOut">
              <a:rPr lang="en-IN" smtClean="0"/>
              <a:t>06-11-2022</a:t>
            </a:fld>
            <a:endParaRPr lang="en-IN"/>
          </a:p>
        </p:txBody>
      </p:sp>
      <p:sp>
        <p:nvSpPr>
          <p:cNvPr id="5" name="Footer Placeholder 4">
            <a:extLst>
              <a:ext uri="{FF2B5EF4-FFF2-40B4-BE49-F238E27FC236}">
                <a16:creationId xmlns:a16="http://schemas.microsoft.com/office/drawing/2014/main" id="{CED6D8E9-61E2-B0CB-FC1D-DC6207588F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22CE5-2B78-FB2C-2F55-B156838801E4}"/>
              </a:ext>
            </a:extLst>
          </p:cNvPr>
          <p:cNvSpPr>
            <a:spLocks noGrp="1"/>
          </p:cNvSpPr>
          <p:nvPr>
            <p:ph type="sldNum" sz="quarter" idx="12"/>
          </p:nvPr>
        </p:nvSpPr>
        <p:spPr/>
        <p:txBody>
          <a:bodyPr/>
          <a:lstStyle/>
          <a:p>
            <a:fld id="{C1953AC3-EDFA-430F-99D8-D5F180D5F069}" type="slidenum">
              <a:rPr lang="en-IN" smtClean="0"/>
              <a:t>‹#›</a:t>
            </a:fld>
            <a:endParaRPr lang="en-IN"/>
          </a:p>
        </p:txBody>
      </p:sp>
    </p:spTree>
    <p:extLst>
      <p:ext uri="{BB962C8B-B14F-4D97-AF65-F5344CB8AC3E}">
        <p14:creationId xmlns:p14="http://schemas.microsoft.com/office/powerpoint/2010/main" val="340628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5C4A-FF52-D05A-E5FC-7FBBBA50E5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EB12F3-4E56-3E23-567C-745B619DF4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D40736-A2F0-E58B-1856-30B0DB176BBB}"/>
              </a:ext>
            </a:extLst>
          </p:cNvPr>
          <p:cNvSpPr>
            <a:spLocks noGrp="1"/>
          </p:cNvSpPr>
          <p:nvPr>
            <p:ph type="dt" sz="half" idx="10"/>
          </p:nvPr>
        </p:nvSpPr>
        <p:spPr/>
        <p:txBody>
          <a:bodyPr/>
          <a:lstStyle/>
          <a:p>
            <a:fld id="{7F510256-C4B0-44BA-A91E-9970563DB909}" type="datetimeFigureOut">
              <a:rPr lang="en-IN" smtClean="0"/>
              <a:t>06-11-2022</a:t>
            </a:fld>
            <a:endParaRPr lang="en-IN"/>
          </a:p>
        </p:txBody>
      </p:sp>
      <p:sp>
        <p:nvSpPr>
          <p:cNvPr id="5" name="Footer Placeholder 4">
            <a:extLst>
              <a:ext uri="{FF2B5EF4-FFF2-40B4-BE49-F238E27FC236}">
                <a16:creationId xmlns:a16="http://schemas.microsoft.com/office/drawing/2014/main" id="{D474269A-E7AB-8B17-753A-FFD480904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C14897-3594-DFDE-D3DD-F573EA3C5234}"/>
              </a:ext>
            </a:extLst>
          </p:cNvPr>
          <p:cNvSpPr>
            <a:spLocks noGrp="1"/>
          </p:cNvSpPr>
          <p:nvPr>
            <p:ph type="sldNum" sz="quarter" idx="12"/>
          </p:nvPr>
        </p:nvSpPr>
        <p:spPr/>
        <p:txBody>
          <a:bodyPr/>
          <a:lstStyle/>
          <a:p>
            <a:fld id="{C1953AC3-EDFA-430F-99D8-D5F180D5F069}" type="slidenum">
              <a:rPr lang="en-IN" smtClean="0"/>
              <a:t>‹#›</a:t>
            </a:fld>
            <a:endParaRPr lang="en-IN"/>
          </a:p>
        </p:txBody>
      </p:sp>
    </p:spTree>
    <p:extLst>
      <p:ext uri="{BB962C8B-B14F-4D97-AF65-F5344CB8AC3E}">
        <p14:creationId xmlns:p14="http://schemas.microsoft.com/office/powerpoint/2010/main" val="51093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0EC0FE-9C52-A243-9A63-823CEA24E3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A60375-1AE6-C8F2-B12A-5DE63EA4F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9C2906-5D2A-002B-1463-4EB9EDADC3C7}"/>
              </a:ext>
            </a:extLst>
          </p:cNvPr>
          <p:cNvSpPr>
            <a:spLocks noGrp="1"/>
          </p:cNvSpPr>
          <p:nvPr>
            <p:ph type="dt" sz="half" idx="10"/>
          </p:nvPr>
        </p:nvSpPr>
        <p:spPr/>
        <p:txBody>
          <a:bodyPr/>
          <a:lstStyle/>
          <a:p>
            <a:fld id="{7F510256-C4B0-44BA-A91E-9970563DB909}" type="datetimeFigureOut">
              <a:rPr lang="en-IN" smtClean="0"/>
              <a:t>06-11-2022</a:t>
            </a:fld>
            <a:endParaRPr lang="en-IN"/>
          </a:p>
        </p:txBody>
      </p:sp>
      <p:sp>
        <p:nvSpPr>
          <p:cNvPr id="5" name="Footer Placeholder 4">
            <a:extLst>
              <a:ext uri="{FF2B5EF4-FFF2-40B4-BE49-F238E27FC236}">
                <a16:creationId xmlns:a16="http://schemas.microsoft.com/office/drawing/2014/main" id="{50C5EDAB-7BF7-B6ED-166A-121C8C9A0A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CC211B-D32D-95E4-44C7-4B94DEF52CC6}"/>
              </a:ext>
            </a:extLst>
          </p:cNvPr>
          <p:cNvSpPr>
            <a:spLocks noGrp="1"/>
          </p:cNvSpPr>
          <p:nvPr>
            <p:ph type="sldNum" sz="quarter" idx="12"/>
          </p:nvPr>
        </p:nvSpPr>
        <p:spPr/>
        <p:txBody>
          <a:bodyPr/>
          <a:lstStyle/>
          <a:p>
            <a:fld id="{C1953AC3-EDFA-430F-99D8-D5F180D5F069}" type="slidenum">
              <a:rPr lang="en-IN" smtClean="0"/>
              <a:t>‹#›</a:t>
            </a:fld>
            <a:endParaRPr lang="en-IN"/>
          </a:p>
        </p:txBody>
      </p:sp>
    </p:spTree>
    <p:extLst>
      <p:ext uri="{BB962C8B-B14F-4D97-AF65-F5344CB8AC3E}">
        <p14:creationId xmlns:p14="http://schemas.microsoft.com/office/powerpoint/2010/main" val="65535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D1CD-49BD-736E-2F42-8DD477E72A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370E78-F2CA-A7C7-C94E-A62398605E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CD48A9-E25F-1A39-2D5F-59655F433FFA}"/>
              </a:ext>
            </a:extLst>
          </p:cNvPr>
          <p:cNvSpPr>
            <a:spLocks noGrp="1"/>
          </p:cNvSpPr>
          <p:nvPr>
            <p:ph type="dt" sz="half" idx="10"/>
          </p:nvPr>
        </p:nvSpPr>
        <p:spPr/>
        <p:txBody>
          <a:bodyPr/>
          <a:lstStyle/>
          <a:p>
            <a:fld id="{7F510256-C4B0-44BA-A91E-9970563DB909}" type="datetimeFigureOut">
              <a:rPr lang="en-IN" smtClean="0"/>
              <a:t>06-11-2022</a:t>
            </a:fld>
            <a:endParaRPr lang="en-IN"/>
          </a:p>
        </p:txBody>
      </p:sp>
      <p:sp>
        <p:nvSpPr>
          <p:cNvPr id="5" name="Footer Placeholder 4">
            <a:extLst>
              <a:ext uri="{FF2B5EF4-FFF2-40B4-BE49-F238E27FC236}">
                <a16:creationId xmlns:a16="http://schemas.microsoft.com/office/drawing/2014/main" id="{1DA2667A-F265-735C-0797-BB888E2B84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A7F92-A5D1-9BE9-7F96-6DC1A90C6721}"/>
              </a:ext>
            </a:extLst>
          </p:cNvPr>
          <p:cNvSpPr>
            <a:spLocks noGrp="1"/>
          </p:cNvSpPr>
          <p:nvPr>
            <p:ph type="sldNum" sz="quarter" idx="12"/>
          </p:nvPr>
        </p:nvSpPr>
        <p:spPr/>
        <p:txBody>
          <a:bodyPr/>
          <a:lstStyle/>
          <a:p>
            <a:fld id="{C1953AC3-EDFA-430F-99D8-D5F180D5F069}" type="slidenum">
              <a:rPr lang="en-IN" smtClean="0"/>
              <a:t>‹#›</a:t>
            </a:fld>
            <a:endParaRPr lang="en-IN"/>
          </a:p>
        </p:txBody>
      </p:sp>
    </p:spTree>
    <p:extLst>
      <p:ext uri="{BB962C8B-B14F-4D97-AF65-F5344CB8AC3E}">
        <p14:creationId xmlns:p14="http://schemas.microsoft.com/office/powerpoint/2010/main" val="27703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94E8-85AB-F320-E84C-9AA8AA354F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EAA619-10F5-11D8-6130-861D7B1DFD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951767-CD4F-B8E4-3F6A-8D1D9C6F560A}"/>
              </a:ext>
            </a:extLst>
          </p:cNvPr>
          <p:cNvSpPr>
            <a:spLocks noGrp="1"/>
          </p:cNvSpPr>
          <p:nvPr>
            <p:ph type="dt" sz="half" idx="10"/>
          </p:nvPr>
        </p:nvSpPr>
        <p:spPr/>
        <p:txBody>
          <a:bodyPr/>
          <a:lstStyle/>
          <a:p>
            <a:fld id="{7F510256-C4B0-44BA-A91E-9970563DB909}" type="datetimeFigureOut">
              <a:rPr lang="en-IN" smtClean="0"/>
              <a:t>06-11-2022</a:t>
            </a:fld>
            <a:endParaRPr lang="en-IN"/>
          </a:p>
        </p:txBody>
      </p:sp>
      <p:sp>
        <p:nvSpPr>
          <p:cNvPr id="5" name="Footer Placeholder 4">
            <a:extLst>
              <a:ext uri="{FF2B5EF4-FFF2-40B4-BE49-F238E27FC236}">
                <a16:creationId xmlns:a16="http://schemas.microsoft.com/office/drawing/2014/main" id="{4A4CA972-58F1-595F-5D66-5EB22E2FBA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9311C-A25B-BEF0-97E1-8E0076D9C1E6}"/>
              </a:ext>
            </a:extLst>
          </p:cNvPr>
          <p:cNvSpPr>
            <a:spLocks noGrp="1"/>
          </p:cNvSpPr>
          <p:nvPr>
            <p:ph type="sldNum" sz="quarter" idx="12"/>
          </p:nvPr>
        </p:nvSpPr>
        <p:spPr/>
        <p:txBody>
          <a:bodyPr/>
          <a:lstStyle/>
          <a:p>
            <a:fld id="{C1953AC3-EDFA-430F-99D8-D5F180D5F069}" type="slidenum">
              <a:rPr lang="en-IN" smtClean="0"/>
              <a:t>‹#›</a:t>
            </a:fld>
            <a:endParaRPr lang="en-IN"/>
          </a:p>
        </p:txBody>
      </p:sp>
    </p:spTree>
    <p:extLst>
      <p:ext uri="{BB962C8B-B14F-4D97-AF65-F5344CB8AC3E}">
        <p14:creationId xmlns:p14="http://schemas.microsoft.com/office/powerpoint/2010/main" val="3943286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2C30-84BF-26C2-AC9A-BA72A498D1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D3F44C-13DC-5DF7-DD46-745BDA5507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8DA3B3-5A8A-BABE-B3B4-2F74070301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022E47-6C15-1BCE-0F52-E55FEE0E54E1}"/>
              </a:ext>
            </a:extLst>
          </p:cNvPr>
          <p:cNvSpPr>
            <a:spLocks noGrp="1"/>
          </p:cNvSpPr>
          <p:nvPr>
            <p:ph type="dt" sz="half" idx="10"/>
          </p:nvPr>
        </p:nvSpPr>
        <p:spPr/>
        <p:txBody>
          <a:bodyPr/>
          <a:lstStyle/>
          <a:p>
            <a:fld id="{7F510256-C4B0-44BA-A91E-9970563DB909}" type="datetimeFigureOut">
              <a:rPr lang="en-IN" smtClean="0"/>
              <a:t>06-11-2022</a:t>
            </a:fld>
            <a:endParaRPr lang="en-IN"/>
          </a:p>
        </p:txBody>
      </p:sp>
      <p:sp>
        <p:nvSpPr>
          <p:cNvPr id="6" name="Footer Placeholder 5">
            <a:extLst>
              <a:ext uri="{FF2B5EF4-FFF2-40B4-BE49-F238E27FC236}">
                <a16:creationId xmlns:a16="http://schemas.microsoft.com/office/drawing/2014/main" id="{C9791744-23EE-A970-A7E8-D178860359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1F9F72-E5CB-09DB-EA51-155BFC8FE00F}"/>
              </a:ext>
            </a:extLst>
          </p:cNvPr>
          <p:cNvSpPr>
            <a:spLocks noGrp="1"/>
          </p:cNvSpPr>
          <p:nvPr>
            <p:ph type="sldNum" sz="quarter" idx="12"/>
          </p:nvPr>
        </p:nvSpPr>
        <p:spPr/>
        <p:txBody>
          <a:bodyPr/>
          <a:lstStyle/>
          <a:p>
            <a:fld id="{C1953AC3-EDFA-430F-99D8-D5F180D5F069}" type="slidenum">
              <a:rPr lang="en-IN" smtClean="0"/>
              <a:t>‹#›</a:t>
            </a:fld>
            <a:endParaRPr lang="en-IN"/>
          </a:p>
        </p:txBody>
      </p:sp>
    </p:spTree>
    <p:extLst>
      <p:ext uri="{BB962C8B-B14F-4D97-AF65-F5344CB8AC3E}">
        <p14:creationId xmlns:p14="http://schemas.microsoft.com/office/powerpoint/2010/main" val="117557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6F6A-2168-2ADE-8E26-BD6AB1B4E0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B38B00-E130-1719-A074-502D67AC6B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1F1952-53B1-C09C-E06E-50E8CA9127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2F02AD-AAB0-88D7-00D4-A9093380E0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B6F70E-26CE-0787-BA2E-540D86F9BA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4E9C78-097C-34EA-B5E5-BCD2DC3BB7BD}"/>
              </a:ext>
            </a:extLst>
          </p:cNvPr>
          <p:cNvSpPr>
            <a:spLocks noGrp="1"/>
          </p:cNvSpPr>
          <p:nvPr>
            <p:ph type="dt" sz="half" idx="10"/>
          </p:nvPr>
        </p:nvSpPr>
        <p:spPr/>
        <p:txBody>
          <a:bodyPr/>
          <a:lstStyle/>
          <a:p>
            <a:fld id="{7F510256-C4B0-44BA-A91E-9970563DB909}" type="datetimeFigureOut">
              <a:rPr lang="en-IN" smtClean="0"/>
              <a:t>06-11-2022</a:t>
            </a:fld>
            <a:endParaRPr lang="en-IN"/>
          </a:p>
        </p:txBody>
      </p:sp>
      <p:sp>
        <p:nvSpPr>
          <p:cNvPr id="8" name="Footer Placeholder 7">
            <a:extLst>
              <a:ext uri="{FF2B5EF4-FFF2-40B4-BE49-F238E27FC236}">
                <a16:creationId xmlns:a16="http://schemas.microsoft.com/office/drawing/2014/main" id="{72B55953-8527-D25A-E1BA-DB96F5814F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344526-E575-B49D-2B37-0B6FE4770EBA}"/>
              </a:ext>
            </a:extLst>
          </p:cNvPr>
          <p:cNvSpPr>
            <a:spLocks noGrp="1"/>
          </p:cNvSpPr>
          <p:nvPr>
            <p:ph type="sldNum" sz="quarter" idx="12"/>
          </p:nvPr>
        </p:nvSpPr>
        <p:spPr/>
        <p:txBody>
          <a:bodyPr/>
          <a:lstStyle/>
          <a:p>
            <a:fld id="{C1953AC3-EDFA-430F-99D8-D5F180D5F069}" type="slidenum">
              <a:rPr lang="en-IN" smtClean="0"/>
              <a:t>‹#›</a:t>
            </a:fld>
            <a:endParaRPr lang="en-IN"/>
          </a:p>
        </p:txBody>
      </p:sp>
    </p:spTree>
    <p:extLst>
      <p:ext uri="{BB962C8B-B14F-4D97-AF65-F5344CB8AC3E}">
        <p14:creationId xmlns:p14="http://schemas.microsoft.com/office/powerpoint/2010/main" val="1583658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651C-6E00-FA35-5686-8037DFD81B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F6B12E-F224-CA5E-5879-9AF27278DFA5}"/>
              </a:ext>
            </a:extLst>
          </p:cNvPr>
          <p:cNvSpPr>
            <a:spLocks noGrp="1"/>
          </p:cNvSpPr>
          <p:nvPr>
            <p:ph type="dt" sz="half" idx="10"/>
          </p:nvPr>
        </p:nvSpPr>
        <p:spPr/>
        <p:txBody>
          <a:bodyPr/>
          <a:lstStyle/>
          <a:p>
            <a:fld id="{7F510256-C4B0-44BA-A91E-9970563DB909}" type="datetimeFigureOut">
              <a:rPr lang="en-IN" smtClean="0"/>
              <a:t>06-11-2022</a:t>
            </a:fld>
            <a:endParaRPr lang="en-IN"/>
          </a:p>
        </p:txBody>
      </p:sp>
      <p:sp>
        <p:nvSpPr>
          <p:cNvPr id="4" name="Footer Placeholder 3">
            <a:extLst>
              <a:ext uri="{FF2B5EF4-FFF2-40B4-BE49-F238E27FC236}">
                <a16:creationId xmlns:a16="http://schemas.microsoft.com/office/drawing/2014/main" id="{4E8AEE18-08A7-E866-A309-7FF7DA1F5C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36335F-B5F0-EC2F-9BCC-5B192F672346}"/>
              </a:ext>
            </a:extLst>
          </p:cNvPr>
          <p:cNvSpPr>
            <a:spLocks noGrp="1"/>
          </p:cNvSpPr>
          <p:nvPr>
            <p:ph type="sldNum" sz="quarter" idx="12"/>
          </p:nvPr>
        </p:nvSpPr>
        <p:spPr/>
        <p:txBody>
          <a:bodyPr/>
          <a:lstStyle/>
          <a:p>
            <a:fld id="{C1953AC3-EDFA-430F-99D8-D5F180D5F069}" type="slidenum">
              <a:rPr lang="en-IN" smtClean="0"/>
              <a:t>‹#›</a:t>
            </a:fld>
            <a:endParaRPr lang="en-IN"/>
          </a:p>
        </p:txBody>
      </p:sp>
    </p:spTree>
    <p:extLst>
      <p:ext uri="{BB962C8B-B14F-4D97-AF65-F5344CB8AC3E}">
        <p14:creationId xmlns:p14="http://schemas.microsoft.com/office/powerpoint/2010/main" val="3315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EB3EE-3708-BD00-23AF-065A1434464C}"/>
              </a:ext>
            </a:extLst>
          </p:cNvPr>
          <p:cNvSpPr>
            <a:spLocks noGrp="1"/>
          </p:cNvSpPr>
          <p:nvPr>
            <p:ph type="dt" sz="half" idx="10"/>
          </p:nvPr>
        </p:nvSpPr>
        <p:spPr/>
        <p:txBody>
          <a:bodyPr/>
          <a:lstStyle/>
          <a:p>
            <a:fld id="{7F510256-C4B0-44BA-A91E-9970563DB909}" type="datetimeFigureOut">
              <a:rPr lang="en-IN" smtClean="0"/>
              <a:t>06-11-2022</a:t>
            </a:fld>
            <a:endParaRPr lang="en-IN"/>
          </a:p>
        </p:txBody>
      </p:sp>
      <p:sp>
        <p:nvSpPr>
          <p:cNvPr id="3" name="Footer Placeholder 2">
            <a:extLst>
              <a:ext uri="{FF2B5EF4-FFF2-40B4-BE49-F238E27FC236}">
                <a16:creationId xmlns:a16="http://schemas.microsoft.com/office/drawing/2014/main" id="{449E69BE-AB33-EA0D-28EC-38C3FF99EB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E2E28E-C0CD-EF1A-6805-144114431C46}"/>
              </a:ext>
            </a:extLst>
          </p:cNvPr>
          <p:cNvSpPr>
            <a:spLocks noGrp="1"/>
          </p:cNvSpPr>
          <p:nvPr>
            <p:ph type="sldNum" sz="quarter" idx="12"/>
          </p:nvPr>
        </p:nvSpPr>
        <p:spPr/>
        <p:txBody>
          <a:bodyPr/>
          <a:lstStyle/>
          <a:p>
            <a:fld id="{C1953AC3-EDFA-430F-99D8-D5F180D5F069}" type="slidenum">
              <a:rPr lang="en-IN" smtClean="0"/>
              <a:t>‹#›</a:t>
            </a:fld>
            <a:endParaRPr lang="en-IN"/>
          </a:p>
        </p:txBody>
      </p:sp>
    </p:spTree>
    <p:extLst>
      <p:ext uri="{BB962C8B-B14F-4D97-AF65-F5344CB8AC3E}">
        <p14:creationId xmlns:p14="http://schemas.microsoft.com/office/powerpoint/2010/main" val="3392422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563B5-DD26-D368-BF66-2B345FB93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6D354A-BA46-E9BE-0270-014BEDFD64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A713FC-A58A-3F75-1CD6-9909D5AB9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94E457-CCAE-B3C6-6B2D-B82FAE09B171}"/>
              </a:ext>
            </a:extLst>
          </p:cNvPr>
          <p:cNvSpPr>
            <a:spLocks noGrp="1"/>
          </p:cNvSpPr>
          <p:nvPr>
            <p:ph type="dt" sz="half" idx="10"/>
          </p:nvPr>
        </p:nvSpPr>
        <p:spPr/>
        <p:txBody>
          <a:bodyPr/>
          <a:lstStyle/>
          <a:p>
            <a:fld id="{7F510256-C4B0-44BA-A91E-9970563DB909}" type="datetimeFigureOut">
              <a:rPr lang="en-IN" smtClean="0"/>
              <a:t>06-11-2022</a:t>
            </a:fld>
            <a:endParaRPr lang="en-IN"/>
          </a:p>
        </p:txBody>
      </p:sp>
      <p:sp>
        <p:nvSpPr>
          <p:cNvPr id="6" name="Footer Placeholder 5">
            <a:extLst>
              <a:ext uri="{FF2B5EF4-FFF2-40B4-BE49-F238E27FC236}">
                <a16:creationId xmlns:a16="http://schemas.microsoft.com/office/drawing/2014/main" id="{2B2E0B1F-D027-E918-99A9-9C282CED0C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CF365-C55D-A262-3656-C6B81B89B885}"/>
              </a:ext>
            </a:extLst>
          </p:cNvPr>
          <p:cNvSpPr>
            <a:spLocks noGrp="1"/>
          </p:cNvSpPr>
          <p:nvPr>
            <p:ph type="sldNum" sz="quarter" idx="12"/>
          </p:nvPr>
        </p:nvSpPr>
        <p:spPr/>
        <p:txBody>
          <a:bodyPr/>
          <a:lstStyle/>
          <a:p>
            <a:fld id="{C1953AC3-EDFA-430F-99D8-D5F180D5F069}" type="slidenum">
              <a:rPr lang="en-IN" smtClean="0"/>
              <a:t>‹#›</a:t>
            </a:fld>
            <a:endParaRPr lang="en-IN"/>
          </a:p>
        </p:txBody>
      </p:sp>
    </p:spTree>
    <p:extLst>
      <p:ext uri="{BB962C8B-B14F-4D97-AF65-F5344CB8AC3E}">
        <p14:creationId xmlns:p14="http://schemas.microsoft.com/office/powerpoint/2010/main" val="152431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D90B-98C2-EC27-8242-5A774B696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93E8B0-5786-A3CE-4FAF-87AC9774F1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7731CA-B8D6-1976-AA52-3BAA3EC5E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E9F1F-2902-E42D-C117-FE8BD154F0F0}"/>
              </a:ext>
            </a:extLst>
          </p:cNvPr>
          <p:cNvSpPr>
            <a:spLocks noGrp="1"/>
          </p:cNvSpPr>
          <p:nvPr>
            <p:ph type="dt" sz="half" idx="10"/>
          </p:nvPr>
        </p:nvSpPr>
        <p:spPr/>
        <p:txBody>
          <a:bodyPr/>
          <a:lstStyle/>
          <a:p>
            <a:fld id="{7F510256-C4B0-44BA-A91E-9970563DB909}" type="datetimeFigureOut">
              <a:rPr lang="en-IN" smtClean="0"/>
              <a:t>06-11-2022</a:t>
            </a:fld>
            <a:endParaRPr lang="en-IN"/>
          </a:p>
        </p:txBody>
      </p:sp>
      <p:sp>
        <p:nvSpPr>
          <p:cNvPr id="6" name="Footer Placeholder 5">
            <a:extLst>
              <a:ext uri="{FF2B5EF4-FFF2-40B4-BE49-F238E27FC236}">
                <a16:creationId xmlns:a16="http://schemas.microsoft.com/office/drawing/2014/main" id="{795D7142-9E64-9EB4-C4F1-701509342C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8F6D28-A77D-2F89-7A76-DA1ABDAD064E}"/>
              </a:ext>
            </a:extLst>
          </p:cNvPr>
          <p:cNvSpPr>
            <a:spLocks noGrp="1"/>
          </p:cNvSpPr>
          <p:nvPr>
            <p:ph type="sldNum" sz="quarter" idx="12"/>
          </p:nvPr>
        </p:nvSpPr>
        <p:spPr/>
        <p:txBody>
          <a:bodyPr/>
          <a:lstStyle/>
          <a:p>
            <a:fld id="{C1953AC3-EDFA-430F-99D8-D5F180D5F069}" type="slidenum">
              <a:rPr lang="en-IN" smtClean="0"/>
              <a:t>‹#›</a:t>
            </a:fld>
            <a:endParaRPr lang="en-IN"/>
          </a:p>
        </p:txBody>
      </p:sp>
    </p:spTree>
    <p:extLst>
      <p:ext uri="{BB962C8B-B14F-4D97-AF65-F5344CB8AC3E}">
        <p14:creationId xmlns:p14="http://schemas.microsoft.com/office/powerpoint/2010/main" val="21216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E8732C-2487-743A-D5D5-934F0669F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2E55B0-1C1B-F789-618D-180F0B123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1590AA-D591-8A80-B74F-1746EB237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10256-C4B0-44BA-A91E-9970563DB909}" type="datetimeFigureOut">
              <a:rPr lang="en-IN" smtClean="0"/>
              <a:t>06-11-2022</a:t>
            </a:fld>
            <a:endParaRPr lang="en-IN"/>
          </a:p>
        </p:txBody>
      </p:sp>
      <p:sp>
        <p:nvSpPr>
          <p:cNvPr id="5" name="Footer Placeholder 4">
            <a:extLst>
              <a:ext uri="{FF2B5EF4-FFF2-40B4-BE49-F238E27FC236}">
                <a16:creationId xmlns:a16="http://schemas.microsoft.com/office/drawing/2014/main" id="{844EF947-8FE1-03C0-3838-3BC97C74B4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661F70-5193-D78E-F34B-BAA515196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53AC3-EDFA-430F-99D8-D5F180D5F069}" type="slidenum">
              <a:rPr lang="en-IN" smtClean="0"/>
              <a:t>‹#›</a:t>
            </a:fld>
            <a:endParaRPr lang="en-IN"/>
          </a:p>
        </p:txBody>
      </p:sp>
    </p:spTree>
    <p:extLst>
      <p:ext uri="{BB962C8B-B14F-4D97-AF65-F5344CB8AC3E}">
        <p14:creationId xmlns:p14="http://schemas.microsoft.com/office/powerpoint/2010/main" val="17938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pdf/1406.1078v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C679C-2ECB-E7E0-2815-9EEA03F7989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3EE7DB6-8800-C8B0-B6CE-3660FEB6F69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1023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95D3-34BF-A9B1-E8F3-A2568F7043B4}"/>
              </a:ext>
            </a:extLst>
          </p:cNvPr>
          <p:cNvSpPr>
            <a:spLocks noGrp="1"/>
          </p:cNvSpPr>
          <p:nvPr>
            <p:ph type="title"/>
          </p:nvPr>
        </p:nvSpPr>
        <p:spPr/>
        <p:txBody>
          <a:bodyPr/>
          <a:lstStyle/>
          <a:p>
            <a:r>
              <a:rPr lang="en-IN" b="0" i="0" dirty="0">
                <a:solidFill>
                  <a:srgbClr val="222222"/>
                </a:solidFill>
                <a:effectLst/>
                <a:latin typeface="Lato" panose="020F0502020204030203" pitchFamily="34" charset="0"/>
              </a:rPr>
              <a:t>How GRU Works</a:t>
            </a:r>
            <a:br>
              <a:rPr lang="en-IN"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0C4109BD-C4A0-E6C2-509A-08E31C718CF1}"/>
              </a:ext>
            </a:extLst>
          </p:cNvPr>
          <p:cNvSpPr>
            <a:spLocks noGrp="1"/>
          </p:cNvSpPr>
          <p:nvPr>
            <p:ph idx="1"/>
          </p:nvPr>
        </p:nvSpPr>
        <p:spPr/>
        <p:txBody>
          <a:bodyPr>
            <a:normAutofit/>
          </a:bodyPr>
          <a:lstStyle/>
          <a:p>
            <a:r>
              <a:rPr lang="en-US" b="0" i="0" dirty="0">
                <a:solidFill>
                  <a:srgbClr val="222222"/>
                </a:solidFill>
                <a:effectLst/>
                <a:latin typeface="Lato" panose="020F0502020204030203" pitchFamily="34" charset="0"/>
              </a:rPr>
              <a:t>Now let’s see the functioning of these gates. To find the Hidden state </a:t>
            </a:r>
            <a:r>
              <a:rPr lang="en-US" b="0" i="0" dirty="0" err="1">
                <a:solidFill>
                  <a:srgbClr val="222222"/>
                </a:solidFill>
                <a:effectLst/>
                <a:latin typeface="Lato" panose="020F0502020204030203" pitchFamily="34" charset="0"/>
              </a:rPr>
              <a:t>Ht</a:t>
            </a:r>
            <a:r>
              <a:rPr lang="en-US" b="0" i="0" dirty="0">
                <a:solidFill>
                  <a:srgbClr val="222222"/>
                </a:solidFill>
                <a:effectLst/>
                <a:latin typeface="Lato" panose="020F0502020204030203" pitchFamily="34" charset="0"/>
              </a:rPr>
              <a:t> in GRU, it follows a two-step process. The first step is to generate what is known as the candidate hidden state. As shown below</a:t>
            </a:r>
          </a:p>
          <a:p>
            <a:r>
              <a:rPr lang="en-IN" b="0" i="0" dirty="0">
                <a:solidFill>
                  <a:srgbClr val="222222"/>
                </a:solidFill>
                <a:effectLst/>
                <a:latin typeface="Lato" panose="020F0502020204030203" pitchFamily="34" charset="0"/>
              </a:rPr>
              <a:t>Candidate Hidden State</a:t>
            </a:r>
          </a:p>
          <a:p>
            <a:r>
              <a:rPr lang="en-US" b="0" i="0" dirty="0">
                <a:solidFill>
                  <a:srgbClr val="222222"/>
                </a:solidFill>
                <a:effectLst/>
                <a:latin typeface="Lato" panose="020F0502020204030203" pitchFamily="34" charset="0"/>
              </a:rPr>
              <a:t>It takes in the input and the hidden state from the previous timestamp t-1 which is multiplied by the reset gate output rt. Later passed this entire information to the tanh function, the resultant value is the candidate’s hidden state.</a:t>
            </a:r>
            <a:endParaRPr lang="en-IN" dirty="0"/>
          </a:p>
        </p:txBody>
      </p:sp>
      <p:pic>
        <p:nvPicPr>
          <p:cNvPr id="4" name="Picture 3">
            <a:extLst>
              <a:ext uri="{FF2B5EF4-FFF2-40B4-BE49-F238E27FC236}">
                <a16:creationId xmlns:a16="http://schemas.microsoft.com/office/drawing/2014/main" id="{6FA47B18-BDEF-CEA0-5FF9-64247DDD0AF2}"/>
              </a:ext>
            </a:extLst>
          </p:cNvPr>
          <p:cNvPicPr>
            <a:picLocks noChangeAspect="1"/>
          </p:cNvPicPr>
          <p:nvPr/>
        </p:nvPicPr>
        <p:blipFill>
          <a:blip r:embed="rId2"/>
          <a:stretch>
            <a:fillRect/>
          </a:stretch>
        </p:blipFill>
        <p:spPr>
          <a:xfrm>
            <a:off x="5680409" y="3172619"/>
            <a:ext cx="3333750" cy="828675"/>
          </a:xfrm>
          <a:prstGeom prst="rect">
            <a:avLst/>
          </a:prstGeom>
        </p:spPr>
      </p:pic>
      <p:pic>
        <p:nvPicPr>
          <p:cNvPr id="5" name="Picture 4">
            <a:extLst>
              <a:ext uri="{FF2B5EF4-FFF2-40B4-BE49-F238E27FC236}">
                <a16:creationId xmlns:a16="http://schemas.microsoft.com/office/drawing/2014/main" id="{A63F61DE-9E78-5725-98A1-72332310452F}"/>
              </a:ext>
            </a:extLst>
          </p:cNvPr>
          <p:cNvPicPr>
            <a:picLocks noChangeAspect="1"/>
          </p:cNvPicPr>
          <p:nvPr/>
        </p:nvPicPr>
        <p:blipFill>
          <a:blip r:embed="rId3"/>
          <a:stretch>
            <a:fillRect/>
          </a:stretch>
        </p:blipFill>
        <p:spPr>
          <a:xfrm>
            <a:off x="5918534" y="5683250"/>
            <a:ext cx="3095625" cy="628650"/>
          </a:xfrm>
          <a:prstGeom prst="rect">
            <a:avLst/>
          </a:prstGeom>
        </p:spPr>
      </p:pic>
    </p:spTree>
    <p:extLst>
      <p:ext uri="{BB962C8B-B14F-4D97-AF65-F5344CB8AC3E}">
        <p14:creationId xmlns:p14="http://schemas.microsoft.com/office/powerpoint/2010/main" val="10281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2E52-0FCD-80CB-60BE-47B2DEB513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7AF1FD-BAA9-C769-1A35-A8594E130D34}"/>
              </a:ext>
            </a:extLst>
          </p:cNvPr>
          <p:cNvSpPr>
            <a:spLocks noGrp="1"/>
          </p:cNvSpPr>
          <p:nvPr>
            <p:ph idx="1"/>
          </p:nvPr>
        </p:nvSpPr>
        <p:spPr/>
        <p:txBody>
          <a:bodyPr/>
          <a:lstStyle/>
          <a:p>
            <a:pPr algn="l"/>
            <a:r>
              <a:rPr lang="en-US" b="0" i="0" dirty="0">
                <a:solidFill>
                  <a:srgbClr val="222222"/>
                </a:solidFill>
                <a:effectLst/>
                <a:latin typeface="Lato" panose="020F0502020204030203" pitchFamily="34" charset="0"/>
              </a:rPr>
              <a:t>The most important part of this equation is how we are using the value of the reset gate to control how much influence the previous hidden state can have on the candidate state.</a:t>
            </a:r>
          </a:p>
          <a:p>
            <a:pPr algn="l"/>
            <a:r>
              <a:rPr lang="en-US" b="0" i="0" dirty="0">
                <a:solidFill>
                  <a:srgbClr val="222222"/>
                </a:solidFill>
                <a:effectLst/>
                <a:latin typeface="Lato" panose="020F0502020204030203" pitchFamily="34" charset="0"/>
              </a:rPr>
              <a:t>If the value of rt is equal to 1 then it means the entire information from the previous hidden state Ht-1 is being considered. Likewise, if the value of rt is 0 then that means the information from the previous hidden state is completely ignored.</a:t>
            </a:r>
          </a:p>
          <a:p>
            <a:endParaRPr lang="en-IN" dirty="0"/>
          </a:p>
        </p:txBody>
      </p:sp>
    </p:spTree>
    <p:extLst>
      <p:ext uri="{BB962C8B-B14F-4D97-AF65-F5344CB8AC3E}">
        <p14:creationId xmlns:p14="http://schemas.microsoft.com/office/powerpoint/2010/main" val="166353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B5DF-88DE-80CB-F055-1E2E0A5E52F2}"/>
              </a:ext>
            </a:extLst>
          </p:cNvPr>
          <p:cNvSpPr>
            <a:spLocks noGrp="1"/>
          </p:cNvSpPr>
          <p:nvPr>
            <p:ph type="title"/>
          </p:nvPr>
        </p:nvSpPr>
        <p:spPr/>
        <p:txBody>
          <a:bodyPr/>
          <a:lstStyle/>
          <a:p>
            <a:r>
              <a:rPr lang="en-IN" b="0" i="0" dirty="0">
                <a:solidFill>
                  <a:srgbClr val="222222"/>
                </a:solidFill>
                <a:effectLst/>
                <a:latin typeface="Lato" panose="020F0502020204030203" pitchFamily="34" charset="0"/>
              </a:rPr>
              <a:t>Hidden state</a:t>
            </a:r>
            <a:br>
              <a:rPr lang="en-IN"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A9F48CA5-9213-E9EA-F7C2-3835D663656B}"/>
              </a:ext>
            </a:extLst>
          </p:cNvPr>
          <p:cNvSpPr>
            <a:spLocks noGrp="1"/>
          </p:cNvSpPr>
          <p:nvPr>
            <p:ph idx="1"/>
          </p:nvPr>
        </p:nvSpPr>
        <p:spPr/>
        <p:txBody>
          <a:bodyPr/>
          <a:lstStyle/>
          <a:p>
            <a:r>
              <a:rPr lang="en-US" b="0" i="0" dirty="0">
                <a:solidFill>
                  <a:srgbClr val="222222"/>
                </a:solidFill>
                <a:effectLst/>
                <a:latin typeface="Lato" panose="020F0502020204030203" pitchFamily="34" charset="0"/>
              </a:rPr>
              <a:t>Once we have the candidate state, it is used to generate the current hidden state Ht. It is where the Update gate comes into the picture. Now, this is a very interesting equation, instead of using a separate gate like in LSTM in GRU we use a single update gate to control both the historical information which is Ht-1 as well as the new information which comes from the candidate state.</a:t>
            </a:r>
          </a:p>
          <a:p>
            <a:endParaRPr lang="en-IN" dirty="0"/>
          </a:p>
        </p:txBody>
      </p:sp>
      <p:pic>
        <p:nvPicPr>
          <p:cNvPr id="4" name="Picture 3">
            <a:extLst>
              <a:ext uri="{FF2B5EF4-FFF2-40B4-BE49-F238E27FC236}">
                <a16:creationId xmlns:a16="http://schemas.microsoft.com/office/drawing/2014/main" id="{34D4F89C-9684-25ED-E940-56A87E4B71AB}"/>
              </a:ext>
            </a:extLst>
          </p:cNvPr>
          <p:cNvPicPr>
            <a:picLocks noChangeAspect="1"/>
          </p:cNvPicPr>
          <p:nvPr/>
        </p:nvPicPr>
        <p:blipFill>
          <a:blip r:embed="rId2"/>
          <a:stretch>
            <a:fillRect/>
          </a:stretch>
        </p:blipFill>
        <p:spPr>
          <a:xfrm>
            <a:off x="4872037" y="4603082"/>
            <a:ext cx="2447925" cy="571500"/>
          </a:xfrm>
          <a:prstGeom prst="rect">
            <a:avLst/>
          </a:prstGeom>
        </p:spPr>
      </p:pic>
    </p:spTree>
    <p:extLst>
      <p:ext uri="{BB962C8B-B14F-4D97-AF65-F5344CB8AC3E}">
        <p14:creationId xmlns:p14="http://schemas.microsoft.com/office/powerpoint/2010/main" val="288755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DB1A-B25F-FBA9-78B4-A4E8473372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05EA48-87D7-CC11-FA34-CF05E1EA90C8}"/>
              </a:ext>
            </a:extLst>
          </p:cNvPr>
          <p:cNvSpPr>
            <a:spLocks noGrp="1"/>
          </p:cNvSpPr>
          <p:nvPr>
            <p:ph idx="1"/>
          </p:nvPr>
        </p:nvSpPr>
        <p:spPr/>
        <p:txBody>
          <a:bodyPr/>
          <a:lstStyle/>
          <a:p>
            <a:r>
              <a:rPr lang="en-US" b="0" i="0" dirty="0">
                <a:solidFill>
                  <a:srgbClr val="222222"/>
                </a:solidFill>
                <a:effectLst/>
                <a:latin typeface="Lato" panose="020F0502020204030203" pitchFamily="34" charset="0"/>
              </a:rPr>
              <a:t>Now assume the value of </a:t>
            </a:r>
            <a:r>
              <a:rPr lang="en-US" b="0" i="0" dirty="0" err="1">
                <a:solidFill>
                  <a:srgbClr val="222222"/>
                </a:solidFill>
                <a:effectLst/>
                <a:latin typeface="Lato" panose="020F0502020204030203" pitchFamily="34" charset="0"/>
              </a:rPr>
              <a:t>ut</a:t>
            </a:r>
            <a:r>
              <a:rPr lang="en-US" b="0" i="0" dirty="0">
                <a:solidFill>
                  <a:srgbClr val="222222"/>
                </a:solidFill>
                <a:effectLst/>
                <a:latin typeface="Lato" panose="020F0502020204030203" pitchFamily="34" charset="0"/>
              </a:rPr>
              <a:t> is around 0 then the first term in the equation will vanish which means the new hidden state will not have much information from the previous hidden state. On the other hand, the second part becomes almost one that essentially means the hidden state at the current timestamp will consist of the information from the candidate state only.</a:t>
            </a:r>
          </a:p>
          <a:p>
            <a:endParaRPr lang="en-IN" dirty="0"/>
          </a:p>
        </p:txBody>
      </p:sp>
      <p:pic>
        <p:nvPicPr>
          <p:cNvPr id="4" name="Picture 3">
            <a:extLst>
              <a:ext uri="{FF2B5EF4-FFF2-40B4-BE49-F238E27FC236}">
                <a16:creationId xmlns:a16="http://schemas.microsoft.com/office/drawing/2014/main" id="{41AF9A72-25CA-1D67-A657-3D1F944175EF}"/>
              </a:ext>
            </a:extLst>
          </p:cNvPr>
          <p:cNvPicPr>
            <a:picLocks noChangeAspect="1"/>
          </p:cNvPicPr>
          <p:nvPr/>
        </p:nvPicPr>
        <p:blipFill>
          <a:blip r:embed="rId2"/>
          <a:stretch>
            <a:fillRect/>
          </a:stretch>
        </p:blipFill>
        <p:spPr>
          <a:xfrm rot="10800000" flipV="1">
            <a:off x="4752724" y="4358188"/>
            <a:ext cx="2333625" cy="614864"/>
          </a:xfrm>
          <a:prstGeom prst="rect">
            <a:avLst/>
          </a:prstGeom>
        </p:spPr>
      </p:pic>
    </p:spTree>
    <p:extLst>
      <p:ext uri="{BB962C8B-B14F-4D97-AF65-F5344CB8AC3E}">
        <p14:creationId xmlns:p14="http://schemas.microsoft.com/office/powerpoint/2010/main" val="6920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5BC7-9CA5-9DDA-712E-37A17F357A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F115B8-8748-4422-1A3C-32E167218F27}"/>
              </a:ext>
            </a:extLst>
          </p:cNvPr>
          <p:cNvSpPr>
            <a:spLocks noGrp="1"/>
          </p:cNvSpPr>
          <p:nvPr>
            <p:ph idx="1"/>
          </p:nvPr>
        </p:nvSpPr>
        <p:spPr/>
        <p:txBody>
          <a:bodyPr/>
          <a:lstStyle/>
          <a:p>
            <a:pPr algn="l"/>
            <a:r>
              <a:rPr lang="en-US" b="0" i="0" dirty="0">
                <a:solidFill>
                  <a:srgbClr val="222222"/>
                </a:solidFill>
                <a:effectLst/>
                <a:latin typeface="Lato" panose="020F0502020204030203" pitchFamily="34" charset="0"/>
              </a:rPr>
              <a:t>Similarly, if the value of </a:t>
            </a:r>
            <a:r>
              <a:rPr lang="en-US" b="0" i="0" dirty="0" err="1">
                <a:solidFill>
                  <a:srgbClr val="222222"/>
                </a:solidFill>
                <a:effectLst/>
                <a:latin typeface="Lato" panose="020F0502020204030203" pitchFamily="34" charset="0"/>
              </a:rPr>
              <a:t>ut</a:t>
            </a:r>
            <a:r>
              <a:rPr lang="en-US" b="0" i="0" dirty="0">
                <a:solidFill>
                  <a:srgbClr val="222222"/>
                </a:solidFill>
                <a:effectLst/>
                <a:latin typeface="Lato" panose="020F0502020204030203" pitchFamily="34" charset="0"/>
              </a:rPr>
              <a:t> is on the second term will become entirely 0 and the current hidden state will entirely depend on the first term </a:t>
            </a:r>
            <a:r>
              <a:rPr lang="en-US" b="0" i="0" dirty="0" err="1">
                <a:solidFill>
                  <a:srgbClr val="222222"/>
                </a:solidFill>
                <a:effectLst/>
                <a:latin typeface="Lato" panose="020F0502020204030203" pitchFamily="34" charset="0"/>
              </a:rPr>
              <a:t>i.e</a:t>
            </a:r>
            <a:r>
              <a:rPr lang="en-US" b="0" i="0" dirty="0">
                <a:solidFill>
                  <a:srgbClr val="222222"/>
                </a:solidFill>
                <a:effectLst/>
                <a:latin typeface="Lato" panose="020F0502020204030203" pitchFamily="34" charset="0"/>
              </a:rPr>
              <a:t> the information from the hidden state at the previous timestamp t-1.</a:t>
            </a:r>
          </a:p>
          <a:p>
            <a:br>
              <a:rPr lang="en-US" dirty="0"/>
            </a:br>
            <a:endParaRPr lang="en-IN" dirty="0"/>
          </a:p>
        </p:txBody>
      </p:sp>
      <p:pic>
        <p:nvPicPr>
          <p:cNvPr id="4" name="Picture 3">
            <a:extLst>
              <a:ext uri="{FF2B5EF4-FFF2-40B4-BE49-F238E27FC236}">
                <a16:creationId xmlns:a16="http://schemas.microsoft.com/office/drawing/2014/main" id="{963F51D4-C35F-6A56-E429-877F94BB975B}"/>
              </a:ext>
            </a:extLst>
          </p:cNvPr>
          <p:cNvPicPr>
            <a:picLocks noChangeAspect="1"/>
          </p:cNvPicPr>
          <p:nvPr/>
        </p:nvPicPr>
        <p:blipFill>
          <a:blip r:embed="rId2"/>
          <a:stretch>
            <a:fillRect/>
          </a:stretch>
        </p:blipFill>
        <p:spPr>
          <a:xfrm>
            <a:off x="3950619" y="4127834"/>
            <a:ext cx="2333625" cy="495300"/>
          </a:xfrm>
          <a:prstGeom prst="rect">
            <a:avLst/>
          </a:prstGeom>
        </p:spPr>
      </p:pic>
    </p:spTree>
    <p:extLst>
      <p:ext uri="{BB962C8B-B14F-4D97-AF65-F5344CB8AC3E}">
        <p14:creationId xmlns:p14="http://schemas.microsoft.com/office/powerpoint/2010/main" val="2740013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F205-E478-72FB-8914-53E9041AAB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634400-993D-5093-1F38-3811718D82BF}"/>
              </a:ext>
            </a:extLst>
          </p:cNvPr>
          <p:cNvSpPr>
            <a:spLocks noGrp="1"/>
          </p:cNvSpPr>
          <p:nvPr>
            <p:ph idx="1"/>
          </p:nvPr>
        </p:nvSpPr>
        <p:spPr/>
        <p:txBody>
          <a:bodyPr>
            <a:normAutofit fontScale="77500" lnSpcReduction="20000"/>
          </a:bodyPr>
          <a:lstStyle/>
          <a:p>
            <a:pPr algn="l"/>
            <a:r>
              <a:rPr lang="en-US" b="1" i="0" dirty="0">
                <a:solidFill>
                  <a:srgbClr val="000000"/>
                </a:solidFill>
                <a:effectLst/>
                <a:latin typeface="EB Garamond" panose="020B0604020202020204" pitchFamily="2" charset="0"/>
              </a:rPr>
              <a:t>What is the difference between GRU &amp; </a:t>
            </a:r>
            <a:r>
              <a:rPr lang="en-US" b="1" i="0" dirty="0" err="1">
                <a:solidFill>
                  <a:srgbClr val="000000"/>
                </a:solidFill>
                <a:effectLst/>
                <a:latin typeface="EB Garamond" panose="020B0604020202020204" pitchFamily="2" charset="0"/>
              </a:rPr>
              <a:t>LSTM?</a:t>
            </a:r>
            <a:r>
              <a:rPr lang="en-US" b="0" i="0" dirty="0" err="1">
                <a:solidFill>
                  <a:srgbClr val="000000"/>
                </a:solidFill>
                <a:effectLst/>
                <a:latin typeface="EB Garamond" panose="020B0604020202020204" pitchFamily="2" charset="0"/>
              </a:rPr>
              <a:t>The</a:t>
            </a:r>
            <a:r>
              <a:rPr lang="en-US" b="0" i="0" dirty="0">
                <a:solidFill>
                  <a:srgbClr val="000000"/>
                </a:solidFill>
                <a:effectLst/>
                <a:latin typeface="EB Garamond" panose="020B0604020202020204" pitchFamily="2" charset="0"/>
              </a:rPr>
              <a:t> few differencing points are as follows:</a:t>
            </a:r>
            <a:br>
              <a:rPr lang="en-US" b="0" i="0" dirty="0">
                <a:solidFill>
                  <a:srgbClr val="000000"/>
                </a:solidFill>
                <a:effectLst/>
                <a:latin typeface="EB Garamond" panose="020B0604020202020204" pitchFamily="2" charset="0"/>
              </a:rPr>
            </a:br>
            <a:r>
              <a:rPr lang="en-US" b="0" i="0" dirty="0">
                <a:solidFill>
                  <a:srgbClr val="000000"/>
                </a:solidFill>
                <a:effectLst/>
                <a:latin typeface="EB Garamond" panose="020B0604020202020204" pitchFamily="2" charset="0"/>
              </a:rPr>
              <a:t>The GRU has two gates, LSTM has three gates</a:t>
            </a:r>
            <a:br>
              <a:rPr lang="en-US" b="0" i="0" dirty="0">
                <a:solidFill>
                  <a:srgbClr val="000000"/>
                </a:solidFill>
                <a:effectLst/>
                <a:latin typeface="EB Garamond" panose="020B0604020202020204" pitchFamily="2" charset="0"/>
              </a:rPr>
            </a:br>
            <a:r>
              <a:rPr lang="en-US" b="0" i="0" dirty="0">
                <a:solidFill>
                  <a:srgbClr val="000000"/>
                </a:solidFill>
                <a:effectLst/>
                <a:latin typeface="EB Garamond" panose="020B0604020202020204" pitchFamily="2" charset="0"/>
              </a:rPr>
              <a:t>GRU does not possess any internal memory, they don’t have an output gate that is present in LSTM</a:t>
            </a:r>
            <a:br>
              <a:rPr lang="en-US" b="0" i="0" dirty="0">
                <a:solidFill>
                  <a:srgbClr val="000000"/>
                </a:solidFill>
                <a:effectLst/>
                <a:latin typeface="EB Garamond" panose="020B0604020202020204" pitchFamily="2" charset="0"/>
              </a:rPr>
            </a:br>
            <a:r>
              <a:rPr lang="en-US" b="0" i="0" dirty="0">
                <a:solidFill>
                  <a:srgbClr val="000000"/>
                </a:solidFill>
                <a:effectLst/>
                <a:latin typeface="EB Garamond" panose="020B0604020202020204" pitchFamily="2" charset="0"/>
              </a:rPr>
              <a:t>In LSTM the input gate and target gate are coupled by an update gate and in GRU reset gate is applied directly to the previous hidden state. In LSTM the responsibility of reset gate is taken by the two gates i.e., input and target. </a:t>
            </a:r>
          </a:p>
          <a:p>
            <a:pPr algn="l"/>
            <a:r>
              <a:rPr lang="en-US" b="0" i="0" dirty="0">
                <a:solidFill>
                  <a:srgbClr val="000000"/>
                </a:solidFill>
                <a:effectLst/>
                <a:latin typeface="EB Garamond" panose="020B0604020202020204" pitchFamily="2" charset="0"/>
              </a:rPr>
              <a:t>Conclusion</a:t>
            </a:r>
          </a:p>
          <a:p>
            <a:pPr algn="l"/>
            <a:r>
              <a:rPr lang="en-US" b="0" i="0" dirty="0">
                <a:solidFill>
                  <a:srgbClr val="000000"/>
                </a:solidFill>
                <a:effectLst/>
                <a:latin typeface="EB Garamond" panose="020B0604020202020204" pitchFamily="2" charset="0"/>
              </a:rPr>
              <a:t>Through this article, we have understood the basic difference between the RNN, LSTM and GRU units. From working of both layers i.e., LSTM and GRU, GRU uses less training parameter and therefore uses less memory and executes faster than LSTM whereas LSTM is more accurate on a larger dataset. One can choose LSTM if you are dealing with large sequences and accuracy is concerned, GRU is used when you have less memory consumption and want faster results. </a:t>
            </a:r>
          </a:p>
          <a:p>
            <a:endParaRPr lang="en-IN" dirty="0"/>
          </a:p>
        </p:txBody>
      </p:sp>
    </p:spTree>
    <p:extLst>
      <p:ext uri="{BB962C8B-B14F-4D97-AF65-F5344CB8AC3E}">
        <p14:creationId xmlns:p14="http://schemas.microsoft.com/office/powerpoint/2010/main" val="297508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331A-1DD7-C624-FD12-F98C949EBADF}"/>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Objective</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0DCDFC56-46DC-1212-C1D6-D38D7649F93A}"/>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222222"/>
                </a:solidFill>
                <a:effectLst/>
                <a:latin typeface="Lato" panose="020F0502020204030203" pitchFamily="34" charset="0"/>
              </a:rPr>
              <a:t>In sequence modeling techniques, the Gated Recurrent Unit is the newest entrant after RNN and LSTM, hence it offers an improvement over the other two.</a:t>
            </a:r>
          </a:p>
          <a:p>
            <a:pPr algn="l">
              <a:buFont typeface="Arial" panose="020B0604020202020204" pitchFamily="34" charset="0"/>
              <a:buChar char="•"/>
            </a:pPr>
            <a:r>
              <a:rPr lang="en-US" b="0" i="0" dirty="0">
                <a:solidFill>
                  <a:srgbClr val="222222"/>
                </a:solidFill>
                <a:effectLst/>
                <a:latin typeface="Lato" panose="020F0502020204030203" pitchFamily="34" charset="0"/>
              </a:rPr>
              <a:t>Understand the working of GRU and how it is different from LSTM</a:t>
            </a:r>
          </a:p>
          <a:p>
            <a:pPr algn="l"/>
            <a:r>
              <a:rPr lang="en-US" b="0" i="0" dirty="0">
                <a:solidFill>
                  <a:srgbClr val="222222"/>
                </a:solidFill>
                <a:effectLst/>
                <a:latin typeface="Lato" panose="020F0502020204030203" pitchFamily="34" charset="0"/>
              </a:rPr>
              <a:t>Introduction</a:t>
            </a:r>
          </a:p>
          <a:p>
            <a:pPr algn="l"/>
            <a:r>
              <a:rPr lang="en-US" b="0" i="0" dirty="0">
                <a:solidFill>
                  <a:srgbClr val="222222"/>
                </a:solidFill>
                <a:effectLst/>
                <a:latin typeface="Lato" panose="020F0502020204030203" pitchFamily="34" charset="0"/>
              </a:rPr>
              <a:t>GRU or Gated recurrent unit is an advancement of the standard RNN </a:t>
            </a:r>
            <a:r>
              <a:rPr lang="en-US" b="0" i="0" dirty="0" err="1">
                <a:solidFill>
                  <a:srgbClr val="222222"/>
                </a:solidFill>
                <a:effectLst/>
                <a:latin typeface="Lato" panose="020F0502020204030203" pitchFamily="34" charset="0"/>
              </a:rPr>
              <a:t>i.e</a:t>
            </a:r>
            <a:r>
              <a:rPr lang="en-US" b="0" i="0" dirty="0">
                <a:solidFill>
                  <a:srgbClr val="222222"/>
                </a:solidFill>
                <a:effectLst/>
                <a:latin typeface="Lato" panose="020F0502020204030203" pitchFamily="34" charset="0"/>
              </a:rPr>
              <a:t> recurrent neural network. It was introduced by </a:t>
            </a:r>
            <a:r>
              <a:rPr lang="en-US" b="0" i="0" u="none" strike="noStrike" dirty="0" err="1">
                <a:solidFill>
                  <a:srgbClr val="007BFF"/>
                </a:solidFill>
                <a:effectLst/>
                <a:latin typeface="Lato" panose="020F0502020204030203" pitchFamily="34" charset="0"/>
                <a:hlinkClick r:id="rId2"/>
              </a:rPr>
              <a:t>Kyunghyun</a:t>
            </a:r>
            <a:r>
              <a:rPr lang="en-US" b="0" i="0" u="none" strike="noStrike" dirty="0">
                <a:solidFill>
                  <a:srgbClr val="007BFF"/>
                </a:solidFill>
                <a:effectLst/>
                <a:latin typeface="Lato" panose="020F0502020204030203" pitchFamily="34" charset="0"/>
                <a:hlinkClick r:id="rId2"/>
              </a:rPr>
              <a:t> Cho et al</a:t>
            </a:r>
            <a:r>
              <a:rPr lang="en-US" b="0" i="0" dirty="0">
                <a:solidFill>
                  <a:srgbClr val="222222"/>
                </a:solidFill>
                <a:effectLst/>
                <a:latin typeface="Lato" panose="020F0502020204030203" pitchFamily="34" charset="0"/>
              </a:rPr>
              <a:t> in the year 2014.</a:t>
            </a:r>
          </a:p>
          <a:p>
            <a:endParaRPr lang="en-IN" dirty="0"/>
          </a:p>
        </p:txBody>
      </p:sp>
    </p:spTree>
    <p:extLst>
      <p:ext uri="{BB962C8B-B14F-4D97-AF65-F5344CB8AC3E}">
        <p14:creationId xmlns:p14="http://schemas.microsoft.com/office/powerpoint/2010/main" val="176922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A3D9-CBD4-0AA4-6ACF-DEFC748C2B70}"/>
              </a:ext>
            </a:extLst>
          </p:cNvPr>
          <p:cNvSpPr>
            <a:spLocks noGrp="1"/>
          </p:cNvSpPr>
          <p:nvPr>
            <p:ph type="title"/>
          </p:nvPr>
        </p:nvSpPr>
        <p:spPr/>
        <p:txBody>
          <a:bodyPr/>
          <a:lstStyle/>
          <a:p>
            <a:r>
              <a:rPr lang="en-IN" b="1" i="0" dirty="0">
                <a:solidFill>
                  <a:srgbClr val="26292D"/>
                </a:solidFill>
                <a:effectLst/>
                <a:latin typeface="MMResistSans"/>
              </a:rPr>
              <a:t>Gated Recurrent Unit (GRU)</a:t>
            </a:r>
            <a:br>
              <a:rPr lang="en-IN" b="1" i="0" dirty="0">
                <a:solidFill>
                  <a:srgbClr val="26292D"/>
                </a:solidFill>
                <a:effectLst/>
                <a:latin typeface="MMResistSans"/>
              </a:rPr>
            </a:br>
            <a:endParaRPr lang="en-IN" dirty="0"/>
          </a:p>
        </p:txBody>
      </p:sp>
      <p:sp>
        <p:nvSpPr>
          <p:cNvPr id="3" name="Content Placeholder 2">
            <a:extLst>
              <a:ext uri="{FF2B5EF4-FFF2-40B4-BE49-F238E27FC236}">
                <a16:creationId xmlns:a16="http://schemas.microsoft.com/office/drawing/2014/main" id="{4BC110C1-9B04-5EFD-C3A9-2A20C2169356}"/>
              </a:ext>
            </a:extLst>
          </p:cNvPr>
          <p:cNvSpPr>
            <a:spLocks noGrp="1"/>
          </p:cNvSpPr>
          <p:nvPr>
            <p:ph idx="1"/>
          </p:nvPr>
        </p:nvSpPr>
        <p:spPr/>
        <p:txBody>
          <a:bodyPr/>
          <a:lstStyle/>
          <a:p>
            <a:r>
              <a:rPr lang="en-US" b="0" i="0" dirty="0">
                <a:solidFill>
                  <a:srgbClr val="26292D"/>
                </a:solidFill>
                <a:effectLst/>
                <a:latin typeface="MMResistSans"/>
              </a:rPr>
              <a:t>The Gated Recurrent Unit (GRU) is a type of Recurrent Neural Network (RNN) that, in certain cases, has advantages over long short term memory (LSTM). </a:t>
            </a:r>
          </a:p>
          <a:p>
            <a:r>
              <a:rPr lang="en-US" b="0" i="0" dirty="0">
                <a:solidFill>
                  <a:srgbClr val="26292D"/>
                </a:solidFill>
                <a:effectLst/>
                <a:latin typeface="MMResistSans"/>
              </a:rPr>
              <a:t>GRU uses less memory and is faster than LSTM, however, LSTM is more accurate when using datasets with longer sequences.</a:t>
            </a:r>
          </a:p>
          <a:p>
            <a:r>
              <a:rPr lang="en-US" b="0" i="0" dirty="0">
                <a:solidFill>
                  <a:srgbClr val="26292D"/>
                </a:solidFill>
                <a:effectLst/>
                <a:latin typeface="MMResistSans"/>
              </a:rPr>
              <a:t>Also, GRUs address the vanishing gradient problem (values used to update network weights) from which vanilla recurrent neural networks suffer. If the grading shrinks over time as it back propagates, it may become too small to affect learning, thus making the neural net untrainable.</a:t>
            </a:r>
            <a:endParaRPr lang="en-IN" dirty="0"/>
          </a:p>
        </p:txBody>
      </p:sp>
    </p:spTree>
    <p:extLst>
      <p:ext uri="{BB962C8B-B14F-4D97-AF65-F5344CB8AC3E}">
        <p14:creationId xmlns:p14="http://schemas.microsoft.com/office/powerpoint/2010/main" val="115101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F3BD-8163-C27E-E270-7D9123EC3E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3154A3-029D-57C2-A4E5-9374B21EDBDF}"/>
              </a:ext>
            </a:extLst>
          </p:cNvPr>
          <p:cNvSpPr>
            <a:spLocks noGrp="1"/>
          </p:cNvSpPr>
          <p:nvPr>
            <p:ph idx="1"/>
          </p:nvPr>
        </p:nvSpPr>
        <p:spPr/>
        <p:txBody>
          <a:bodyPr/>
          <a:lstStyle/>
          <a:p>
            <a:pPr algn="l"/>
            <a:r>
              <a:rPr lang="en-US" b="0" i="0" dirty="0">
                <a:solidFill>
                  <a:srgbClr val="26292D"/>
                </a:solidFill>
                <a:effectLst/>
                <a:latin typeface="MMResistSans"/>
              </a:rPr>
              <a:t>If layer in a neural net can’t learn, RNN’s can essentially “forget” longer sequences.</a:t>
            </a:r>
          </a:p>
          <a:p>
            <a:pPr algn="l"/>
            <a:r>
              <a:rPr lang="en-US" b="0" i="0" dirty="0">
                <a:solidFill>
                  <a:srgbClr val="26292D"/>
                </a:solidFill>
                <a:effectLst/>
                <a:latin typeface="MMResistSans"/>
              </a:rPr>
              <a:t>GRUs solve this problem through the use of two gates, the update gate and reset gate. </a:t>
            </a:r>
          </a:p>
          <a:p>
            <a:pPr algn="l"/>
            <a:r>
              <a:rPr lang="en-US" b="0" i="0" dirty="0">
                <a:solidFill>
                  <a:srgbClr val="26292D"/>
                </a:solidFill>
                <a:effectLst/>
                <a:latin typeface="MMResistSans"/>
              </a:rPr>
              <a:t>These gates decide what information is allowed through to the output and can be trained to retain information from farther back.</a:t>
            </a:r>
          </a:p>
          <a:p>
            <a:pPr algn="l"/>
            <a:r>
              <a:rPr lang="en-US" b="0" i="0" dirty="0">
                <a:solidFill>
                  <a:srgbClr val="26292D"/>
                </a:solidFill>
                <a:effectLst/>
                <a:latin typeface="MMResistSans"/>
              </a:rPr>
              <a:t> This allows it to pass relevant information down a chain of events to make better predictions.</a:t>
            </a:r>
          </a:p>
          <a:p>
            <a:endParaRPr lang="en-IN" dirty="0"/>
          </a:p>
        </p:txBody>
      </p:sp>
    </p:spTree>
    <p:extLst>
      <p:ext uri="{BB962C8B-B14F-4D97-AF65-F5344CB8AC3E}">
        <p14:creationId xmlns:p14="http://schemas.microsoft.com/office/powerpoint/2010/main" val="183915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0952-973D-2396-47CA-6D03DA03AE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DD6E60-C530-5FB2-150C-E715DFA2D551}"/>
              </a:ext>
            </a:extLst>
          </p:cNvPr>
          <p:cNvSpPr>
            <a:spLocks noGrp="1"/>
          </p:cNvSpPr>
          <p:nvPr>
            <p:ph idx="1"/>
          </p:nvPr>
        </p:nvSpPr>
        <p:spPr/>
        <p:txBody>
          <a:bodyPr/>
          <a:lstStyle/>
          <a:p>
            <a:r>
              <a:rPr lang="en-US" b="0" i="0" dirty="0">
                <a:solidFill>
                  <a:srgbClr val="222222"/>
                </a:solidFill>
                <a:effectLst/>
                <a:latin typeface="Lato" panose="020F0502020204030203" pitchFamily="34" charset="0"/>
              </a:rPr>
              <a:t>GRUs are very similar to Long Short Term Memory(LSTM). Just like LSTM, GRU uses gates to control the flow of information. They are relatively new as compared to LSTM. This is the reason they offer some improvement over LSTM and have simpler architecture.</a:t>
            </a:r>
          </a:p>
          <a:p>
            <a:r>
              <a:rPr lang="en-US" b="0" i="0" dirty="0">
                <a:solidFill>
                  <a:srgbClr val="222222"/>
                </a:solidFill>
                <a:effectLst/>
                <a:latin typeface="Lato" panose="020F0502020204030203" pitchFamily="34" charset="0"/>
              </a:rPr>
              <a:t>GRU is that, unlike LSTM, it does not have a separate cell state (Ct). It only has a hidden state(</a:t>
            </a:r>
            <a:r>
              <a:rPr lang="en-US" b="0" i="0" dirty="0" err="1">
                <a:solidFill>
                  <a:srgbClr val="222222"/>
                </a:solidFill>
                <a:effectLst/>
                <a:latin typeface="Lato" panose="020F0502020204030203" pitchFamily="34" charset="0"/>
              </a:rPr>
              <a:t>Ht</a:t>
            </a:r>
            <a:r>
              <a:rPr lang="en-US" b="0" i="0" dirty="0">
                <a:solidFill>
                  <a:srgbClr val="222222"/>
                </a:solidFill>
                <a:effectLst/>
                <a:latin typeface="Lato" panose="020F0502020204030203" pitchFamily="34" charset="0"/>
              </a:rPr>
              <a:t>). Due to the simpler architecture, GRUs are faster to train.</a:t>
            </a:r>
          </a:p>
          <a:p>
            <a:endParaRPr lang="en-IN" dirty="0"/>
          </a:p>
        </p:txBody>
      </p:sp>
    </p:spTree>
    <p:extLst>
      <p:ext uri="{BB962C8B-B14F-4D97-AF65-F5344CB8AC3E}">
        <p14:creationId xmlns:p14="http://schemas.microsoft.com/office/powerpoint/2010/main" val="199101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D1BD-3AF7-167A-85BA-AA70CB189201}"/>
              </a:ext>
            </a:extLst>
          </p:cNvPr>
          <p:cNvSpPr>
            <a:spLocks noGrp="1"/>
          </p:cNvSpPr>
          <p:nvPr>
            <p:ph type="title"/>
          </p:nvPr>
        </p:nvSpPr>
        <p:spPr/>
        <p:txBody>
          <a:bodyPr/>
          <a:lstStyle/>
          <a:p>
            <a:endParaRPr lang="en-IN"/>
          </a:p>
        </p:txBody>
      </p:sp>
      <p:pic>
        <p:nvPicPr>
          <p:cNvPr id="2050" name="Picture 2" descr="Gated recurrent unit">
            <a:extLst>
              <a:ext uri="{FF2B5EF4-FFF2-40B4-BE49-F238E27FC236}">
                <a16:creationId xmlns:a16="http://schemas.microsoft.com/office/drawing/2014/main" id="{1A75CB56-82CE-7B72-8F65-E77C9EEECE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7950" y="2991644"/>
            <a:ext cx="68961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128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10C6-9157-D94B-FA07-06F2F814BFBB}"/>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The architecture of Gated Recurrent Unit</a:t>
            </a:r>
            <a:endParaRPr lang="en-IN" dirty="0"/>
          </a:p>
        </p:txBody>
      </p:sp>
      <p:sp>
        <p:nvSpPr>
          <p:cNvPr id="3" name="Content Placeholder 2">
            <a:extLst>
              <a:ext uri="{FF2B5EF4-FFF2-40B4-BE49-F238E27FC236}">
                <a16:creationId xmlns:a16="http://schemas.microsoft.com/office/drawing/2014/main" id="{3A41985E-07EB-10F7-883E-EB62A5D11F47}"/>
              </a:ext>
            </a:extLst>
          </p:cNvPr>
          <p:cNvSpPr>
            <a:spLocks noGrp="1"/>
          </p:cNvSpPr>
          <p:nvPr>
            <p:ph sz="half" idx="1"/>
          </p:nvPr>
        </p:nvSpPr>
        <p:spPr/>
        <p:txBody>
          <a:bodyPr>
            <a:normAutofit fontScale="70000" lnSpcReduction="20000"/>
          </a:bodyPr>
          <a:lstStyle/>
          <a:p>
            <a:r>
              <a:rPr lang="en-US" b="0" i="0" dirty="0">
                <a:solidFill>
                  <a:srgbClr val="222222"/>
                </a:solidFill>
                <a:effectLst/>
                <a:latin typeface="Lato" panose="020F0502020204030203" pitchFamily="34" charset="0"/>
              </a:rPr>
              <a:t>Now lets’ understand how GRU works. Here we have a GRU cell which more or less similar to an LSTM cell or RNN cell.</a:t>
            </a:r>
          </a:p>
          <a:p>
            <a:endParaRPr lang="en-US" dirty="0">
              <a:solidFill>
                <a:srgbClr val="222222"/>
              </a:solidFill>
              <a:latin typeface="Lato" panose="020F0502020204030203" pitchFamily="34" charset="0"/>
            </a:endParaRPr>
          </a:p>
          <a:p>
            <a:pPr algn="l"/>
            <a:r>
              <a:rPr lang="en-US" b="0" i="0" dirty="0">
                <a:solidFill>
                  <a:srgbClr val="222222"/>
                </a:solidFill>
                <a:effectLst/>
                <a:latin typeface="Lato" panose="020F0502020204030203" pitchFamily="34" charset="0"/>
              </a:rPr>
              <a:t>At each timestamp t, it takes an input </a:t>
            </a:r>
            <a:r>
              <a:rPr lang="en-US" b="0" i="0" dirty="0" err="1">
                <a:solidFill>
                  <a:srgbClr val="222222"/>
                </a:solidFill>
                <a:effectLst/>
                <a:latin typeface="Lato" panose="020F0502020204030203" pitchFamily="34" charset="0"/>
              </a:rPr>
              <a:t>Xt</a:t>
            </a:r>
            <a:r>
              <a:rPr lang="en-US" b="0" i="0" dirty="0">
                <a:solidFill>
                  <a:srgbClr val="222222"/>
                </a:solidFill>
                <a:effectLst/>
                <a:latin typeface="Lato" panose="020F0502020204030203" pitchFamily="34" charset="0"/>
              </a:rPr>
              <a:t> and the hidden state Ht-1 from the previous timestamp t-1. Later it outputs a new hidden state </a:t>
            </a:r>
            <a:r>
              <a:rPr lang="en-US" b="0" i="0" dirty="0" err="1">
                <a:solidFill>
                  <a:srgbClr val="222222"/>
                </a:solidFill>
                <a:effectLst/>
                <a:latin typeface="Lato" panose="020F0502020204030203" pitchFamily="34" charset="0"/>
              </a:rPr>
              <a:t>Ht</a:t>
            </a:r>
            <a:r>
              <a:rPr lang="en-US" b="0" i="0" dirty="0">
                <a:solidFill>
                  <a:srgbClr val="222222"/>
                </a:solidFill>
                <a:effectLst/>
                <a:latin typeface="Lato" panose="020F0502020204030203" pitchFamily="34" charset="0"/>
              </a:rPr>
              <a:t> which again passed to the next timestamp.</a:t>
            </a:r>
          </a:p>
          <a:p>
            <a:pPr algn="l"/>
            <a:r>
              <a:rPr lang="en-US" b="0" i="0" dirty="0">
                <a:solidFill>
                  <a:srgbClr val="222222"/>
                </a:solidFill>
                <a:effectLst/>
                <a:latin typeface="Lato" panose="020F0502020204030203" pitchFamily="34" charset="0"/>
              </a:rPr>
              <a:t>Now there are primarily two gates in a GRU as opposed to three gates in an LSTM cell. The first gate is the Reset gate and the other one is the update gate.</a:t>
            </a:r>
          </a:p>
          <a:p>
            <a:pPr algn="l"/>
            <a:r>
              <a:rPr lang="en-US" b="0" i="0" dirty="0">
                <a:solidFill>
                  <a:srgbClr val="222222"/>
                </a:solidFill>
                <a:effectLst/>
                <a:latin typeface="Lato" panose="020F0502020204030203" pitchFamily="34" charset="0"/>
              </a:rPr>
              <a:t> </a:t>
            </a:r>
          </a:p>
          <a:p>
            <a:endParaRPr lang="en-IN" dirty="0"/>
          </a:p>
        </p:txBody>
      </p:sp>
      <p:pic>
        <p:nvPicPr>
          <p:cNvPr id="5" name="Content Placeholder 4">
            <a:extLst>
              <a:ext uri="{FF2B5EF4-FFF2-40B4-BE49-F238E27FC236}">
                <a16:creationId xmlns:a16="http://schemas.microsoft.com/office/drawing/2014/main" id="{46EA63A3-7D2F-9BBA-1028-672B4BFA8F85}"/>
              </a:ext>
            </a:extLst>
          </p:cNvPr>
          <p:cNvPicPr>
            <a:picLocks noGrp="1" noChangeAspect="1"/>
          </p:cNvPicPr>
          <p:nvPr>
            <p:ph sz="half" idx="2"/>
          </p:nvPr>
        </p:nvPicPr>
        <p:blipFill>
          <a:blip r:embed="rId2"/>
          <a:stretch>
            <a:fillRect/>
          </a:stretch>
        </p:blipFill>
        <p:spPr>
          <a:xfrm>
            <a:off x="7348605" y="2919160"/>
            <a:ext cx="2828789" cy="2164268"/>
          </a:xfrm>
          <a:prstGeom prst="rect">
            <a:avLst/>
          </a:prstGeom>
        </p:spPr>
      </p:pic>
    </p:spTree>
    <p:extLst>
      <p:ext uri="{BB962C8B-B14F-4D97-AF65-F5344CB8AC3E}">
        <p14:creationId xmlns:p14="http://schemas.microsoft.com/office/powerpoint/2010/main" val="374459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CBC2-0F3E-74E1-022F-840FD6090989}"/>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Reset Gate (Short term memory)</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60A86FF8-410E-B549-F509-4191BF442A7F}"/>
              </a:ext>
            </a:extLst>
          </p:cNvPr>
          <p:cNvSpPr>
            <a:spLocks noGrp="1"/>
          </p:cNvSpPr>
          <p:nvPr>
            <p:ph idx="1"/>
          </p:nvPr>
        </p:nvSpPr>
        <p:spPr/>
        <p:txBody>
          <a:bodyPr/>
          <a:lstStyle/>
          <a:p>
            <a:r>
              <a:rPr lang="en-US" b="0" i="0" dirty="0">
                <a:solidFill>
                  <a:srgbClr val="222222"/>
                </a:solidFill>
                <a:effectLst/>
                <a:latin typeface="Lato" panose="020F0502020204030203" pitchFamily="34" charset="0"/>
              </a:rPr>
              <a:t>The Reset Gate is responsible for the short-term memory of the network </a:t>
            </a:r>
            <a:r>
              <a:rPr lang="en-US" b="0" i="0" dirty="0" err="1">
                <a:solidFill>
                  <a:srgbClr val="222222"/>
                </a:solidFill>
                <a:effectLst/>
                <a:latin typeface="Lato" panose="020F0502020204030203" pitchFamily="34" charset="0"/>
              </a:rPr>
              <a:t>i.e</a:t>
            </a:r>
            <a:r>
              <a:rPr lang="en-US" b="0" i="0" dirty="0">
                <a:solidFill>
                  <a:srgbClr val="222222"/>
                </a:solidFill>
                <a:effectLst/>
                <a:latin typeface="Lato" panose="020F0502020204030203" pitchFamily="34" charset="0"/>
              </a:rPr>
              <a:t> the hidden state (</a:t>
            </a:r>
            <a:r>
              <a:rPr lang="en-US" b="0" i="0" dirty="0" err="1">
                <a:solidFill>
                  <a:srgbClr val="222222"/>
                </a:solidFill>
                <a:effectLst/>
                <a:latin typeface="Lato" panose="020F0502020204030203" pitchFamily="34" charset="0"/>
              </a:rPr>
              <a:t>Ht</a:t>
            </a:r>
            <a:r>
              <a:rPr lang="en-US" b="0" i="0" dirty="0">
                <a:solidFill>
                  <a:srgbClr val="222222"/>
                </a:solidFill>
                <a:effectLst/>
                <a:latin typeface="Lato" panose="020F0502020204030203" pitchFamily="34" charset="0"/>
              </a:rPr>
              <a:t>). Here is the equation of the Reset gate.</a:t>
            </a:r>
          </a:p>
          <a:p>
            <a:endParaRPr lang="en-US" dirty="0"/>
          </a:p>
          <a:p>
            <a:endParaRPr lang="en-US" dirty="0"/>
          </a:p>
          <a:p>
            <a:r>
              <a:rPr lang="en-US" dirty="0"/>
              <a:t>If you remember from the LSTM gate equation it is very similar to that. The value of rt will range from 0 to 1 because of the sigmoid function. Here Ur and </a:t>
            </a:r>
            <a:r>
              <a:rPr lang="en-US" dirty="0" err="1"/>
              <a:t>Wr</a:t>
            </a:r>
            <a:r>
              <a:rPr lang="en-US" dirty="0"/>
              <a:t> are weight matrices for the reset gate.</a:t>
            </a:r>
            <a:endParaRPr lang="en-IN" dirty="0"/>
          </a:p>
        </p:txBody>
      </p:sp>
      <p:pic>
        <p:nvPicPr>
          <p:cNvPr id="5" name="Picture 4">
            <a:extLst>
              <a:ext uri="{FF2B5EF4-FFF2-40B4-BE49-F238E27FC236}">
                <a16:creationId xmlns:a16="http://schemas.microsoft.com/office/drawing/2014/main" id="{0C259BFE-E005-1E70-800B-8471481837AB}"/>
              </a:ext>
            </a:extLst>
          </p:cNvPr>
          <p:cNvPicPr>
            <a:picLocks noChangeAspect="1"/>
          </p:cNvPicPr>
          <p:nvPr/>
        </p:nvPicPr>
        <p:blipFill>
          <a:blip r:embed="rId2"/>
          <a:stretch>
            <a:fillRect/>
          </a:stretch>
        </p:blipFill>
        <p:spPr>
          <a:xfrm>
            <a:off x="4610100" y="3109912"/>
            <a:ext cx="2971800" cy="638175"/>
          </a:xfrm>
          <a:prstGeom prst="rect">
            <a:avLst/>
          </a:prstGeom>
        </p:spPr>
      </p:pic>
    </p:spTree>
    <p:extLst>
      <p:ext uri="{BB962C8B-B14F-4D97-AF65-F5344CB8AC3E}">
        <p14:creationId xmlns:p14="http://schemas.microsoft.com/office/powerpoint/2010/main" val="458971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1CE5-C3F4-C276-C607-7DE72E54F242}"/>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Update Gate (Long Term memory)</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674F3C54-F4F9-F683-C306-12C581BFDD92}"/>
              </a:ext>
            </a:extLst>
          </p:cNvPr>
          <p:cNvSpPr>
            <a:spLocks noGrp="1"/>
          </p:cNvSpPr>
          <p:nvPr>
            <p:ph idx="1"/>
          </p:nvPr>
        </p:nvSpPr>
        <p:spPr/>
        <p:txBody>
          <a:bodyPr/>
          <a:lstStyle/>
          <a:p>
            <a:r>
              <a:rPr lang="en-US" b="0" i="0" dirty="0">
                <a:solidFill>
                  <a:srgbClr val="222222"/>
                </a:solidFill>
                <a:effectLst/>
                <a:latin typeface="Lato" panose="020F0502020204030203" pitchFamily="34" charset="0"/>
              </a:rPr>
              <a:t>Similarly, we have an Update gate for long-term memory and the equation of the gate is shown below.</a:t>
            </a:r>
          </a:p>
          <a:p>
            <a:endParaRPr lang="en-US" dirty="0">
              <a:solidFill>
                <a:srgbClr val="222222"/>
              </a:solidFill>
              <a:latin typeface="Lato" panose="020F0502020204030203" pitchFamily="34" charset="0"/>
            </a:endParaRPr>
          </a:p>
          <a:p>
            <a:endParaRPr lang="en-US" dirty="0">
              <a:solidFill>
                <a:srgbClr val="222222"/>
              </a:solidFill>
              <a:latin typeface="Lato" panose="020F0502020204030203" pitchFamily="34" charset="0"/>
            </a:endParaRPr>
          </a:p>
          <a:p>
            <a:endParaRPr lang="en-US" dirty="0">
              <a:solidFill>
                <a:srgbClr val="222222"/>
              </a:solidFill>
              <a:latin typeface="Lato" panose="020F0502020204030203" pitchFamily="34" charset="0"/>
            </a:endParaRPr>
          </a:p>
          <a:p>
            <a:r>
              <a:rPr lang="en-US" b="0" i="0" dirty="0">
                <a:solidFill>
                  <a:srgbClr val="222222"/>
                </a:solidFill>
                <a:effectLst/>
                <a:latin typeface="Lato" panose="020F0502020204030203" pitchFamily="34" charset="0"/>
              </a:rPr>
              <a:t>The only difference is of weight metrics </a:t>
            </a:r>
            <a:r>
              <a:rPr lang="en-US" b="0" i="0" dirty="0" err="1">
                <a:solidFill>
                  <a:srgbClr val="222222"/>
                </a:solidFill>
                <a:effectLst/>
                <a:latin typeface="Lato" panose="020F0502020204030203" pitchFamily="34" charset="0"/>
              </a:rPr>
              <a:t>i.e</a:t>
            </a:r>
            <a:r>
              <a:rPr lang="en-US" b="0" i="0" dirty="0">
                <a:solidFill>
                  <a:srgbClr val="222222"/>
                </a:solidFill>
                <a:effectLst/>
                <a:latin typeface="Lato" panose="020F0502020204030203" pitchFamily="34" charset="0"/>
              </a:rPr>
              <a:t> </a:t>
            </a:r>
            <a:r>
              <a:rPr lang="en-US" b="0" i="0" dirty="0" err="1">
                <a:solidFill>
                  <a:srgbClr val="222222"/>
                </a:solidFill>
                <a:effectLst/>
                <a:latin typeface="Lato" panose="020F0502020204030203" pitchFamily="34" charset="0"/>
              </a:rPr>
              <a:t>Uu</a:t>
            </a:r>
            <a:r>
              <a:rPr lang="en-US" b="0" i="0" dirty="0">
                <a:solidFill>
                  <a:srgbClr val="222222"/>
                </a:solidFill>
                <a:effectLst/>
                <a:latin typeface="Lato" panose="020F0502020204030203" pitchFamily="34" charset="0"/>
              </a:rPr>
              <a:t> and Wu.</a:t>
            </a:r>
            <a:endParaRPr lang="en-US" dirty="0">
              <a:solidFill>
                <a:srgbClr val="222222"/>
              </a:solidFill>
              <a:latin typeface="Lato" panose="020F0502020204030203" pitchFamily="34" charset="0"/>
            </a:endParaRPr>
          </a:p>
          <a:p>
            <a:endParaRPr lang="en-US" dirty="0">
              <a:solidFill>
                <a:srgbClr val="222222"/>
              </a:solidFill>
              <a:latin typeface="Lato" panose="020F0502020204030203" pitchFamily="34" charset="0"/>
            </a:endParaRPr>
          </a:p>
          <a:p>
            <a:endParaRPr lang="en-IN" dirty="0"/>
          </a:p>
        </p:txBody>
      </p:sp>
      <p:pic>
        <p:nvPicPr>
          <p:cNvPr id="4" name="Picture 3">
            <a:extLst>
              <a:ext uri="{FF2B5EF4-FFF2-40B4-BE49-F238E27FC236}">
                <a16:creationId xmlns:a16="http://schemas.microsoft.com/office/drawing/2014/main" id="{87AEC871-6C25-16D5-32C0-1AFC96DF895D}"/>
              </a:ext>
            </a:extLst>
          </p:cNvPr>
          <p:cNvPicPr>
            <a:picLocks noChangeAspect="1"/>
          </p:cNvPicPr>
          <p:nvPr/>
        </p:nvPicPr>
        <p:blipFill>
          <a:blip r:embed="rId2"/>
          <a:stretch>
            <a:fillRect/>
          </a:stretch>
        </p:blipFill>
        <p:spPr>
          <a:xfrm>
            <a:off x="4900612" y="3171825"/>
            <a:ext cx="2390775" cy="514350"/>
          </a:xfrm>
          <a:prstGeom prst="rect">
            <a:avLst/>
          </a:prstGeom>
        </p:spPr>
      </p:pic>
    </p:spTree>
    <p:extLst>
      <p:ext uri="{BB962C8B-B14F-4D97-AF65-F5344CB8AC3E}">
        <p14:creationId xmlns:p14="http://schemas.microsoft.com/office/powerpoint/2010/main" val="4068976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1134</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EB Garamond</vt:lpstr>
      <vt:lpstr>Lato</vt:lpstr>
      <vt:lpstr>MMResistSans</vt:lpstr>
      <vt:lpstr>Office Theme</vt:lpstr>
      <vt:lpstr>PowerPoint Presentation</vt:lpstr>
      <vt:lpstr>Objective </vt:lpstr>
      <vt:lpstr>Gated Recurrent Unit (GRU) </vt:lpstr>
      <vt:lpstr>PowerPoint Presentation</vt:lpstr>
      <vt:lpstr>PowerPoint Presentation</vt:lpstr>
      <vt:lpstr>PowerPoint Presentation</vt:lpstr>
      <vt:lpstr>The architecture of Gated Recurrent Unit</vt:lpstr>
      <vt:lpstr>Reset Gate (Short term memory) </vt:lpstr>
      <vt:lpstr>Update Gate (Long Term memory) </vt:lpstr>
      <vt:lpstr>How GRU Works </vt:lpstr>
      <vt:lpstr>PowerPoint Presentation</vt:lpstr>
      <vt:lpstr>Hidden state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Smita Kulkarni</dc:creator>
  <cp:lastModifiedBy>Smita Kulkarni</cp:lastModifiedBy>
  <cp:revision>2</cp:revision>
  <dcterms:created xsi:type="dcterms:W3CDTF">2022-11-06T11:03:59Z</dcterms:created>
  <dcterms:modified xsi:type="dcterms:W3CDTF">2022-11-06T17:45:09Z</dcterms:modified>
</cp:coreProperties>
</file>