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A2F3EF-A1CE-4CE7-9595-C2292B8896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362472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A2F3EF-A1CE-4CE7-9595-C2292B8896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290792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A2F3EF-A1CE-4CE7-9595-C2292B8896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213088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A2F3EF-A1CE-4CE7-9595-C2292B8896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46153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A2F3EF-A1CE-4CE7-9595-C2292B8896B6}" type="datetimeFigureOut">
              <a:rPr lang="en-IN" smtClean="0"/>
              <a:t>09-11-2022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36286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A2F3EF-A1CE-4CE7-9595-C2292B8896B6}"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132623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A2F3EF-A1CE-4CE7-9595-C2292B8896B6}" type="datetimeFigureOut">
              <a:rPr lang="en-IN" smtClean="0"/>
              <a:t>09-11-2022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428466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A2F3EF-A1CE-4CE7-9595-C2292B8896B6}" type="datetimeFigureOut">
              <a:rPr lang="en-IN" smtClean="0"/>
              <a:t>09-11-2022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236804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2F3EF-A1CE-4CE7-9595-C2292B8896B6}" type="datetimeFigureOut">
              <a:rPr lang="en-IN" smtClean="0"/>
              <a:t>09-11-2022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338451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2F3EF-A1CE-4CE7-9595-C2292B8896B6}"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270749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2F3EF-A1CE-4CE7-9595-C2292B8896B6}" type="datetimeFigureOut">
              <a:rPr lang="en-IN" smtClean="0"/>
              <a:t>09-11-2022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F6D8C1-9A4C-425F-B4C6-3D76766452F0}" type="slidenum">
              <a:rPr lang="en-IN" smtClean="0"/>
              <a:t>‹#›</a:t>
            </a:fld>
            <a:endParaRPr lang="en-IN"/>
          </a:p>
        </p:txBody>
      </p:sp>
    </p:spTree>
    <p:extLst>
      <p:ext uri="{BB962C8B-B14F-4D97-AF65-F5344CB8AC3E}">
        <p14:creationId xmlns:p14="http://schemas.microsoft.com/office/powerpoint/2010/main" val="345649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2F3EF-A1CE-4CE7-9595-C2292B8896B6}" type="datetimeFigureOut">
              <a:rPr lang="en-IN" smtClean="0"/>
              <a:t>09-11-2022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6D8C1-9A4C-425F-B4C6-3D76766452F0}" type="slidenum">
              <a:rPr lang="en-IN" smtClean="0"/>
              <a:t>‹#›</a:t>
            </a:fld>
            <a:endParaRPr lang="en-IN"/>
          </a:p>
        </p:txBody>
      </p:sp>
    </p:spTree>
    <p:extLst>
      <p:ext uri="{BB962C8B-B14F-4D97-AF65-F5344CB8AC3E}">
        <p14:creationId xmlns:p14="http://schemas.microsoft.com/office/powerpoint/2010/main" val="742875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5" name="Picture 4"/>
          <p:cNvPicPr>
            <a:picLocks noChangeAspect="1"/>
          </p:cNvPicPr>
          <p:nvPr/>
        </p:nvPicPr>
        <p:blipFill rotWithShape="1">
          <a:blip r:embed="rId2"/>
          <a:srcRect l="20079" t="19254" r="9749" b="20520"/>
          <a:stretch/>
        </p:blipFill>
        <p:spPr>
          <a:xfrm>
            <a:off x="1080655" y="1122363"/>
            <a:ext cx="10565700" cy="5098472"/>
          </a:xfrm>
          <a:prstGeom prst="rect">
            <a:avLst/>
          </a:prstGeom>
        </p:spPr>
      </p:pic>
      <p:sp>
        <p:nvSpPr>
          <p:cNvPr id="4" name="TextBox 3"/>
          <p:cNvSpPr txBox="1"/>
          <p:nvPr/>
        </p:nvSpPr>
        <p:spPr>
          <a:xfrm>
            <a:off x="8492836" y="5805055"/>
            <a:ext cx="2064328" cy="369332"/>
          </a:xfrm>
          <a:prstGeom prst="rect">
            <a:avLst/>
          </a:prstGeom>
          <a:noFill/>
        </p:spPr>
        <p:txBody>
          <a:bodyPr wrap="square" rtlCol="0">
            <a:spAutoFit/>
          </a:bodyPr>
          <a:lstStyle/>
          <a:p>
            <a:r>
              <a:rPr lang="en-US" dirty="0" err="1" smtClean="0"/>
              <a:t>Aswathy</a:t>
            </a:r>
            <a:r>
              <a:rPr lang="en-US" smtClean="0"/>
              <a:t> M A</a:t>
            </a:r>
            <a:endParaRPr lang="en-IN"/>
          </a:p>
        </p:txBody>
      </p:sp>
    </p:spTree>
    <p:extLst>
      <p:ext uri="{BB962C8B-B14F-4D97-AF65-F5344CB8AC3E}">
        <p14:creationId xmlns:p14="http://schemas.microsoft.com/office/powerpoint/2010/main" val="13163021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1231" t="19412" r="1338" b="5966"/>
          <a:stretch/>
        </p:blipFill>
        <p:spPr>
          <a:xfrm>
            <a:off x="-242455" y="886691"/>
            <a:ext cx="12676909" cy="5458692"/>
          </a:xfrm>
          <a:prstGeom prst="rect">
            <a:avLst/>
          </a:prstGeom>
        </p:spPr>
      </p:pic>
    </p:spTree>
    <p:extLst>
      <p:ext uri="{BB962C8B-B14F-4D97-AF65-F5344CB8AC3E}">
        <p14:creationId xmlns:p14="http://schemas.microsoft.com/office/powerpoint/2010/main" val="4093079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0170" r="7407" b="23201"/>
          <a:stretch/>
        </p:blipFill>
        <p:spPr>
          <a:xfrm>
            <a:off x="0" y="1385454"/>
            <a:ext cx="12047393" cy="4142510"/>
          </a:xfrm>
          <a:prstGeom prst="rect">
            <a:avLst/>
          </a:prstGeom>
        </p:spPr>
      </p:pic>
    </p:spTree>
    <p:extLst>
      <p:ext uri="{BB962C8B-B14F-4D97-AF65-F5344CB8AC3E}">
        <p14:creationId xmlns:p14="http://schemas.microsoft.com/office/powerpoint/2010/main" val="2038771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Autoencoders</a:t>
            </a:r>
            <a:endParaRPr lang="en-IN" dirty="0"/>
          </a:p>
        </p:txBody>
      </p:sp>
      <p:sp>
        <p:nvSpPr>
          <p:cNvPr id="3" name="Content Placeholder 2"/>
          <p:cNvSpPr>
            <a:spLocks noGrp="1"/>
          </p:cNvSpPr>
          <p:nvPr>
            <p:ph idx="1"/>
          </p:nvPr>
        </p:nvSpPr>
        <p:spPr/>
        <p:txBody>
          <a:bodyPr/>
          <a:lstStyle/>
          <a:p>
            <a:r>
              <a:rPr lang="en-US" dirty="0" err="1"/>
              <a:t>Autoencoders</a:t>
            </a:r>
            <a:r>
              <a:rPr lang="en-US" dirty="0"/>
              <a:t> are neural network-based models that are used for unsupervised learning purposes to discover underlying correlations among data and represent data in a smaller dimension. </a:t>
            </a:r>
            <a:endParaRPr lang="en-US" dirty="0" smtClean="0"/>
          </a:p>
          <a:p>
            <a:r>
              <a:rPr lang="en-US" dirty="0" smtClean="0"/>
              <a:t>The </a:t>
            </a:r>
            <a:r>
              <a:rPr lang="en-US" dirty="0" err="1"/>
              <a:t>autoencoders</a:t>
            </a:r>
            <a:r>
              <a:rPr lang="en-US" dirty="0"/>
              <a:t> frame unsupervised learning problems as supervised learning </a:t>
            </a:r>
            <a:r>
              <a:rPr lang="en-US" dirty="0" smtClean="0"/>
              <a:t>pro</a:t>
            </a:r>
          </a:p>
          <a:p>
            <a:r>
              <a:rPr lang="en-US" dirty="0"/>
              <a:t>The input is squeezed down </a:t>
            </a:r>
            <a:r>
              <a:rPr lang="en-US" dirty="0" smtClean="0"/>
              <a:t>to </a:t>
            </a:r>
            <a:r>
              <a:rPr lang="en-US" dirty="0"/>
              <a:t>a lower encoded representation using an encoder network, then a decoder network decodes the encoding to recreate back the </a:t>
            </a:r>
            <a:r>
              <a:rPr lang="en-US" dirty="0" smtClean="0"/>
              <a:t>input.</a:t>
            </a:r>
            <a:endParaRPr lang="en-IN" dirty="0"/>
          </a:p>
        </p:txBody>
      </p:sp>
    </p:spTree>
    <p:extLst>
      <p:ext uri="{BB962C8B-B14F-4D97-AF65-F5344CB8AC3E}">
        <p14:creationId xmlns:p14="http://schemas.microsoft.com/office/powerpoint/2010/main" val="272175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3564"/>
            <a:ext cx="10515600" cy="5373399"/>
          </a:xfrm>
        </p:spPr>
        <p:txBody>
          <a:bodyPr>
            <a:normAutofit/>
          </a:bodyPr>
          <a:lstStyle/>
          <a:p>
            <a:r>
              <a:rPr lang="en-US" dirty="0"/>
              <a:t>An </a:t>
            </a:r>
            <a:r>
              <a:rPr lang="en-US" dirty="0" err="1"/>
              <a:t>Autoencoder</a:t>
            </a:r>
            <a:r>
              <a:rPr lang="en-US" dirty="0"/>
              <a:t> has the following parts:</a:t>
            </a:r>
          </a:p>
          <a:p>
            <a:r>
              <a:rPr lang="en-US" b="1" dirty="0"/>
              <a:t>Encoder: </a:t>
            </a:r>
            <a:r>
              <a:rPr lang="en-US" dirty="0"/>
              <a:t>The encoder is the part of the network which takes in the input and produces a lower Dimensional encoding</a:t>
            </a:r>
          </a:p>
          <a:p>
            <a:r>
              <a:rPr lang="en-US" b="1" dirty="0"/>
              <a:t>Bottleneck: </a:t>
            </a:r>
            <a:r>
              <a:rPr lang="en-US" dirty="0"/>
              <a:t>It is the lower dimensional hidden layer where the encoding is produced. The bottleneck layer has a lower number of nodes and the number of nodes in the bottleneck layer also gives the dimension of the encoding of the input.</a:t>
            </a:r>
          </a:p>
          <a:p>
            <a:r>
              <a:rPr lang="en-US" b="1" dirty="0"/>
              <a:t>Decoder: </a:t>
            </a:r>
            <a:r>
              <a:rPr lang="en-US" dirty="0"/>
              <a:t>The decoder takes in the encoding and recreates back the input.</a:t>
            </a:r>
          </a:p>
          <a:p>
            <a:endParaRPr lang="en-IN" dirty="0"/>
          </a:p>
        </p:txBody>
      </p:sp>
    </p:spTree>
    <p:extLst>
      <p:ext uri="{BB962C8B-B14F-4D97-AF65-F5344CB8AC3E}">
        <p14:creationId xmlns:p14="http://schemas.microsoft.com/office/powerpoint/2010/main" val="3725253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1026" name="Picture 2" descr="https://miro.medium.com/max/700/1*FSxPkjs3ImFz82Vqxo47S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636" y="1825625"/>
            <a:ext cx="10176164" cy="4346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005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bottleneck layer is the lower dimension layer. </a:t>
            </a:r>
            <a:endParaRPr lang="en-US" dirty="0" smtClean="0"/>
          </a:p>
          <a:p>
            <a:r>
              <a:rPr lang="en-US" dirty="0" smtClean="0"/>
              <a:t>In </a:t>
            </a:r>
            <a:r>
              <a:rPr lang="en-US" dirty="0"/>
              <a:t>the diagram, we have the neural networks encoder and decoder. </a:t>
            </a:r>
            <a:endParaRPr lang="en-US" dirty="0" smtClean="0"/>
          </a:p>
          <a:p>
            <a:r>
              <a:rPr lang="en-US" dirty="0" smtClean="0"/>
              <a:t>Phi </a:t>
            </a:r>
            <a:r>
              <a:rPr lang="en-US" dirty="0"/>
              <a:t>and Theta are the representing parameters of the encoder and decoder respectively</a:t>
            </a:r>
            <a:r>
              <a:rPr lang="en-US" dirty="0" smtClean="0"/>
              <a:t>.</a:t>
            </a:r>
          </a:p>
          <a:p>
            <a:r>
              <a:rPr lang="en-US" dirty="0"/>
              <a:t>The target of this model is such that the Input is equivalent to the Reconstructed </a:t>
            </a:r>
            <a:r>
              <a:rPr lang="en-US" dirty="0" smtClean="0"/>
              <a:t>output</a:t>
            </a:r>
            <a:r>
              <a:rPr lang="en-US" dirty="0"/>
              <a:t>.</a:t>
            </a:r>
            <a:endParaRPr lang="en-IN" dirty="0"/>
          </a:p>
        </p:txBody>
      </p:sp>
    </p:spTree>
    <p:extLst>
      <p:ext uri="{BB962C8B-B14F-4D97-AF65-F5344CB8AC3E}">
        <p14:creationId xmlns:p14="http://schemas.microsoft.com/office/powerpoint/2010/main" val="298373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a:t>
            </a:r>
            <a:r>
              <a:rPr lang="en-US" dirty="0"/>
              <a:t>achieve this we minimize a loss function named </a:t>
            </a:r>
            <a:r>
              <a:rPr lang="en-US" b="1" dirty="0"/>
              <a:t>Reconstruction Loss. </a:t>
            </a:r>
            <a:endParaRPr lang="en-US" b="1" dirty="0" smtClean="0"/>
          </a:p>
          <a:p>
            <a:r>
              <a:rPr lang="en-US" dirty="0" smtClean="0"/>
              <a:t>Basically</a:t>
            </a:r>
            <a:r>
              <a:rPr lang="en-US" dirty="0"/>
              <a:t>, Reconstruction Loss is given by the error between the input and the reconstructed output. </a:t>
            </a:r>
            <a:endParaRPr lang="en-US" dirty="0" smtClean="0"/>
          </a:p>
          <a:p>
            <a:r>
              <a:rPr lang="en-US" dirty="0" smtClean="0"/>
              <a:t>It </a:t>
            </a:r>
            <a:r>
              <a:rPr lang="en-US" dirty="0"/>
              <a:t>is usually given by the Mean Square error or Binary </a:t>
            </a:r>
            <a:r>
              <a:rPr lang="en-US" dirty="0" err="1"/>
              <a:t>Crossentropy</a:t>
            </a:r>
            <a:r>
              <a:rPr lang="en-US" dirty="0"/>
              <a:t> between the input and reconstructed output. </a:t>
            </a:r>
            <a:endParaRPr lang="en-US" dirty="0" smtClean="0"/>
          </a:p>
          <a:p>
            <a:r>
              <a:rPr lang="en-US" dirty="0" smtClean="0"/>
              <a:t>Binary </a:t>
            </a:r>
            <a:r>
              <a:rPr lang="en-US" dirty="0" err="1"/>
              <a:t>Crossentropy</a:t>
            </a:r>
            <a:r>
              <a:rPr lang="en-US" dirty="0"/>
              <a:t> is used if the data is binary.</a:t>
            </a:r>
            <a:endParaRPr lang="en-IN" dirty="0"/>
          </a:p>
        </p:txBody>
      </p:sp>
    </p:spTree>
    <p:extLst>
      <p:ext uri="{BB962C8B-B14F-4D97-AF65-F5344CB8AC3E}">
        <p14:creationId xmlns:p14="http://schemas.microsoft.com/office/powerpoint/2010/main" val="48106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a:t>
            </a:r>
            <a:endParaRPr lang="en-IN" dirty="0"/>
          </a:p>
        </p:txBody>
      </p:sp>
      <p:sp>
        <p:nvSpPr>
          <p:cNvPr id="3" name="Content Placeholder 2"/>
          <p:cNvSpPr>
            <a:spLocks noGrp="1"/>
          </p:cNvSpPr>
          <p:nvPr>
            <p:ph idx="1"/>
          </p:nvPr>
        </p:nvSpPr>
        <p:spPr>
          <a:xfrm>
            <a:off x="838200" y="1690688"/>
            <a:ext cx="10515600" cy="4351338"/>
          </a:xfrm>
        </p:spPr>
        <p:txBody>
          <a:bodyPr/>
          <a:lstStyle/>
          <a:p>
            <a:r>
              <a:rPr lang="en-US" dirty="0"/>
              <a:t> </a:t>
            </a:r>
            <a:r>
              <a:rPr lang="en-US" dirty="0" smtClean="0"/>
              <a:t>The reason </a:t>
            </a:r>
            <a:r>
              <a:rPr lang="en-US" dirty="0"/>
              <a:t>behind using an </a:t>
            </a:r>
            <a:r>
              <a:rPr lang="en-US" dirty="0" err="1"/>
              <a:t>autoencoder</a:t>
            </a:r>
            <a:r>
              <a:rPr lang="en-US" dirty="0"/>
              <a:t> is that we want to understand and represent only the deep correlations and relationships among data. </a:t>
            </a:r>
            <a:endParaRPr lang="en-IN" dirty="0"/>
          </a:p>
        </p:txBody>
      </p:sp>
      <p:pic>
        <p:nvPicPr>
          <p:cNvPr id="2050" name="Picture 2" descr="https://miro.medium.com/max/598/0*1urfC3JyTLVbyS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047" y="2442704"/>
            <a:ext cx="5136862" cy="4415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3073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a:t>
            </a:r>
            <a:r>
              <a:rPr lang="en-IN" dirty="0" smtClean="0"/>
              <a:t>pplications </a:t>
            </a:r>
            <a:r>
              <a:rPr lang="en-IN" dirty="0"/>
              <a:t>of </a:t>
            </a:r>
            <a:r>
              <a:rPr lang="en-IN" dirty="0" err="1"/>
              <a:t>autoencoders</a:t>
            </a:r>
            <a:r>
              <a:rPr lang="en-IN" dirty="0"/>
              <a:t>:</a:t>
            </a:r>
          </a:p>
        </p:txBody>
      </p:sp>
      <p:sp>
        <p:nvSpPr>
          <p:cNvPr id="3" name="Content Placeholder 2"/>
          <p:cNvSpPr>
            <a:spLocks noGrp="1"/>
          </p:cNvSpPr>
          <p:nvPr>
            <p:ph idx="1"/>
          </p:nvPr>
        </p:nvSpPr>
        <p:spPr/>
        <p:txBody>
          <a:bodyPr/>
          <a:lstStyle/>
          <a:p>
            <a:r>
              <a:rPr lang="en-US" b="1" dirty="0" err="1"/>
              <a:t>Autoencoders</a:t>
            </a:r>
            <a:r>
              <a:rPr lang="en-US" b="1" dirty="0"/>
              <a:t> are used largely for anomaly detection: </a:t>
            </a:r>
            <a:r>
              <a:rPr lang="en-US" dirty="0"/>
              <a:t>As we know, </a:t>
            </a:r>
            <a:r>
              <a:rPr lang="en-US" dirty="0" err="1"/>
              <a:t>autoencoders</a:t>
            </a:r>
            <a:r>
              <a:rPr lang="en-US" dirty="0"/>
              <a:t> create encodings that basically captures the relationship among data. Now, if we train our </a:t>
            </a:r>
            <a:r>
              <a:rPr lang="en-US" dirty="0" err="1"/>
              <a:t>autoencoder</a:t>
            </a:r>
            <a:r>
              <a:rPr lang="en-US" dirty="0"/>
              <a:t> on a particular dataset, the encoder and decoder parameters will be trained to represent the relationships on the datasets the best way. Thus, will be able to recreate any data given from that kind of dataset in the best way. So, if data from that particular dataset is sent through the </a:t>
            </a:r>
            <a:r>
              <a:rPr lang="en-US" dirty="0" err="1"/>
              <a:t>autoencoder</a:t>
            </a:r>
            <a:r>
              <a:rPr lang="en-US" dirty="0"/>
              <a:t>, the reconstruction error is less. But if some other kind of data is sent through the </a:t>
            </a:r>
            <a:r>
              <a:rPr lang="en-US" dirty="0" err="1"/>
              <a:t>autoencoder</a:t>
            </a:r>
            <a:r>
              <a:rPr lang="en-US" dirty="0"/>
              <a:t> it will generate a huge reconstruction error. If we are able to apply a correct cutoff we will be able to create an anomaly detector.</a:t>
            </a:r>
          </a:p>
          <a:p>
            <a:endParaRPr lang="en-IN" dirty="0"/>
          </a:p>
        </p:txBody>
      </p:sp>
    </p:spTree>
    <p:extLst>
      <p:ext uri="{BB962C8B-B14F-4D97-AF65-F5344CB8AC3E}">
        <p14:creationId xmlns:p14="http://schemas.microsoft.com/office/powerpoint/2010/main" val="2345500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a:t>
            </a:r>
            <a:r>
              <a:rPr lang="en-IN" dirty="0" err="1"/>
              <a:t>autoencoders</a:t>
            </a:r>
            <a:r>
              <a:rPr lang="en-IN" dirty="0"/>
              <a:t>:</a:t>
            </a:r>
          </a:p>
        </p:txBody>
      </p:sp>
      <p:sp>
        <p:nvSpPr>
          <p:cNvPr id="3" name="Content Placeholder 2"/>
          <p:cNvSpPr>
            <a:spLocks noGrp="1"/>
          </p:cNvSpPr>
          <p:nvPr>
            <p:ph idx="1"/>
          </p:nvPr>
        </p:nvSpPr>
        <p:spPr/>
        <p:txBody>
          <a:bodyPr/>
          <a:lstStyle/>
          <a:p>
            <a:r>
              <a:rPr lang="en-US" b="1" dirty="0" err="1"/>
              <a:t>Autoencoders</a:t>
            </a:r>
            <a:r>
              <a:rPr lang="en-US" b="1" dirty="0"/>
              <a:t> are used for Noise Removal: </a:t>
            </a:r>
            <a:r>
              <a:rPr lang="en-US" dirty="0"/>
              <a:t>If we can pass the noisy data as input and clean data as output and train an </a:t>
            </a:r>
            <a:r>
              <a:rPr lang="en-US" dirty="0" err="1"/>
              <a:t>autoencoder</a:t>
            </a:r>
            <a:r>
              <a:rPr lang="en-US" dirty="0"/>
              <a:t> on such given data pairs, trained </a:t>
            </a:r>
            <a:r>
              <a:rPr lang="en-US" dirty="0" err="1"/>
              <a:t>Autoencoders</a:t>
            </a:r>
            <a:r>
              <a:rPr lang="en-US" dirty="0"/>
              <a:t> can be highly useful for noise removal. This is because noise points usually do not have any correlations. Now, as the </a:t>
            </a:r>
            <a:r>
              <a:rPr lang="en-US" dirty="0" err="1"/>
              <a:t>autoencoders</a:t>
            </a:r>
            <a:r>
              <a:rPr lang="en-US" dirty="0"/>
              <a:t> need to represent the data in the lowest dimensions, the encodings usually have only the important relations there exists, rejecting the random ones. So, the decoded data coming out as output of an </a:t>
            </a:r>
            <a:r>
              <a:rPr lang="en-US" dirty="0" err="1"/>
              <a:t>autoencoder</a:t>
            </a:r>
            <a:r>
              <a:rPr lang="en-US" dirty="0"/>
              <a:t> is free of all the extra relations and hence the noise.</a:t>
            </a:r>
          </a:p>
          <a:p>
            <a:endParaRPr lang="en-IN" dirty="0"/>
          </a:p>
        </p:txBody>
      </p:sp>
    </p:spTree>
    <p:extLst>
      <p:ext uri="{BB962C8B-B14F-4D97-AF65-F5344CB8AC3E}">
        <p14:creationId xmlns:p14="http://schemas.microsoft.com/office/powerpoint/2010/main" val="2318966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 Decoder Model</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t="12405" b="10890"/>
          <a:stretch/>
        </p:blipFill>
        <p:spPr>
          <a:xfrm>
            <a:off x="381001" y="1825625"/>
            <a:ext cx="11651672" cy="4930055"/>
          </a:xfrm>
          <a:prstGeom prst="rect">
            <a:avLst/>
          </a:prstGeom>
        </p:spPr>
      </p:pic>
    </p:spTree>
    <p:extLst>
      <p:ext uri="{BB962C8B-B14F-4D97-AF65-F5344CB8AC3E}">
        <p14:creationId xmlns:p14="http://schemas.microsoft.com/office/powerpoint/2010/main" val="3386586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a:t>
            </a:r>
            <a:r>
              <a:rPr lang="en-IN" dirty="0" err="1"/>
              <a:t>autoencoders</a:t>
            </a:r>
            <a:r>
              <a:rPr lang="en-IN" dirty="0"/>
              <a:t>:</a:t>
            </a:r>
          </a:p>
        </p:txBody>
      </p:sp>
      <p:sp>
        <p:nvSpPr>
          <p:cNvPr id="3" name="Content Placeholder 2"/>
          <p:cNvSpPr>
            <a:spLocks noGrp="1"/>
          </p:cNvSpPr>
          <p:nvPr>
            <p:ph idx="1"/>
          </p:nvPr>
        </p:nvSpPr>
        <p:spPr/>
        <p:txBody>
          <a:bodyPr/>
          <a:lstStyle/>
          <a:p>
            <a:r>
              <a:rPr lang="en-US" b="1" dirty="0" err="1"/>
              <a:t>Autoencoders</a:t>
            </a:r>
            <a:r>
              <a:rPr lang="en-US" b="1" dirty="0"/>
              <a:t> as Generative models: </a:t>
            </a:r>
            <a:r>
              <a:rPr lang="en-US" dirty="0"/>
              <a:t>Before the GAN’s came into existence, </a:t>
            </a:r>
            <a:r>
              <a:rPr lang="en-US" dirty="0" err="1"/>
              <a:t>Autoencoders</a:t>
            </a:r>
            <a:r>
              <a:rPr lang="en-US" dirty="0"/>
              <a:t> were used as generative models. One of the modified approaches of </a:t>
            </a:r>
            <a:r>
              <a:rPr lang="en-US" dirty="0" err="1"/>
              <a:t>autoencoders</a:t>
            </a:r>
            <a:r>
              <a:rPr lang="en-US" dirty="0"/>
              <a:t>, </a:t>
            </a:r>
            <a:r>
              <a:rPr lang="en-US" dirty="0" err="1"/>
              <a:t>variational</a:t>
            </a:r>
            <a:r>
              <a:rPr lang="en-US" dirty="0"/>
              <a:t> </a:t>
            </a:r>
            <a:r>
              <a:rPr lang="en-US" dirty="0" err="1"/>
              <a:t>autoencoders</a:t>
            </a:r>
            <a:r>
              <a:rPr lang="en-US" dirty="0"/>
              <a:t> are used for generative purposes.</a:t>
            </a:r>
          </a:p>
          <a:p>
            <a:endParaRPr lang="en-IN" dirty="0"/>
          </a:p>
        </p:txBody>
      </p:sp>
    </p:spTree>
    <p:extLst>
      <p:ext uri="{BB962C8B-B14F-4D97-AF65-F5344CB8AC3E}">
        <p14:creationId xmlns:p14="http://schemas.microsoft.com/office/powerpoint/2010/main" val="718535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err="1"/>
              <a:t>Denoising</a:t>
            </a:r>
            <a:r>
              <a:rPr lang="en-IN" b="1" dirty="0"/>
              <a:t> </a:t>
            </a:r>
            <a:r>
              <a:rPr lang="en-IN" b="1" dirty="0" err="1"/>
              <a:t>Autoencoders</a:t>
            </a:r>
            <a:r>
              <a:rPr lang="en-IN" b="1" dirty="0"/>
              <a:t> (DAEs</a:t>
            </a:r>
            <a:r>
              <a:rPr lang="en-IN" b="1" dirty="0" smtClean="0"/>
              <a:t>)</a:t>
            </a:r>
            <a:endParaRPr lang="en-IN" dirty="0"/>
          </a:p>
        </p:txBody>
      </p:sp>
      <p:sp>
        <p:nvSpPr>
          <p:cNvPr id="3" name="Content Placeholder 2"/>
          <p:cNvSpPr>
            <a:spLocks noGrp="1"/>
          </p:cNvSpPr>
          <p:nvPr>
            <p:ph idx="1"/>
          </p:nvPr>
        </p:nvSpPr>
        <p:spPr/>
        <p:txBody>
          <a:bodyPr/>
          <a:lstStyle/>
          <a:p>
            <a:r>
              <a:rPr lang="en-US" dirty="0"/>
              <a:t>T</a:t>
            </a:r>
            <a:r>
              <a:rPr lang="en-US" dirty="0" smtClean="0"/>
              <a:t>he </a:t>
            </a:r>
            <a:r>
              <a:rPr lang="en-US" dirty="0"/>
              <a:t>DAE is designed to learn the innate structure (i.e. summary) of data. </a:t>
            </a:r>
            <a:endParaRPr lang="en-US" dirty="0" smtClean="0"/>
          </a:p>
          <a:p>
            <a:r>
              <a:rPr lang="en-US" dirty="0" smtClean="0"/>
              <a:t>The </a:t>
            </a:r>
            <a:r>
              <a:rPr lang="en-US" dirty="0"/>
              <a:t>DAE, however, goes an extra step. </a:t>
            </a:r>
            <a:endParaRPr lang="en-US" dirty="0" smtClean="0"/>
          </a:p>
          <a:p>
            <a:r>
              <a:rPr lang="en-US" dirty="0" smtClean="0"/>
              <a:t>It </a:t>
            </a:r>
            <a:r>
              <a:rPr lang="en-US" dirty="0"/>
              <a:t>attempts to divine this innate structure, and do so in such a thorough manner that, when faced with a corrupted (or noisy) version of the data, it can eliminate most, and ideally, all, of the corruption in the data</a:t>
            </a:r>
            <a:r>
              <a:rPr lang="en-US" dirty="0" smtClean="0"/>
              <a:t>.</a:t>
            </a:r>
          </a:p>
        </p:txBody>
      </p:sp>
    </p:spTree>
    <p:extLst>
      <p:ext uri="{BB962C8B-B14F-4D97-AF65-F5344CB8AC3E}">
        <p14:creationId xmlns:p14="http://schemas.microsoft.com/office/powerpoint/2010/main" val="3877134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By noise, we mean artefacts in our data that may be due to:</a:t>
            </a:r>
            <a:endParaRPr lang="en-IN" dirty="0"/>
          </a:p>
          <a:p>
            <a:pPr fontAlgn="base"/>
            <a:r>
              <a:rPr lang="en-US" dirty="0"/>
              <a:t>Malfunctioning sensors</a:t>
            </a:r>
          </a:p>
          <a:p>
            <a:pPr fontAlgn="base"/>
            <a:r>
              <a:rPr lang="en-US" dirty="0"/>
              <a:t>Quantization</a:t>
            </a:r>
          </a:p>
          <a:p>
            <a:pPr fontAlgn="base"/>
            <a:r>
              <a:rPr lang="en-US" dirty="0"/>
              <a:t>Damage over time (e.g. old images)</a:t>
            </a:r>
          </a:p>
          <a:p>
            <a:endParaRPr lang="en-IN" dirty="0"/>
          </a:p>
        </p:txBody>
      </p:sp>
    </p:spTree>
    <p:extLst>
      <p:ext uri="{BB962C8B-B14F-4D97-AF65-F5344CB8AC3E}">
        <p14:creationId xmlns:p14="http://schemas.microsoft.com/office/powerpoint/2010/main" val="1785954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781176"/>
            <a:ext cx="10515600" cy="4351338"/>
          </a:xfrm>
        </p:spPr>
        <p:txBody>
          <a:bodyPr/>
          <a:lstStyle/>
          <a:p>
            <a:pPr fontAlgn="base"/>
            <a:r>
              <a:rPr lang="en-US" dirty="0"/>
              <a:t>This </a:t>
            </a:r>
            <a:r>
              <a:rPr lang="en-US" dirty="0" err="1"/>
              <a:t>denoising</a:t>
            </a:r>
            <a:r>
              <a:rPr lang="en-US" dirty="0"/>
              <a:t>/reconstruction process is illustrated via </a:t>
            </a:r>
            <a:r>
              <a:rPr lang="en-US" b="1" dirty="0" smtClean="0"/>
              <a:t>Figure:</a:t>
            </a:r>
            <a:r>
              <a:rPr lang="en-US" dirty="0"/>
              <a:t/>
            </a:r>
            <a:br>
              <a:rPr lang="en-US" dirty="0"/>
            </a:br>
            <a:endParaRPr lang="en-IN" dirty="0"/>
          </a:p>
        </p:txBody>
      </p:sp>
      <p:pic>
        <p:nvPicPr>
          <p:cNvPr id="3074" name="Picture 2" descr="denoising_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451" y="2297864"/>
            <a:ext cx="7818295" cy="4560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279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The input data (a corrupted version of the actual data) is passed into the Encoder to produce the encoding (</a:t>
            </a:r>
            <a:r>
              <a:rPr lang="en-US" dirty="0" smtClean="0"/>
              <a:t>also</a:t>
            </a:r>
            <a:r>
              <a:rPr lang="en-US" dirty="0"/>
              <a:t> </a:t>
            </a:r>
            <a:r>
              <a:rPr lang="en-US" b="1" dirty="0"/>
              <a:t>embedding</a:t>
            </a:r>
            <a:r>
              <a:rPr lang="en-US" dirty="0"/>
              <a:t>). </a:t>
            </a:r>
            <a:endParaRPr lang="en-US" dirty="0" smtClean="0"/>
          </a:p>
          <a:p>
            <a:pPr fontAlgn="base"/>
            <a:r>
              <a:rPr lang="en-US" dirty="0" smtClean="0"/>
              <a:t>This </a:t>
            </a:r>
            <a:r>
              <a:rPr lang="en-US" dirty="0"/>
              <a:t>embedding is then passed into the Decoder, which reconstructs the data via the embedding.</a:t>
            </a:r>
          </a:p>
          <a:p>
            <a:pPr fontAlgn="base"/>
            <a:r>
              <a:rPr lang="en-US" dirty="0"/>
              <a:t>Note the upper left corners of both the input image and the reconstructed image depicted </a:t>
            </a:r>
            <a:r>
              <a:rPr lang="en-US" dirty="0" smtClean="0"/>
              <a:t>in figure. </a:t>
            </a:r>
          </a:p>
          <a:p>
            <a:pPr fontAlgn="base"/>
            <a:r>
              <a:rPr lang="en-US" dirty="0" smtClean="0"/>
              <a:t>This </a:t>
            </a:r>
            <a:r>
              <a:rPr lang="en-US" dirty="0"/>
              <a:t>is a very good illustration of what a DAE is capable of.</a:t>
            </a:r>
          </a:p>
          <a:p>
            <a:endParaRPr lang="en-IN" dirty="0"/>
          </a:p>
        </p:txBody>
      </p:sp>
    </p:spTree>
    <p:extLst>
      <p:ext uri="{BB962C8B-B14F-4D97-AF65-F5344CB8AC3E}">
        <p14:creationId xmlns:p14="http://schemas.microsoft.com/office/powerpoint/2010/main" val="492315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a:t>
            </a:r>
            <a:endParaRPr lang="en-IN" dirty="0"/>
          </a:p>
        </p:txBody>
      </p:sp>
      <p:pic>
        <p:nvPicPr>
          <p:cNvPr id="4" name="Picture 3"/>
          <p:cNvPicPr>
            <a:picLocks noChangeAspect="1"/>
          </p:cNvPicPr>
          <p:nvPr/>
        </p:nvPicPr>
        <p:blipFill rotWithShape="1">
          <a:blip r:embed="rId2"/>
          <a:srcRect t="25473" r="23380" b="13163"/>
          <a:stretch/>
        </p:blipFill>
        <p:spPr>
          <a:xfrm>
            <a:off x="838200" y="1825625"/>
            <a:ext cx="9969211" cy="4488873"/>
          </a:xfrm>
          <a:prstGeom prst="rect">
            <a:avLst/>
          </a:prstGeom>
        </p:spPr>
      </p:pic>
    </p:spTree>
    <p:extLst>
      <p:ext uri="{BB962C8B-B14F-4D97-AF65-F5344CB8AC3E}">
        <p14:creationId xmlns:p14="http://schemas.microsoft.com/office/powerpoint/2010/main" val="614840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r="8366" b="10701"/>
          <a:stretch/>
        </p:blipFill>
        <p:spPr>
          <a:xfrm>
            <a:off x="269298" y="325582"/>
            <a:ext cx="11922702" cy="6532418"/>
          </a:xfrm>
          <a:prstGeom prst="rect">
            <a:avLst/>
          </a:prstGeom>
        </p:spPr>
      </p:pic>
    </p:spTree>
    <p:extLst>
      <p:ext uri="{BB962C8B-B14F-4D97-AF65-F5344CB8AC3E}">
        <p14:creationId xmlns:p14="http://schemas.microsoft.com/office/powerpoint/2010/main" val="3687547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r="4638" b="12216"/>
          <a:stretch/>
        </p:blipFill>
        <p:spPr>
          <a:xfrm>
            <a:off x="1" y="242455"/>
            <a:ext cx="11984182" cy="6421582"/>
          </a:xfrm>
          <a:prstGeom prst="rect">
            <a:avLst/>
          </a:prstGeom>
        </p:spPr>
      </p:pic>
    </p:spTree>
    <p:extLst>
      <p:ext uri="{BB962C8B-B14F-4D97-AF65-F5344CB8AC3E}">
        <p14:creationId xmlns:p14="http://schemas.microsoft.com/office/powerpoint/2010/main" val="3344466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r="4426" b="11079"/>
          <a:stretch/>
        </p:blipFill>
        <p:spPr>
          <a:xfrm>
            <a:off x="110836" y="353291"/>
            <a:ext cx="11853429" cy="6504709"/>
          </a:xfrm>
          <a:prstGeom prst="rect">
            <a:avLst/>
          </a:prstGeom>
        </p:spPr>
      </p:pic>
    </p:spTree>
    <p:extLst>
      <p:ext uri="{BB962C8B-B14F-4D97-AF65-F5344CB8AC3E}">
        <p14:creationId xmlns:p14="http://schemas.microsoft.com/office/powerpoint/2010/main" val="1845676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426" t="-3031" r="9963" b="13922"/>
          <a:stretch/>
        </p:blipFill>
        <p:spPr>
          <a:xfrm>
            <a:off x="0" y="0"/>
            <a:ext cx="11770302" cy="6518564"/>
          </a:xfrm>
          <a:prstGeom prst="rect">
            <a:avLst/>
          </a:prstGeom>
        </p:spPr>
      </p:pic>
    </p:spTree>
    <p:extLst>
      <p:ext uri="{BB962C8B-B14F-4D97-AF65-F5344CB8AC3E}">
        <p14:creationId xmlns:p14="http://schemas.microsoft.com/office/powerpoint/2010/main" val="1547974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t="10701" r="5916" b="13163"/>
          <a:stretch/>
        </p:blipFill>
        <p:spPr>
          <a:xfrm>
            <a:off x="-24679" y="745981"/>
            <a:ext cx="12241357" cy="5569527"/>
          </a:xfrm>
          <a:prstGeom prst="rect">
            <a:avLst/>
          </a:prstGeom>
        </p:spPr>
      </p:pic>
    </p:spTree>
    <p:extLst>
      <p:ext uri="{BB962C8B-B14F-4D97-AF65-F5344CB8AC3E}">
        <p14:creationId xmlns:p14="http://schemas.microsoft.com/office/powerpoint/2010/main" val="1270500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3041" t="20550" r="5064" b="3569"/>
          <a:stretch/>
        </p:blipFill>
        <p:spPr>
          <a:xfrm>
            <a:off x="117763" y="792307"/>
            <a:ext cx="11956473" cy="5550910"/>
          </a:xfrm>
          <a:prstGeom prst="rect">
            <a:avLst/>
          </a:prstGeom>
        </p:spPr>
      </p:pic>
    </p:spTree>
    <p:extLst>
      <p:ext uri="{BB962C8B-B14F-4D97-AF65-F5344CB8AC3E}">
        <p14:creationId xmlns:p14="http://schemas.microsoft.com/office/powerpoint/2010/main" val="2092137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315</Words>
  <Application>Microsoft Office PowerPoint</Application>
  <PresentationFormat>Widescreen</PresentationFormat>
  <Paragraphs>40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Encoder Decoder Model</vt:lpstr>
      <vt:lpstr>Encoder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Autoencoders</vt:lpstr>
      <vt:lpstr>PowerPoint Presentation</vt:lpstr>
      <vt:lpstr>PowerPoint Presentation</vt:lpstr>
      <vt:lpstr>PowerPoint Presentation</vt:lpstr>
      <vt:lpstr>PowerPoint Presentation</vt:lpstr>
      <vt:lpstr>Important Point</vt:lpstr>
      <vt:lpstr>Applications of autoencoders:</vt:lpstr>
      <vt:lpstr>Applications of autoencoders:</vt:lpstr>
      <vt:lpstr>Applications of autoencoders:</vt:lpstr>
      <vt:lpstr>Denoising Autoencoders (DAEs)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13</cp:revision>
  <dcterms:created xsi:type="dcterms:W3CDTF">2022-11-08T15:53:29Z</dcterms:created>
  <dcterms:modified xsi:type="dcterms:W3CDTF">2022-11-09T04:07:16Z</dcterms:modified>
</cp:coreProperties>
</file>