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sldIdLst>
    <p:sldId id="256" r:id="rId2"/>
    <p:sldId id="291" r:id="rId3"/>
    <p:sldId id="257" r:id="rId4"/>
    <p:sldId id="292" r:id="rId5"/>
    <p:sldId id="300" r:id="rId6"/>
    <p:sldId id="301" r:id="rId7"/>
    <p:sldId id="302" r:id="rId8"/>
    <p:sldId id="303" r:id="rId9"/>
    <p:sldId id="304" r:id="rId10"/>
    <p:sldId id="305" r:id="rId11"/>
    <p:sldId id="306" r:id="rId12"/>
    <p:sldId id="293" r:id="rId13"/>
    <p:sldId id="294" r:id="rId14"/>
    <p:sldId id="295" r:id="rId15"/>
    <p:sldId id="296" r:id="rId16"/>
    <p:sldId id="297" r:id="rId17"/>
    <p:sldId id="298" r:id="rId18"/>
    <p:sldId id="299" r:id="rId19"/>
    <p:sldId id="258" r:id="rId20"/>
    <p:sldId id="259" r:id="rId21"/>
    <p:sldId id="260" r:id="rId22"/>
    <p:sldId id="261" r:id="rId23"/>
    <p:sldId id="289" r:id="rId24"/>
    <p:sldId id="290"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307"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4SgLF6t1d3IuuoRVB+Kc8xC3d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e7852458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e785245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2"/>
          <p:cNvSpPr>
            <a:spLocks noGrp="1"/>
          </p:cNvSpPr>
          <p:nvPr>
            <p:ph type="pic" idx="2"/>
          </p:nvPr>
        </p:nvSpPr>
        <p:spPr>
          <a:xfrm>
            <a:off x="5183188" y="987425"/>
            <a:ext cx="6172200" cy="4873625"/>
          </a:xfrm>
          <a:prstGeom prst="rect">
            <a:avLst/>
          </a:prstGeom>
          <a:noFill/>
          <a:ln>
            <a:noFill/>
          </a:ln>
        </p:spPr>
      </p:sp>
      <p:sp>
        <p:nvSpPr>
          <p:cNvPr id="64" name="Google Shape;64;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wardsdatascience.com/word-level-english-to-marathi-neural-machine-translation-using-seq2seq-encoder-decoder-lstm-model-1a913f2dc4a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LLux1SW--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7Np_5Q-P8eo" TargetMode="External"/><Relationship Id="rId2" Type="http://schemas.openxmlformats.org/officeDocument/2006/relationships/hyperlink" Target="https://www.youtube.com/watch?v=kNhGWjjWQF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aPfkYu_qiF4&amp;list=PLyqSpQzTE6M9gCgajvQbc68Hk_JKGBAY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Encoder-Decoder Seq to Seq Models</a:t>
            </a:r>
            <a:endParaRPr b="1"/>
          </a:p>
        </p:txBody>
      </p:sp>
      <p:sp>
        <p:nvSpPr>
          <p:cNvPr id="85" name="Google Shape;85;p1"/>
          <p:cNvSpPr txBox="1">
            <a:spLocks noGrp="1"/>
          </p:cNvSpPr>
          <p:nvPr>
            <p:ph type="subTitle" idx="1"/>
          </p:nvPr>
        </p:nvSpPr>
        <p:spPr>
          <a:xfrm>
            <a:off x="353085" y="3602038"/>
            <a:ext cx="11488848"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u="sng">
                <a:solidFill>
                  <a:schemeClr val="hlink"/>
                </a:solidFill>
                <a:hlinkClick r:id="rId3"/>
              </a:rPr>
              <a:t>https://medium.com/nerd-for-tech/nlp-theory-and-code-encoder-decoder-models-part-11-30-e686bcb61dc7</a:t>
            </a:r>
            <a:endParaRPr/>
          </a:p>
          <a:p>
            <a:pPr marL="0" lvl="0" indent="0" algn="ctr" rtl="0">
              <a:lnSpc>
                <a:spcPct val="90000"/>
              </a:lnSpc>
              <a:spcBef>
                <a:spcPts val="1000"/>
              </a:spcBef>
              <a:spcAft>
                <a:spcPts val="0"/>
              </a:spcAft>
              <a:buClr>
                <a:schemeClr val="dk1"/>
              </a:buClr>
              <a:buSzPts val="2400"/>
              <a:buNone/>
            </a:pPr>
            <a:r>
              <a:rPr lang="en-US" u="sng">
                <a:solidFill>
                  <a:schemeClr val="hlink"/>
                </a:solidFill>
                <a:hlinkClick r:id="rId3"/>
              </a:rPr>
              <a:t>https://towardsdatascience.com/word-level-english-to-marathi-neural-machine-translation-using-seq2seq-encoder-decoder-lstm-model-1a913f2dc4a7</a:t>
            </a:r>
            <a:endParaRPr/>
          </a:p>
          <a:p>
            <a:pPr marL="0" lvl="0" indent="0" algn="ctr" rtl="0">
              <a:lnSpc>
                <a:spcPct val="90000"/>
              </a:lnSpc>
              <a:spcBef>
                <a:spcPts val="1000"/>
              </a:spcBef>
              <a:spcAft>
                <a:spcPts val="0"/>
              </a:spcAft>
              <a:buClr>
                <a:schemeClr val="dk1"/>
              </a:buClr>
              <a:buSzPts val="2400"/>
              <a:buNone/>
            </a:pP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5282-13B5-6C1B-A7AB-D7096D16667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47372E-9CCE-85F1-EB28-15FD7159A34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979C4C2D-76B2-67FB-5632-22E46FFF91AE}"/>
              </a:ext>
            </a:extLst>
          </p:cNvPr>
          <p:cNvPicPr>
            <a:picLocks noChangeAspect="1"/>
          </p:cNvPicPr>
          <p:nvPr/>
        </p:nvPicPr>
        <p:blipFill>
          <a:blip r:embed="rId2"/>
          <a:stretch>
            <a:fillRect/>
          </a:stretch>
        </p:blipFill>
        <p:spPr>
          <a:xfrm>
            <a:off x="2586067" y="1792110"/>
            <a:ext cx="7019866" cy="3740009"/>
          </a:xfrm>
          <a:prstGeom prst="rect">
            <a:avLst/>
          </a:prstGeom>
        </p:spPr>
      </p:pic>
    </p:spTree>
    <p:extLst>
      <p:ext uri="{BB962C8B-B14F-4D97-AF65-F5344CB8AC3E}">
        <p14:creationId xmlns:p14="http://schemas.microsoft.com/office/powerpoint/2010/main" val="340159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7129-4785-948D-7CDB-24C83622B59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CA2B152-7EE1-2153-2F36-1E2577E1AA8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C615DAE-7721-0A89-788B-6B90547B83D9}"/>
              </a:ext>
            </a:extLst>
          </p:cNvPr>
          <p:cNvPicPr>
            <a:picLocks noChangeAspect="1"/>
          </p:cNvPicPr>
          <p:nvPr/>
        </p:nvPicPr>
        <p:blipFill>
          <a:blip r:embed="rId2"/>
          <a:stretch>
            <a:fillRect/>
          </a:stretch>
        </p:blipFill>
        <p:spPr>
          <a:xfrm>
            <a:off x="847725" y="571500"/>
            <a:ext cx="10496550" cy="5715000"/>
          </a:xfrm>
          <a:prstGeom prst="rect">
            <a:avLst/>
          </a:prstGeom>
        </p:spPr>
      </p:pic>
    </p:spTree>
    <p:extLst>
      <p:ext uri="{BB962C8B-B14F-4D97-AF65-F5344CB8AC3E}">
        <p14:creationId xmlns:p14="http://schemas.microsoft.com/office/powerpoint/2010/main" val="4127394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34B-B77D-2722-AE6E-631367519DA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FF38664-D374-1772-3531-655401F17216}"/>
              </a:ext>
            </a:extLst>
          </p:cNvPr>
          <p:cNvSpPr>
            <a:spLocks noGrp="1"/>
          </p:cNvSpPr>
          <p:nvPr>
            <p:ph type="body" idx="1"/>
          </p:nvPr>
        </p:nvSpPr>
        <p:spPr/>
        <p:txBody>
          <a:bodyPr/>
          <a:lstStyle/>
          <a:p>
            <a:r>
              <a:rPr lang="en-US" dirty="0">
                <a:solidFill>
                  <a:srgbClr val="292929"/>
                </a:solidFill>
                <a:latin typeface="source-serif-pro"/>
              </a:rPr>
              <a:t>A</a:t>
            </a:r>
            <a:r>
              <a:rPr lang="en-US" b="0" i="0" dirty="0">
                <a:solidFill>
                  <a:srgbClr val="292929"/>
                </a:solidFill>
                <a:effectLst/>
                <a:latin typeface="source-serif-pro"/>
              </a:rPr>
              <a:t> sequence to sequence model aims to map a fixed-length input with a fixed-length output where the length of the input and output may differ.</a:t>
            </a:r>
          </a:p>
          <a:p>
            <a:r>
              <a:rPr lang="en-IN" b="0" i="0" dirty="0">
                <a:solidFill>
                  <a:srgbClr val="292929"/>
                </a:solidFill>
                <a:effectLst/>
                <a:latin typeface="source-serif-pro"/>
              </a:rPr>
              <a:t>For example, translating “What are you doing today?” from English to Chinese has input of 5 words and output of 7 symbols (</a:t>
            </a:r>
            <a:r>
              <a:rPr lang="ja-JP" altLang="en-US" b="0" i="0" dirty="0">
                <a:solidFill>
                  <a:srgbClr val="292929"/>
                </a:solidFill>
                <a:effectLst/>
                <a:latin typeface="source-serif-pro"/>
              </a:rPr>
              <a:t>今天你在做什麼？</a:t>
            </a:r>
            <a:r>
              <a:rPr lang="en-US" altLang="ja-JP" b="0" i="0" dirty="0">
                <a:solidFill>
                  <a:srgbClr val="292929"/>
                </a:solidFill>
                <a:effectLst/>
                <a:latin typeface="source-serif-pro"/>
              </a:rPr>
              <a:t>). </a:t>
            </a:r>
            <a:r>
              <a:rPr lang="en-IN" b="0" i="0" dirty="0">
                <a:solidFill>
                  <a:srgbClr val="292929"/>
                </a:solidFill>
                <a:effectLst/>
                <a:latin typeface="source-serif-pro"/>
              </a:rPr>
              <a:t>Clearly, we can’t use a regular LSTM network to map each word from the English sentence to the Chinese sentence.</a:t>
            </a:r>
            <a:endParaRPr lang="en-IN" dirty="0"/>
          </a:p>
        </p:txBody>
      </p:sp>
    </p:spTree>
    <p:extLst>
      <p:ext uri="{BB962C8B-B14F-4D97-AF65-F5344CB8AC3E}">
        <p14:creationId xmlns:p14="http://schemas.microsoft.com/office/powerpoint/2010/main" val="182050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4A31-9DFF-020E-7123-EFDFBE89545C}"/>
              </a:ext>
            </a:extLst>
          </p:cNvPr>
          <p:cNvSpPr>
            <a:spLocks noGrp="1"/>
          </p:cNvSpPr>
          <p:nvPr>
            <p:ph type="title"/>
          </p:nvPr>
        </p:nvSpPr>
        <p:spPr/>
        <p:txBody>
          <a:bodyPr>
            <a:normAutofit fontScale="90000"/>
          </a:bodyPr>
          <a:lstStyle/>
          <a:p>
            <a:r>
              <a:rPr lang="en-US" b="1" i="0" dirty="0">
                <a:solidFill>
                  <a:srgbClr val="292929"/>
                </a:solidFill>
                <a:effectLst/>
                <a:latin typeface="sohne"/>
              </a:rPr>
              <a:t>How the Sequence to Sequence Model works?</a:t>
            </a:r>
            <a:br>
              <a:rPr lang="en-US" b="1" i="0" dirty="0">
                <a:solidFill>
                  <a:srgbClr val="292929"/>
                </a:solidFill>
                <a:effectLst/>
                <a:latin typeface="sohne"/>
              </a:rPr>
            </a:br>
            <a:endParaRPr lang="en-IN" dirty="0"/>
          </a:p>
        </p:txBody>
      </p:sp>
      <p:pic>
        <p:nvPicPr>
          <p:cNvPr id="4" name="Picture 3">
            <a:extLst>
              <a:ext uri="{FF2B5EF4-FFF2-40B4-BE49-F238E27FC236}">
                <a16:creationId xmlns:a16="http://schemas.microsoft.com/office/drawing/2014/main" id="{109B71B1-78B4-3D2F-9A74-E6B42584D33A}"/>
              </a:ext>
            </a:extLst>
          </p:cNvPr>
          <p:cNvPicPr>
            <a:picLocks noChangeAspect="1"/>
          </p:cNvPicPr>
          <p:nvPr/>
        </p:nvPicPr>
        <p:blipFill>
          <a:blip r:embed="rId2"/>
          <a:stretch>
            <a:fillRect/>
          </a:stretch>
        </p:blipFill>
        <p:spPr>
          <a:xfrm>
            <a:off x="857250" y="976312"/>
            <a:ext cx="10477500" cy="4905375"/>
          </a:xfrm>
          <a:prstGeom prst="rect">
            <a:avLst/>
          </a:prstGeom>
        </p:spPr>
      </p:pic>
    </p:spTree>
    <p:extLst>
      <p:ext uri="{BB962C8B-B14F-4D97-AF65-F5344CB8AC3E}">
        <p14:creationId xmlns:p14="http://schemas.microsoft.com/office/powerpoint/2010/main" val="28098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2FCDB-D840-C57A-5D6D-422BEE76496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D0E99C-3652-942D-F876-6E4FFA5FB4A5}"/>
              </a:ext>
            </a:extLst>
          </p:cNvPr>
          <p:cNvSpPr>
            <a:spLocks noGrp="1"/>
          </p:cNvSpPr>
          <p:nvPr>
            <p:ph type="body" idx="1"/>
          </p:nvPr>
        </p:nvSpPr>
        <p:spPr/>
        <p:txBody>
          <a:bodyPr/>
          <a:lstStyle/>
          <a:p>
            <a:r>
              <a:rPr lang="en-US" b="0" i="0" dirty="0">
                <a:solidFill>
                  <a:srgbClr val="292929"/>
                </a:solidFill>
                <a:effectLst/>
                <a:latin typeface="source-serif-pro"/>
              </a:rPr>
              <a:t>The model consists of 3 parts: encoder, intermediate (encoder) vector and decoder.</a:t>
            </a:r>
            <a:endParaRPr lang="en-IN" dirty="0"/>
          </a:p>
        </p:txBody>
      </p:sp>
    </p:spTree>
    <p:extLst>
      <p:ext uri="{BB962C8B-B14F-4D97-AF65-F5344CB8AC3E}">
        <p14:creationId xmlns:p14="http://schemas.microsoft.com/office/powerpoint/2010/main" val="404164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2D62-CD7C-02C2-4949-A1FC337CCB57}"/>
              </a:ext>
            </a:extLst>
          </p:cNvPr>
          <p:cNvSpPr>
            <a:spLocks noGrp="1"/>
          </p:cNvSpPr>
          <p:nvPr>
            <p:ph type="title"/>
          </p:nvPr>
        </p:nvSpPr>
        <p:spPr/>
        <p:txBody>
          <a:bodyPr/>
          <a:lstStyle/>
          <a:p>
            <a:r>
              <a:rPr lang="en-IN" b="1" i="0" dirty="0">
                <a:solidFill>
                  <a:srgbClr val="292929"/>
                </a:solidFill>
                <a:effectLst/>
                <a:latin typeface="sohne"/>
              </a:rPr>
              <a:t>Encoder</a:t>
            </a:r>
            <a:br>
              <a:rPr lang="en-IN" b="1" i="0" dirty="0">
                <a:solidFill>
                  <a:srgbClr val="292929"/>
                </a:solidFill>
                <a:effectLst/>
                <a:latin typeface="sohne"/>
              </a:rPr>
            </a:br>
            <a:endParaRPr lang="en-IN" dirty="0"/>
          </a:p>
        </p:txBody>
      </p:sp>
      <p:sp>
        <p:nvSpPr>
          <p:cNvPr id="3" name="Text Placeholder 2">
            <a:extLst>
              <a:ext uri="{FF2B5EF4-FFF2-40B4-BE49-F238E27FC236}">
                <a16:creationId xmlns:a16="http://schemas.microsoft.com/office/drawing/2014/main" id="{3250BC86-CEBE-4BF5-4B23-6A522AE41526}"/>
              </a:ext>
            </a:extLst>
          </p:cNvPr>
          <p:cNvSpPr>
            <a:spLocks noGrp="1"/>
          </p:cNvSpPr>
          <p:nvPr>
            <p:ph type="body" idx="1"/>
          </p:nvPr>
        </p:nvSpPr>
        <p:spPr>
          <a:xfrm>
            <a:off x="838200" y="1110343"/>
            <a:ext cx="10515600" cy="5066620"/>
          </a:xfrm>
        </p:spPr>
        <p:txBody>
          <a:bodyPr>
            <a:normAutofit fontScale="92500" lnSpcReduction="10000"/>
          </a:bodyPr>
          <a:lstStyle/>
          <a:p>
            <a:r>
              <a:rPr lang="en-US" dirty="0"/>
              <a:t>A stack of several recurrent units (LSTM or GRU cells for better performance) where each accepts a single element of the input sequence, collects information for that element and propagates it forward.</a:t>
            </a:r>
          </a:p>
          <a:p>
            <a:r>
              <a:rPr lang="en-US" dirty="0"/>
              <a:t>In question-answering problem, the input sequence is a collection of all words from the question. Each word is represented as </a:t>
            </a:r>
            <a:r>
              <a:rPr lang="en-US" dirty="0" err="1"/>
              <a:t>x_i</a:t>
            </a:r>
            <a:r>
              <a:rPr lang="en-US" dirty="0"/>
              <a:t> where </a:t>
            </a:r>
            <a:r>
              <a:rPr lang="en-US" dirty="0" err="1"/>
              <a:t>i</a:t>
            </a:r>
            <a:r>
              <a:rPr lang="en-US" dirty="0"/>
              <a:t> is the order of that word.</a:t>
            </a:r>
          </a:p>
          <a:p>
            <a:r>
              <a:rPr lang="en-US" dirty="0"/>
              <a:t>The hidden states </a:t>
            </a:r>
            <a:r>
              <a:rPr lang="en-US" dirty="0" err="1"/>
              <a:t>h_i</a:t>
            </a:r>
            <a:r>
              <a:rPr lang="en-US" dirty="0"/>
              <a:t> are computed using the formula:</a:t>
            </a:r>
          </a:p>
          <a:p>
            <a:endParaRPr lang="en-US" dirty="0"/>
          </a:p>
          <a:p>
            <a:endParaRPr lang="en-US" dirty="0"/>
          </a:p>
          <a:p>
            <a:r>
              <a:rPr lang="en-US" dirty="0"/>
              <a:t>This simple formula represents the result of an ordinary recurrent neural network. As you can see, we just apply the appropriate weights to the previous hidden state h_(t-1) and the input vector </a:t>
            </a:r>
            <a:r>
              <a:rPr lang="en-US" dirty="0" err="1"/>
              <a:t>x_t</a:t>
            </a:r>
            <a:r>
              <a:rPr lang="en-US" dirty="0"/>
              <a:t>.</a:t>
            </a:r>
            <a:endParaRPr lang="en-IN" dirty="0"/>
          </a:p>
        </p:txBody>
      </p:sp>
      <p:pic>
        <p:nvPicPr>
          <p:cNvPr id="5" name="Picture 4">
            <a:extLst>
              <a:ext uri="{FF2B5EF4-FFF2-40B4-BE49-F238E27FC236}">
                <a16:creationId xmlns:a16="http://schemas.microsoft.com/office/drawing/2014/main" id="{037848FB-D88D-9F4F-6567-44E349D1E794}"/>
              </a:ext>
            </a:extLst>
          </p:cNvPr>
          <p:cNvPicPr>
            <a:picLocks noChangeAspect="1"/>
          </p:cNvPicPr>
          <p:nvPr/>
        </p:nvPicPr>
        <p:blipFill>
          <a:blip r:embed="rId2"/>
          <a:stretch>
            <a:fillRect/>
          </a:stretch>
        </p:blipFill>
        <p:spPr>
          <a:xfrm>
            <a:off x="680358" y="4462462"/>
            <a:ext cx="10477500" cy="630919"/>
          </a:xfrm>
          <a:prstGeom prst="rect">
            <a:avLst/>
          </a:prstGeom>
        </p:spPr>
      </p:pic>
    </p:spTree>
    <p:extLst>
      <p:ext uri="{BB962C8B-B14F-4D97-AF65-F5344CB8AC3E}">
        <p14:creationId xmlns:p14="http://schemas.microsoft.com/office/powerpoint/2010/main" val="131426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A474-D773-B81B-704E-B694205D42B3}"/>
              </a:ext>
            </a:extLst>
          </p:cNvPr>
          <p:cNvSpPr>
            <a:spLocks noGrp="1"/>
          </p:cNvSpPr>
          <p:nvPr>
            <p:ph type="title"/>
          </p:nvPr>
        </p:nvSpPr>
        <p:spPr/>
        <p:txBody>
          <a:bodyPr/>
          <a:lstStyle/>
          <a:p>
            <a:r>
              <a:rPr lang="en-IN" b="1" i="0" dirty="0">
                <a:solidFill>
                  <a:srgbClr val="292929"/>
                </a:solidFill>
                <a:effectLst/>
                <a:latin typeface="sohne"/>
              </a:rPr>
              <a:t>Encoder Vector</a:t>
            </a:r>
            <a:br>
              <a:rPr lang="en-IN" b="1" i="0" dirty="0">
                <a:solidFill>
                  <a:srgbClr val="292929"/>
                </a:solidFill>
                <a:effectLst/>
                <a:latin typeface="sohne"/>
              </a:rPr>
            </a:br>
            <a:endParaRPr lang="en-IN" dirty="0"/>
          </a:p>
        </p:txBody>
      </p:sp>
      <p:sp>
        <p:nvSpPr>
          <p:cNvPr id="3" name="Text Placeholder 2">
            <a:extLst>
              <a:ext uri="{FF2B5EF4-FFF2-40B4-BE49-F238E27FC236}">
                <a16:creationId xmlns:a16="http://schemas.microsoft.com/office/drawing/2014/main" id="{6C14ACA4-E5E0-28CC-05C2-FFC35AFF84B6}"/>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292929"/>
                </a:solidFill>
                <a:effectLst/>
                <a:latin typeface="source-serif-pro"/>
              </a:rPr>
              <a:t>This is the final hidden state produced from the encoder part of the model. It is calculated using the formula above.</a:t>
            </a:r>
          </a:p>
          <a:p>
            <a:pPr algn="l">
              <a:buFont typeface="Arial" panose="020B0604020202020204" pitchFamily="34" charset="0"/>
              <a:buChar char="•"/>
            </a:pPr>
            <a:r>
              <a:rPr lang="en-US" b="0" i="0" dirty="0">
                <a:solidFill>
                  <a:srgbClr val="292929"/>
                </a:solidFill>
                <a:effectLst/>
                <a:latin typeface="source-serif-pro"/>
              </a:rPr>
              <a:t>This vector aims to encapsulate the information for all input elements in order to help the decoder make accurate predictions.</a:t>
            </a:r>
          </a:p>
          <a:p>
            <a:pPr algn="l">
              <a:buFont typeface="Arial" panose="020B0604020202020204" pitchFamily="34" charset="0"/>
              <a:buChar char="•"/>
            </a:pPr>
            <a:r>
              <a:rPr lang="en-US" b="0" i="0" dirty="0">
                <a:solidFill>
                  <a:srgbClr val="292929"/>
                </a:solidFill>
                <a:effectLst/>
                <a:latin typeface="source-serif-pro"/>
              </a:rPr>
              <a:t>It acts as the initial hidden state of the decoder part of the model.</a:t>
            </a:r>
          </a:p>
          <a:p>
            <a:endParaRPr lang="en-IN" dirty="0"/>
          </a:p>
        </p:txBody>
      </p:sp>
    </p:spTree>
    <p:extLst>
      <p:ext uri="{BB962C8B-B14F-4D97-AF65-F5344CB8AC3E}">
        <p14:creationId xmlns:p14="http://schemas.microsoft.com/office/powerpoint/2010/main" val="278736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0893-28A3-C005-4637-212237DEAF37}"/>
              </a:ext>
            </a:extLst>
          </p:cNvPr>
          <p:cNvSpPr>
            <a:spLocks noGrp="1"/>
          </p:cNvSpPr>
          <p:nvPr>
            <p:ph type="title"/>
          </p:nvPr>
        </p:nvSpPr>
        <p:spPr/>
        <p:txBody>
          <a:bodyPr/>
          <a:lstStyle/>
          <a:p>
            <a:r>
              <a:rPr lang="en-IN" b="1" i="0" dirty="0">
                <a:solidFill>
                  <a:srgbClr val="292929"/>
                </a:solidFill>
                <a:effectLst/>
                <a:latin typeface="sohne"/>
              </a:rPr>
              <a:t>Decoder</a:t>
            </a:r>
            <a:br>
              <a:rPr lang="en-IN" b="1" i="0" dirty="0">
                <a:solidFill>
                  <a:srgbClr val="292929"/>
                </a:solidFill>
                <a:effectLst/>
                <a:latin typeface="sohne"/>
              </a:rPr>
            </a:br>
            <a:endParaRPr lang="en-IN" dirty="0"/>
          </a:p>
        </p:txBody>
      </p:sp>
      <p:sp>
        <p:nvSpPr>
          <p:cNvPr id="3" name="Text Placeholder 2">
            <a:extLst>
              <a:ext uri="{FF2B5EF4-FFF2-40B4-BE49-F238E27FC236}">
                <a16:creationId xmlns:a16="http://schemas.microsoft.com/office/drawing/2014/main" id="{FAF9E46C-403B-27F2-29A1-A2D46F8D95D3}"/>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292929"/>
                </a:solidFill>
                <a:effectLst/>
                <a:latin typeface="source-serif-pro"/>
              </a:rPr>
              <a:t>A stack of several recurrent units where each predicts an output </a:t>
            </a:r>
            <a:r>
              <a:rPr lang="en-US" b="0" i="1" dirty="0" err="1">
                <a:solidFill>
                  <a:srgbClr val="292929"/>
                </a:solidFill>
                <a:effectLst/>
                <a:latin typeface="source-serif-pro"/>
              </a:rPr>
              <a:t>y_t</a:t>
            </a:r>
            <a:r>
              <a:rPr lang="en-US" b="0" i="0" dirty="0">
                <a:solidFill>
                  <a:srgbClr val="292929"/>
                </a:solidFill>
                <a:effectLst/>
                <a:latin typeface="source-serif-pro"/>
              </a:rPr>
              <a:t> at a time step </a:t>
            </a:r>
            <a:r>
              <a:rPr lang="en-US" b="0" i="1" dirty="0">
                <a:solidFill>
                  <a:srgbClr val="292929"/>
                </a:solidFill>
                <a:effectLst/>
                <a:latin typeface="source-serif-pro"/>
              </a:rPr>
              <a:t>t</a:t>
            </a:r>
            <a:r>
              <a:rPr lang="en-US" b="0" i="0" dirty="0">
                <a:solidFill>
                  <a:srgbClr val="292929"/>
                </a:solidFill>
                <a:effectLst/>
                <a:latin typeface="source-serif-pro"/>
              </a:rPr>
              <a:t>.</a:t>
            </a:r>
          </a:p>
          <a:p>
            <a:pPr algn="l">
              <a:buFont typeface="Arial" panose="020B0604020202020204" pitchFamily="34" charset="0"/>
              <a:buChar char="•"/>
            </a:pPr>
            <a:r>
              <a:rPr lang="en-US" b="0" i="0" dirty="0">
                <a:solidFill>
                  <a:srgbClr val="292929"/>
                </a:solidFill>
                <a:effectLst/>
                <a:latin typeface="source-serif-pro"/>
              </a:rPr>
              <a:t>Each recurrent unit accepts a hidden state from the previous unit and produces and output as well as its own hidden state.</a:t>
            </a:r>
          </a:p>
          <a:p>
            <a:pPr algn="l">
              <a:buFont typeface="Arial" panose="020B0604020202020204" pitchFamily="34" charset="0"/>
              <a:buChar char="•"/>
            </a:pPr>
            <a:r>
              <a:rPr lang="en-US" b="0" i="0" dirty="0">
                <a:solidFill>
                  <a:srgbClr val="292929"/>
                </a:solidFill>
                <a:effectLst/>
                <a:latin typeface="source-serif-pro"/>
              </a:rPr>
              <a:t>In the question-answering problem, the output sequence is a collection of all words from the answer. Each word is represented as </a:t>
            </a:r>
            <a:r>
              <a:rPr lang="en-US" b="0" i="1" dirty="0" err="1">
                <a:solidFill>
                  <a:srgbClr val="292929"/>
                </a:solidFill>
                <a:effectLst/>
                <a:latin typeface="source-serif-pro"/>
              </a:rPr>
              <a:t>y_i</a:t>
            </a:r>
            <a:r>
              <a:rPr lang="en-US" b="0" i="0" dirty="0">
                <a:solidFill>
                  <a:srgbClr val="292929"/>
                </a:solidFill>
                <a:effectLst/>
                <a:latin typeface="source-serif-pro"/>
              </a:rPr>
              <a:t> where </a:t>
            </a:r>
            <a:r>
              <a:rPr lang="en-US" b="0" i="1" dirty="0" err="1">
                <a:solidFill>
                  <a:srgbClr val="292929"/>
                </a:solidFill>
                <a:effectLst/>
                <a:latin typeface="source-serif-pro"/>
              </a:rPr>
              <a:t>i</a:t>
            </a:r>
            <a:r>
              <a:rPr lang="en-US" b="0" i="0" dirty="0">
                <a:solidFill>
                  <a:srgbClr val="292929"/>
                </a:solidFill>
                <a:effectLst/>
                <a:latin typeface="source-serif-pro"/>
              </a:rPr>
              <a:t> is the order of that word.</a:t>
            </a:r>
          </a:p>
          <a:p>
            <a:pPr>
              <a:buFont typeface="Arial" panose="020B0604020202020204" pitchFamily="34" charset="0"/>
              <a:buChar char="•"/>
            </a:pPr>
            <a:r>
              <a:rPr lang="en-US" b="0" i="0" dirty="0">
                <a:solidFill>
                  <a:srgbClr val="292929"/>
                </a:solidFill>
                <a:effectLst/>
                <a:latin typeface="source-serif-pro"/>
              </a:rPr>
              <a:t>Any hidden state </a:t>
            </a:r>
            <a:r>
              <a:rPr lang="en-US" b="0" i="1" dirty="0" err="1">
                <a:solidFill>
                  <a:srgbClr val="292929"/>
                </a:solidFill>
                <a:effectLst/>
                <a:latin typeface="source-serif-pro"/>
              </a:rPr>
              <a:t>h_i</a:t>
            </a:r>
            <a:r>
              <a:rPr lang="en-US" b="0" i="1" dirty="0">
                <a:solidFill>
                  <a:srgbClr val="292929"/>
                </a:solidFill>
                <a:effectLst/>
                <a:latin typeface="source-serif-pro"/>
              </a:rPr>
              <a:t> </a:t>
            </a:r>
            <a:r>
              <a:rPr lang="en-US" b="0" i="0" dirty="0">
                <a:solidFill>
                  <a:srgbClr val="292929"/>
                </a:solidFill>
                <a:effectLst/>
                <a:latin typeface="source-serif-pro"/>
              </a:rPr>
              <a:t>is</a:t>
            </a:r>
            <a:r>
              <a:rPr lang="en-US" b="0" i="1" dirty="0">
                <a:solidFill>
                  <a:srgbClr val="292929"/>
                </a:solidFill>
                <a:effectLst/>
                <a:latin typeface="source-serif-pro"/>
              </a:rPr>
              <a:t> </a:t>
            </a:r>
            <a:r>
              <a:rPr lang="en-US" b="0" i="0" dirty="0">
                <a:solidFill>
                  <a:srgbClr val="292929"/>
                </a:solidFill>
                <a:effectLst/>
                <a:latin typeface="source-serif-pro"/>
              </a:rPr>
              <a:t>computed using the formula:</a:t>
            </a:r>
          </a:p>
          <a:p>
            <a:pPr algn="l">
              <a:buFont typeface="Arial" panose="020B0604020202020204" pitchFamily="34" charset="0"/>
              <a:buChar char="•"/>
            </a:pPr>
            <a:endParaRPr lang="en-US" b="0" i="0" dirty="0">
              <a:solidFill>
                <a:srgbClr val="292929"/>
              </a:solidFill>
              <a:effectLst/>
              <a:latin typeface="source-serif-pro"/>
            </a:endParaRPr>
          </a:p>
          <a:p>
            <a:endParaRPr lang="en-IN" dirty="0"/>
          </a:p>
        </p:txBody>
      </p:sp>
      <p:pic>
        <p:nvPicPr>
          <p:cNvPr id="4" name="Picture 3">
            <a:extLst>
              <a:ext uri="{FF2B5EF4-FFF2-40B4-BE49-F238E27FC236}">
                <a16:creationId xmlns:a16="http://schemas.microsoft.com/office/drawing/2014/main" id="{92981D12-264E-F272-B6FE-D61F17A5C8BC}"/>
              </a:ext>
            </a:extLst>
          </p:cNvPr>
          <p:cNvPicPr>
            <a:picLocks noChangeAspect="1"/>
          </p:cNvPicPr>
          <p:nvPr/>
        </p:nvPicPr>
        <p:blipFill>
          <a:blip r:embed="rId2"/>
          <a:stretch>
            <a:fillRect/>
          </a:stretch>
        </p:blipFill>
        <p:spPr>
          <a:xfrm>
            <a:off x="1494064" y="5586413"/>
            <a:ext cx="10477500" cy="725487"/>
          </a:xfrm>
          <a:prstGeom prst="rect">
            <a:avLst/>
          </a:prstGeom>
        </p:spPr>
      </p:pic>
    </p:spTree>
    <p:extLst>
      <p:ext uri="{BB962C8B-B14F-4D97-AF65-F5344CB8AC3E}">
        <p14:creationId xmlns:p14="http://schemas.microsoft.com/office/powerpoint/2010/main" val="427761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D34236-CD16-839E-B3F2-2F1C6C13AF7C}"/>
              </a:ext>
            </a:extLst>
          </p:cNvPr>
          <p:cNvSpPr>
            <a:spLocks noGrp="1"/>
          </p:cNvSpPr>
          <p:nvPr>
            <p:ph type="body" idx="1"/>
          </p:nvPr>
        </p:nvSpPr>
        <p:spPr>
          <a:xfrm>
            <a:off x="838200" y="783771"/>
            <a:ext cx="10515600" cy="5393192"/>
          </a:xfrm>
        </p:spPr>
        <p:txBody>
          <a:bodyPr>
            <a:normAutofit fontScale="92500" lnSpcReduction="20000"/>
          </a:bodyPr>
          <a:lstStyle/>
          <a:p>
            <a:r>
              <a:rPr lang="en-US" b="0" i="0" dirty="0">
                <a:solidFill>
                  <a:srgbClr val="292929"/>
                </a:solidFill>
                <a:effectLst/>
                <a:latin typeface="source-serif-pro"/>
              </a:rPr>
              <a:t>As you can see, we are just using the previous hidden state to compute the next one.</a:t>
            </a:r>
          </a:p>
          <a:p>
            <a:r>
              <a:rPr lang="en-US" b="0" i="0" dirty="0">
                <a:solidFill>
                  <a:srgbClr val="292929"/>
                </a:solidFill>
                <a:effectLst/>
                <a:latin typeface="source-serif-pro"/>
              </a:rPr>
              <a:t>The output </a:t>
            </a:r>
            <a:r>
              <a:rPr lang="en-US" b="0" i="1" dirty="0" err="1">
                <a:solidFill>
                  <a:srgbClr val="292929"/>
                </a:solidFill>
                <a:effectLst/>
                <a:latin typeface="source-serif-pro"/>
              </a:rPr>
              <a:t>y_t</a:t>
            </a:r>
            <a:r>
              <a:rPr lang="en-US" b="0" i="0" dirty="0">
                <a:solidFill>
                  <a:srgbClr val="292929"/>
                </a:solidFill>
                <a:effectLst/>
                <a:latin typeface="source-serif-pro"/>
              </a:rPr>
              <a:t> at time step </a:t>
            </a:r>
            <a:r>
              <a:rPr lang="en-US" b="0" i="1" dirty="0">
                <a:solidFill>
                  <a:srgbClr val="292929"/>
                </a:solidFill>
                <a:effectLst/>
                <a:latin typeface="source-serif-pro"/>
              </a:rPr>
              <a:t>t</a:t>
            </a:r>
            <a:r>
              <a:rPr lang="en-US" b="0" i="0" dirty="0">
                <a:solidFill>
                  <a:srgbClr val="292929"/>
                </a:solidFill>
                <a:effectLst/>
                <a:latin typeface="source-serif-pro"/>
              </a:rPr>
              <a:t> is computed using the formula:</a:t>
            </a:r>
          </a:p>
          <a:p>
            <a:endParaRPr lang="en-US" b="0" i="0" dirty="0">
              <a:solidFill>
                <a:srgbClr val="292929"/>
              </a:solidFill>
              <a:effectLst/>
              <a:latin typeface="source-serif-pro"/>
            </a:endParaRPr>
          </a:p>
          <a:p>
            <a:endParaRPr lang="en-US" b="0" i="0" dirty="0">
              <a:solidFill>
                <a:srgbClr val="292929"/>
              </a:solidFill>
              <a:effectLst/>
              <a:latin typeface="source-serif-pro"/>
            </a:endParaRPr>
          </a:p>
          <a:p>
            <a:endParaRPr lang="en-US" b="0" i="0" dirty="0">
              <a:solidFill>
                <a:srgbClr val="292929"/>
              </a:solidFill>
              <a:effectLst/>
              <a:latin typeface="source-serif-pro"/>
            </a:endParaRPr>
          </a:p>
          <a:p>
            <a:endParaRPr lang="en-US" b="0" i="0" dirty="0">
              <a:solidFill>
                <a:srgbClr val="292929"/>
              </a:solidFill>
              <a:effectLst/>
              <a:latin typeface="source-serif-pro"/>
            </a:endParaRPr>
          </a:p>
          <a:p>
            <a:pPr algn="l"/>
            <a:r>
              <a:rPr lang="en-US" b="0" i="0" dirty="0">
                <a:solidFill>
                  <a:srgbClr val="292929"/>
                </a:solidFill>
                <a:effectLst/>
                <a:latin typeface="source-serif-pro"/>
              </a:rPr>
              <a:t>We calculate the outputs using the hidden state at the current time step together with the respective weight W(S). </a:t>
            </a:r>
            <a:r>
              <a:rPr lang="en-US" b="0" i="0" u="sng" dirty="0" err="1">
                <a:solidFill>
                  <a:srgbClr val="292929"/>
                </a:solidFill>
                <a:effectLst/>
                <a:latin typeface="source-serif-pro"/>
                <a:hlinkClick r:id="rId2"/>
              </a:rPr>
              <a:t>Softmax</a:t>
            </a:r>
            <a:r>
              <a:rPr lang="en-US" b="0" i="0" dirty="0">
                <a:solidFill>
                  <a:srgbClr val="292929"/>
                </a:solidFill>
                <a:effectLst/>
                <a:latin typeface="source-serif-pro"/>
              </a:rPr>
              <a:t> is used to create a probability vector which will help us determine the final output (e.g. word in the question-answering problem).</a:t>
            </a:r>
          </a:p>
          <a:p>
            <a:pPr algn="l"/>
            <a:r>
              <a:rPr lang="en-US" b="1" i="0" dirty="0">
                <a:solidFill>
                  <a:srgbClr val="292929"/>
                </a:solidFill>
                <a:effectLst/>
                <a:latin typeface="source-serif-pro"/>
              </a:rPr>
              <a:t>The power of this model lies in the fact that it can map sequences of different lengths to each other.</a:t>
            </a:r>
            <a:r>
              <a:rPr lang="en-US" b="0" i="0" dirty="0">
                <a:solidFill>
                  <a:srgbClr val="292929"/>
                </a:solidFill>
                <a:effectLst/>
                <a:latin typeface="source-serif-pro"/>
              </a:rPr>
              <a:t> As you can see the inputs and outputs are not correlated and their lengths can differ. This opens a whole new range of problems which can now be solved using such architecture.</a:t>
            </a:r>
          </a:p>
          <a:p>
            <a:endParaRPr lang="en-IN" dirty="0"/>
          </a:p>
        </p:txBody>
      </p:sp>
      <p:pic>
        <p:nvPicPr>
          <p:cNvPr id="4" name="Picture 3">
            <a:extLst>
              <a:ext uri="{FF2B5EF4-FFF2-40B4-BE49-F238E27FC236}">
                <a16:creationId xmlns:a16="http://schemas.microsoft.com/office/drawing/2014/main" id="{136D28D7-FD22-1988-7298-E74BD173FE46}"/>
              </a:ext>
            </a:extLst>
          </p:cNvPr>
          <p:cNvPicPr>
            <a:picLocks noChangeAspect="1"/>
          </p:cNvPicPr>
          <p:nvPr/>
        </p:nvPicPr>
        <p:blipFill>
          <a:blip r:embed="rId3"/>
          <a:stretch>
            <a:fillRect/>
          </a:stretch>
        </p:blipFill>
        <p:spPr>
          <a:xfrm>
            <a:off x="876300" y="1994807"/>
            <a:ext cx="10477500" cy="1107622"/>
          </a:xfrm>
          <a:prstGeom prst="rect">
            <a:avLst/>
          </a:prstGeom>
        </p:spPr>
      </p:pic>
    </p:spTree>
    <p:extLst>
      <p:ext uri="{BB962C8B-B14F-4D97-AF65-F5344CB8AC3E}">
        <p14:creationId xmlns:p14="http://schemas.microsoft.com/office/powerpoint/2010/main" val="146116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26129" y="135802"/>
            <a:ext cx="10515600" cy="64048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Machine Language Translation</a:t>
            </a:r>
            <a:endParaRPr b="1"/>
          </a:p>
        </p:txBody>
      </p:sp>
      <p:pic>
        <p:nvPicPr>
          <p:cNvPr id="97" name="Google Shape;97;p3" descr="https://miro.medium.com/max/836/1*-l-4MnFY4oEcCqxT-aiOPw.jpeg"/>
          <p:cNvPicPr preferRelativeResize="0">
            <a:picLocks noGrp="1"/>
          </p:cNvPicPr>
          <p:nvPr>
            <p:ph type="body" idx="1"/>
          </p:nvPr>
        </p:nvPicPr>
        <p:blipFill rotWithShape="1">
          <a:blip r:embed="rId3">
            <a:alphaModFix/>
          </a:blip>
          <a:srcRect/>
          <a:stretch/>
        </p:blipFill>
        <p:spPr>
          <a:xfrm>
            <a:off x="153900" y="867500"/>
            <a:ext cx="11859900" cy="599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A166-0421-6096-6594-18E0ADE6798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27A8387-849E-1058-6E5C-71287BD6CDEE}"/>
              </a:ext>
            </a:extLst>
          </p:cNvPr>
          <p:cNvSpPr>
            <a:spLocks noGrp="1"/>
          </p:cNvSpPr>
          <p:nvPr>
            <p:ph type="body" idx="1"/>
          </p:nvPr>
        </p:nvSpPr>
        <p:spPr/>
        <p:txBody>
          <a:bodyPr/>
          <a:lstStyle/>
          <a:p>
            <a:r>
              <a:rPr lang="en-IN" dirty="0">
                <a:hlinkClick r:id="rId2"/>
              </a:rPr>
              <a:t>(11) Encoder-Decoder Sequence to Sequence(Seq2Seq) model explained by Abhilash | RNN | LSTM | Transformer – YouTube</a:t>
            </a:r>
            <a:endParaRPr lang="en-IN" dirty="0"/>
          </a:p>
          <a:p>
            <a:endParaRPr lang="en-IN" dirty="0"/>
          </a:p>
          <a:p>
            <a:r>
              <a:rPr lang="en-US" dirty="0">
                <a:hlinkClick r:id="rId3"/>
              </a:rPr>
              <a:t>(11) Deep Learning(CS7015): </a:t>
            </a:r>
            <a:r>
              <a:rPr lang="en-US" dirty="0" err="1">
                <a:hlinkClick r:id="rId3"/>
              </a:rPr>
              <a:t>Lec</a:t>
            </a:r>
            <a:r>
              <a:rPr lang="en-US" dirty="0">
                <a:hlinkClick r:id="rId3"/>
              </a:rPr>
              <a:t> 15.1 Introduction to Encoder Decoder Models - YouTube</a:t>
            </a:r>
            <a:endParaRPr lang="en-IN" dirty="0"/>
          </a:p>
        </p:txBody>
      </p:sp>
    </p:spTree>
    <p:extLst>
      <p:ext uri="{BB962C8B-B14F-4D97-AF65-F5344CB8AC3E}">
        <p14:creationId xmlns:p14="http://schemas.microsoft.com/office/powerpoint/2010/main" val="356281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44968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Machine Language Translation</a:t>
            </a:r>
            <a:endParaRPr/>
          </a:p>
        </p:txBody>
      </p:sp>
      <p:sp>
        <p:nvSpPr>
          <p:cNvPr id="103" name="Google Shape;103;p4"/>
          <p:cNvSpPr txBox="1">
            <a:spLocks noGrp="1"/>
          </p:cNvSpPr>
          <p:nvPr>
            <p:ph type="body" idx="1"/>
          </p:nvPr>
        </p:nvSpPr>
        <p:spPr>
          <a:xfrm>
            <a:off x="123731" y="1059255"/>
            <a:ext cx="11935486" cy="556788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In tasks like machine translation, we must map from a sequence of input words to a sequence of output words. The reader must note that this is not similar to “sequence labelling”, where that task it to map each word in the sequence to a predefined classes, like part-of-speech or named entity task.</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In above two examples, the models are tasked to map each word in the sequence to a tag/class.</a:t>
            </a:r>
            <a:endParaRPr/>
          </a:p>
        </p:txBody>
      </p:sp>
      <p:pic>
        <p:nvPicPr>
          <p:cNvPr id="104" name="Google Shape;104;p4" descr="https://miro.medium.com/max/1400/1*hw2j8vng7Dy-c0-V3UOn5A.png"/>
          <p:cNvPicPr preferRelativeResize="0"/>
          <p:nvPr/>
        </p:nvPicPr>
        <p:blipFill rotWithShape="1">
          <a:blip r:embed="rId3">
            <a:alphaModFix/>
          </a:blip>
          <a:srcRect/>
          <a:stretch/>
        </p:blipFill>
        <p:spPr>
          <a:xfrm>
            <a:off x="309327" y="2541800"/>
            <a:ext cx="11564293" cy="33248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6790099" y="253497"/>
            <a:ext cx="5133316" cy="93250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3600" b="1"/>
              <a:t>Machine Language Translation</a:t>
            </a:r>
            <a:endParaRPr sz="3600"/>
          </a:p>
        </p:txBody>
      </p:sp>
      <p:pic>
        <p:nvPicPr>
          <p:cNvPr id="110" name="Google Shape;110;p5" descr="https://miro.medium.com/max/563/1*58Oy6EOoKjxyjQ9PoOUuEQ.png"/>
          <p:cNvPicPr preferRelativeResize="0">
            <a:picLocks noGrp="1"/>
          </p:cNvPicPr>
          <p:nvPr>
            <p:ph type="body" idx="1"/>
          </p:nvPr>
        </p:nvPicPr>
        <p:blipFill rotWithShape="1">
          <a:blip r:embed="rId3">
            <a:alphaModFix/>
          </a:blip>
          <a:srcRect/>
          <a:stretch/>
        </p:blipFill>
        <p:spPr>
          <a:xfrm>
            <a:off x="309373" y="253497"/>
            <a:ext cx="3864275" cy="1238250"/>
          </a:xfrm>
          <a:prstGeom prst="rect">
            <a:avLst/>
          </a:prstGeom>
          <a:noFill/>
          <a:ln>
            <a:noFill/>
          </a:ln>
        </p:spPr>
      </p:pic>
      <p:pic>
        <p:nvPicPr>
          <p:cNvPr id="111" name="Google Shape;111;p5" descr="Encoder-Decoder Sequence to Sequence : Speech Recognition"/>
          <p:cNvPicPr preferRelativeResize="0"/>
          <p:nvPr/>
        </p:nvPicPr>
        <p:blipFill rotWithShape="1">
          <a:blip r:embed="rId4">
            <a:alphaModFix/>
          </a:blip>
          <a:srcRect/>
          <a:stretch/>
        </p:blipFill>
        <p:spPr>
          <a:xfrm>
            <a:off x="4629010" y="253497"/>
            <a:ext cx="1705726" cy="1137719"/>
          </a:xfrm>
          <a:prstGeom prst="rect">
            <a:avLst/>
          </a:prstGeom>
          <a:noFill/>
          <a:ln>
            <a:noFill/>
          </a:ln>
        </p:spPr>
      </p:pic>
      <p:sp>
        <p:nvSpPr>
          <p:cNvPr id="112" name="Google Shape;112;p5"/>
          <p:cNvSpPr/>
          <p:nvPr/>
        </p:nvSpPr>
        <p:spPr>
          <a:xfrm>
            <a:off x="309373" y="1726234"/>
            <a:ext cx="11497901"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In tasks like machine translation: the length of inputs sequence need to not necessarily length of output sequence.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As you can see in the google translation example, the input length is “5” and output length is “4”.</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Since we are mapping an input sequence to an output sequence, thus comes the name </a:t>
            </a:r>
            <a:r>
              <a:rPr lang="en-US" sz="2400" b="1">
                <a:solidFill>
                  <a:schemeClr val="dk1"/>
                </a:solidFill>
                <a:latin typeface="Calibri"/>
                <a:ea typeface="Calibri"/>
                <a:cs typeface="Calibri"/>
                <a:sym typeface="Calibri"/>
              </a:rPr>
              <a:t>sequence to sequence models.</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Not only the length of input and output sequence differs but the order of words also differ.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This is very complex task in NLP and Encoder- decoder networks are very successful at handling these sorts of complicated tasks of sequence to sequence mapping.</a:t>
            </a:r>
            <a:endParaRPr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2634558" y="153909"/>
            <a:ext cx="7577752" cy="6880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The Encoder-Decoder Network</a:t>
            </a:r>
            <a:endParaRPr b="1"/>
          </a:p>
        </p:txBody>
      </p:sp>
      <p:sp>
        <p:nvSpPr>
          <p:cNvPr id="118" name="Google Shape;118;p6"/>
          <p:cNvSpPr txBox="1">
            <a:spLocks noGrp="1"/>
          </p:cNvSpPr>
          <p:nvPr>
            <p:ph type="body" idx="1"/>
          </p:nvPr>
        </p:nvSpPr>
        <p:spPr>
          <a:xfrm>
            <a:off x="99588" y="841972"/>
            <a:ext cx="11923413" cy="53349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This network have been applied to very wide range of applications including machine translation, text summarisation, questioning answering and dialogue. Let’s try to understand the idea underlying the encoder-decoder networks. </a:t>
            </a:r>
            <a:endParaRPr/>
          </a:p>
          <a:p>
            <a:pPr marL="0" lvl="0" indent="0" algn="l" rtl="0">
              <a:lnSpc>
                <a:spcPct val="90000"/>
              </a:lnSpc>
              <a:spcBef>
                <a:spcPts val="1000"/>
              </a:spcBef>
              <a:spcAft>
                <a:spcPts val="0"/>
              </a:spcAft>
              <a:buClr>
                <a:schemeClr val="dk1"/>
              </a:buClr>
              <a:buSzPts val="2800"/>
              <a:buNone/>
            </a:pPr>
            <a:r>
              <a:rPr lang="en-US" b="1"/>
              <a:t>The encoder takes the input sequence and creates a contextual representation (which is also called context) of it and the decoder takes this contextual representation as input and generates output sequence</a:t>
            </a:r>
            <a:r>
              <a:rPr lang="en-US"/>
              <a:t>.</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19" name="Google Shape;119;p6" descr="https://miro.medium.com/max/788/1*wtBwvO4zRhapgKfKMY0znw.png"/>
          <p:cNvPicPr preferRelativeResize="0"/>
          <p:nvPr/>
        </p:nvPicPr>
        <p:blipFill rotWithShape="1">
          <a:blip r:embed="rId3">
            <a:alphaModFix/>
          </a:blip>
          <a:srcRect/>
          <a:stretch/>
        </p:blipFill>
        <p:spPr>
          <a:xfrm>
            <a:off x="122950" y="3509474"/>
            <a:ext cx="6585675" cy="2667500"/>
          </a:xfrm>
          <a:prstGeom prst="rect">
            <a:avLst/>
          </a:prstGeom>
          <a:noFill/>
          <a:ln>
            <a:noFill/>
          </a:ln>
        </p:spPr>
      </p:pic>
      <p:pic>
        <p:nvPicPr>
          <p:cNvPr id="120" name="Google Shape;120;p6" descr="https://miro.medium.com/max/858/1*m4pqJh3GwXcReULBM5Bdpw.png"/>
          <p:cNvPicPr preferRelativeResize="0"/>
          <p:nvPr/>
        </p:nvPicPr>
        <p:blipFill rotWithShape="1">
          <a:blip r:embed="rId4">
            <a:alphaModFix/>
          </a:blip>
          <a:srcRect/>
          <a:stretch/>
        </p:blipFill>
        <p:spPr>
          <a:xfrm>
            <a:off x="7771431" y="3509467"/>
            <a:ext cx="3876817" cy="25713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D303-CF6F-898F-C961-8894C668946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F9FA538-04C3-90DF-3512-29F84E25A5D6}"/>
              </a:ext>
            </a:extLst>
          </p:cNvPr>
          <p:cNvSpPr>
            <a:spLocks noGrp="1"/>
          </p:cNvSpPr>
          <p:nvPr>
            <p:ph type="body" idx="1"/>
          </p:nvPr>
        </p:nvSpPr>
        <p:spPr/>
        <p:txBody>
          <a:bodyPr/>
          <a:lstStyle/>
          <a:p>
            <a:endParaRPr lang="en-IN" dirty="0"/>
          </a:p>
        </p:txBody>
      </p:sp>
      <p:pic>
        <p:nvPicPr>
          <p:cNvPr id="9" name="Picture 8">
            <a:extLst>
              <a:ext uri="{FF2B5EF4-FFF2-40B4-BE49-F238E27FC236}">
                <a16:creationId xmlns:a16="http://schemas.microsoft.com/office/drawing/2014/main" id="{C355BD43-43F2-E330-A61A-B57035A2950C}"/>
              </a:ext>
            </a:extLst>
          </p:cNvPr>
          <p:cNvPicPr>
            <a:picLocks noChangeAspect="1"/>
          </p:cNvPicPr>
          <p:nvPr/>
        </p:nvPicPr>
        <p:blipFill>
          <a:blip r:embed="rId2"/>
          <a:stretch>
            <a:fillRect/>
          </a:stretch>
        </p:blipFill>
        <p:spPr>
          <a:xfrm>
            <a:off x="1814512" y="1300162"/>
            <a:ext cx="8562975" cy="4257675"/>
          </a:xfrm>
          <a:prstGeom prst="rect">
            <a:avLst/>
          </a:prstGeom>
        </p:spPr>
      </p:pic>
    </p:spTree>
    <p:extLst>
      <p:ext uri="{BB962C8B-B14F-4D97-AF65-F5344CB8AC3E}">
        <p14:creationId xmlns:p14="http://schemas.microsoft.com/office/powerpoint/2010/main" val="187995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376F-7C38-1A4A-F606-40978E916C6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A666569-9441-72B1-E223-DC7015538C5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B4209ED-81EE-5599-52F8-D67B7E1A27B7}"/>
              </a:ext>
            </a:extLst>
          </p:cNvPr>
          <p:cNvPicPr>
            <a:picLocks noChangeAspect="1"/>
          </p:cNvPicPr>
          <p:nvPr/>
        </p:nvPicPr>
        <p:blipFill>
          <a:blip r:embed="rId2"/>
          <a:stretch>
            <a:fillRect/>
          </a:stretch>
        </p:blipFill>
        <p:spPr>
          <a:xfrm>
            <a:off x="2200275" y="1185862"/>
            <a:ext cx="7791450" cy="4486275"/>
          </a:xfrm>
          <a:prstGeom prst="rect">
            <a:avLst/>
          </a:prstGeom>
        </p:spPr>
      </p:pic>
    </p:spTree>
    <p:extLst>
      <p:ext uri="{BB962C8B-B14F-4D97-AF65-F5344CB8AC3E}">
        <p14:creationId xmlns:p14="http://schemas.microsoft.com/office/powerpoint/2010/main" val="45202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838200" y="220271"/>
            <a:ext cx="10515600" cy="39536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dirty="0"/>
              <a:t>The Encoder-Decoder Network-System Flow</a:t>
            </a:r>
            <a:endParaRPr dirty="0"/>
          </a:p>
        </p:txBody>
      </p:sp>
      <p:sp>
        <p:nvSpPr>
          <p:cNvPr id="126" name="Google Shape;126;p7"/>
          <p:cNvSpPr txBox="1">
            <a:spLocks noGrp="1"/>
          </p:cNvSpPr>
          <p:nvPr>
            <p:ph type="body" idx="1"/>
          </p:nvPr>
        </p:nvSpPr>
        <p:spPr>
          <a:xfrm>
            <a:off x="172016" y="688063"/>
            <a:ext cx="11841933" cy="6038662"/>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b="1" dirty="0"/>
              <a:t>a</a:t>
            </a:r>
            <a:r>
              <a:rPr lang="en-US" dirty="0"/>
              <a:t>. Both encoder and the decoder are typically LSTM models</a:t>
            </a:r>
            <a:endParaRPr dirty="0"/>
          </a:p>
          <a:p>
            <a:pPr marL="228600" lvl="0" indent="-228600" algn="just" rtl="0">
              <a:lnSpc>
                <a:spcPct val="90000"/>
              </a:lnSpc>
              <a:spcBef>
                <a:spcPts val="1000"/>
              </a:spcBef>
              <a:spcAft>
                <a:spcPts val="0"/>
              </a:spcAft>
              <a:buClr>
                <a:schemeClr val="dk1"/>
              </a:buClr>
              <a:buSzPct val="100000"/>
              <a:buChar char="•"/>
            </a:pPr>
            <a:r>
              <a:rPr lang="en-US" b="1" dirty="0"/>
              <a:t>b. </a:t>
            </a:r>
            <a:r>
              <a:rPr lang="en-US" dirty="0"/>
              <a:t>Encoder reads the input sequence and summarizes the information in something called as the internal state vectors (in case of LSTM these are called as the hidden state and cell state vectors). We discard the outputs of the encoder and only preserve the internal states.</a:t>
            </a:r>
            <a:endParaRPr dirty="0"/>
          </a:p>
          <a:p>
            <a:pPr marL="228600" lvl="0" indent="-228600" algn="just" rtl="0">
              <a:lnSpc>
                <a:spcPct val="90000"/>
              </a:lnSpc>
              <a:spcBef>
                <a:spcPts val="1000"/>
              </a:spcBef>
              <a:spcAft>
                <a:spcPts val="0"/>
              </a:spcAft>
              <a:buClr>
                <a:schemeClr val="dk1"/>
              </a:buClr>
              <a:buSzPct val="100000"/>
              <a:buChar char="•"/>
            </a:pPr>
            <a:r>
              <a:rPr lang="en-US" b="1" dirty="0"/>
              <a:t>c. </a:t>
            </a:r>
            <a:r>
              <a:rPr lang="en-US" dirty="0"/>
              <a:t>Decoder is an LSTM whose initial states are initialized to the final states of the Encoder LSTM. Using these initial states, decoder starts generating the output sequence.</a:t>
            </a:r>
            <a:endParaRPr dirty="0"/>
          </a:p>
          <a:p>
            <a:pPr marL="228600" lvl="0" indent="-228600" algn="just" rtl="0">
              <a:lnSpc>
                <a:spcPct val="90000"/>
              </a:lnSpc>
              <a:spcBef>
                <a:spcPts val="1000"/>
              </a:spcBef>
              <a:spcAft>
                <a:spcPts val="0"/>
              </a:spcAft>
              <a:buClr>
                <a:schemeClr val="dk1"/>
              </a:buClr>
              <a:buSzPct val="100000"/>
              <a:buChar char="•"/>
            </a:pPr>
            <a:r>
              <a:rPr lang="en-US" b="1" dirty="0"/>
              <a:t>d. </a:t>
            </a:r>
            <a:r>
              <a:rPr lang="en-US" dirty="0"/>
              <a:t>The decoder behaves a bit differently during the training and inference procedure. During the training, we use a technique call teacher forcing which helps to train the decoder faster. During inference, the input to the decoder at each time step is the output from the previous time step.</a:t>
            </a:r>
            <a:endParaRPr dirty="0"/>
          </a:p>
          <a:p>
            <a:pPr marL="228600" lvl="0" indent="-228600" algn="just" rtl="0">
              <a:lnSpc>
                <a:spcPct val="90000"/>
              </a:lnSpc>
              <a:spcBef>
                <a:spcPts val="1000"/>
              </a:spcBef>
              <a:spcAft>
                <a:spcPts val="0"/>
              </a:spcAft>
              <a:buClr>
                <a:schemeClr val="dk1"/>
              </a:buClr>
              <a:buSzPct val="100000"/>
              <a:buChar char="•"/>
            </a:pPr>
            <a:r>
              <a:rPr lang="en-US" b="1" dirty="0"/>
              <a:t>e. </a:t>
            </a:r>
            <a:r>
              <a:rPr lang="en-US" dirty="0"/>
              <a:t>Intuitively, the encoder summarizes the input sequence into state vectors (sometimes also called as Thought vectors), which are then fed to the decoder which starts generating the output sequence given the Thought vectors. The decoder is just a language model conditioned on the initial states.</a:t>
            </a:r>
            <a:endParaRPr dirty="0"/>
          </a:p>
          <a:p>
            <a:pPr marL="228600" lvl="0" indent="-64135" algn="just"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838200" y="365125"/>
            <a:ext cx="10515600" cy="30483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Encoder:</a:t>
            </a:r>
            <a:br>
              <a:rPr lang="en-US" b="1"/>
            </a:br>
            <a:endParaRPr b="1"/>
          </a:p>
        </p:txBody>
      </p:sp>
      <p:sp>
        <p:nvSpPr>
          <p:cNvPr id="132" name="Google Shape;132;p8"/>
          <p:cNvSpPr txBox="1">
            <a:spLocks noGrp="1"/>
          </p:cNvSpPr>
          <p:nvPr>
            <p:ph type="body" idx="1"/>
          </p:nvPr>
        </p:nvSpPr>
        <p:spPr>
          <a:xfrm>
            <a:off x="77709" y="929331"/>
            <a:ext cx="11999614" cy="312662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Encoder takes the input sequence and generated a context which is the essence of the input to the decoder</a:t>
            </a:r>
            <a:endParaRPr/>
          </a:p>
          <a:p>
            <a:pPr marL="228600" lvl="0" indent="-228600" algn="l" rtl="0">
              <a:lnSpc>
                <a:spcPct val="90000"/>
              </a:lnSpc>
              <a:spcBef>
                <a:spcPts val="1000"/>
              </a:spcBef>
              <a:spcAft>
                <a:spcPts val="0"/>
              </a:spcAft>
              <a:buClr>
                <a:schemeClr val="dk1"/>
              </a:buClr>
              <a:buSzPct val="100000"/>
              <a:buChar char="•"/>
            </a:pPr>
            <a:r>
              <a:rPr lang="en-US"/>
              <a:t>The entire purpose of the encoder is to generate a contextual representation/ context for the input sequence. </a:t>
            </a:r>
            <a:endParaRPr/>
          </a:p>
          <a:p>
            <a:pPr marL="228600" lvl="0" indent="-228600" algn="l" rtl="0">
              <a:lnSpc>
                <a:spcPct val="90000"/>
              </a:lnSpc>
              <a:spcBef>
                <a:spcPts val="1000"/>
              </a:spcBef>
              <a:spcAft>
                <a:spcPts val="0"/>
              </a:spcAft>
              <a:buClr>
                <a:schemeClr val="dk1"/>
              </a:buClr>
              <a:buSzPct val="100000"/>
              <a:buChar char="•"/>
            </a:pPr>
            <a:r>
              <a:rPr lang="en-US"/>
              <a:t>Using RNN as encoder, the final hidden state of the RNN sequence chain can be used a proxy for context. </a:t>
            </a:r>
            <a:endParaRPr/>
          </a:p>
          <a:p>
            <a:pPr marL="228600" lvl="0" indent="-228600" algn="l" rtl="0">
              <a:lnSpc>
                <a:spcPct val="90000"/>
              </a:lnSpc>
              <a:spcBef>
                <a:spcPts val="1000"/>
              </a:spcBef>
              <a:spcAft>
                <a:spcPts val="0"/>
              </a:spcAft>
              <a:buClr>
                <a:schemeClr val="dk1"/>
              </a:buClr>
              <a:buSzPct val="100000"/>
              <a:buChar char="•"/>
            </a:pPr>
            <a:r>
              <a:rPr lang="en-US"/>
              <a:t>This is the most critical concept which forms the basis for encoder-decoder models. </a:t>
            </a:r>
            <a:endParaRPr/>
          </a:p>
          <a:p>
            <a:pPr marL="228600" lvl="0" indent="-228600" algn="l" rtl="0">
              <a:lnSpc>
                <a:spcPct val="90000"/>
              </a:lnSpc>
              <a:spcBef>
                <a:spcPts val="1000"/>
              </a:spcBef>
              <a:spcAft>
                <a:spcPts val="0"/>
              </a:spcAft>
              <a:buClr>
                <a:schemeClr val="dk1"/>
              </a:buClr>
              <a:buSzPct val="100000"/>
              <a:buChar char="•"/>
            </a:pPr>
            <a:r>
              <a:rPr lang="en-US"/>
              <a:t>We will use the subscripts e and d for the hidden state of the encoder and decoder. Outputs of encoder is ignored, as the goal is to generate final hidden state or context for decoder.</a:t>
            </a:r>
            <a:endParaRPr/>
          </a:p>
        </p:txBody>
      </p:sp>
      <p:pic>
        <p:nvPicPr>
          <p:cNvPr id="133" name="Google Shape;133;p8" descr="https://miro.medium.com/max/563/1*F8-0bMgnmVJ5Eb0nOWedIg.png"/>
          <p:cNvPicPr preferRelativeResize="0"/>
          <p:nvPr/>
        </p:nvPicPr>
        <p:blipFill rotWithShape="1">
          <a:blip r:embed="rId3">
            <a:alphaModFix/>
          </a:blip>
          <a:srcRect/>
          <a:stretch/>
        </p:blipFill>
        <p:spPr>
          <a:xfrm>
            <a:off x="1115242" y="4055951"/>
            <a:ext cx="8318469" cy="27069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838200" y="365125"/>
            <a:ext cx="10515600" cy="47684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Decoder</a:t>
            </a:r>
            <a:endParaRPr b="1"/>
          </a:p>
        </p:txBody>
      </p:sp>
      <p:sp>
        <p:nvSpPr>
          <p:cNvPr id="139" name="Google Shape;139;p9"/>
          <p:cNvSpPr txBox="1">
            <a:spLocks noGrp="1"/>
          </p:cNvSpPr>
          <p:nvPr>
            <p:ph type="body" idx="1"/>
          </p:nvPr>
        </p:nvSpPr>
        <p:spPr>
          <a:xfrm>
            <a:off x="90535" y="841972"/>
            <a:ext cx="11941519" cy="338865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Decoder takes the context as input and generates a sequence of output.</a:t>
            </a:r>
            <a:endParaRPr/>
          </a:p>
          <a:p>
            <a:pPr marL="228600" lvl="0" indent="-228600" algn="l" rtl="0">
              <a:lnSpc>
                <a:spcPct val="90000"/>
              </a:lnSpc>
              <a:spcBef>
                <a:spcPts val="1000"/>
              </a:spcBef>
              <a:spcAft>
                <a:spcPts val="0"/>
              </a:spcAft>
              <a:buClr>
                <a:schemeClr val="dk1"/>
              </a:buClr>
              <a:buSzPct val="100000"/>
              <a:buChar char="•"/>
            </a:pPr>
            <a:r>
              <a:rPr lang="en-US"/>
              <a:t> When we employ RNN as decoder, the context is the final hidden state of the RNN encoder.</a:t>
            </a:r>
            <a:endParaRPr/>
          </a:p>
          <a:p>
            <a:pPr marL="228600" lvl="0" indent="-228600" algn="l" rtl="0">
              <a:lnSpc>
                <a:spcPct val="90000"/>
              </a:lnSpc>
              <a:spcBef>
                <a:spcPts val="1000"/>
              </a:spcBef>
              <a:spcAft>
                <a:spcPts val="0"/>
              </a:spcAft>
              <a:buClr>
                <a:schemeClr val="dk1"/>
              </a:buClr>
              <a:buSzPct val="100000"/>
              <a:buChar char="•"/>
            </a:pPr>
            <a:r>
              <a:rPr lang="en-US"/>
              <a:t>The first decoder RNN cell takes “CONTEXT” as its prior hidden state.</a:t>
            </a:r>
            <a:endParaRPr/>
          </a:p>
          <a:p>
            <a:pPr marL="228600" lvl="0" indent="-228600" algn="l" rtl="0">
              <a:lnSpc>
                <a:spcPct val="90000"/>
              </a:lnSpc>
              <a:spcBef>
                <a:spcPts val="1000"/>
              </a:spcBef>
              <a:spcAft>
                <a:spcPts val="0"/>
              </a:spcAft>
              <a:buClr>
                <a:schemeClr val="dk1"/>
              </a:buClr>
              <a:buSzPct val="100000"/>
              <a:buChar char="•"/>
            </a:pPr>
            <a:r>
              <a:rPr lang="en-US"/>
              <a:t> The decoder then generated the output until the end-of-sequence marker is generated.</a:t>
            </a:r>
            <a:endParaRPr/>
          </a:p>
          <a:p>
            <a:pPr marL="228600" lvl="0" indent="-228600" algn="l" rtl="0">
              <a:lnSpc>
                <a:spcPct val="90000"/>
              </a:lnSpc>
              <a:spcBef>
                <a:spcPts val="1000"/>
              </a:spcBef>
              <a:spcAft>
                <a:spcPts val="0"/>
              </a:spcAft>
              <a:buClr>
                <a:schemeClr val="dk1"/>
              </a:buClr>
              <a:buSzPct val="100000"/>
              <a:buChar char="•"/>
            </a:pPr>
            <a:r>
              <a:rPr lang="en-US"/>
              <a:t>Each cell in RNN decoder takes input auto regressively, i.e, The decoder uses its own estimated output at time t as the input for the next time step xt+1. </a:t>
            </a:r>
            <a:endParaRPr/>
          </a:p>
          <a:p>
            <a:pPr marL="228600" lvl="0" indent="-228600" algn="l" rtl="0">
              <a:lnSpc>
                <a:spcPct val="90000"/>
              </a:lnSpc>
              <a:spcBef>
                <a:spcPts val="1000"/>
              </a:spcBef>
              <a:spcAft>
                <a:spcPts val="0"/>
              </a:spcAft>
              <a:buClr>
                <a:schemeClr val="dk1"/>
              </a:buClr>
              <a:buSzPct val="100000"/>
              <a:buChar char="•"/>
            </a:pPr>
            <a:r>
              <a:rPr lang="en-US"/>
              <a:t>One important drawback if the context is made available only for first decoder RNN cell is the the context wanes as more and more output sequence is generated. </a:t>
            </a:r>
            <a:endParaRPr/>
          </a:p>
          <a:p>
            <a:pPr marL="228600" lvl="0" indent="-228600" algn="l" rtl="0">
              <a:lnSpc>
                <a:spcPct val="90000"/>
              </a:lnSpc>
              <a:spcBef>
                <a:spcPts val="1000"/>
              </a:spcBef>
              <a:spcAft>
                <a:spcPts val="0"/>
              </a:spcAft>
              <a:buClr>
                <a:schemeClr val="dk1"/>
              </a:buClr>
              <a:buSzPct val="100000"/>
              <a:buChar char="•"/>
            </a:pPr>
            <a:r>
              <a:rPr lang="en-US"/>
              <a:t>To overcome this drawback the “CONTEXT” can be made available at each decoding RNN time step. There is a little deviation from the vanilla-RNN. Let’s look at the updated the equations for decoder RNN.</a:t>
            </a:r>
            <a:endParaRPr/>
          </a:p>
          <a:p>
            <a:pPr marL="228600" lvl="0" indent="-104140" algn="l" rtl="0">
              <a:lnSpc>
                <a:spcPct val="90000"/>
              </a:lnSpc>
              <a:spcBef>
                <a:spcPts val="1000"/>
              </a:spcBef>
              <a:spcAft>
                <a:spcPts val="0"/>
              </a:spcAft>
              <a:buClr>
                <a:schemeClr val="dk1"/>
              </a:buClr>
              <a:buSzPct val="100000"/>
              <a:buNone/>
            </a:pPr>
            <a:endParaRPr/>
          </a:p>
        </p:txBody>
      </p:sp>
      <p:pic>
        <p:nvPicPr>
          <p:cNvPr id="140" name="Google Shape;140;p9" descr="https://miro.medium.com/max/563/1*HvFuthB4rozwcuGqb1YZvg.png"/>
          <p:cNvPicPr preferRelativeResize="0"/>
          <p:nvPr/>
        </p:nvPicPr>
        <p:blipFill rotWithShape="1">
          <a:blip r:embed="rId3">
            <a:alphaModFix/>
          </a:blip>
          <a:srcRect/>
          <a:stretch/>
        </p:blipFill>
        <p:spPr>
          <a:xfrm>
            <a:off x="1115242" y="4230623"/>
            <a:ext cx="8743981" cy="247799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Complete Encoder and Decoder network</a:t>
            </a:r>
            <a:endParaRPr/>
          </a:p>
        </p:txBody>
      </p:sp>
      <p:pic>
        <p:nvPicPr>
          <p:cNvPr id="146" name="Google Shape;146;p10" descr="https://miro.medium.com/max/788/1*M4VanjWwBjLhEAUIUcNsUA.png"/>
          <p:cNvPicPr preferRelativeResize="0">
            <a:picLocks noGrp="1"/>
          </p:cNvPicPr>
          <p:nvPr>
            <p:ph type="body" idx="1"/>
          </p:nvPr>
        </p:nvPicPr>
        <p:blipFill rotWithShape="1">
          <a:blip r:embed="rId3">
            <a:alphaModFix/>
          </a:blip>
          <a:srcRect/>
          <a:stretch/>
        </p:blipFill>
        <p:spPr>
          <a:xfrm>
            <a:off x="316871" y="1626739"/>
            <a:ext cx="11796666" cy="49551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2060417" y="419445"/>
            <a:ext cx="8405389" cy="54927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Training the Encoder — Decoder Model</a:t>
            </a:r>
            <a:endParaRPr b="1"/>
          </a:p>
        </p:txBody>
      </p:sp>
      <p:sp>
        <p:nvSpPr>
          <p:cNvPr id="152" name="Google Shape;152;p11"/>
          <p:cNvSpPr txBox="1">
            <a:spLocks noGrp="1"/>
          </p:cNvSpPr>
          <p:nvPr>
            <p:ph type="body" idx="1"/>
          </p:nvPr>
        </p:nvSpPr>
        <p:spPr>
          <a:xfrm>
            <a:off x="190123" y="1222218"/>
            <a:ext cx="11860039" cy="495474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training data consists of sets of input sentences and their respective output sequences . </a:t>
            </a:r>
            <a:endParaRPr/>
          </a:p>
          <a:p>
            <a:pPr marL="228600" lvl="0" indent="-228600" algn="l" rtl="0">
              <a:lnSpc>
                <a:spcPct val="90000"/>
              </a:lnSpc>
              <a:spcBef>
                <a:spcPts val="1000"/>
              </a:spcBef>
              <a:spcAft>
                <a:spcPts val="0"/>
              </a:spcAft>
              <a:buClr>
                <a:schemeClr val="dk1"/>
              </a:buClr>
              <a:buSzPts val="2800"/>
              <a:buChar char="•"/>
            </a:pPr>
            <a:r>
              <a:rPr lang="en-US"/>
              <a:t>We use cross entropy loss in the decoder.</a:t>
            </a:r>
            <a:endParaRPr/>
          </a:p>
          <a:p>
            <a:pPr marL="228600" lvl="0" indent="-228600" algn="l" rtl="0">
              <a:lnSpc>
                <a:spcPct val="90000"/>
              </a:lnSpc>
              <a:spcBef>
                <a:spcPts val="1000"/>
              </a:spcBef>
              <a:spcAft>
                <a:spcPts val="0"/>
              </a:spcAft>
              <a:buClr>
                <a:schemeClr val="dk1"/>
              </a:buClr>
              <a:buSzPts val="2800"/>
              <a:buChar char="•"/>
            </a:pPr>
            <a:r>
              <a:rPr lang="en-US"/>
              <a:t>Encoder-decoder architectures are trained end-to-end, just as with the RNN language models. </a:t>
            </a:r>
            <a:endParaRPr/>
          </a:p>
          <a:p>
            <a:pPr marL="228600" lvl="0" indent="-228600" algn="l" rtl="0">
              <a:lnSpc>
                <a:spcPct val="90000"/>
              </a:lnSpc>
              <a:spcBef>
                <a:spcPts val="1000"/>
              </a:spcBef>
              <a:spcAft>
                <a:spcPts val="0"/>
              </a:spcAft>
              <a:buClr>
                <a:schemeClr val="dk1"/>
              </a:buClr>
              <a:buSzPts val="2800"/>
              <a:buChar char="•"/>
            </a:pPr>
            <a:r>
              <a:rPr lang="en-US"/>
              <a:t>The loss is calculated and then back-propagated to update weights using the gradient descent optimisation. </a:t>
            </a:r>
            <a:endParaRPr/>
          </a:p>
          <a:p>
            <a:pPr marL="228600" lvl="0" indent="-228600" algn="l" rtl="0">
              <a:lnSpc>
                <a:spcPct val="90000"/>
              </a:lnSpc>
              <a:spcBef>
                <a:spcPts val="1000"/>
              </a:spcBef>
              <a:spcAft>
                <a:spcPts val="0"/>
              </a:spcAft>
              <a:buClr>
                <a:schemeClr val="dk1"/>
              </a:buClr>
              <a:buSzPts val="2800"/>
              <a:buChar char="•"/>
            </a:pPr>
            <a:r>
              <a:rPr lang="en-US"/>
              <a:t>The total loss is calculated by averaging the cross-entropy loss per target word.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Sequence to sequence model </a:t>
            </a:r>
            <a:endParaRPr b="1"/>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Recurrent Neural Networks (or more precisely LSTM/GRU) have been found to be very effective in solving complex sequence related problems given a large amount of data. They have real time applications in speech recognition, Natural Language Processing (NLP) problems, time series forecasting, etc. </a:t>
            </a:r>
            <a:endParaRPr/>
          </a:p>
          <a:p>
            <a:pPr marL="228600" lvl="0" indent="-228600" algn="just" rtl="0">
              <a:lnSpc>
                <a:spcPct val="90000"/>
              </a:lnSpc>
              <a:spcBef>
                <a:spcPts val="1000"/>
              </a:spcBef>
              <a:spcAft>
                <a:spcPts val="0"/>
              </a:spcAft>
              <a:buClr>
                <a:schemeClr val="dk1"/>
              </a:buClr>
              <a:buSzPts val="2800"/>
              <a:buChar char="•"/>
            </a:pPr>
            <a:r>
              <a:rPr lang="en-US"/>
              <a:t>Sequence to Sequence (often abbreviated to seq2seq) models are a special class of Recurrent Neural Network architectures typically used (but not restricted) to solve complex Language related problems like Machine Translation, Question Answering, creating Chat-bots, Text Summarization, etc.</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Word Level English to Marathi Neural Machine Translation using Encoder-Decoder Model</a:t>
            </a:r>
            <a:br>
              <a:rPr lang="en-US" b="1"/>
            </a:br>
            <a:endParaRPr/>
          </a:p>
        </p:txBody>
      </p:sp>
      <p:pic>
        <p:nvPicPr>
          <p:cNvPr id="158" name="Google Shape;158;p12" descr="https://miro.medium.com/max/2000/1*meFwu8ozIVIDM242S7zwmw.jpeg"/>
          <p:cNvPicPr preferRelativeResize="0">
            <a:picLocks noGrp="1"/>
          </p:cNvPicPr>
          <p:nvPr>
            <p:ph type="body" idx="1"/>
          </p:nvPr>
        </p:nvPicPr>
        <p:blipFill rotWithShape="1">
          <a:blip r:embed="rId3">
            <a:alphaModFix/>
          </a:blip>
          <a:srcRect/>
          <a:stretch/>
        </p:blipFill>
        <p:spPr>
          <a:xfrm>
            <a:off x="838200" y="2053444"/>
            <a:ext cx="10515600" cy="3895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126749" y="365125"/>
            <a:ext cx="11860039"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US" sz="3200" b="1"/>
              <a:t>Word Level English to Marathi Neural Machine Translation using Encoder-Decoder Model</a:t>
            </a:r>
            <a:br>
              <a:rPr lang="en-US" sz="3200" b="1"/>
            </a:br>
            <a:endParaRPr sz="3200"/>
          </a:p>
        </p:txBody>
      </p:sp>
      <p:sp>
        <p:nvSpPr>
          <p:cNvPr id="164" name="Google Shape;164;p13"/>
          <p:cNvSpPr txBox="1">
            <a:spLocks noGrp="1"/>
          </p:cNvSpPr>
          <p:nvPr>
            <p:ph type="body" idx="1"/>
          </p:nvPr>
        </p:nvSpPr>
        <p:spPr>
          <a:xfrm>
            <a:off x="126749" y="1493822"/>
            <a:ext cx="11959627" cy="5187635"/>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The LSTM reads the data one sequence after the other. Thus if the input is a sequence of length ‘k’, we say that LSTM reads it in ‘k’ time steps (think of this as a for loop with ‘k’ iterations).</a:t>
            </a:r>
            <a:endParaRPr/>
          </a:p>
          <a:p>
            <a:pPr marL="228600" lvl="0" indent="-228600" algn="l" rtl="0">
              <a:lnSpc>
                <a:spcPct val="90000"/>
              </a:lnSpc>
              <a:spcBef>
                <a:spcPts val="1000"/>
              </a:spcBef>
              <a:spcAft>
                <a:spcPts val="0"/>
              </a:spcAft>
              <a:buClr>
                <a:schemeClr val="dk1"/>
              </a:buClr>
              <a:buSzPct val="100000"/>
              <a:buChar char="•"/>
            </a:pPr>
            <a:r>
              <a:rPr lang="en-US"/>
              <a:t>Referring to the above diagram, below are the 3 main components of an LSTM:</a:t>
            </a:r>
            <a:endParaRPr/>
          </a:p>
          <a:p>
            <a:pPr marL="228600" lvl="0" indent="-228600" algn="l" rtl="0">
              <a:lnSpc>
                <a:spcPct val="90000"/>
              </a:lnSpc>
              <a:spcBef>
                <a:spcPts val="1000"/>
              </a:spcBef>
              <a:spcAft>
                <a:spcPts val="0"/>
              </a:spcAft>
              <a:buClr>
                <a:schemeClr val="dk1"/>
              </a:buClr>
              <a:buSzPct val="100000"/>
              <a:buChar char="•"/>
            </a:pPr>
            <a:r>
              <a:rPr lang="en-US"/>
              <a:t>a. Xi =&gt; Input sequence at time step i</a:t>
            </a:r>
            <a:endParaRPr/>
          </a:p>
          <a:p>
            <a:pPr marL="228600" lvl="0" indent="-228600" algn="l" rtl="0">
              <a:lnSpc>
                <a:spcPct val="90000"/>
              </a:lnSpc>
              <a:spcBef>
                <a:spcPts val="1000"/>
              </a:spcBef>
              <a:spcAft>
                <a:spcPts val="0"/>
              </a:spcAft>
              <a:buClr>
                <a:schemeClr val="dk1"/>
              </a:buClr>
              <a:buSzPct val="100000"/>
              <a:buChar char="•"/>
            </a:pPr>
            <a:r>
              <a:rPr lang="en-US"/>
              <a:t>b. hi and ci =&gt; LSTM maintains two states (‘h’ for hidden state and ‘c’ for cell state) at each time step. Combined together these are internal state of the LSTM at time step i.</a:t>
            </a:r>
            <a:endParaRPr/>
          </a:p>
          <a:p>
            <a:pPr marL="228600" lvl="0" indent="-228600" algn="l" rtl="0">
              <a:lnSpc>
                <a:spcPct val="90000"/>
              </a:lnSpc>
              <a:spcBef>
                <a:spcPts val="1000"/>
              </a:spcBef>
              <a:spcAft>
                <a:spcPts val="0"/>
              </a:spcAft>
              <a:buClr>
                <a:schemeClr val="dk1"/>
              </a:buClr>
              <a:buSzPct val="100000"/>
              <a:buChar char="•"/>
            </a:pPr>
            <a:r>
              <a:rPr lang="en-US"/>
              <a:t>c. Yi =&gt; Output sequence at time step i</a:t>
            </a:r>
            <a:endParaRPr/>
          </a:p>
          <a:p>
            <a:pPr marL="228600" lvl="0" indent="-228600" algn="l" rtl="0">
              <a:lnSpc>
                <a:spcPct val="90000"/>
              </a:lnSpc>
              <a:spcBef>
                <a:spcPts val="1000"/>
              </a:spcBef>
              <a:spcAft>
                <a:spcPts val="0"/>
              </a:spcAft>
              <a:buClr>
                <a:schemeClr val="dk1"/>
              </a:buClr>
              <a:buSzPct val="100000"/>
              <a:buChar char="•"/>
            </a:pPr>
            <a:r>
              <a:rPr lang="en-US" b="1"/>
              <a:t>Important</a:t>
            </a:r>
            <a:r>
              <a:rPr lang="en-US"/>
              <a:t>: Technically all of these components (Xi, hi, ci and Yi) are actually vectors of floating point numbers (explained below)</a:t>
            </a:r>
            <a:endParaRPr/>
          </a:p>
          <a:p>
            <a:pPr marL="228600" lvl="0" indent="-228600" algn="l" rtl="0">
              <a:lnSpc>
                <a:spcPct val="90000"/>
              </a:lnSpc>
              <a:spcBef>
                <a:spcPts val="1000"/>
              </a:spcBef>
              <a:spcAft>
                <a:spcPts val="0"/>
              </a:spcAft>
              <a:buClr>
                <a:schemeClr val="dk1"/>
              </a:buClr>
              <a:buSzPct val="100000"/>
              <a:buChar char="•"/>
            </a:pPr>
            <a:r>
              <a:rPr lang="en-US"/>
              <a:t>Let’s try to map all of these in the context of our problem. Recall that our problem is to translate an English sentence to its Marathi equivalent. For the purpose of this blog we will consider the below example. Say, we have the following sentence</a:t>
            </a:r>
            <a:endParaRPr/>
          </a:p>
          <a:p>
            <a:pPr marL="228600" lvl="0" indent="-228600" algn="l" rtl="0">
              <a:lnSpc>
                <a:spcPct val="90000"/>
              </a:lnSpc>
              <a:spcBef>
                <a:spcPts val="1000"/>
              </a:spcBef>
              <a:spcAft>
                <a:spcPts val="0"/>
              </a:spcAft>
              <a:buClr>
                <a:schemeClr val="dk1"/>
              </a:buClr>
              <a:buSzPct val="100000"/>
              <a:buChar char="•"/>
            </a:pPr>
            <a:r>
              <a:rPr lang="en-US"/>
              <a:t>Input sentence (English)=&gt; “Rahul is a good boy”</a:t>
            </a:r>
            <a:endParaRPr/>
          </a:p>
          <a:p>
            <a:pPr marL="228600" lvl="0" indent="-228600" algn="l" rtl="0">
              <a:lnSpc>
                <a:spcPct val="90000"/>
              </a:lnSpc>
              <a:spcBef>
                <a:spcPts val="1000"/>
              </a:spcBef>
              <a:spcAft>
                <a:spcPts val="0"/>
              </a:spcAft>
              <a:buClr>
                <a:schemeClr val="dk1"/>
              </a:buClr>
              <a:buSzPct val="100000"/>
              <a:buChar char="•"/>
            </a:pPr>
            <a:r>
              <a:rPr lang="en-US"/>
              <a:t>Output sentence (Marathi) =&gt; “राहुल चांगला मुलगा आहे”</a:t>
            </a:r>
            <a:endParaRPr/>
          </a:p>
          <a:p>
            <a:pPr marL="228600" lvl="0" indent="-228600" algn="l" rtl="0">
              <a:lnSpc>
                <a:spcPct val="90000"/>
              </a:lnSpc>
              <a:spcBef>
                <a:spcPts val="1000"/>
              </a:spcBef>
              <a:spcAft>
                <a:spcPts val="0"/>
              </a:spcAft>
              <a:buClr>
                <a:schemeClr val="dk1"/>
              </a:buClr>
              <a:buSzPct val="100000"/>
              <a:buChar char="•"/>
            </a:pPr>
            <a:r>
              <a:rPr lang="en-US"/>
              <a:t>For now just focus on the input i.e. the English sentence</a:t>
            </a:r>
            <a:endParaRPr/>
          </a:p>
          <a:p>
            <a:pPr marL="228600" lvl="0" indent="-90804"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190123" y="300445"/>
            <a:ext cx="5097855" cy="6404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Explanation for Xi:</a:t>
            </a:r>
            <a:endParaRPr sz="4000" b="1"/>
          </a:p>
        </p:txBody>
      </p:sp>
      <p:sp>
        <p:nvSpPr>
          <p:cNvPr id="170" name="Google Shape;170;p14"/>
          <p:cNvSpPr txBox="1">
            <a:spLocks noGrp="1"/>
          </p:cNvSpPr>
          <p:nvPr>
            <p:ph type="body" idx="1"/>
          </p:nvPr>
        </p:nvSpPr>
        <p:spPr>
          <a:xfrm>
            <a:off x="190123" y="2881870"/>
            <a:ext cx="11931555" cy="39761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Now a sentence can be seen as a sequence of either words or characters. For example in case of words, the above English sentence can be thought of as a sequence of 5 words (‘Rahul’, ‘is’, ‘a’, ‘good’, ‘boy’). And in case of characters, it can be thought of as a sequence of 19 characters (‘R’, ‘a’, ‘h’, ‘u’, ‘l’, ‘ ‘, ……, ‘y’).</a:t>
            </a:r>
            <a:endParaRPr/>
          </a:p>
          <a:p>
            <a:pPr marL="228600" lvl="0" indent="-228600" algn="l" rtl="0">
              <a:lnSpc>
                <a:spcPct val="90000"/>
              </a:lnSpc>
              <a:spcBef>
                <a:spcPts val="1000"/>
              </a:spcBef>
              <a:spcAft>
                <a:spcPts val="0"/>
              </a:spcAft>
              <a:buClr>
                <a:schemeClr val="dk1"/>
              </a:buClr>
              <a:buSzPts val="2000"/>
              <a:buChar char="•"/>
            </a:pPr>
            <a:r>
              <a:rPr lang="en-US" sz="2000"/>
              <a:t>We will break the sentence by words as this scheme is more common in real world applications. Hence the name ‘Word Level NMT’. </a:t>
            </a:r>
            <a:endParaRPr/>
          </a:p>
          <a:p>
            <a:pPr marL="228600" lvl="0" indent="-228600" algn="l" rtl="0">
              <a:lnSpc>
                <a:spcPct val="90000"/>
              </a:lnSpc>
              <a:spcBef>
                <a:spcPts val="1000"/>
              </a:spcBef>
              <a:spcAft>
                <a:spcPts val="0"/>
              </a:spcAft>
              <a:buClr>
                <a:schemeClr val="dk1"/>
              </a:buClr>
              <a:buSzPts val="2000"/>
              <a:buChar char="•"/>
            </a:pPr>
            <a:r>
              <a:rPr lang="en-US" sz="2000"/>
              <a:t>So, referring to the diagram above, we have the following input:</a:t>
            </a:r>
            <a:endParaRPr/>
          </a:p>
          <a:p>
            <a:pPr marL="228600" lvl="0" indent="-228600" algn="l" rtl="0">
              <a:lnSpc>
                <a:spcPct val="90000"/>
              </a:lnSpc>
              <a:spcBef>
                <a:spcPts val="1000"/>
              </a:spcBef>
              <a:spcAft>
                <a:spcPts val="0"/>
              </a:spcAft>
              <a:buClr>
                <a:schemeClr val="dk1"/>
              </a:buClr>
              <a:buSzPts val="2000"/>
              <a:buChar char="•"/>
            </a:pPr>
            <a:r>
              <a:rPr lang="en-US" sz="2000"/>
              <a:t>X1 = ‘Rahul’, X2 = ‘is’, X3 = ‘a’, X4 = ‘good, X5 = ‘boy’.</a:t>
            </a:r>
            <a:endParaRPr/>
          </a:p>
          <a:p>
            <a:pPr marL="228600" lvl="0" indent="-228600" algn="l" rtl="0">
              <a:lnSpc>
                <a:spcPct val="90000"/>
              </a:lnSpc>
              <a:spcBef>
                <a:spcPts val="1000"/>
              </a:spcBef>
              <a:spcAft>
                <a:spcPts val="0"/>
              </a:spcAft>
              <a:buClr>
                <a:schemeClr val="dk1"/>
              </a:buClr>
              <a:buSzPts val="2000"/>
              <a:buChar char="•"/>
            </a:pPr>
            <a:r>
              <a:rPr lang="en-US" sz="2000"/>
              <a:t>But one question that we must answer is how to represent each Xi (each word) as a vector?</a:t>
            </a:r>
            <a:endParaRPr/>
          </a:p>
          <a:p>
            <a:pPr marL="228600" lvl="0" indent="-228600" algn="l" rtl="0">
              <a:lnSpc>
                <a:spcPct val="90000"/>
              </a:lnSpc>
              <a:spcBef>
                <a:spcPts val="1000"/>
              </a:spcBef>
              <a:spcAft>
                <a:spcPts val="0"/>
              </a:spcAft>
              <a:buClr>
                <a:schemeClr val="dk1"/>
              </a:buClr>
              <a:buSzPts val="2000"/>
              <a:buChar char="•"/>
            </a:pPr>
            <a:r>
              <a:rPr lang="en-US" sz="2000"/>
              <a:t>There are various word embedding techniques which map (embed) a word into a fixed length vector</a:t>
            </a:r>
            <a:endParaRPr/>
          </a:p>
          <a:p>
            <a:pPr marL="228600" lvl="0" indent="-228600" algn="l" rtl="0">
              <a:lnSpc>
                <a:spcPct val="90000"/>
              </a:lnSpc>
              <a:spcBef>
                <a:spcPts val="1000"/>
              </a:spcBef>
              <a:spcAft>
                <a:spcPts val="0"/>
              </a:spcAft>
              <a:buClr>
                <a:schemeClr val="dk1"/>
              </a:buClr>
              <a:buSzPts val="2000"/>
              <a:buChar char="•"/>
            </a:pPr>
            <a:r>
              <a:rPr lang="en-US" sz="2000"/>
              <a:t>However, we will use the built-in Embedding Layer of the Keras API to map each word into a fixed length vector.</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171" name="Google Shape;171;p14" descr="https://miro.medium.com/max/875/1*37tROolA8uW7Nz2YpFsWqA.jpeg"/>
          <p:cNvPicPr preferRelativeResize="0"/>
          <p:nvPr/>
        </p:nvPicPr>
        <p:blipFill rotWithShape="1">
          <a:blip r:embed="rId3">
            <a:alphaModFix/>
          </a:blip>
          <a:srcRect/>
          <a:stretch/>
        </p:blipFill>
        <p:spPr>
          <a:xfrm>
            <a:off x="4382632" y="144854"/>
            <a:ext cx="7604156" cy="267364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838200" y="144856"/>
            <a:ext cx="10515600" cy="60427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Explanation for hi and ci:</a:t>
            </a:r>
            <a:endParaRPr b="1"/>
          </a:p>
        </p:txBody>
      </p:sp>
      <p:sp>
        <p:nvSpPr>
          <p:cNvPr id="177" name="Google Shape;177;p15"/>
          <p:cNvSpPr txBox="1">
            <a:spLocks noGrp="1"/>
          </p:cNvSpPr>
          <p:nvPr>
            <p:ph type="body" idx="1"/>
          </p:nvPr>
        </p:nvSpPr>
        <p:spPr>
          <a:xfrm>
            <a:off x="108641" y="749128"/>
            <a:ext cx="12004895" cy="604097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The next question is what is the role of the internal states (hi and ci) at each time step?</a:t>
            </a:r>
            <a:endParaRPr/>
          </a:p>
          <a:p>
            <a:pPr marL="228600" lvl="0" indent="-228600" algn="just" rtl="0">
              <a:lnSpc>
                <a:spcPct val="90000"/>
              </a:lnSpc>
              <a:spcBef>
                <a:spcPts val="1000"/>
              </a:spcBef>
              <a:spcAft>
                <a:spcPts val="0"/>
              </a:spcAft>
              <a:buClr>
                <a:schemeClr val="dk1"/>
              </a:buClr>
              <a:buSzPts val="2800"/>
              <a:buChar char="•"/>
            </a:pPr>
            <a:r>
              <a:rPr lang="en-US"/>
              <a:t>For example:</a:t>
            </a:r>
            <a:endParaRPr/>
          </a:p>
          <a:p>
            <a:pPr marL="228600" lvl="0" indent="-228600" algn="just" rtl="0">
              <a:lnSpc>
                <a:spcPct val="90000"/>
              </a:lnSpc>
              <a:spcBef>
                <a:spcPts val="1000"/>
              </a:spcBef>
              <a:spcAft>
                <a:spcPts val="0"/>
              </a:spcAft>
              <a:buClr>
                <a:schemeClr val="dk1"/>
              </a:buClr>
              <a:buSzPts val="2800"/>
              <a:buChar char="•"/>
            </a:pPr>
            <a:r>
              <a:rPr lang="en-US"/>
              <a:t>h3, c3 =&gt;These two vectors will remember that the network has read “Rahul is a” till now. Basically its the summary of information till time step 3 which is stored in the vectors h3 and c3 (thus called the states at time step 3).</a:t>
            </a:r>
            <a:endParaRPr/>
          </a:p>
          <a:p>
            <a:pPr marL="228600" lvl="0" indent="-228600" algn="just" rtl="0">
              <a:lnSpc>
                <a:spcPct val="90000"/>
              </a:lnSpc>
              <a:spcBef>
                <a:spcPts val="1000"/>
              </a:spcBef>
              <a:spcAft>
                <a:spcPts val="0"/>
              </a:spcAft>
              <a:buClr>
                <a:schemeClr val="dk1"/>
              </a:buClr>
              <a:buSzPts val="2800"/>
              <a:buChar char="•"/>
            </a:pPr>
            <a:r>
              <a:rPr lang="en-US"/>
              <a:t>Similarly, we can thus say that h5, c5 will contain the summary of the entire input sentence, since this is where the sentence ends (at time step 5).</a:t>
            </a:r>
            <a:endParaRPr/>
          </a:p>
          <a:p>
            <a:pPr marL="228600" lvl="0" indent="-228600" algn="just" rtl="0">
              <a:lnSpc>
                <a:spcPct val="90000"/>
              </a:lnSpc>
              <a:spcBef>
                <a:spcPts val="1000"/>
              </a:spcBef>
              <a:spcAft>
                <a:spcPts val="0"/>
              </a:spcAft>
              <a:buClr>
                <a:schemeClr val="dk1"/>
              </a:buClr>
              <a:buSzPts val="2800"/>
              <a:buChar char="•"/>
            </a:pPr>
            <a:r>
              <a:rPr lang="en-US"/>
              <a:t>These states coming out of the last time step are also called as the “</a:t>
            </a:r>
            <a:r>
              <a:rPr lang="en-US" b="1"/>
              <a:t>Thought vectors</a:t>
            </a:r>
            <a:r>
              <a:rPr lang="en-US"/>
              <a:t>” as they summarize the entire sequence in a vector form.</a:t>
            </a:r>
            <a:endParaRPr/>
          </a:p>
          <a:p>
            <a:pPr marL="228600" lvl="0" indent="-228600" algn="just" rtl="0">
              <a:lnSpc>
                <a:spcPct val="90000"/>
              </a:lnSpc>
              <a:spcBef>
                <a:spcPts val="1000"/>
              </a:spcBef>
              <a:spcAft>
                <a:spcPts val="0"/>
              </a:spcAft>
              <a:buClr>
                <a:schemeClr val="dk1"/>
              </a:buClr>
              <a:buSzPts val="2800"/>
              <a:buChar char="•"/>
            </a:pPr>
            <a:r>
              <a:rPr lang="en-US"/>
              <a:t>Then what about h0,c0? These vectors are typically initialized to zero as the model has not yet started to read the input.</a:t>
            </a:r>
            <a:endParaRPr/>
          </a:p>
          <a:p>
            <a:pPr marL="228600" lvl="0" indent="-228600" algn="just" rtl="0">
              <a:lnSpc>
                <a:spcPct val="90000"/>
              </a:lnSpc>
              <a:spcBef>
                <a:spcPts val="1000"/>
              </a:spcBef>
              <a:spcAft>
                <a:spcPts val="0"/>
              </a:spcAft>
              <a:buClr>
                <a:schemeClr val="dk1"/>
              </a:buClr>
              <a:buSzPts val="2800"/>
              <a:buChar char="•"/>
            </a:pPr>
            <a:r>
              <a:rPr lang="en-US" b="1"/>
              <a:t>Note</a:t>
            </a:r>
            <a:r>
              <a:rPr lang="en-US"/>
              <a:t>: The size of both of these vectors is equal to number of units (neurons) used in the LSTM cell.</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838200" y="365126"/>
            <a:ext cx="10515600" cy="49495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Explanation for Yi:</a:t>
            </a:r>
            <a:endParaRPr b="1"/>
          </a:p>
        </p:txBody>
      </p:sp>
      <p:sp>
        <p:nvSpPr>
          <p:cNvPr id="183" name="Google Shape;183;p16"/>
          <p:cNvSpPr txBox="1">
            <a:spLocks noGrp="1"/>
          </p:cNvSpPr>
          <p:nvPr>
            <p:ph type="body" idx="1"/>
          </p:nvPr>
        </p:nvSpPr>
        <p:spPr>
          <a:xfrm>
            <a:off x="153909" y="1004935"/>
            <a:ext cx="11950574" cy="568557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Finally, what about Yi at each time step? These are the output (predictions) of the LSTM model at each time step.</a:t>
            </a:r>
            <a:endParaRPr/>
          </a:p>
          <a:p>
            <a:pPr marL="228600" lvl="0" indent="-228600" algn="just" rtl="0">
              <a:lnSpc>
                <a:spcPct val="90000"/>
              </a:lnSpc>
              <a:spcBef>
                <a:spcPts val="1000"/>
              </a:spcBef>
              <a:spcAft>
                <a:spcPts val="0"/>
              </a:spcAft>
              <a:buClr>
                <a:schemeClr val="dk1"/>
              </a:buClr>
              <a:buSzPts val="2800"/>
              <a:buChar char="•"/>
            </a:pPr>
            <a:r>
              <a:rPr lang="en-US"/>
              <a:t>But what type of a vector is Yi? More specifically in case of word level language models each Yi is actually a probability distribution over the entire vocabulary which is generated by using a softmax activation. </a:t>
            </a:r>
            <a:endParaRPr/>
          </a:p>
          <a:p>
            <a:pPr marL="228600" lvl="0" indent="-228600" algn="just" rtl="0">
              <a:lnSpc>
                <a:spcPct val="90000"/>
              </a:lnSpc>
              <a:spcBef>
                <a:spcPts val="1000"/>
              </a:spcBef>
              <a:spcAft>
                <a:spcPts val="0"/>
              </a:spcAft>
              <a:buClr>
                <a:schemeClr val="dk1"/>
              </a:buClr>
              <a:buSzPts val="2800"/>
              <a:buChar char="•"/>
            </a:pPr>
            <a:r>
              <a:rPr lang="en-US"/>
              <a:t>Thus each Yi is a vector of size “vocab_size” representing a probability distribution.</a:t>
            </a:r>
            <a:endParaRPr/>
          </a:p>
          <a:p>
            <a:pPr marL="228600" lvl="0" indent="-228600" algn="just" rtl="0">
              <a:lnSpc>
                <a:spcPct val="90000"/>
              </a:lnSpc>
              <a:spcBef>
                <a:spcPts val="1000"/>
              </a:spcBef>
              <a:spcAft>
                <a:spcPts val="0"/>
              </a:spcAft>
              <a:buClr>
                <a:schemeClr val="dk1"/>
              </a:buClr>
              <a:buSzPts val="2800"/>
              <a:buChar char="•"/>
            </a:pPr>
            <a:r>
              <a:rPr lang="en-US"/>
              <a:t>Depending on the context of the problem they might sometimes be used or sometimes be discarded.</a:t>
            </a:r>
            <a:endParaRPr/>
          </a:p>
          <a:p>
            <a:pPr marL="228600" lvl="0" indent="-228600" algn="just" rtl="0">
              <a:lnSpc>
                <a:spcPct val="90000"/>
              </a:lnSpc>
              <a:spcBef>
                <a:spcPts val="1000"/>
              </a:spcBef>
              <a:spcAft>
                <a:spcPts val="0"/>
              </a:spcAft>
              <a:buClr>
                <a:schemeClr val="dk1"/>
              </a:buClr>
              <a:buSzPts val="2800"/>
              <a:buChar char="•"/>
            </a:pPr>
            <a:r>
              <a:rPr lang="en-US"/>
              <a:t>In our case we have nothing to output unless we have read the entire English sentence. Because we will start generating the output sequence (equivalent Marathi sentence) once we have read the entire English sentence. Thus we will discard the Yi of the Encoder for our problem.</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838200" y="175003"/>
            <a:ext cx="10515600" cy="4587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Summary of the encoder:</a:t>
            </a:r>
            <a:endParaRPr b="1"/>
          </a:p>
        </p:txBody>
      </p:sp>
      <p:sp>
        <p:nvSpPr>
          <p:cNvPr id="189" name="Google Shape;189;p17"/>
          <p:cNvSpPr txBox="1">
            <a:spLocks noGrp="1"/>
          </p:cNvSpPr>
          <p:nvPr>
            <p:ph type="body" idx="1"/>
          </p:nvPr>
        </p:nvSpPr>
        <p:spPr>
          <a:xfrm>
            <a:off x="172016" y="814812"/>
            <a:ext cx="11796665" cy="583948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We will read the input sequence (English sentence) word by word and preserve the internal states of the LSTM network generated after the last time step hk, ck (assuming the sentence has ‘k’ words). </a:t>
            </a:r>
            <a:endParaRPr/>
          </a:p>
          <a:p>
            <a:pPr marL="228600" lvl="0" indent="-228600" algn="just" rtl="0">
              <a:lnSpc>
                <a:spcPct val="90000"/>
              </a:lnSpc>
              <a:spcBef>
                <a:spcPts val="1000"/>
              </a:spcBef>
              <a:spcAft>
                <a:spcPts val="0"/>
              </a:spcAft>
              <a:buClr>
                <a:schemeClr val="dk1"/>
              </a:buClr>
              <a:buSzPts val="2800"/>
              <a:buChar char="•"/>
            </a:pPr>
            <a:r>
              <a:rPr lang="en-US"/>
              <a:t>These vectors (states hk and ck) are called as the </a:t>
            </a:r>
            <a:r>
              <a:rPr lang="en-US" b="1"/>
              <a:t>encoding </a:t>
            </a:r>
            <a:r>
              <a:rPr lang="en-US"/>
              <a:t>of the input sequence, as they encode (summarize) the entire input in a vector form. </a:t>
            </a:r>
            <a:endParaRPr/>
          </a:p>
          <a:p>
            <a:pPr marL="228600" lvl="0" indent="-228600" algn="just" rtl="0">
              <a:lnSpc>
                <a:spcPct val="90000"/>
              </a:lnSpc>
              <a:spcBef>
                <a:spcPts val="1000"/>
              </a:spcBef>
              <a:spcAft>
                <a:spcPts val="0"/>
              </a:spcAft>
              <a:buClr>
                <a:schemeClr val="dk1"/>
              </a:buClr>
              <a:buSzPts val="2800"/>
              <a:buChar char="•"/>
            </a:pPr>
            <a:r>
              <a:rPr lang="en-US"/>
              <a:t>Since we will start generating the output once we have read the entire sequence, outputs (Yi) of the Encoder at each time step are discarded.</a:t>
            </a:r>
            <a:endParaRPr/>
          </a:p>
          <a:p>
            <a:pPr marL="228600" lvl="0" indent="-228600" algn="just" rtl="0">
              <a:lnSpc>
                <a:spcPct val="90000"/>
              </a:lnSpc>
              <a:spcBef>
                <a:spcPts val="1000"/>
              </a:spcBef>
              <a:spcAft>
                <a:spcPts val="0"/>
              </a:spcAft>
              <a:buClr>
                <a:schemeClr val="dk1"/>
              </a:buClr>
              <a:buSzPts val="2800"/>
              <a:buChar char="•"/>
            </a:pPr>
            <a:r>
              <a:rPr lang="en-US"/>
              <a:t>Moreover you must also understand what type of vectors are Xi, hi, ci and Yi. What are their sizes (shapes) and what do they represent.</a:t>
            </a:r>
            <a:endParaRPr/>
          </a:p>
          <a:p>
            <a:pPr marL="228600" lvl="0" indent="-228600" algn="just" rtl="0">
              <a:lnSpc>
                <a:spcPct val="90000"/>
              </a:lnSpc>
              <a:spcBef>
                <a:spcPts val="1000"/>
              </a:spcBef>
              <a:spcAft>
                <a:spcPts val="0"/>
              </a:spcAft>
              <a:buClr>
                <a:schemeClr val="dk1"/>
              </a:buClr>
              <a:buSzPts val="2800"/>
              <a:buChar char="•"/>
            </a:pPr>
            <a:r>
              <a:rPr lang="en-US"/>
              <a:t> If you have any confusion understanding this part, then you need to first strengthen your understanding of LSTM and language models.</a:t>
            </a:r>
            <a:endParaRPr/>
          </a:p>
          <a:p>
            <a:pPr marL="228600" lvl="0" indent="-50800" algn="just" rtl="0">
              <a:lnSpc>
                <a:spcPct val="90000"/>
              </a:lnSpc>
              <a:spcBef>
                <a:spcPts val="1000"/>
              </a:spcBef>
              <a:spcAft>
                <a:spcPts val="0"/>
              </a:spcAft>
              <a:buClr>
                <a:schemeClr val="dk1"/>
              </a:buClr>
              <a:buSzPts val="28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838200" y="365126"/>
            <a:ext cx="10515600" cy="53116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Decoder LSTM — Training Mode</a:t>
            </a:r>
            <a:endParaRPr b="1"/>
          </a:p>
        </p:txBody>
      </p:sp>
      <p:sp>
        <p:nvSpPr>
          <p:cNvPr id="195" name="Google Shape;195;p18"/>
          <p:cNvSpPr txBox="1">
            <a:spLocks noGrp="1"/>
          </p:cNvSpPr>
          <p:nvPr>
            <p:ph type="body" idx="1"/>
          </p:nvPr>
        </p:nvSpPr>
        <p:spPr>
          <a:xfrm>
            <a:off x="244444" y="1167897"/>
            <a:ext cx="11742344" cy="50090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Unlike the Encoder LSTM which has the same role to play in both the training phase as well as in the inference phase, the Decoder LSTM has a slightly different role to play in both of these phases.</a:t>
            </a:r>
            <a:endParaRPr/>
          </a:p>
          <a:p>
            <a:pPr marL="228600" lvl="0" indent="-228600" algn="l" rtl="0">
              <a:lnSpc>
                <a:spcPct val="90000"/>
              </a:lnSpc>
              <a:spcBef>
                <a:spcPts val="1000"/>
              </a:spcBef>
              <a:spcAft>
                <a:spcPts val="0"/>
              </a:spcAft>
              <a:buClr>
                <a:schemeClr val="dk1"/>
              </a:buClr>
              <a:buSzPts val="2800"/>
              <a:buChar char="•"/>
            </a:pPr>
            <a:r>
              <a:rPr lang="en-US"/>
              <a:t>Recall that given the input sentence “Rahul is a good boy”, the goal of the training process is to train (teach) the decoder to output “राहुल चांगला मुलगा आहे”. Just as the Encoder scanned the input sequence word by word, similarly the Decoder will generate the output sequence word by word.</a:t>
            </a:r>
            <a:endParaRPr/>
          </a:p>
          <a:p>
            <a:pPr marL="228600" lvl="0" indent="-228600" algn="l" rtl="0">
              <a:lnSpc>
                <a:spcPct val="90000"/>
              </a:lnSpc>
              <a:spcBef>
                <a:spcPts val="1000"/>
              </a:spcBef>
              <a:spcAft>
                <a:spcPts val="0"/>
              </a:spcAft>
              <a:buClr>
                <a:schemeClr val="dk1"/>
              </a:buClr>
              <a:buSzPts val="2800"/>
              <a:buChar char="•"/>
            </a:pPr>
            <a:r>
              <a:rPr lang="en-US"/>
              <a:t>For some technical reasons (explained later) we will add two tokens in the output sequence as follows:</a:t>
            </a:r>
            <a:endParaRPr/>
          </a:p>
          <a:p>
            <a:pPr marL="228600" lvl="0" indent="-228600" algn="l" rtl="0">
              <a:lnSpc>
                <a:spcPct val="90000"/>
              </a:lnSpc>
              <a:spcBef>
                <a:spcPts val="1000"/>
              </a:spcBef>
              <a:spcAft>
                <a:spcPts val="0"/>
              </a:spcAft>
              <a:buClr>
                <a:schemeClr val="dk1"/>
              </a:buClr>
              <a:buSzPts val="2800"/>
              <a:buChar char="•"/>
            </a:pPr>
            <a:r>
              <a:rPr lang="en-US"/>
              <a:t>Output sequence =&gt; “START_ राहुल चांगला मुलगा आहे _END”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5e7852458c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01" name="Google Shape;201;g15e7852458c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02" name="Google Shape;202;g15e7852458c_0_0" descr="https://miro.medium.com/max/875/1*37tROolA8uW7Nz2YpFsWqA.jpeg"/>
          <p:cNvPicPr preferRelativeResize="0"/>
          <p:nvPr/>
        </p:nvPicPr>
        <p:blipFill rotWithShape="1">
          <a:blip r:embed="rId3">
            <a:alphaModFix/>
          </a:blip>
          <a:srcRect/>
          <a:stretch/>
        </p:blipFill>
        <p:spPr>
          <a:xfrm>
            <a:off x="190950" y="117151"/>
            <a:ext cx="11255525" cy="6395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838200" y="138788"/>
            <a:ext cx="10515600" cy="34104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Decoder Training Phase</a:t>
            </a:r>
            <a:endParaRPr b="1"/>
          </a:p>
        </p:txBody>
      </p:sp>
      <p:pic>
        <p:nvPicPr>
          <p:cNvPr id="208" name="Google Shape;208;p19" descr="https://miro.medium.com/max/963/1*SQAxk6gSUM_AK2d53neYmA.jpeg"/>
          <p:cNvPicPr preferRelativeResize="0">
            <a:picLocks noGrp="1"/>
          </p:cNvPicPr>
          <p:nvPr>
            <p:ph type="body" idx="1"/>
          </p:nvPr>
        </p:nvPicPr>
        <p:blipFill rotWithShape="1">
          <a:blip r:embed="rId3">
            <a:alphaModFix/>
          </a:blip>
          <a:srcRect/>
          <a:stretch/>
        </p:blipFill>
        <p:spPr>
          <a:xfrm>
            <a:off x="443620" y="864434"/>
            <a:ext cx="11470740" cy="531252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838200" y="365125"/>
            <a:ext cx="10515600" cy="5492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Decoder Training Phase</a:t>
            </a:r>
            <a:endParaRPr/>
          </a:p>
        </p:txBody>
      </p:sp>
      <p:sp>
        <p:nvSpPr>
          <p:cNvPr id="214" name="Google Shape;214;p20"/>
          <p:cNvSpPr txBox="1">
            <a:spLocks noGrp="1"/>
          </p:cNvSpPr>
          <p:nvPr>
            <p:ph type="body" idx="1"/>
          </p:nvPr>
        </p:nvSpPr>
        <p:spPr>
          <a:xfrm>
            <a:off x="162962" y="1004935"/>
            <a:ext cx="11841933" cy="568557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The most important point is that the initial states (h0, c0) of the decoder are set to the final states of the encoder. </a:t>
            </a:r>
            <a:endParaRPr/>
          </a:p>
          <a:p>
            <a:pPr marL="228600" lvl="0" indent="-228600" algn="l" rtl="0">
              <a:lnSpc>
                <a:spcPct val="90000"/>
              </a:lnSpc>
              <a:spcBef>
                <a:spcPts val="1000"/>
              </a:spcBef>
              <a:spcAft>
                <a:spcPts val="0"/>
              </a:spcAft>
              <a:buClr>
                <a:schemeClr val="dk1"/>
              </a:buClr>
              <a:buSzPts val="2800"/>
              <a:buChar char="•"/>
            </a:pPr>
            <a:r>
              <a:rPr lang="en-US"/>
              <a:t>This intuitively means that the decoder is trained to start generating the output sequence depending on the information encoded by the encoder. </a:t>
            </a:r>
            <a:endParaRPr/>
          </a:p>
          <a:p>
            <a:pPr marL="228600" lvl="0" indent="-228600" algn="l" rtl="0">
              <a:lnSpc>
                <a:spcPct val="90000"/>
              </a:lnSpc>
              <a:spcBef>
                <a:spcPts val="1000"/>
              </a:spcBef>
              <a:spcAft>
                <a:spcPts val="0"/>
              </a:spcAft>
              <a:buClr>
                <a:schemeClr val="dk1"/>
              </a:buClr>
              <a:buSzPts val="2800"/>
              <a:buChar char="•"/>
            </a:pPr>
            <a:r>
              <a:rPr lang="en-US"/>
              <a:t>Obviously the translated Marathi sentence must depend on the given English sentence.</a:t>
            </a:r>
            <a:endParaRPr/>
          </a:p>
          <a:p>
            <a:pPr marL="228600" lvl="0" indent="-228600" algn="l" rtl="0">
              <a:lnSpc>
                <a:spcPct val="90000"/>
              </a:lnSpc>
              <a:spcBef>
                <a:spcPts val="1000"/>
              </a:spcBef>
              <a:spcAft>
                <a:spcPts val="0"/>
              </a:spcAft>
              <a:buClr>
                <a:schemeClr val="dk1"/>
              </a:buClr>
              <a:buSzPts val="2800"/>
              <a:buChar char="•"/>
            </a:pPr>
            <a:r>
              <a:rPr lang="en-US"/>
              <a:t>In the first time step we provide the START_ token so that the decoder starts generating the next token (the actual first word of Marathi sentence). </a:t>
            </a:r>
            <a:endParaRPr/>
          </a:p>
          <a:p>
            <a:pPr marL="228600" lvl="0" indent="-228600" algn="l" rtl="0">
              <a:lnSpc>
                <a:spcPct val="90000"/>
              </a:lnSpc>
              <a:spcBef>
                <a:spcPts val="1000"/>
              </a:spcBef>
              <a:spcAft>
                <a:spcPts val="0"/>
              </a:spcAft>
              <a:buClr>
                <a:schemeClr val="dk1"/>
              </a:buClr>
              <a:buSzPts val="2800"/>
              <a:buChar char="•"/>
            </a:pPr>
            <a:r>
              <a:rPr lang="en-US"/>
              <a:t>And after the last word in the Marathi sentence, we make the decoder learn to predict the _END token.</a:t>
            </a:r>
            <a:endParaRPr/>
          </a:p>
          <a:p>
            <a:pPr marL="228600" lvl="0" indent="-228600" algn="l" rtl="0">
              <a:lnSpc>
                <a:spcPct val="90000"/>
              </a:lnSpc>
              <a:spcBef>
                <a:spcPts val="1000"/>
              </a:spcBef>
              <a:spcAft>
                <a:spcPts val="0"/>
              </a:spcAft>
              <a:buClr>
                <a:schemeClr val="dk1"/>
              </a:buClr>
              <a:buSzPts val="2800"/>
              <a:buChar char="•"/>
            </a:pPr>
            <a:r>
              <a:rPr lang="en-US"/>
              <a:t> This will be used as the stopping condition during the inference procedure, basically it will denote the end of the translated sentence and we will stop the inference loop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E11F-A6D7-3ABE-EDE6-85CDF1CAB93C}"/>
              </a:ext>
            </a:extLst>
          </p:cNvPr>
          <p:cNvSpPr>
            <a:spLocks noGrp="1"/>
          </p:cNvSpPr>
          <p:nvPr>
            <p:ph type="title"/>
          </p:nvPr>
        </p:nvSpPr>
        <p:spPr/>
        <p:txBody>
          <a:bodyPr>
            <a:normAutofit fontScale="90000"/>
          </a:bodyPr>
          <a:lstStyle/>
          <a:p>
            <a:r>
              <a:rPr lang="en-US" b="1" i="0" dirty="0">
                <a:solidFill>
                  <a:srgbClr val="292929"/>
                </a:solidFill>
                <a:effectLst/>
                <a:latin typeface="sohne"/>
              </a:rPr>
              <a:t>Use Cases of the Sequence to Sequence Model</a:t>
            </a:r>
            <a:br>
              <a:rPr lang="en-US" b="1" i="0" dirty="0">
                <a:solidFill>
                  <a:srgbClr val="292929"/>
                </a:solidFill>
                <a:effectLst/>
                <a:latin typeface="sohne"/>
              </a:rPr>
            </a:br>
            <a:endParaRPr lang="en-IN" dirty="0"/>
          </a:p>
        </p:txBody>
      </p:sp>
      <p:sp>
        <p:nvSpPr>
          <p:cNvPr id="3" name="Text Placeholder 2">
            <a:extLst>
              <a:ext uri="{FF2B5EF4-FFF2-40B4-BE49-F238E27FC236}">
                <a16:creationId xmlns:a16="http://schemas.microsoft.com/office/drawing/2014/main" id="{D4175C6F-B9FF-1694-9E75-67417685B529}"/>
              </a:ext>
            </a:extLst>
          </p:cNvPr>
          <p:cNvSpPr>
            <a:spLocks noGrp="1"/>
          </p:cNvSpPr>
          <p:nvPr>
            <p:ph type="body" idx="1"/>
          </p:nvPr>
        </p:nvSpPr>
        <p:spPr/>
        <p:txBody>
          <a:bodyPr/>
          <a:lstStyle/>
          <a:p>
            <a:r>
              <a:rPr lang="en-US" b="0" i="0" dirty="0">
                <a:solidFill>
                  <a:srgbClr val="292929"/>
                </a:solidFill>
                <a:effectLst/>
                <a:latin typeface="source-serif-pro"/>
              </a:rPr>
              <a:t>For instance, seq2seq model powers applications like Google Translate, voice-enabled devices and online chatbots.</a:t>
            </a:r>
          </a:p>
          <a:p>
            <a:r>
              <a:rPr lang="en-IN" b="0" i="1" dirty="0">
                <a:solidFill>
                  <a:srgbClr val="292929"/>
                </a:solidFill>
                <a:effectLst/>
                <a:latin typeface="source-serif-pro"/>
              </a:rPr>
              <a:t>Machine translation</a:t>
            </a:r>
          </a:p>
          <a:p>
            <a:endParaRPr lang="en-US" dirty="0">
              <a:solidFill>
                <a:srgbClr val="292929"/>
              </a:solidFill>
              <a:latin typeface="source-serif-pro"/>
            </a:endParaRPr>
          </a:p>
          <a:p>
            <a:r>
              <a:rPr lang="en-IN" b="0" i="1" dirty="0">
                <a:solidFill>
                  <a:srgbClr val="292929"/>
                </a:solidFill>
                <a:effectLst/>
                <a:latin typeface="source-serif-pro"/>
              </a:rPr>
              <a:t>Speech recognition </a:t>
            </a:r>
            <a:endParaRPr lang="en-US" b="0" i="1" dirty="0">
              <a:solidFill>
                <a:srgbClr val="292929"/>
              </a:solidFill>
              <a:effectLst/>
              <a:latin typeface="source-serif-pro"/>
            </a:endParaRPr>
          </a:p>
          <a:p>
            <a:r>
              <a:rPr lang="en-IN" b="0" i="1" dirty="0">
                <a:solidFill>
                  <a:srgbClr val="292929"/>
                </a:solidFill>
                <a:effectLst/>
                <a:latin typeface="source-serif-pro"/>
              </a:rPr>
              <a:t>Video captioning</a:t>
            </a:r>
            <a:endParaRPr lang="en-US" i="1" dirty="0">
              <a:solidFill>
                <a:srgbClr val="292929"/>
              </a:solidFill>
              <a:latin typeface="source-serif-pro"/>
            </a:endParaRPr>
          </a:p>
          <a:p>
            <a:r>
              <a:rPr lang="en-US" b="0" i="0" dirty="0">
                <a:solidFill>
                  <a:srgbClr val="292929"/>
                </a:solidFill>
                <a:effectLst/>
                <a:latin typeface="source-serif-pro"/>
              </a:rPr>
              <a:t>This model can be used as a solution to any sequence-based problem, especially ones where the inputs and outputs have different sizes and categories.</a:t>
            </a:r>
            <a:endParaRPr lang="en-IN" dirty="0"/>
          </a:p>
        </p:txBody>
      </p:sp>
    </p:spTree>
    <p:extLst>
      <p:ext uri="{BB962C8B-B14F-4D97-AF65-F5344CB8AC3E}">
        <p14:creationId xmlns:p14="http://schemas.microsoft.com/office/powerpoint/2010/main" val="2115394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Teacher Forcing</a:t>
            </a:r>
            <a:endParaRPr b="1"/>
          </a:p>
        </p:txBody>
      </p:sp>
      <p:sp>
        <p:nvSpPr>
          <p:cNvPr id="220" name="Google Shape;22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We use a technique called “Teacher Forcing” wherein the input at each time step is given as the </a:t>
            </a:r>
            <a:r>
              <a:rPr lang="en-US" b="1"/>
              <a:t>actual </a:t>
            </a:r>
            <a:r>
              <a:rPr lang="en-US"/>
              <a:t>output (and not the predicted output) from the previous time step. </a:t>
            </a:r>
            <a:endParaRPr/>
          </a:p>
          <a:p>
            <a:pPr marL="228600" lvl="0" indent="-228600" algn="just" rtl="0">
              <a:lnSpc>
                <a:spcPct val="90000"/>
              </a:lnSpc>
              <a:spcBef>
                <a:spcPts val="1000"/>
              </a:spcBef>
              <a:spcAft>
                <a:spcPts val="0"/>
              </a:spcAft>
              <a:buClr>
                <a:schemeClr val="dk1"/>
              </a:buClr>
              <a:buSzPct val="100000"/>
              <a:buChar char="•"/>
            </a:pPr>
            <a:r>
              <a:rPr lang="en-US"/>
              <a:t>This helps in more faster and efficient training of the network. </a:t>
            </a:r>
            <a:endParaRPr/>
          </a:p>
          <a:p>
            <a:pPr marL="228600" lvl="0" indent="-228600" algn="just" rtl="0">
              <a:lnSpc>
                <a:spcPct val="90000"/>
              </a:lnSpc>
              <a:spcBef>
                <a:spcPts val="1000"/>
              </a:spcBef>
              <a:spcAft>
                <a:spcPts val="0"/>
              </a:spcAft>
              <a:buClr>
                <a:schemeClr val="dk1"/>
              </a:buClr>
              <a:buSzPct val="100000"/>
              <a:buChar char="•"/>
            </a:pPr>
            <a:r>
              <a:rPr lang="en-US"/>
              <a:t>To understand more about teacher forcing, refer this- </a:t>
            </a:r>
            <a:r>
              <a:rPr lang="en-US" b="1">
                <a:solidFill>
                  <a:srgbClr val="FF0000"/>
                </a:solidFill>
              </a:rPr>
              <a:t>https://machinelearningmastery.com/teacher-forcing-for-recurrent-neural-networks/</a:t>
            </a:r>
            <a:endParaRPr/>
          </a:p>
          <a:p>
            <a:pPr marL="228600" lvl="0" indent="-228600" algn="just" rtl="0">
              <a:lnSpc>
                <a:spcPct val="90000"/>
              </a:lnSpc>
              <a:spcBef>
                <a:spcPts val="1000"/>
              </a:spcBef>
              <a:spcAft>
                <a:spcPts val="0"/>
              </a:spcAft>
              <a:buClr>
                <a:schemeClr val="dk1"/>
              </a:buClr>
              <a:buSzPct val="100000"/>
              <a:buChar char="•"/>
            </a:pPr>
            <a:r>
              <a:rPr lang="en-US"/>
              <a:t>Finally the loss is calculated on the predicted outputs from each time step and the errors are back propagated through time in order to update the parameters of the network. </a:t>
            </a:r>
            <a:endParaRPr/>
          </a:p>
          <a:p>
            <a:pPr marL="228600" lvl="0" indent="-228600" algn="just" rtl="0">
              <a:lnSpc>
                <a:spcPct val="90000"/>
              </a:lnSpc>
              <a:spcBef>
                <a:spcPts val="1000"/>
              </a:spcBef>
              <a:spcAft>
                <a:spcPts val="0"/>
              </a:spcAft>
              <a:buClr>
                <a:schemeClr val="dk1"/>
              </a:buClr>
              <a:buSzPct val="100000"/>
              <a:buChar char="•"/>
            </a:pPr>
            <a:r>
              <a:rPr lang="en-US"/>
              <a:t>Training the network over longer period with sufficiently large amount of data results in pretty good predictions</a:t>
            </a:r>
            <a:endParaRPr/>
          </a:p>
          <a:p>
            <a:pPr marL="228600" lvl="0" indent="-64135" algn="just" rtl="0">
              <a:lnSpc>
                <a:spcPct val="90000"/>
              </a:lnSpc>
              <a:spcBef>
                <a:spcPts val="1000"/>
              </a:spcBef>
              <a:spcAft>
                <a:spcPts val="0"/>
              </a:spcAft>
              <a:buClr>
                <a:schemeClr val="dk1"/>
              </a:buClr>
              <a:buSzPct val="1000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The entire training process (Encoder + Decoder) can be summarized in the below diagram:</a:t>
            </a:r>
            <a:endParaRPr sz="2800"/>
          </a:p>
        </p:txBody>
      </p:sp>
      <p:pic>
        <p:nvPicPr>
          <p:cNvPr id="226" name="Google Shape;226;p22" descr="https://miro.medium.com/max/2000/1*7Ki7jDc2f_fH1mHluoZKpA.jpeg"/>
          <p:cNvPicPr preferRelativeResize="0">
            <a:picLocks noGrp="1"/>
          </p:cNvPicPr>
          <p:nvPr>
            <p:ph type="body" idx="1"/>
          </p:nvPr>
        </p:nvPicPr>
        <p:blipFill rotWithShape="1">
          <a:blip r:embed="rId3">
            <a:alphaModFix/>
          </a:blip>
          <a:srcRect/>
          <a:stretch/>
        </p:blipFill>
        <p:spPr>
          <a:xfrm>
            <a:off x="249724" y="1690688"/>
            <a:ext cx="11836651" cy="50088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Decoder LSTM — Inference Mode</a:t>
            </a:r>
            <a:endParaRPr b="1"/>
          </a:p>
        </p:txBody>
      </p:sp>
      <p:sp>
        <p:nvSpPr>
          <p:cNvPr id="232" name="Google Shape;232;p23"/>
          <p:cNvSpPr txBox="1">
            <a:spLocks noGrp="1"/>
          </p:cNvSpPr>
          <p:nvPr>
            <p:ph type="body" idx="1"/>
          </p:nvPr>
        </p:nvSpPr>
        <p:spPr>
          <a:xfrm>
            <a:off x="117695" y="1825625"/>
            <a:ext cx="118872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Let’s now try to understand the setup required for inference. </a:t>
            </a:r>
            <a:endParaRPr/>
          </a:p>
          <a:p>
            <a:pPr marL="228600" lvl="0" indent="-228600" algn="l" rtl="0">
              <a:lnSpc>
                <a:spcPct val="90000"/>
              </a:lnSpc>
              <a:spcBef>
                <a:spcPts val="1000"/>
              </a:spcBef>
              <a:spcAft>
                <a:spcPts val="0"/>
              </a:spcAft>
              <a:buClr>
                <a:schemeClr val="dk1"/>
              </a:buClr>
              <a:buSzPts val="2800"/>
              <a:buChar char="•"/>
            </a:pPr>
            <a:r>
              <a:rPr lang="en-US"/>
              <a:t>As already stated the Encoder LSTM plays the same role of reading the input sequence (English sentence) and generating the thought vectors (hk, ck).</a:t>
            </a:r>
            <a:endParaRPr/>
          </a:p>
          <a:p>
            <a:pPr marL="228600" lvl="0" indent="-228600" algn="l" rtl="0">
              <a:lnSpc>
                <a:spcPct val="90000"/>
              </a:lnSpc>
              <a:spcBef>
                <a:spcPts val="1000"/>
              </a:spcBef>
              <a:spcAft>
                <a:spcPts val="0"/>
              </a:spcAft>
              <a:buClr>
                <a:schemeClr val="dk1"/>
              </a:buClr>
              <a:buSzPts val="2800"/>
              <a:buChar char="•"/>
            </a:pPr>
            <a:r>
              <a:rPr lang="en-US"/>
              <a:t>However, the decoder now has to predict the entire output sequence (Marathi sentence) given these thought vectors.</a:t>
            </a:r>
            <a:endParaRPr/>
          </a:p>
          <a:p>
            <a:pPr marL="228600" lvl="0" indent="-228600" algn="l" rtl="0">
              <a:lnSpc>
                <a:spcPct val="90000"/>
              </a:lnSpc>
              <a:spcBef>
                <a:spcPts val="1000"/>
              </a:spcBef>
              <a:spcAft>
                <a:spcPts val="0"/>
              </a:spcAft>
              <a:buClr>
                <a:schemeClr val="dk1"/>
              </a:buClr>
              <a:buSzPts val="2800"/>
              <a:buChar char="•"/>
            </a:pPr>
            <a:r>
              <a:rPr lang="en-US"/>
              <a:t>Let’s try to visually understand by taking the same example.</a:t>
            </a:r>
            <a:endParaRPr/>
          </a:p>
          <a:p>
            <a:pPr marL="228600" lvl="0" indent="-228600" algn="l" rtl="0">
              <a:lnSpc>
                <a:spcPct val="90000"/>
              </a:lnSpc>
              <a:spcBef>
                <a:spcPts val="1000"/>
              </a:spcBef>
              <a:spcAft>
                <a:spcPts val="0"/>
              </a:spcAft>
              <a:buClr>
                <a:schemeClr val="dk1"/>
              </a:buClr>
              <a:buSzPts val="2800"/>
              <a:buChar char="•"/>
            </a:pPr>
            <a:r>
              <a:rPr lang="en-US"/>
              <a:t>Input sequence =&gt; “Rahul is a good boy”</a:t>
            </a:r>
            <a:endParaRPr/>
          </a:p>
          <a:p>
            <a:pPr marL="228600" lvl="0" indent="-228600" algn="l" rtl="0">
              <a:lnSpc>
                <a:spcPct val="90000"/>
              </a:lnSpc>
              <a:spcBef>
                <a:spcPts val="1000"/>
              </a:spcBef>
              <a:spcAft>
                <a:spcPts val="0"/>
              </a:spcAft>
              <a:buClr>
                <a:schemeClr val="dk1"/>
              </a:buClr>
              <a:buSzPts val="2800"/>
              <a:buChar char="•"/>
            </a:pPr>
            <a:r>
              <a:rPr lang="en-US"/>
              <a:t>(Expected) Output Sequence =&gt; “राहुल चांगला मुलगा आहे”</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Step 1: Encode the input sequence into the Thought Vectors:</a:t>
            </a:r>
            <a:endParaRPr b="1"/>
          </a:p>
        </p:txBody>
      </p:sp>
      <p:pic>
        <p:nvPicPr>
          <p:cNvPr id="238" name="Google Shape;238;p24" descr="https://miro.medium.com/max/1400/1*hGBr4Nx4xl690cTy9F-N-g.jpeg"/>
          <p:cNvPicPr preferRelativeResize="0">
            <a:picLocks noGrp="1"/>
          </p:cNvPicPr>
          <p:nvPr>
            <p:ph type="body" idx="1"/>
          </p:nvPr>
        </p:nvPicPr>
        <p:blipFill rotWithShape="1">
          <a:blip r:embed="rId3">
            <a:alphaModFix/>
          </a:blip>
          <a:srcRect/>
          <a:stretch/>
        </p:blipFill>
        <p:spPr>
          <a:xfrm>
            <a:off x="1787352" y="1792719"/>
            <a:ext cx="8562975" cy="4562813"/>
          </a:xfrm>
          <a:prstGeom prst="rect">
            <a:avLst/>
          </a:prstGeom>
          <a:noFill/>
          <a:ln>
            <a:noFill/>
          </a:ln>
        </p:spPr>
      </p:pic>
      <p:sp>
        <p:nvSpPr>
          <p:cNvPr id="239" name="Google Shape;239;p24"/>
          <p:cNvSpPr/>
          <p:nvPr/>
        </p:nvSpPr>
        <p:spPr>
          <a:xfrm>
            <a:off x="3567101" y="5451237"/>
            <a:ext cx="50577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757575"/>
                </a:solidFill>
                <a:latin typeface="Arial"/>
                <a:ea typeface="Arial"/>
                <a:cs typeface="Arial"/>
                <a:sym typeface="Arial"/>
              </a:rPr>
              <a:t>Encode the input sequence into thought vectors</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Step 2</a:t>
            </a:r>
            <a:r>
              <a:rPr lang="en-US"/>
              <a:t>: Start generating the output sequence in a loop, word by word:</a:t>
            </a:r>
            <a:endParaRPr/>
          </a:p>
        </p:txBody>
      </p:sp>
      <p:pic>
        <p:nvPicPr>
          <p:cNvPr id="245" name="Google Shape;245;p25" descr="https://miro.medium.com/max/875/1*xDPdW9nf7HdVDcBCQUJG7A.jpeg"/>
          <p:cNvPicPr preferRelativeResize="0">
            <a:picLocks noGrp="1"/>
          </p:cNvPicPr>
          <p:nvPr>
            <p:ph type="body" idx="1"/>
          </p:nvPr>
        </p:nvPicPr>
        <p:blipFill rotWithShape="1">
          <a:blip r:embed="rId3">
            <a:alphaModFix/>
          </a:blip>
          <a:srcRect/>
          <a:stretch/>
        </p:blipFill>
        <p:spPr>
          <a:xfrm>
            <a:off x="2481073" y="1862837"/>
            <a:ext cx="8334375" cy="4895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t=1</a:t>
            </a:r>
            <a:endParaRPr/>
          </a:p>
        </p:txBody>
      </p:sp>
      <p:pic>
        <p:nvPicPr>
          <p:cNvPr id="251" name="Google Shape;251;p26" descr="https://miro.medium.com/max/875/1*MErH0LPhDMuyHYU282g03A.jpeg"/>
          <p:cNvPicPr preferRelativeResize="0">
            <a:picLocks noGrp="1"/>
          </p:cNvPicPr>
          <p:nvPr>
            <p:ph type="body" idx="1"/>
          </p:nvPr>
        </p:nvPicPr>
        <p:blipFill rotWithShape="1">
          <a:blip r:embed="rId3">
            <a:alphaModFix/>
          </a:blip>
          <a:srcRect/>
          <a:stretch/>
        </p:blipFill>
        <p:spPr>
          <a:xfrm>
            <a:off x="2100827" y="1027906"/>
            <a:ext cx="8334375" cy="554491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T=2</a:t>
            </a:r>
            <a:endParaRPr/>
          </a:p>
        </p:txBody>
      </p:sp>
      <p:pic>
        <p:nvPicPr>
          <p:cNvPr id="257" name="Google Shape;257;p27" descr="https://miro.medium.com/max/963/1*_RpUpG3j6STiO9ZfLxc_eA.jpeg"/>
          <p:cNvPicPr preferRelativeResize="0"/>
          <p:nvPr/>
        </p:nvPicPr>
        <p:blipFill rotWithShape="1">
          <a:blip r:embed="rId3">
            <a:alphaModFix/>
          </a:blip>
          <a:srcRect/>
          <a:stretch/>
        </p:blipFill>
        <p:spPr>
          <a:xfrm>
            <a:off x="1459274" y="1603625"/>
            <a:ext cx="8562975" cy="4029075"/>
          </a:xfrm>
          <a:prstGeom prst="rect">
            <a:avLst/>
          </a:prstGeom>
          <a:noFill/>
          <a:ln>
            <a:noFill/>
          </a:ln>
        </p:spPr>
      </p:pic>
      <p:sp>
        <p:nvSpPr>
          <p:cNvPr id="258" name="Google Shape;258;p27"/>
          <p:cNvSpPr txBox="1">
            <a:spLocks noGrp="1"/>
          </p:cNvSpPr>
          <p:nvPr>
            <p:ph type="body" idx="1"/>
          </p:nvPr>
        </p:nvSpPr>
        <p:spPr>
          <a:xfrm>
            <a:off x="838200" y="1825625"/>
            <a:ext cx="10515600" cy="4828672"/>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T=3</a:t>
            </a:r>
            <a:endParaRPr/>
          </a:p>
        </p:txBody>
      </p:sp>
      <p:pic>
        <p:nvPicPr>
          <p:cNvPr id="264" name="Google Shape;264;p28" descr="https://miro.medium.com/max/963/1*_RpUpG3j6STiO9ZfLxc_eA.jpeg"/>
          <p:cNvPicPr preferRelativeResize="0">
            <a:picLocks noGrp="1"/>
          </p:cNvPicPr>
          <p:nvPr>
            <p:ph type="body" idx="1"/>
          </p:nvPr>
        </p:nvPicPr>
        <p:blipFill rotWithShape="1">
          <a:blip r:embed="rId3">
            <a:alphaModFix/>
          </a:blip>
          <a:srcRect/>
          <a:stretch/>
        </p:blipFill>
        <p:spPr>
          <a:xfrm>
            <a:off x="2185704" y="574415"/>
            <a:ext cx="8950058" cy="602556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T=4</a:t>
            </a:r>
            <a:endParaRPr/>
          </a:p>
        </p:txBody>
      </p:sp>
      <p:pic>
        <p:nvPicPr>
          <p:cNvPr id="270" name="Google Shape;270;p29" descr="https://miro.medium.com/max/875/1*6iL4QVdRtwsf0kPxzeygGQ.jpeg"/>
          <p:cNvPicPr preferRelativeResize="0">
            <a:picLocks noGrp="1"/>
          </p:cNvPicPr>
          <p:nvPr>
            <p:ph type="body" idx="1"/>
          </p:nvPr>
        </p:nvPicPr>
        <p:blipFill rotWithShape="1">
          <a:blip r:embed="rId3">
            <a:alphaModFix/>
          </a:blip>
          <a:srcRect/>
          <a:stretch/>
        </p:blipFill>
        <p:spPr>
          <a:xfrm>
            <a:off x="1928812" y="579422"/>
            <a:ext cx="8334375" cy="605676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T=5</a:t>
            </a:r>
            <a:endParaRPr/>
          </a:p>
        </p:txBody>
      </p:sp>
      <p:pic>
        <p:nvPicPr>
          <p:cNvPr id="276" name="Google Shape;276;p30" descr="https://miro.medium.com/max/875/1*V1Boyk0TJ2lo_jL89aQBbg.jpeg"/>
          <p:cNvPicPr preferRelativeResize="0">
            <a:picLocks noGrp="1"/>
          </p:cNvPicPr>
          <p:nvPr>
            <p:ph type="body" idx="1"/>
          </p:nvPr>
        </p:nvPicPr>
        <p:blipFill rotWithShape="1">
          <a:blip r:embed="rId3">
            <a:alphaModFix/>
          </a:blip>
          <a:srcRect/>
          <a:stretch/>
        </p:blipFill>
        <p:spPr>
          <a:xfrm>
            <a:off x="1928812" y="534154"/>
            <a:ext cx="8334375" cy="61020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389E-CCD0-1F4C-F3AC-5454346BCC5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2FC44B0-16A2-B682-34B8-C39D4A0BA87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3A39145-F341-A6D2-0E6A-AB24C510FD36}"/>
              </a:ext>
            </a:extLst>
          </p:cNvPr>
          <p:cNvPicPr>
            <a:picLocks noChangeAspect="1"/>
          </p:cNvPicPr>
          <p:nvPr/>
        </p:nvPicPr>
        <p:blipFill>
          <a:blip r:embed="rId2"/>
          <a:stretch>
            <a:fillRect/>
          </a:stretch>
        </p:blipFill>
        <p:spPr>
          <a:xfrm>
            <a:off x="918278" y="559275"/>
            <a:ext cx="10525125" cy="5343525"/>
          </a:xfrm>
          <a:prstGeom prst="rect">
            <a:avLst/>
          </a:prstGeom>
        </p:spPr>
      </p:pic>
    </p:spTree>
    <p:extLst>
      <p:ext uri="{BB962C8B-B14F-4D97-AF65-F5344CB8AC3E}">
        <p14:creationId xmlns:p14="http://schemas.microsoft.com/office/powerpoint/2010/main" val="1619977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Inference Algorithm</a:t>
            </a:r>
            <a:endParaRPr b="1"/>
          </a:p>
        </p:txBody>
      </p:sp>
      <p:sp>
        <p:nvSpPr>
          <p:cNvPr id="282" name="Google Shape;282;p31"/>
          <p:cNvSpPr txBox="1">
            <a:spLocks noGrp="1"/>
          </p:cNvSpPr>
          <p:nvPr>
            <p:ph type="body" idx="1"/>
          </p:nvPr>
        </p:nvSpPr>
        <p:spPr>
          <a:xfrm>
            <a:off x="217283" y="1367073"/>
            <a:ext cx="11896254" cy="480989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During inference, we generate one word at a time. Thus the Decoder LSTM is called in a loop, every time processing only one time step.</a:t>
            </a:r>
            <a:endParaRPr/>
          </a:p>
          <a:p>
            <a:pPr marL="228600" lvl="0" indent="-228600" algn="l" rtl="0">
              <a:lnSpc>
                <a:spcPct val="90000"/>
              </a:lnSpc>
              <a:spcBef>
                <a:spcPts val="1000"/>
              </a:spcBef>
              <a:spcAft>
                <a:spcPts val="0"/>
              </a:spcAft>
              <a:buClr>
                <a:schemeClr val="dk1"/>
              </a:buClr>
              <a:buSzPts val="2800"/>
              <a:buChar char="•"/>
            </a:pPr>
            <a:r>
              <a:rPr lang="en-US"/>
              <a:t>b. The initial states of the decoder are set to the final states of the encoder.</a:t>
            </a:r>
            <a:endParaRPr/>
          </a:p>
          <a:p>
            <a:pPr marL="228600" lvl="0" indent="-228600" algn="l" rtl="0">
              <a:lnSpc>
                <a:spcPct val="90000"/>
              </a:lnSpc>
              <a:spcBef>
                <a:spcPts val="1000"/>
              </a:spcBef>
              <a:spcAft>
                <a:spcPts val="0"/>
              </a:spcAft>
              <a:buClr>
                <a:schemeClr val="dk1"/>
              </a:buClr>
              <a:buSzPts val="2800"/>
              <a:buChar char="•"/>
            </a:pPr>
            <a:r>
              <a:rPr lang="en-US"/>
              <a:t>c. The initial input to the decoder is always the START_ token.</a:t>
            </a:r>
            <a:endParaRPr/>
          </a:p>
          <a:p>
            <a:pPr marL="228600" lvl="0" indent="-228600" algn="l" rtl="0">
              <a:lnSpc>
                <a:spcPct val="90000"/>
              </a:lnSpc>
              <a:spcBef>
                <a:spcPts val="1000"/>
              </a:spcBef>
              <a:spcAft>
                <a:spcPts val="0"/>
              </a:spcAft>
              <a:buClr>
                <a:schemeClr val="dk1"/>
              </a:buClr>
              <a:buSzPts val="2800"/>
              <a:buChar char="•"/>
            </a:pPr>
            <a:r>
              <a:rPr lang="en-US"/>
              <a:t>d. At each time step, we preserve the states of the decoder and set them as initial states for the next time step.</a:t>
            </a:r>
            <a:endParaRPr/>
          </a:p>
          <a:p>
            <a:pPr marL="228600" lvl="0" indent="-228600" algn="l" rtl="0">
              <a:lnSpc>
                <a:spcPct val="90000"/>
              </a:lnSpc>
              <a:spcBef>
                <a:spcPts val="1000"/>
              </a:spcBef>
              <a:spcAft>
                <a:spcPts val="0"/>
              </a:spcAft>
              <a:buClr>
                <a:schemeClr val="dk1"/>
              </a:buClr>
              <a:buSzPts val="2800"/>
              <a:buChar char="•"/>
            </a:pPr>
            <a:r>
              <a:rPr lang="en-US"/>
              <a:t>e. At each time step, the predicted output is fed as input in the next time step.</a:t>
            </a:r>
            <a:endParaRPr/>
          </a:p>
          <a:p>
            <a:pPr marL="228600" lvl="0" indent="-228600" algn="l" rtl="0">
              <a:lnSpc>
                <a:spcPct val="90000"/>
              </a:lnSpc>
              <a:spcBef>
                <a:spcPts val="1000"/>
              </a:spcBef>
              <a:spcAft>
                <a:spcPts val="0"/>
              </a:spcAft>
              <a:buClr>
                <a:schemeClr val="dk1"/>
              </a:buClr>
              <a:buSzPts val="2800"/>
              <a:buChar char="•"/>
            </a:pPr>
            <a:r>
              <a:rPr lang="en-US"/>
              <a:t>f. We break the loop when the decoder predicts the END_ token.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Encoder –Decoder Model</a:t>
            </a:r>
            <a:endParaRPr b="1"/>
          </a:p>
        </p:txBody>
      </p:sp>
      <p:pic>
        <p:nvPicPr>
          <p:cNvPr id="288" name="Google Shape;288;p32" descr="https://miro.medium.com/max/2000/1*m60hnRGwlMosGMhdmA4Xpw.jpeg"/>
          <p:cNvPicPr preferRelativeResize="0">
            <a:picLocks noGrp="1"/>
          </p:cNvPicPr>
          <p:nvPr>
            <p:ph type="body" idx="1"/>
          </p:nvPr>
        </p:nvPicPr>
        <p:blipFill rotWithShape="1">
          <a:blip r:embed="rId3">
            <a:alphaModFix/>
          </a:blip>
          <a:srcRect/>
          <a:stretch/>
        </p:blipFill>
        <p:spPr>
          <a:xfrm>
            <a:off x="226337" y="1859663"/>
            <a:ext cx="11965663" cy="482179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1C10-260D-323C-501F-28B5506D597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D3FC714-1DF0-2268-2D65-7548F014A3CD}"/>
              </a:ext>
            </a:extLst>
          </p:cNvPr>
          <p:cNvSpPr>
            <a:spLocks noGrp="1"/>
          </p:cNvSpPr>
          <p:nvPr>
            <p:ph type="body" idx="1"/>
          </p:nvPr>
        </p:nvSpPr>
        <p:spPr/>
        <p:txBody>
          <a:bodyPr/>
          <a:lstStyle/>
          <a:p>
            <a:r>
              <a:rPr lang="en-US" dirty="0">
                <a:hlinkClick r:id="rId2"/>
              </a:rPr>
              <a:t>(12) Deep Learning - Course Introduction - YouTube</a:t>
            </a:r>
            <a:endParaRPr lang="en-IN" dirty="0"/>
          </a:p>
        </p:txBody>
      </p:sp>
    </p:spTree>
    <p:extLst>
      <p:ext uri="{BB962C8B-B14F-4D97-AF65-F5344CB8AC3E}">
        <p14:creationId xmlns:p14="http://schemas.microsoft.com/office/powerpoint/2010/main" val="12756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04DC-E09B-C64E-6F2B-9770F5C7563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DE1B5F1-F104-484B-5A72-6AC35EFCED0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0377574-1A48-658F-662F-60973663EFDB}"/>
              </a:ext>
            </a:extLst>
          </p:cNvPr>
          <p:cNvPicPr>
            <a:picLocks noChangeAspect="1"/>
          </p:cNvPicPr>
          <p:nvPr/>
        </p:nvPicPr>
        <p:blipFill>
          <a:blip r:embed="rId2"/>
          <a:stretch>
            <a:fillRect/>
          </a:stretch>
        </p:blipFill>
        <p:spPr>
          <a:xfrm>
            <a:off x="714375" y="919162"/>
            <a:ext cx="10763250" cy="5019675"/>
          </a:xfrm>
          <a:prstGeom prst="rect">
            <a:avLst/>
          </a:prstGeom>
        </p:spPr>
      </p:pic>
    </p:spTree>
    <p:extLst>
      <p:ext uri="{BB962C8B-B14F-4D97-AF65-F5344CB8AC3E}">
        <p14:creationId xmlns:p14="http://schemas.microsoft.com/office/powerpoint/2010/main" val="304824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BE13-3D21-CCCD-CBD9-7676074ED30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374C342-1B65-CBDA-7014-6791D8CAF10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9A3398D-ADF2-2A8B-ABEE-CB5D9E753534}"/>
              </a:ext>
            </a:extLst>
          </p:cNvPr>
          <p:cNvPicPr>
            <a:picLocks noChangeAspect="1"/>
          </p:cNvPicPr>
          <p:nvPr/>
        </p:nvPicPr>
        <p:blipFill>
          <a:blip r:embed="rId2"/>
          <a:stretch>
            <a:fillRect/>
          </a:stretch>
        </p:blipFill>
        <p:spPr>
          <a:xfrm>
            <a:off x="1563624" y="2026355"/>
            <a:ext cx="9381744" cy="3719689"/>
          </a:xfrm>
          <a:prstGeom prst="rect">
            <a:avLst/>
          </a:prstGeom>
        </p:spPr>
      </p:pic>
    </p:spTree>
    <p:extLst>
      <p:ext uri="{BB962C8B-B14F-4D97-AF65-F5344CB8AC3E}">
        <p14:creationId xmlns:p14="http://schemas.microsoft.com/office/powerpoint/2010/main" val="150657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84E1-E949-ABD4-E5C0-6CDDE2A31CC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7727375-25C0-BD2B-B9BF-F699B87F42C9}"/>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E9F239F0-D0F2-EA74-F148-638CBF921C94}"/>
              </a:ext>
            </a:extLst>
          </p:cNvPr>
          <p:cNvPicPr>
            <a:picLocks noChangeAspect="1"/>
          </p:cNvPicPr>
          <p:nvPr/>
        </p:nvPicPr>
        <p:blipFill>
          <a:blip r:embed="rId2"/>
          <a:stretch>
            <a:fillRect/>
          </a:stretch>
        </p:blipFill>
        <p:spPr>
          <a:xfrm>
            <a:off x="800100" y="676275"/>
            <a:ext cx="10591800" cy="5505450"/>
          </a:xfrm>
          <a:prstGeom prst="rect">
            <a:avLst/>
          </a:prstGeom>
        </p:spPr>
      </p:pic>
    </p:spTree>
    <p:extLst>
      <p:ext uri="{BB962C8B-B14F-4D97-AF65-F5344CB8AC3E}">
        <p14:creationId xmlns:p14="http://schemas.microsoft.com/office/powerpoint/2010/main" val="7757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788BD8-237E-CC19-7559-48EDD29D888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3884C34-EE5B-1CAE-D956-04EDD94926B3}"/>
              </a:ext>
            </a:extLst>
          </p:cNvPr>
          <p:cNvPicPr>
            <a:picLocks noChangeAspect="1"/>
          </p:cNvPicPr>
          <p:nvPr/>
        </p:nvPicPr>
        <p:blipFill>
          <a:blip r:embed="rId2"/>
          <a:stretch>
            <a:fillRect/>
          </a:stretch>
        </p:blipFill>
        <p:spPr>
          <a:xfrm>
            <a:off x="728662" y="962025"/>
            <a:ext cx="10734675" cy="4933950"/>
          </a:xfrm>
          <a:prstGeom prst="rect">
            <a:avLst/>
          </a:prstGeom>
        </p:spPr>
      </p:pic>
    </p:spTree>
    <p:extLst>
      <p:ext uri="{BB962C8B-B14F-4D97-AF65-F5344CB8AC3E}">
        <p14:creationId xmlns:p14="http://schemas.microsoft.com/office/powerpoint/2010/main" val="31859286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3319</Words>
  <Application>Microsoft Office PowerPoint</Application>
  <PresentationFormat>Widescreen</PresentationFormat>
  <Paragraphs>179</Paragraphs>
  <Slides>52</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sohne</vt:lpstr>
      <vt:lpstr>source-serif-pro</vt:lpstr>
      <vt:lpstr>Office Theme</vt:lpstr>
      <vt:lpstr>Encoder-Decoder Seq to Seq Models</vt:lpstr>
      <vt:lpstr>PowerPoint Presentation</vt:lpstr>
      <vt:lpstr>Sequence to sequence model </vt:lpstr>
      <vt:lpstr>Use Cases of the Sequence to Sequence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the Sequence to Sequence Model works? </vt:lpstr>
      <vt:lpstr>PowerPoint Presentation</vt:lpstr>
      <vt:lpstr>Encoder </vt:lpstr>
      <vt:lpstr>Encoder Vector </vt:lpstr>
      <vt:lpstr>Decoder </vt:lpstr>
      <vt:lpstr>PowerPoint Presentation</vt:lpstr>
      <vt:lpstr>Machine Language Translation</vt:lpstr>
      <vt:lpstr>Machine Language Translation</vt:lpstr>
      <vt:lpstr>Machine Language Translation</vt:lpstr>
      <vt:lpstr>The Encoder-Decoder Network</vt:lpstr>
      <vt:lpstr>PowerPoint Presentation</vt:lpstr>
      <vt:lpstr>PowerPoint Presentation</vt:lpstr>
      <vt:lpstr>The Encoder-Decoder Network-System Flow</vt:lpstr>
      <vt:lpstr>Encoder: </vt:lpstr>
      <vt:lpstr>Decoder</vt:lpstr>
      <vt:lpstr>Complete Encoder and Decoder network</vt:lpstr>
      <vt:lpstr>Training the Encoder — Decoder Model</vt:lpstr>
      <vt:lpstr>Word Level English to Marathi Neural Machine Translation using Encoder-Decoder Model </vt:lpstr>
      <vt:lpstr>Word Level English to Marathi Neural Machine Translation using Encoder-Decoder Model </vt:lpstr>
      <vt:lpstr>Explanation for Xi:</vt:lpstr>
      <vt:lpstr>Explanation for hi and ci:</vt:lpstr>
      <vt:lpstr>Explanation for Yi:</vt:lpstr>
      <vt:lpstr>Summary of the encoder:</vt:lpstr>
      <vt:lpstr>Decoder LSTM — Training Mode</vt:lpstr>
      <vt:lpstr>PowerPoint Presentation</vt:lpstr>
      <vt:lpstr>Decoder Training Phase</vt:lpstr>
      <vt:lpstr>Decoder Training Phase</vt:lpstr>
      <vt:lpstr>Teacher Forcing</vt:lpstr>
      <vt:lpstr>The entire training process (Encoder + Decoder) can be summarized in the below diagram:</vt:lpstr>
      <vt:lpstr>Decoder LSTM — Inference Mode</vt:lpstr>
      <vt:lpstr>Step 1: Encode the input sequence into the Thought Vectors:</vt:lpstr>
      <vt:lpstr>Step 2: Start generating the output sequence in a loop, word by word:</vt:lpstr>
      <vt:lpstr>t=1</vt:lpstr>
      <vt:lpstr>T=2</vt:lpstr>
      <vt:lpstr>T=3</vt:lpstr>
      <vt:lpstr>T=4</vt:lpstr>
      <vt:lpstr>T=5</vt:lpstr>
      <vt:lpstr>Inference Algorithm</vt:lpstr>
      <vt:lpstr>Encoder –Decoder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Encoder-Decoder Seq to Seq Models</dc:title>
  <dc:creator>Lenovo</dc:creator>
  <cp:lastModifiedBy>Kshitij Darwhekar</cp:lastModifiedBy>
  <cp:revision>10</cp:revision>
  <dcterms:created xsi:type="dcterms:W3CDTF">2021-10-12T04:09:04Z</dcterms:created>
  <dcterms:modified xsi:type="dcterms:W3CDTF">2022-12-08T20:38:48Z</dcterms:modified>
</cp:coreProperties>
</file>