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0" r:id="rId3"/>
    <p:sldId id="261" r:id="rId4"/>
    <p:sldId id="263" r:id="rId5"/>
    <p:sldId id="262" r:id="rId6"/>
    <p:sldId id="265" r:id="rId7"/>
    <p:sldId id="267" r:id="rId8"/>
    <p:sldId id="266" r:id="rId9"/>
    <p:sldId id="268" r:id="rId10"/>
    <p:sldId id="269" r:id="rId11"/>
    <p:sldId id="273" r:id="rId12"/>
    <p:sldId id="270" r:id="rId13"/>
    <p:sldId id="264" r:id="rId14"/>
    <p:sldId id="272" r:id="rId15"/>
    <p:sldId id="274"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3/5/2022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3/5/2022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3/5/2022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3/5/2022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ciencedirect.com/science/article/pii/S026322412030071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4DB2-0807-497E-A950-D85FC7BB0C8E}"/>
              </a:ext>
            </a:extLst>
          </p:cNvPr>
          <p:cNvSpPr>
            <a:spLocks noGrp="1"/>
          </p:cNvSpPr>
          <p:nvPr>
            <p:ph type="ctrTitle"/>
          </p:nvPr>
        </p:nvSpPr>
        <p:spPr/>
        <p:txBody>
          <a:bodyPr>
            <a:normAutofit fontScale="90000"/>
          </a:bodyPr>
          <a:lstStyle/>
          <a:p>
            <a:r>
              <a:rPr lang="en-US" dirty="0"/>
              <a:t>Traffic congestion monitoring using an improved kNN strategy</a:t>
            </a:r>
            <a:endParaRPr lang="en-IN" dirty="0"/>
          </a:p>
        </p:txBody>
      </p:sp>
      <p:sp>
        <p:nvSpPr>
          <p:cNvPr id="3" name="Subtitle 2">
            <a:extLst>
              <a:ext uri="{FF2B5EF4-FFF2-40B4-BE49-F238E27FC236}">
                <a16:creationId xmlns:a16="http://schemas.microsoft.com/office/drawing/2014/main" id="{6BD3AD66-BF24-45AD-A74B-72B96E99A385}"/>
              </a:ext>
            </a:extLst>
          </p:cNvPr>
          <p:cNvSpPr>
            <a:spLocks noGrp="1"/>
          </p:cNvSpPr>
          <p:nvPr>
            <p:ph type="subTitle" idx="1"/>
          </p:nvPr>
        </p:nvSpPr>
        <p:spPr/>
        <p:txBody>
          <a:bodyPr>
            <a:normAutofit lnSpcReduction="10000"/>
          </a:bodyPr>
          <a:lstStyle/>
          <a:p>
            <a:r>
              <a:rPr lang="en-US" dirty="0"/>
              <a:t>Name : Kshitij V. Darwhekar</a:t>
            </a:r>
          </a:p>
          <a:p>
            <a:r>
              <a:rPr lang="en-US" dirty="0"/>
              <a:t>Roll No: TETB19</a:t>
            </a:r>
          </a:p>
          <a:p>
            <a:r>
              <a:rPr lang="en-US" dirty="0"/>
              <a:t>Subject : Soft Computing</a:t>
            </a:r>
          </a:p>
        </p:txBody>
      </p:sp>
    </p:spTree>
    <p:extLst>
      <p:ext uri="{BB962C8B-B14F-4D97-AF65-F5344CB8AC3E}">
        <p14:creationId xmlns:p14="http://schemas.microsoft.com/office/powerpoint/2010/main" val="470160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905C-1B83-49FC-84C2-42886F680598}"/>
              </a:ext>
            </a:extLst>
          </p:cNvPr>
          <p:cNvSpPr>
            <a:spLocks noGrp="1"/>
          </p:cNvSpPr>
          <p:nvPr>
            <p:ph type="title"/>
          </p:nvPr>
        </p:nvSpPr>
        <p:spPr/>
        <p:txBody>
          <a:bodyPr/>
          <a:lstStyle/>
          <a:p>
            <a:r>
              <a:rPr lang="en-US" dirty="0"/>
              <a:t>Combining PWSL-KF and kNN-ES for traffic monitoring</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B77597-E3E9-4C64-ABCE-58FAE41C89FA}"/>
                  </a:ext>
                </a:extLst>
              </p:cNvPr>
              <p:cNvSpPr>
                <a:spLocks noGrp="1"/>
              </p:cNvSpPr>
              <p:nvPr>
                <p:ph idx="1"/>
              </p:nvPr>
            </p:nvSpPr>
            <p:spPr>
              <a:xfrm>
                <a:off x="898358" y="2646946"/>
                <a:ext cx="10315074" cy="3384885"/>
              </a:xfrm>
            </p:spPr>
            <p:txBody>
              <a:bodyPr>
                <a:noAutofit/>
              </a:bodyPr>
              <a:lstStyle/>
              <a:p>
                <a:pPr marL="0" indent="0">
                  <a:buNone/>
                </a:pPr>
                <a:r>
                  <a:rPr lang="en-US" sz="2000" dirty="0"/>
                  <a:t>The use of the PWSL-KF observer is due to its simplicity and capability to appropriately estimate the unmeasured state. The PWSLKF observer is designed based on uncongested traffic data and then adopted for monitoring new traffic data.</a:t>
                </a:r>
                <a:r>
                  <a:rPr lang="en-IN" sz="2000" dirty="0"/>
                  <a:t> The </a:t>
                </a:r>
                <a:r>
                  <a:rPr lang="en-US" sz="2000" dirty="0"/>
                  <a:t>residuals, E= [e1,e2,e3,….,en], are the difference between the real traffic density measurements, Y= [ y1,y2,y3,…., yn], and the output of the virtual sensor,  </a:t>
                </a:r>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𝑌</m:t>
                        </m:r>
                      </m:e>
                    </m:acc>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acc>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2</m:t>
                            </m:r>
                          </m:sub>
                        </m:sSub>
                      </m:e>
                    </m:acc>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3</m:t>
                            </m:r>
                          </m:sub>
                        </m:sSub>
                      </m:e>
                    </m:acc>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𝑛</m:t>
                            </m:r>
                          </m:sub>
                        </m:sSub>
                      </m:e>
                    </m:acc>
                    <m:r>
                      <a:rPr lang="en-US" sz="2000" b="0" i="1" smtClean="0">
                        <a:latin typeface="Cambria Math" panose="02040503050406030204" pitchFamily="18" charset="0"/>
                      </a:rPr>
                      <m:t>]</m:t>
                    </m:r>
                  </m:oMath>
                </a14:m>
                <a:r>
                  <a:rPr lang="en-IN" sz="2000" dirty="0"/>
                  <a:t> represented by the PWSL-KF observer.</a:t>
                </a:r>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r>
                        <a:rPr lang="en-US" sz="2000" b="0" i="1" smtClean="0">
                          <a:latin typeface="Cambria Math" panose="02040503050406030204" pitchFamily="18" charset="0"/>
                        </a:rPr>
                        <m:t>=</m:t>
                      </m:r>
                      <m:r>
                        <a:rPr lang="en-US" sz="2000" b="0" i="1" smtClean="0">
                          <a:latin typeface="Cambria Math" panose="02040503050406030204" pitchFamily="18" charset="0"/>
                        </a:rPr>
                        <m:t>𝑌</m:t>
                      </m:r>
                      <m:r>
                        <a:rPr lang="en-US" sz="2000" b="0" i="1" smtClean="0">
                          <a:latin typeface="Cambria Math" panose="02040503050406030204" pitchFamily="18" charset="0"/>
                        </a:rPr>
                        <m:t> −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𝑌</m:t>
                          </m:r>
                        </m:e>
                      </m:acc>
                    </m:oMath>
                  </m:oMathPara>
                </a14:m>
                <a:endParaRPr lang="en-IN" sz="2000" dirty="0"/>
              </a:p>
              <a:p>
                <a:pPr marL="0" indent="0">
                  <a:buNone/>
                </a:pPr>
                <a:r>
                  <a:rPr lang="en-US" sz="2000" dirty="0"/>
                  <a:t>The essence of the kNN-based charts is to measure the deviation separating the current residual and the residual of training data. In the absence of traffic congestion, kNN distance is fluctuating around zero, whereas in the presence of traffic congestions it diverges significantly from zero. </a:t>
                </a:r>
                <a:endParaRPr lang="en-IN" sz="2000" dirty="0"/>
              </a:p>
            </p:txBody>
          </p:sp>
        </mc:Choice>
        <mc:Fallback>
          <p:sp>
            <p:nvSpPr>
              <p:cNvPr id="3" name="Content Placeholder 2">
                <a:extLst>
                  <a:ext uri="{FF2B5EF4-FFF2-40B4-BE49-F238E27FC236}">
                    <a16:creationId xmlns:a16="http://schemas.microsoft.com/office/drawing/2014/main" id="{59B77597-E3E9-4C64-ABCE-58FAE41C89FA}"/>
                  </a:ext>
                </a:extLst>
              </p:cNvPr>
              <p:cNvSpPr>
                <a:spLocks noGrp="1" noRot="1" noChangeAspect="1" noMove="1" noResize="1" noEditPoints="1" noAdjustHandles="1" noChangeArrowheads="1" noChangeShapeType="1" noTextEdit="1"/>
              </p:cNvSpPr>
              <p:nvPr>
                <p:ph idx="1"/>
              </p:nvPr>
            </p:nvSpPr>
            <p:spPr>
              <a:xfrm>
                <a:off x="898358" y="2646946"/>
                <a:ext cx="10315074" cy="3384885"/>
              </a:xfrm>
              <a:blipFill>
                <a:blip r:embed="rId2"/>
                <a:stretch>
                  <a:fillRect l="-591" t="-901" r="-827" b="-4144"/>
                </a:stretch>
              </a:blipFill>
            </p:spPr>
            <p:txBody>
              <a:bodyPr/>
              <a:lstStyle/>
              <a:p>
                <a:r>
                  <a:rPr lang="en-IN">
                    <a:noFill/>
                  </a:rPr>
                  <a:t> </a:t>
                </a:r>
              </a:p>
            </p:txBody>
          </p:sp>
        </mc:Fallback>
      </mc:AlternateContent>
    </p:spTree>
    <p:extLst>
      <p:ext uri="{BB962C8B-B14F-4D97-AF65-F5344CB8AC3E}">
        <p14:creationId xmlns:p14="http://schemas.microsoft.com/office/powerpoint/2010/main" val="1637453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446F5-6F91-45AF-AD99-B83F0E2EDFC9}"/>
              </a:ext>
            </a:extLst>
          </p:cNvPr>
          <p:cNvSpPr>
            <a:spLocks noGrp="1"/>
          </p:cNvSpPr>
          <p:nvPr>
            <p:ph idx="1"/>
          </p:nvPr>
        </p:nvSpPr>
        <p:spPr>
          <a:xfrm>
            <a:off x="924757" y="523783"/>
            <a:ext cx="10342485" cy="5681708"/>
          </a:xfrm>
        </p:spPr>
        <p:txBody>
          <a:bodyPr>
            <a:normAutofit/>
          </a:bodyPr>
          <a:lstStyle/>
          <a:p>
            <a:pPr marL="0" indent="0">
              <a:buNone/>
            </a:pPr>
            <a:r>
              <a:rPr lang="en-IN" sz="2000" dirty="0"/>
              <a:t>	Two strategies integrating the </a:t>
            </a:r>
            <a:r>
              <a:rPr lang="en-US" sz="2000" dirty="0"/>
              <a:t>kNN and the exponential smoothing and Shewhart monitoring procedures were designed to monitor the PWSL-KF residuals. Specifically, these integrated strategies (with parametric and nonparametric thresholds) are employed to evaluate kNN distances for suitably identifying traffic congestions. If these kNN-based exponential smoothing and Shewhart thresholds are surpassed by the value of the decision functions, then it can be concluded that there </a:t>
            </a:r>
            <a:r>
              <a:rPr lang="en-IN" sz="2000" dirty="0"/>
              <a:t>is traffic congestion.</a:t>
            </a:r>
          </a:p>
          <a:p>
            <a:pPr marL="0" indent="0">
              <a:buNone/>
            </a:pPr>
            <a:endParaRPr lang="en-US" sz="2000" dirty="0"/>
          </a:p>
          <a:p>
            <a:pPr marL="0" indent="0">
              <a:buNone/>
            </a:pPr>
            <a:endParaRPr lang="en-IN" sz="2000" dirty="0"/>
          </a:p>
        </p:txBody>
      </p:sp>
      <p:pic>
        <p:nvPicPr>
          <p:cNvPr id="2" name="Picture 1">
            <a:extLst>
              <a:ext uri="{FF2B5EF4-FFF2-40B4-BE49-F238E27FC236}">
                <a16:creationId xmlns:a16="http://schemas.microsoft.com/office/drawing/2014/main" id="{8DBCA68D-329F-4BE3-A55B-7A33444A563C}"/>
              </a:ext>
            </a:extLst>
          </p:cNvPr>
          <p:cNvPicPr>
            <a:picLocks noChangeAspect="1"/>
          </p:cNvPicPr>
          <p:nvPr/>
        </p:nvPicPr>
        <p:blipFill>
          <a:blip r:embed="rId2"/>
          <a:stretch>
            <a:fillRect/>
          </a:stretch>
        </p:blipFill>
        <p:spPr>
          <a:xfrm>
            <a:off x="2618912" y="2741679"/>
            <a:ext cx="7507537" cy="3463812"/>
          </a:xfrm>
          <a:prstGeom prst="rect">
            <a:avLst/>
          </a:prstGeom>
        </p:spPr>
      </p:pic>
      <p:sp>
        <p:nvSpPr>
          <p:cNvPr id="5" name="TextBox 4">
            <a:extLst>
              <a:ext uri="{FF2B5EF4-FFF2-40B4-BE49-F238E27FC236}">
                <a16:creationId xmlns:a16="http://schemas.microsoft.com/office/drawing/2014/main" id="{361C68CB-EFDC-4B37-A0B7-E4C2FE18C263}"/>
              </a:ext>
            </a:extLst>
          </p:cNvPr>
          <p:cNvSpPr txBox="1"/>
          <p:nvPr/>
        </p:nvSpPr>
        <p:spPr>
          <a:xfrm>
            <a:off x="4554244" y="6391922"/>
            <a:ext cx="6507332" cy="307777"/>
          </a:xfrm>
          <a:prstGeom prst="rect">
            <a:avLst/>
          </a:prstGeom>
          <a:noFill/>
        </p:spPr>
        <p:txBody>
          <a:bodyPr wrap="square" rtlCol="0">
            <a:spAutoFit/>
          </a:bodyPr>
          <a:lstStyle/>
          <a:p>
            <a:r>
              <a:rPr lang="en-US" sz="1400" i="1" dirty="0"/>
              <a:t>Fig 3 : identifying parameters in the fundamental diagram</a:t>
            </a:r>
            <a:endParaRPr lang="en-IN" sz="1400" i="1" dirty="0"/>
          </a:p>
        </p:txBody>
      </p:sp>
    </p:spTree>
    <p:extLst>
      <p:ext uri="{BB962C8B-B14F-4D97-AF65-F5344CB8AC3E}">
        <p14:creationId xmlns:p14="http://schemas.microsoft.com/office/powerpoint/2010/main" val="386286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56AB-C1B1-45D0-984A-A0B97C1002E8}"/>
              </a:ext>
            </a:extLst>
          </p:cNvPr>
          <p:cNvSpPr>
            <a:spLocks noGrp="1"/>
          </p:cNvSpPr>
          <p:nvPr>
            <p:ph type="title"/>
          </p:nvPr>
        </p:nvSpPr>
        <p:spPr/>
        <p:txBody>
          <a:bodyPr/>
          <a:lstStyle/>
          <a:p>
            <a:r>
              <a:rPr lang="en-US" dirty="0"/>
              <a:t>Model performance</a:t>
            </a:r>
            <a:endParaRPr lang="en-IN" dirty="0"/>
          </a:p>
        </p:txBody>
      </p:sp>
      <p:pic>
        <p:nvPicPr>
          <p:cNvPr id="4" name="Content Placeholder 3">
            <a:extLst>
              <a:ext uri="{FF2B5EF4-FFF2-40B4-BE49-F238E27FC236}">
                <a16:creationId xmlns:a16="http://schemas.microsoft.com/office/drawing/2014/main" id="{C8227AC5-4793-4A95-947F-7E02125ED1FE}"/>
              </a:ext>
            </a:extLst>
          </p:cNvPr>
          <p:cNvPicPr>
            <a:picLocks noGrp="1" noChangeAspect="1"/>
          </p:cNvPicPr>
          <p:nvPr>
            <p:ph idx="1"/>
          </p:nvPr>
        </p:nvPicPr>
        <p:blipFill>
          <a:blip r:embed="rId2"/>
          <a:stretch>
            <a:fillRect/>
          </a:stretch>
        </p:blipFill>
        <p:spPr>
          <a:xfrm>
            <a:off x="798513" y="3414187"/>
            <a:ext cx="10520362" cy="1979077"/>
          </a:xfrm>
          <a:prstGeom prst="rect">
            <a:avLst/>
          </a:prstGeom>
        </p:spPr>
      </p:pic>
    </p:spTree>
    <p:extLst>
      <p:ext uri="{BB962C8B-B14F-4D97-AF65-F5344CB8AC3E}">
        <p14:creationId xmlns:p14="http://schemas.microsoft.com/office/powerpoint/2010/main" val="2383061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446F5-6F91-45AF-AD99-B83F0E2EDFC9}"/>
              </a:ext>
            </a:extLst>
          </p:cNvPr>
          <p:cNvSpPr>
            <a:spLocks noGrp="1"/>
          </p:cNvSpPr>
          <p:nvPr>
            <p:ph idx="1"/>
          </p:nvPr>
        </p:nvSpPr>
        <p:spPr>
          <a:xfrm>
            <a:off x="941033" y="550416"/>
            <a:ext cx="10342485" cy="5681708"/>
          </a:xfrm>
        </p:spPr>
        <p:txBody>
          <a:bodyPr>
            <a:normAutofit/>
          </a:bodyPr>
          <a:lstStyle/>
          <a:p>
            <a:pPr marL="0" indent="0">
              <a:buNone/>
            </a:pPr>
            <a:r>
              <a:rPr lang="en-IN" sz="2000" b="1" dirty="0"/>
              <a:t>Scenarios with intermittent congestion:</a:t>
            </a:r>
            <a:endParaRPr lang="en-US" sz="2000" b="1" dirty="0"/>
          </a:p>
          <a:p>
            <a:r>
              <a:rPr lang="en-US" sz="2000" dirty="0"/>
              <a:t>The aim of this case is to evaluate the capability of the proposed methodologies in detecting intermittent congestions. Practically, intermittent congestions could be generated by several factors including traffic incidents and weather conditions. Here, the bias of amplitude 10% of the total variation of raw measurements is added to the testing measurements for samples 2000 to 2500, and for</a:t>
            </a:r>
            <a:r>
              <a:rPr lang="en-IN" sz="2000" dirty="0"/>
              <a:t>samples 3200 to 3400.</a:t>
            </a:r>
          </a:p>
          <a:p>
            <a:r>
              <a:rPr lang="en-US" sz="2000" dirty="0"/>
              <a:t>Model performance when abrupt congestion happens:</a:t>
            </a:r>
          </a:p>
          <a:p>
            <a:endParaRPr lang="en-US" sz="2000" dirty="0"/>
          </a:p>
          <a:p>
            <a:endParaRPr lang="en-IN" sz="2000" dirty="0"/>
          </a:p>
        </p:txBody>
      </p:sp>
      <p:pic>
        <p:nvPicPr>
          <p:cNvPr id="4" name="Picture 3">
            <a:extLst>
              <a:ext uri="{FF2B5EF4-FFF2-40B4-BE49-F238E27FC236}">
                <a16:creationId xmlns:a16="http://schemas.microsoft.com/office/drawing/2014/main" id="{8474C9D9-7E89-401A-8943-BBB691DC791B}"/>
              </a:ext>
            </a:extLst>
          </p:cNvPr>
          <p:cNvPicPr>
            <a:picLocks noChangeAspect="1"/>
          </p:cNvPicPr>
          <p:nvPr/>
        </p:nvPicPr>
        <p:blipFill>
          <a:blip r:embed="rId2"/>
          <a:stretch>
            <a:fillRect/>
          </a:stretch>
        </p:blipFill>
        <p:spPr>
          <a:xfrm>
            <a:off x="554113" y="3391270"/>
            <a:ext cx="11116323" cy="1615695"/>
          </a:xfrm>
          <a:prstGeom prst="rect">
            <a:avLst/>
          </a:prstGeom>
        </p:spPr>
      </p:pic>
    </p:spTree>
    <p:extLst>
      <p:ext uri="{BB962C8B-B14F-4D97-AF65-F5344CB8AC3E}">
        <p14:creationId xmlns:p14="http://schemas.microsoft.com/office/powerpoint/2010/main" val="4703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446F5-6F91-45AF-AD99-B83F0E2EDFC9}"/>
              </a:ext>
            </a:extLst>
          </p:cNvPr>
          <p:cNvSpPr>
            <a:spLocks noGrp="1"/>
          </p:cNvSpPr>
          <p:nvPr>
            <p:ph idx="1"/>
          </p:nvPr>
        </p:nvSpPr>
        <p:spPr>
          <a:xfrm>
            <a:off x="941033" y="550416"/>
            <a:ext cx="10342485" cy="5681708"/>
          </a:xfrm>
        </p:spPr>
        <p:txBody>
          <a:bodyPr>
            <a:normAutofit/>
          </a:bodyPr>
          <a:lstStyle/>
          <a:p>
            <a:pPr marL="0" indent="0">
              <a:buNone/>
            </a:pPr>
            <a:r>
              <a:rPr lang="en-IN" sz="2000" b="1" dirty="0"/>
              <a:t>Scenario of gradual congestion:</a:t>
            </a:r>
            <a:endParaRPr lang="en-US" sz="2000" b="1" dirty="0"/>
          </a:p>
          <a:p>
            <a:r>
              <a:rPr lang="en-US" sz="2000" dirty="0"/>
              <a:t>The purpose of this scenario is to analyze the ability of the k-NN-based Shewhart and ES mechanisms (parametric and nonparametric) in detecting gradual congestions. A gradual congestion has been simulated by injecting in the raw traffic measurements a drifting with a slope of 0.01 from sample number 3000.</a:t>
            </a:r>
          </a:p>
          <a:p>
            <a:r>
              <a:rPr lang="en-US" sz="2000" dirty="0"/>
              <a:t>Model performance with gradual congestion:</a:t>
            </a:r>
          </a:p>
          <a:p>
            <a:endParaRPr lang="en-US" sz="2000" dirty="0"/>
          </a:p>
          <a:p>
            <a:endParaRPr lang="en-IN" sz="2000" dirty="0"/>
          </a:p>
        </p:txBody>
      </p:sp>
      <p:pic>
        <p:nvPicPr>
          <p:cNvPr id="2" name="Picture 1">
            <a:extLst>
              <a:ext uri="{FF2B5EF4-FFF2-40B4-BE49-F238E27FC236}">
                <a16:creationId xmlns:a16="http://schemas.microsoft.com/office/drawing/2014/main" id="{2958040E-44F7-40B9-A6A5-D43506B7A080}"/>
              </a:ext>
            </a:extLst>
          </p:cNvPr>
          <p:cNvPicPr>
            <a:picLocks noChangeAspect="1"/>
          </p:cNvPicPr>
          <p:nvPr/>
        </p:nvPicPr>
        <p:blipFill>
          <a:blip r:embed="rId2"/>
          <a:stretch>
            <a:fillRect/>
          </a:stretch>
        </p:blipFill>
        <p:spPr>
          <a:xfrm>
            <a:off x="359544" y="3125798"/>
            <a:ext cx="11505461" cy="1659776"/>
          </a:xfrm>
          <a:prstGeom prst="rect">
            <a:avLst/>
          </a:prstGeom>
        </p:spPr>
      </p:pic>
    </p:spTree>
    <p:extLst>
      <p:ext uri="{BB962C8B-B14F-4D97-AF65-F5344CB8AC3E}">
        <p14:creationId xmlns:p14="http://schemas.microsoft.com/office/powerpoint/2010/main" val="4222036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0A87-E6ED-4DD2-BD09-835EDF81C27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6D5EFFD-7040-42AA-9ED2-71EBECE8757D}"/>
              </a:ext>
            </a:extLst>
          </p:cNvPr>
          <p:cNvSpPr>
            <a:spLocks noGrp="1"/>
          </p:cNvSpPr>
          <p:nvPr>
            <p:ph idx="1"/>
          </p:nvPr>
        </p:nvSpPr>
        <p:spPr>
          <a:xfrm>
            <a:off x="941033" y="2638044"/>
            <a:ext cx="10369118" cy="3594080"/>
          </a:xfrm>
        </p:spPr>
        <p:txBody>
          <a:bodyPr>
            <a:normAutofit/>
          </a:bodyPr>
          <a:lstStyle/>
          <a:p>
            <a:pPr marL="0" indent="0">
              <a:buNone/>
            </a:pPr>
            <a:endParaRPr lang="en-US" sz="2000" dirty="0"/>
          </a:p>
          <a:p>
            <a:pPr marL="0" indent="0">
              <a:buNone/>
            </a:pPr>
            <a:r>
              <a:rPr lang="en-US" sz="2000" dirty="0"/>
              <a:t>In this paper, the problem of traffic congestion detection is addressed. A hybrid observer merging the suitable characteristics of both the PWSL modeling and Kalman filter estimator is proposed to estimate the traffic density parameter. Moreover, an effective approach integrated the proposed PWLS-KF-based estimator and kNN-based detectors are designed to detect traffic congestions. Here, four kNN-based mechanisms have been introduced to detect traffic congestion, kNN- based Shewhart and exponential smoothing </a:t>
            </a:r>
            <a:r>
              <a:rPr lang="en-IN" sz="2000" dirty="0"/>
              <a:t>schemes (parametric and non-parametric).</a:t>
            </a:r>
          </a:p>
        </p:txBody>
      </p:sp>
    </p:spTree>
    <p:extLst>
      <p:ext uri="{BB962C8B-B14F-4D97-AF65-F5344CB8AC3E}">
        <p14:creationId xmlns:p14="http://schemas.microsoft.com/office/powerpoint/2010/main" val="759210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9DD5-832C-4227-B35B-17CF544D1026}"/>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D9538E61-3550-446C-8D20-734284BFFC2C}"/>
              </a:ext>
            </a:extLst>
          </p:cNvPr>
          <p:cNvSpPr>
            <a:spLocks noGrp="1"/>
          </p:cNvSpPr>
          <p:nvPr>
            <p:ph idx="1"/>
          </p:nvPr>
        </p:nvSpPr>
        <p:spPr>
          <a:xfrm>
            <a:off x="1056443" y="2405849"/>
            <a:ext cx="10351363" cy="3870663"/>
          </a:xfrm>
        </p:spPr>
        <p:txBody>
          <a:bodyPr>
            <a:noAutofit/>
          </a:bodyPr>
          <a:lstStyle/>
          <a:p>
            <a:pPr marL="0" indent="0">
              <a:buNone/>
            </a:pPr>
            <a:r>
              <a:rPr lang="en-IN" sz="2000" dirty="0"/>
              <a:t>Fouzi Harrou, Abdelhafid Zeroual, Ying Sun,</a:t>
            </a:r>
          </a:p>
          <a:p>
            <a:pPr marL="0" indent="0">
              <a:buNone/>
            </a:pPr>
            <a:r>
              <a:rPr lang="en-IN" sz="2000" dirty="0"/>
              <a:t>Traffic congestion monitoring using an improved kNN strategy,</a:t>
            </a:r>
          </a:p>
          <a:p>
            <a:pPr marL="0" indent="0">
              <a:buNone/>
            </a:pPr>
            <a:r>
              <a:rPr lang="en-IN" sz="2000" dirty="0"/>
              <a:t>Measurement,Volume 156,2020,107534,ISSN 0263-2241,</a:t>
            </a:r>
          </a:p>
          <a:p>
            <a:pPr marL="0" indent="0">
              <a:buNone/>
            </a:pPr>
            <a:r>
              <a:rPr lang="en-IN" sz="2000" dirty="0"/>
              <a:t>https://doi.org/10.1016/j.measurement.2020.107534.</a:t>
            </a:r>
          </a:p>
          <a:p>
            <a:pPr marL="0" indent="0">
              <a:buNone/>
            </a:pPr>
            <a:r>
              <a:rPr lang="en-IN" sz="2000" dirty="0"/>
              <a:t>( </a:t>
            </a:r>
            <a:r>
              <a:rPr lang="en-IN" sz="2000" dirty="0">
                <a:hlinkClick r:id="rId2"/>
              </a:rPr>
              <a:t>https://www.sciencedirect.com/science/article/pii/S0263224120300713</a:t>
            </a:r>
            <a:r>
              <a:rPr lang="en-IN" sz="2000" dirty="0"/>
              <a:t> )</a:t>
            </a:r>
          </a:p>
        </p:txBody>
      </p:sp>
    </p:spTree>
    <p:extLst>
      <p:ext uri="{BB962C8B-B14F-4D97-AF65-F5344CB8AC3E}">
        <p14:creationId xmlns:p14="http://schemas.microsoft.com/office/powerpoint/2010/main" val="390151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7B6A-5B4F-4ADB-BB6D-9A85290F3AB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B0446F5-6F91-45AF-AD99-B83F0E2EDFC9}"/>
              </a:ext>
            </a:extLst>
          </p:cNvPr>
          <p:cNvSpPr>
            <a:spLocks noGrp="1"/>
          </p:cNvSpPr>
          <p:nvPr>
            <p:ph idx="1"/>
          </p:nvPr>
        </p:nvSpPr>
        <p:spPr>
          <a:xfrm>
            <a:off x="727969" y="3173767"/>
            <a:ext cx="11034943" cy="3684233"/>
          </a:xfrm>
        </p:spPr>
        <p:txBody>
          <a:bodyPr>
            <a:normAutofit/>
          </a:bodyPr>
          <a:lstStyle/>
          <a:p>
            <a:pPr marL="0" indent="0" algn="just">
              <a:buNone/>
            </a:pPr>
            <a:r>
              <a:rPr lang="en-US" sz="2000" dirty="0"/>
              <a:t>	Road traffic congestion is increasing significantly over recent decades by the continuous development of countries and the increasing need of road transportation. Accordingly, traffic monitoring and supervision becomes important to handle congestions and provide pertinent information to avoid accidents . Indeed, traffic data abundance is a key element that can be used for testing and implementing monitoring approaches. Several traffic detectors using a variety of technologies have been designed and developed for traffic monitoring . These detectors include inductive loops, magnetic radio frequency, video microwave infrared and global positioning system.</a:t>
            </a:r>
            <a:endParaRPr lang="en-IN" sz="2000" dirty="0"/>
          </a:p>
        </p:txBody>
      </p:sp>
    </p:spTree>
    <p:extLst>
      <p:ext uri="{BB962C8B-B14F-4D97-AF65-F5344CB8AC3E}">
        <p14:creationId xmlns:p14="http://schemas.microsoft.com/office/powerpoint/2010/main" val="497829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446F5-6F91-45AF-AD99-B83F0E2EDFC9}"/>
              </a:ext>
            </a:extLst>
          </p:cNvPr>
          <p:cNvSpPr>
            <a:spLocks noGrp="1"/>
          </p:cNvSpPr>
          <p:nvPr>
            <p:ph idx="1"/>
          </p:nvPr>
        </p:nvSpPr>
        <p:spPr>
          <a:xfrm>
            <a:off x="941033" y="550416"/>
            <a:ext cx="10342485" cy="5681708"/>
          </a:xfrm>
        </p:spPr>
        <p:txBody>
          <a:bodyPr>
            <a:normAutofit/>
          </a:bodyPr>
          <a:lstStyle/>
          <a:p>
            <a:pPr marL="0" indent="0">
              <a:buNone/>
            </a:pPr>
            <a:endParaRPr lang="en-US" sz="2000" dirty="0"/>
          </a:p>
          <a:p>
            <a:pPr marL="0" indent="0">
              <a:buNone/>
            </a:pPr>
            <a:r>
              <a:rPr lang="en-US" sz="2000" dirty="0"/>
              <a:t>Traffic congestion monitoring is key to ensuring sustainable traffic management and improving safety and comfort of driving. Accordingly, a systematic detection of traffic congestion is primordial to improve safety and traffic management. The contributions of this paper are threefold</a:t>
            </a:r>
          </a:p>
          <a:p>
            <a:pPr marL="0" indent="0">
              <a:buNone/>
            </a:pPr>
            <a:endParaRPr lang="en-US" sz="2000" dirty="0"/>
          </a:p>
          <a:p>
            <a:r>
              <a:rPr lang="en-US" sz="2000" dirty="0"/>
              <a:t>Firstly, an integrated PWSL with Kalman Filter has been designed using a free-flow traffic data. The developed PWSLKF observer merges the suitable characteristics of PWSL and KF. In fact, the PWSL-KF observer plays the role of a virtual sensor by emulating the real sensors operating in normal conditions. Here, the residuals representing the mismatch between the output of the PWSL-KF observer and the output of the real sensors are used as an indicator of traffic congestion. When the traffic measurements are free-flow, the residuals produced would be around zero. On the other hand, if there is traffic congestion, the residuals would importantly depart from zero. The processing of the residuals using statistical detectors provides an indication of the presence of potential congestion.</a:t>
            </a:r>
          </a:p>
          <a:p>
            <a:pPr marL="0" indent="0">
              <a:buNone/>
            </a:pPr>
            <a:endParaRPr lang="en-US" sz="2000" dirty="0"/>
          </a:p>
        </p:txBody>
      </p:sp>
    </p:spTree>
    <p:extLst>
      <p:ext uri="{BB962C8B-B14F-4D97-AF65-F5344CB8AC3E}">
        <p14:creationId xmlns:p14="http://schemas.microsoft.com/office/powerpoint/2010/main" val="781513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446F5-6F91-45AF-AD99-B83F0E2EDFC9}"/>
              </a:ext>
            </a:extLst>
          </p:cNvPr>
          <p:cNvSpPr>
            <a:spLocks noGrp="1"/>
          </p:cNvSpPr>
          <p:nvPr>
            <p:ph idx="1"/>
          </p:nvPr>
        </p:nvSpPr>
        <p:spPr>
          <a:xfrm>
            <a:off x="941033" y="550416"/>
            <a:ext cx="10342485" cy="5681708"/>
          </a:xfrm>
        </p:spPr>
        <p:txBody>
          <a:bodyPr>
            <a:normAutofit/>
          </a:bodyPr>
          <a:lstStyle/>
          <a:p>
            <a:endParaRPr lang="en-US" sz="2000" dirty="0"/>
          </a:p>
          <a:p>
            <a:r>
              <a:rPr lang="en-US" sz="2000" dirty="0"/>
              <a:t>Secondly, a framework integrating k-nearest neighbors (kNN) scheme and univariate monitoring methods (Shewhart and exponential smoothing (ES) charts) is proposed for congestion detection. Then, kNN-based schemes are used to evaluate residuals for sensing potential congestion. Importantly, the key concept of the kNN algorithm, which is an unsupervised detector, for traffic congestion detection is to evaluate the dissimilarity between the new testing data and the free-flow (training) data. This algorithm requires only free-flow in training without any data labeling and it has shown remarkable success in handling nonlinear features.</a:t>
            </a:r>
          </a:p>
          <a:p>
            <a:endParaRPr lang="en-US" sz="2000" dirty="0"/>
          </a:p>
          <a:p>
            <a:r>
              <a:rPr lang="en-US" sz="2000" dirty="0"/>
              <a:t>Additionally, kernel density estimation is used to compute nonparametrically the detection limits of the proposed kNN-based congestion detection schemes and compared with their parametric </a:t>
            </a:r>
            <a:r>
              <a:rPr lang="en-IN" sz="2000" dirty="0"/>
              <a:t>counterparts.</a:t>
            </a:r>
            <a:endParaRPr lang="en-US" sz="2000" dirty="0"/>
          </a:p>
        </p:txBody>
      </p:sp>
    </p:spTree>
    <p:extLst>
      <p:ext uri="{BB962C8B-B14F-4D97-AF65-F5344CB8AC3E}">
        <p14:creationId xmlns:p14="http://schemas.microsoft.com/office/powerpoint/2010/main" val="321999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7B6A-5B4F-4ADB-BB6D-9A85290F3AB3}"/>
              </a:ext>
            </a:extLst>
          </p:cNvPr>
          <p:cNvSpPr>
            <a:spLocks noGrp="1"/>
          </p:cNvSpPr>
          <p:nvPr>
            <p:ph type="title"/>
          </p:nvPr>
        </p:nvSpPr>
        <p:spPr/>
        <p:txBody>
          <a:bodyPr/>
          <a:lstStyle/>
          <a:p>
            <a:r>
              <a:rPr lang="en-US" dirty="0"/>
              <a:t>Data Acquisition </a:t>
            </a:r>
            <a:endParaRPr lang="en-IN" dirty="0"/>
          </a:p>
        </p:txBody>
      </p:sp>
      <p:sp>
        <p:nvSpPr>
          <p:cNvPr id="3" name="Content Placeholder 2">
            <a:extLst>
              <a:ext uri="{FF2B5EF4-FFF2-40B4-BE49-F238E27FC236}">
                <a16:creationId xmlns:a16="http://schemas.microsoft.com/office/drawing/2014/main" id="{AB0446F5-6F91-45AF-AD99-B83F0E2EDFC9}"/>
              </a:ext>
            </a:extLst>
          </p:cNvPr>
          <p:cNvSpPr>
            <a:spLocks noGrp="1"/>
          </p:cNvSpPr>
          <p:nvPr>
            <p:ph idx="1"/>
          </p:nvPr>
        </p:nvSpPr>
        <p:spPr>
          <a:xfrm>
            <a:off x="630315" y="2663301"/>
            <a:ext cx="10813002" cy="3648722"/>
          </a:xfrm>
        </p:spPr>
        <p:txBody>
          <a:bodyPr>
            <a:normAutofit/>
          </a:bodyPr>
          <a:lstStyle/>
          <a:p>
            <a:pPr marL="0" indent="0">
              <a:buNone/>
            </a:pPr>
            <a:r>
              <a:rPr lang="en-US" sz="2000" dirty="0"/>
              <a:t>Traffic measurements with high precision are vital in the development of efficient traffic control and management systems. Magnetic loop detectors are one of the most used in traffic detection systems to manage traffic congestion. They are still used because of their stability under different lighting and traffic conditions. In inductive loops, the loop induction decreased once the vehicle passing on the embedded circuit, which permits detecting vehicles, counting traffic and monitoring the speed of vehicles Here, traffic density and speed are gathered via magnetic loop detectors, which is then employed to control traffic congestion.</a:t>
            </a:r>
          </a:p>
          <a:p>
            <a:endParaRPr lang="en-US" sz="2000" dirty="0"/>
          </a:p>
          <a:p>
            <a:endParaRPr lang="en-US" sz="2000" dirty="0"/>
          </a:p>
        </p:txBody>
      </p:sp>
      <p:pic>
        <p:nvPicPr>
          <p:cNvPr id="4" name="Picture 3">
            <a:extLst>
              <a:ext uri="{FF2B5EF4-FFF2-40B4-BE49-F238E27FC236}">
                <a16:creationId xmlns:a16="http://schemas.microsoft.com/office/drawing/2014/main" id="{783FC31D-9070-4879-A989-C822B5E9A1C4}"/>
              </a:ext>
            </a:extLst>
          </p:cNvPr>
          <p:cNvPicPr>
            <a:picLocks noChangeAspect="1"/>
          </p:cNvPicPr>
          <p:nvPr/>
        </p:nvPicPr>
        <p:blipFill>
          <a:blip r:embed="rId2"/>
          <a:stretch>
            <a:fillRect/>
          </a:stretch>
        </p:blipFill>
        <p:spPr>
          <a:xfrm>
            <a:off x="6928679" y="4831808"/>
            <a:ext cx="4722920" cy="1558627"/>
          </a:xfrm>
          <a:prstGeom prst="rect">
            <a:avLst/>
          </a:prstGeom>
        </p:spPr>
      </p:pic>
      <p:sp>
        <p:nvSpPr>
          <p:cNvPr id="5" name="TextBox 4">
            <a:extLst>
              <a:ext uri="{FF2B5EF4-FFF2-40B4-BE49-F238E27FC236}">
                <a16:creationId xmlns:a16="http://schemas.microsoft.com/office/drawing/2014/main" id="{C09DC5FA-703F-4938-80F0-2CD9DAC57122}"/>
              </a:ext>
            </a:extLst>
          </p:cNvPr>
          <p:cNvSpPr txBox="1"/>
          <p:nvPr/>
        </p:nvSpPr>
        <p:spPr>
          <a:xfrm>
            <a:off x="6928679" y="6514135"/>
            <a:ext cx="4722920" cy="307777"/>
          </a:xfrm>
          <a:prstGeom prst="rect">
            <a:avLst/>
          </a:prstGeom>
          <a:noFill/>
        </p:spPr>
        <p:txBody>
          <a:bodyPr wrap="square" rtlCol="0">
            <a:spAutoFit/>
          </a:bodyPr>
          <a:lstStyle/>
          <a:p>
            <a:r>
              <a:rPr lang="en-US" sz="1400" i="1" dirty="0"/>
              <a:t>			Fig 1: Loop detection techniques</a:t>
            </a:r>
            <a:endParaRPr lang="en-IN" sz="1400" i="1" dirty="0"/>
          </a:p>
        </p:txBody>
      </p:sp>
    </p:spTree>
    <p:extLst>
      <p:ext uri="{BB962C8B-B14F-4D97-AF65-F5344CB8AC3E}">
        <p14:creationId xmlns:p14="http://schemas.microsoft.com/office/powerpoint/2010/main" val="4145500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889B-6A03-4587-A55A-0CD386EABB45}"/>
              </a:ext>
            </a:extLst>
          </p:cNvPr>
          <p:cNvSpPr>
            <a:spLocks noGrp="1"/>
          </p:cNvSpPr>
          <p:nvPr>
            <p:ph type="title"/>
          </p:nvPr>
        </p:nvSpPr>
        <p:spPr>
          <a:xfrm>
            <a:off x="2231136" y="964692"/>
            <a:ext cx="7729728" cy="1188720"/>
          </a:xfrm>
        </p:spPr>
        <p:txBody>
          <a:bodyPr/>
          <a:lstStyle/>
          <a:p>
            <a:r>
              <a:rPr lang="en-US" dirty="0"/>
              <a:t>KNN Algorithm</a:t>
            </a:r>
            <a:endParaRPr lang="en-IN" dirty="0"/>
          </a:p>
        </p:txBody>
      </p:sp>
      <p:sp>
        <p:nvSpPr>
          <p:cNvPr id="3" name="Content Placeholder 2">
            <a:extLst>
              <a:ext uri="{FF2B5EF4-FFF2-40B4-BE49-F238E27FC236}">
                <a16:creationId xmlns:a16="http://schemas.microsoft.com/office/drawing/2014/main" id="{3D319509-21A4-4AA3-9092-ECACF39FE41E}"/>
              </a:ext>
            </a:extLst>
          </p:cNvPr>
          <p:cNvSpPr>
            <a:spLocks noGrp="1"/>
          </p:cNvSpPr>
          <p:nvPr>
            <p:ph idx="1"/>
          </p:nvPr>
        </p:nvSpPr>
        <p:spPr>
          <a:xfrm>
            <a:off x="736847" y="2531512"/>
            <a:ext cx="10848513" cy="3531937"/>
          </a:xfrm>
        </p:spPr>
        <p:txBody>
          <a:bodyPr>
            <a:noAutofit/>
          </a:bodyPr>
          <a:lstStyle/>
          <a:p>
            <a:pPr marL="0" indent="0">
              <a:buNone/>
            </a:pPr>
            <a:r>
              <a:rPr lang="en-US" sz="2000" dirty="0"/>
              <a:t>	K Nearest Neighbor algorithm falls under the Supervised Learning category and is used for classification (most commonly) and regression. It is a versatile algorithm also used for imputing missing values and resampling datasets. As the name (K Nearest Neighbor) suggests it considers K Nearest Neighbors (Data points) to predict the class or continuous value for the new Datapoint.</a:t>
            </a:r>
          </a:p>
          <a:p>
            <a:pPr marL="0" indent="0">
              <a:buNone/>
            </a:pPr>
            <a:r>
              <a:rPr lang="en-US" sz="2000" dirty="0"/>
              <a:t>	The k-nearest neighbors (kNN) is a very efficient nonparametric scheme to discriminate between different features. Note that kNN is a flexible tool because it is assumption-free and no hypothesis is made on the data distribution. This property of kNN is very useful in particular when the data are non-Gaussian distributed or not linearly separable. Overall, kNN separates normal data from abnormal data by measuring the distance between the actual observation and the k-nearest neighbors of anomaly-free (without congestion) data. Frequently, the Euclidean distance is used to measure the similarity in kNN–based approaches. </a:t>
            </a:r>
            <a:endParaRPr lang="en-IN" sz="2000" dirty="0"/>
          </a:p>
        </p:txBody>
      </p:sp>
    </p:spTree>
    <p:extLst>
      <p:ext uri="{BB962C8B-B14F-4D97-AF65-F5344CB8AC3E}">
        <p14:creationId xmlns:p14="http://schemas.microsoft.com/office/powerpoint/2010/main" val="110880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446F5-6F91-45AF-AD99-B83F0E2EDFC9}"/>
              </a:ext>
            </a:extLst>
          </p:cNvPr>
          <p:cNvSpPr>
            <a:spLocks noGrp="1"/>
          </p:cNvSpPr>
          <p:nvPr>
            <p:ph idx="1"/>
          </p:nvPr>
        </p:nvSpPr>
        <p:spPr>
          <a:xfrm>
            <a:off x="941033" y="550416"/>
            <a:ext cx="10342485" cy="5681708"/>
          </a:xfrm>
        </p:spPr>
        <p:txBody>
          <a:bodyPr>
            <a:normAutofit/>
          </a:bodyPr>
          <a:lstStyle/>
          <a:p>
            <a:pPr marL="0" indent="0">
              <a:buNone/>
            </a:pPr>
            <a:endParaRPr lang="en-US" sz="2000" dirty="0"/>
          </a:p>
          <a:p>
            <a:pPr marL="0" indent="0">
              <a:buNone/>
            </a:pPr>
            <a:r>
              <a:rPr lang="en-US" sz="2000" dirty="0"/>
              <a:t>In this study, kNN is applied to the residuals to check the presence of traffic congestions. kNN distances with large values are used as an indicator for discovering traffic congestions. Here, two methods using kNN distance are designed. </a:t>
            </a:r>
          </a:p>
          <a:p>
            <a:pPr marL="0" indent="0">
              <a:buNone/>
            </a:pPr>
            <a:r>
              <a:rPr lang="en-US" sz="2000" dirty="0"/>
              <a:t>	Essentially, kNN-based detectors are implemented in two stages without the need for any data labeling. At first, during the training stage, the detection limit of kNN, H, is calculated using free-flow data. Then, in the testing stage, the kNN distance between the new data and training data, Dnew, is calculated and compared to </a:t>
            </a:r>
            <a:r>
              <a:rPr lang="en-IN" sz="2000" dirty="0"/>
              <a:t>the threshold H.</a:t>
            </a:r>
          </a:p>
          <a:p>
            <a:pPr marL="0" indent="0">
              <a:buNone/>
            </a:pPr>
            <a:endParaRPr lang="en-IN" sz="2000" dirty="0"/>
          </a:p>
        </p:txBody>
      </p:sp>
      <p:pic>
        <p:nvPicPr>
          <p:cNvPr id="2" name="Picture 1">
            <a:extLst>
              <a:ext uri="{FF2B5EF4-FFF2-40B4-BE49-F238E27FC236}">
                <a16:creationId xmlns:a16="http://schemas.microsoft.com/office/drawing/2014/main" id="{5B7971F1-217D-4243-8B46-A34D87AFADD6}"/>
              </a:ext>
            </a:extLst>
          </p:cNvPr>
          <p:cNvPicPr>
            <a:picLocks noChangeAspect="1"/>
          </p:cNvPicPr>
          <p:nvPr/>
        </p:nvPicPr>
        <p:blipFill>
          <a:blip r:embed="rId2"/>
          <a:stretch>
            <a:fillRect/>
          </a:stretch>
        </p:blipFill>
        <p:spPr>
          <a:xfrm>
            <a:off x="5388746" y="3581682"/>
            <a:ext cx="5596223" cy="2560359"/>
          </a:xfrm>
          <a:prstGeom prst="rect">
            <a:avLst/>
          </a:prstGeom>
        </p:spPr>
      </p:pic>
      <p:sp>
        <p:nvSpPr>
          <p:cNvPr id="4" name="TextBox 3">
            <a:extLst>
              <a:ext uri="{FF2B5EF4-FFF2-40B4-BE49-F238E27FC236}">
                <a16:creationId xmlns:a16="http://schemas.microsoft.com/office/drawing/2014/main" id="{6655DB52-4EA5-480C-B235-2DB4EBCE4A28}"/>
              </a:ext>
            </a:extLst>
          </p:cNvPr>
          <p:cNvSpPr txBox="1"/>
          <p:nvPr/>
        </p:nvSpPr>
        <p:spPr>
          <a:xfrm>
            <a:off x="5717220" y="6307584"/>
            <a:ext cx="5436425" cy="307777"/>
          </a:xfrm>
          <a:prstGeom prst="rect">
            <a:avLst/>
          </a:prstGeom>
          <a:noFill/>
        </p:spPr>
        <p:txBody>
          <a:bodyPr wrap="square" rtlCol="0">
            <a:spAutoFit/>
          </a:bodyPr>
          <a:lstStyle/>
          <a:p>
            <a:r>
              <a:rPr lang="en-US" sz="1400" i="1" dirty="0"/>
              <a:t>         Fig 2: PWSL-KF-based kNN methodology for traffic monitoring</a:t>
            </a:r>
            <a:endParaRPr lang="en-IN" sz="1400" i="1" dirty="0"/>
          </a:p>
        </p:txBody>
      </p:sp>
    </p:spTree>
    <p:extLst>
      <p:ext uri="{BB962C8B-B14F-4D97-AF65-F5344CB8AC3E}">
        <p14:creationId xmlns:p14="http://schemas.microsoft.com/office/powerpoint/2010/main" val="75449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6C31-736E-43E7-A67B-52F5F4AA2708}"/>
              </a:ext>
            </a:extLst>
          </p:cNvPr>
          <p:cNvSpPr>
            <a:spLocks noGrp="1"/>
          </p:cNvSpPr>
          <p:nvPr>
            <p:ph type="title"/>
          </p:nvPr>
        </p:nvSpPr>
        <p:spPr/>
        <p:txBody>
          <a:bodyPr/>
          <a:lstStyle/>
          <a:p>
            <a:r>
              <a:rPr lang="en-US" dirty="0"/>
              <a:t>Knn Shewhart strategy</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20BFD9-91BB-4E06-9D55-8EF3092D583A}"/>
                  </a:ext>
                </a:extLst>
              </p:cNvPr>
              <p:cNvSpPr>
                <a:spLocks noGrp="1"/>
              </p:cNvSpPr>
              <p:nvPr>
                <p:ph idx="1"/>
              </p:nvPr>
            </p:nvSpPr>
            <p:spPr>
              <a:xfrm>
                <a:off x="603681" y="2441359"/>
                <a:ext cx="10937289" cy="3826276"/>
              </a:xfrm>
            </p:spPr>
            <p:txBody>
              <a:bodyPr>
                <a:noAutofit/>
              </a:bodyPr>
              <a:lstStyle/>
              <a:p>
                <a:pPr marL="0" indent="0">
                  <a:buNone/>
                </a:pPr>
                <a:r>
                  <a:rPr lang="en-US" sz="2000" dirty="0"/>
                  <a:t>	The kNN-Shewhart strategy combines kNN and Shewhart strategy. In this stategy Shewhart scheme is applied to kNN distance for detecting traffic congestions. Each residual observation x</a:t>
                </a:r>
                <a:r>
                  <a:rPr lang="en-US" sz="2000" baseline="-25000" dirty="0"/>
                  <a:t>i </a:t>
                </a:r>
                <a:r>
                  <a:rPr lang="en-US" sz="2000" dirty="0"/>
                  <a:t> in the training data, find its Manhattan and Euclidean distances to its nearest neighbor in the training data.</a:t>
                </a:r>
                <a:r>
                  <a:rPr lang="en-US" sz="2000" baseline="-25000" dirty="0"/>
                  <a:t> </a:t>
                </a:r>
                <a:r>
                  <a:rPr lang="en-US" sz="2000" dirty="0"/>
                  <a:t> </a:t>
                </a:r>
              </a:p>
              <a:p>
                <a:pPr marL="0" indent="0">
                  <a:buNone/>
                </a:pPr>
                <a:r>
                  <a:rPr lang="en-US" sz="2000" dirty="0"/>
                  <a:t>	</a:t>
                </a:r>
                <a14:m>
                  <m:oMath xmlns:m="http://schemas.openxmlformats.org/officeDocument/2006/math">
                    <m:sSub>
                      <m:sSubPr>
                        <m:ctrlPr>
                          <a:rPr lang="en-US" sz="2000" b="0" i="0" smtClean="0">
                            <a:latin typeface="Cambria Math" panose="02040503050406030204" pitchFamily="18" charset="0"/>
                          </a:rPr>
                        </m:ctrlPr>
                      </m:sSubPr>
                      <m:e>
                        <m:r>
                          <m:rPr>
                            <m:sty m:val="p"/>
                          </m:rPr>
                          <a:rPr lang="en-US" sz="2000" b="0" i="0" smtClean="0">
                            <a:latin typeface="Cambria Math" panose="02040503050406030204" pitchFamily="18" charset="0"/>
                          </a:rPr>
                          <m:t>D</m:t>
                        </m:r>
                      </m:e>
                      <m:sub>
                        <m:r>
                          <m:rPr>
                            <m:sty m:val="p"/>
                          </m:rPr>
                          <a:rPr lang="en-US" sz="2000" b="0" i="0" smtClean="0">
                            <a:latin typeface="Cambria Math" panose="02040503050406030204" pitchFamily="18" charset="0"/>
                          </a:rPr>
                          <m:t>i</m:t>
                        </m:r>
                      </m:sub>
                    </m:sSub>
                    <m:r>
                      <a:rPr lang="en-US" sz="2000" b="0" i="0" smtClean="0">
                        <a:latin typeface="Cambria Math" panose="02040503050406030204" pitchFamily="18" charset="0"/>
                      </a:rPr>
                      <m:t>= </m:t>
                    </m:r>
                    <m:nary>
                      <m:naryPr>
                        <m:chr m:val="∑"/>
                        <m:limLoc m:val="undOvr"/>
                        <m:grow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𝑘</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 </m:t>
                        </m:r>
                      </m:e>
                    </m:nary>
                  </m:oMath>
                </a14:m>
                <a:endParaRPr lang="en-IN" sz="2000" dirty="0"/>
              </a:p>
              <a:p>
                <a:pPr marL="0" indent="0">
                  <a:buNone/>
                </a:pPr>
                <a:r>
                  <a:rPr lang="en-US" sz="2000" dirty="0"/>
                  <a:t>d</a:t>
                </a:r>
                <a:r>
                  <a:rPr lang="en-US" sz="2000" baseline="-25000" dirty="0"/>
                  <a:t>ij</a:t>
                </a:r>
                <a:r>
                  <a:rPr lang="en-US" sz="2000" dirty="0"/>
                  <a:t> = distance from observations to its j</a:t>
                </a:r>
                <a:r>
                  <a:rPr lang="en-US" sz="2000" baseline="30000" dirty="0"/>
                  <a:t>th</a:t>
                </a:r>
                <a:r>
                  <a:rPr lang="en-US" sz="2000" dirty="0"/>
                  <a:t> nearest neighbor </a:t>
                </a:r>
              </a:p>
              <a:p>
                <a:pPr marL="0" indent="0">
                  <a:buNone/>
                </a:pPr>
                <a:endParaRPr lang="en-US" sz="2000" dirty="0"/>
              </a:p>
              <a:p>
                <a:pPr marL="0" indent="0">
                  <a:buNone/>
                </a:pPr>
                <a:r>
                  <a:rPr lang="en-US" sz="2000" dirty="0"/>
                  <a:t>Shewhart approach:</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r>
                        <a:rPr lang="en-US" sz="2000" b="0" i="1" smtClean="0">
                          <a:latin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𝑑</m:t>
                          </m:r>
                        </m:sub>
                      </m:sSub>
                      <m:r>
                        <a:rPr lang="en-US" sz="2000" b="0" i="1" smtClean="0">
                          <a:latin typeface="Cambria Math" panose="02040503050406030204" pitchFamily="18" charset="0"/>
                          <a:ea typeface="Cambria Math" panose="02040503050406030204" pitchFamily="18" charset="0"/>
                        </a:rPr>
                        <m:t>+3</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𝐷</m:t>
                          </m:r>
                        </m:sub>
                      </m:sSub>
                    </m:oMath>
                  </m:oMathPara>
                </a14:m>
                <a:endParaRPr lang="en-IN" sz="2000" dirty="0"/>
              </a:p>
              <a:p>
                <a:pPr marL="0" indent="0">
                  <a:buNone/>
                </a:pP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𝑑</m:t>
                        </m:r>
                      </m:sub>
                    </m:sSub>
                  </m:oMath>
                </a14:m>
                <a:r>
                  <a:rPr lang="en-IN" sz="2000" dirty="0"/>
                  <a:t> = Mean</a:t>
                </a:r>
              </a:p>
              <a:p>
                <a:pPr marL="0" indent="0">
                  <a:buNone/>
                </a:pP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i="1">
                            <a:latin typeface="Cambria Math" panose="02040503050406030204" pitchFamily="18" charset="0"/>
                            <a:ea typeface="Cambria Math" panose="02040503050406030204" pitchFamily="18" charset="0"/>
                          </a:rPr>
                          <m:t>𝐷</m:t>
                        </m:r>
                      </m:sub>
                    </m:sSub>
                  </m:oMath>
                </a14:m>
                <a:r>
                  <a:rPr lang="en-IN" sz="2000" dirty="0"/>
                  <a:t> = Standard deviation</a:t>
                </a:r>
              </a:p>
            </p:txBody>
          </p:sp>
        </mc:Choice>
        <mc:Fallback>
          <p:sp>
            <p:nvSpPr>
              <p:cNvPr id="3" name="Content Placeholder 2">
                <a:extLst>
                  <a:ext uri="{FF2B5EF4-FFF2-40B4-BE49-F238E27FC236}">
                    <a16:creationId xmlns:a16="http://schemas.microsoft.com/office/drawing/2014/main" id="{F020BFD9-91BB-4E06-9D55-8EF3092D583A}"/>
                  </a:ext>
                </a:extLst>
              </p:cNvPr>
              <p:cNvSpPr>
                <a:spLocks noGrp="1" noRot="1" noChangeAspect="1" noMove="1" noResize="1" noEditPoints="1" noAdjustHandles="1" noChangeArrowheads="1" noChangeShapeType="1" noTextEdit="1"/>
              </p:cNvSpPr>
              <p:nvPr>
                <p:ph idx="1"/>
              </p:nvPr>
            </p:nvSpPr>
            <p:spPr>
              <a:xfrm>
                <a:off x="603681" y="2441359"/>
                <a:ext cx="10937289" cy="3826276"/>
              </a:xfrm>
              <a:blipFill>
                <a:blip r:embed="rId2"/>
                <a:stretch>
                  <a:fillRect l="-557" t="-796" b="-14172"/>
                </a:stretch>
              </a:blipFill>
            </p:spPr>
            <p:txBody>
              <a:bodyPr/>
              <a:lstStyle/>
              <a:p>
                <a:r>
                  <a:rPr lang="en-IN">
                    <a:noFill/>
                  </a:rPr>
                  <a:t> </a:t>
                </a:r>
              </a:p>
            </p:txBody>
          </p:sp>
        </mc:Fallback>
      </mc:AlternateContent>
    </p:spTree>
    <p:extLst>
      <p:ext uri="{BB962C8B-B14F-4D97-AF65-F5344CB8AC3E}">
        <p14:creationId xmlns:p14="http://schemas.microsoft.com/office/powerpoint/2010/main" val="4261142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CB52-2EF5-4E7A-AD08-B498EA7EC1F8}"/>
              </a:ext>
            </a:extLst>
          </p:cNvPr>
          <p:cNvSpPr>
            <a:spLocks noGrp="1"/>
          </p:cNvSpPr>
          <p:nvPr>
            <p:ph type="title"/>
          </p:nvPr>
        </p:nvSpPr>
        <p:spPr/>
        <p:txBody>
          <a:bodyPr/>
          <a:lstStyle/>
          <a:p>
            <a:r>
              <a:rPr lang="en-IN" dirty="0"/>
              <a:t>Coupled kNN-ES strategy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072C72-0251-4319-8819-788678E7C37B}"/>
                  </a:ext>
                </a:extLst>
              </p:cNvPr>
              <p:cNvSpPr>
                <a:spLocks noGrp="1"/>
              </p:cNvSpPr>
              <p:nvPr>
                <p:ph idx="1"/>
              </p:nvPr>
            </p:nvSpPr>
            <p:spPr>
              <a:xfrm>
                <a:off x="781235" y="2583402"/>
                <a:ext cx="10813002" cy="3693111"/>
              </a:xfrm>
            </p:spPr>
            <p:txBody>
              <a:bodyPr>
                <a:normAutofit/>
              </a:bodyPr>
              <a:lstStyle/>
              <a:p>
                <a:pPr marL="0" indent="0">
                  <a:buNone/>
                </a:pPr>
                <a:r>
                  <a:rPr lang="en-US" sz="2000" dirty="0"/>
                  <a:t>	In this strategy, the kNN-exponential smoothing (ES) is utilized to evaluate the residuals produced by the PWSL-KF model. In this regard, kNN is employed for measuring the distance separating the current residual measurement and the normal training residual </a:t>
                </a:r>
                <a:r>
                  <a:rPr lang="en-IN" sz="2000" dirty="0"/>
                  <a:t>measurements.</a:t>
                </a:r>
              </a:p>
              <a:p>
                <a:endParaRPr lang="en-IN" sz="2000" dirty="0"/>
              </a:p>
              <a:p>
                <a:r>
                  <a:rPr lang="en-IN" sz="2000" dirty="0"/>
                  <a:t>The kNN-ES statistic is computed as:</a:t>
                </a:r>
              </a:p>
              <a:p>
                <a:pPr marL="0" indent="0">
                  <a:buNone/>
                </a:pPr>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𝑍</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𝑑𝑡</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𝑣</m:t>
                        </m:r>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sub>
                    </m:sSub>
                  </m:oMath>
                </a14:m>
                <a:endParaRPr lang="en-IN" sz="2000" dirty="0"/>
              </a:p>
              <a:p>
                <a:pPr marL="0" indent="0">
                  <a:buNone/>
                </a:pPr>
                <a:r>
                  <a:rPr lang="en-US" sz="2000" dirty="0"/>
                  <a:t>W</a:t>
                </a:r>
                <a:r>
                  <a:rPr lang="en-IN" sz="2000" dirty="0"/>
                  <a:t>here,</a:t>
                </a:r>
              </a:p>
              <a:p>
                <a:pPr marL="0" indent="0">
                  <a:buNone/>
                </a:pPr>
                <a:r>
                  <a:rPr lang="en-US" sz="2000" dirty="0"/>
                  <a:t>Z</a:t>
                </a:r>
                <a:r>
                  <a:rPr lang="en-IN" sz="2000" baseline="-25000" dirty="0"/>
                  <a:t>d</a:t>
                </a:r>
                <a:r>
                  <a:rPr lang="en-IN" sz="2000" baseline="-50000" dirty="0"/>
                  <a:t>t  </a:t>
                </a:r>
                <a:r>
                  <a:rPr lang="en-IN" sz="2000" dirty="0"/>
                  <a:t> = free-flow mean of the vector of the kNN distance</a:t>
                </a:r>
              </a:p>
              <a:p>
                <a:pPr marL="0" indent="0">
                  <a:buNone/>
                </a:pPr>
                <a:r>
                  <a:rPr lang="en-US" sz="2000" dirty="0"/>
                  <a:t>V</a:t>
                </a:r>
                <a:r>
                  <a:rPr lang="en-IN" sz="2000" dirty="0"/>
                  <a:t> = smoothing parameter</a:t>
                </a:r>
                <a:endParaRPr lang="en-US" sz="2000" dirty="0"/>
              </a:p>
            </p:txBody>
          </p:sp>
        </mc:Choice>
        <mc:Fallback>
          <p:sp>
            <p:nvSpPr>
              <p:cNvPr id="3" name="Content Placeholder 2">
                <a:extLst>
                  <a:ext uri="{FF2B5EF4-FFF2-40B4-BE49-F238E27FC236}">
                    <a16:creationId xmlns:a16="http://schemas.microsoft.com/office/drawing/2014/main" id="{92072C72-0251-4319-8819-788678E7C37B}"/>
                  </a:ext>
                </a:extLst>
              </p:cNvPr>
              <p:cNvSpPr>
                <a:spLocks noGrp="1" noRot="1" noChangeAspect="1" noMove="1" noResize="1" noEditPoints="1" noAdjustHandles="1" noChangeArrowheads="1" noChangeShapeType="1" noTextEdit="1"/>
              </p:cNvSpPr>
              <p:nvPr>
                <p:ph idx="1"/>
              </p:nvPr>
            </p:nvSpPr>
            <p:spPr>
              <a:xfrm>
                <a:off x="781235" y="2583402"/>
                <a:ext cx="10813002" cy="3693111"/>
              </a:xfrm>
              <a:blipFill>
                <a:blip r:embed="rId2"/>
                <a:stretch>
                  <a:fillRect l="-564" t="-990" b="-1155"/>
                </a:stretch>
              </a:blipFill>
            </p:spPr>
            <p:txBody>
              <a:bodyPr/>
              <a:lstStyle/>
              <a:p>
                <a:r>
                  <a:rPr lang="en-IN">
                    <a:noFill/>
                  </a:rPr>
                  <a:t> </a:t>
                </a:r>
              </a:p>
            </p:txBody>
          </p:sp>
        </mc:Fallback>
      </mc:AlternateContent>
    </p:spTree>
    <p:extLst>
      <p:ext uri="{BB962C8B-B14F-4D97-AF65-F5344CB8AC3E}">
        <p14:creationId xmlns:p14="http://schemas.microsoft.com/office/powerpoint/2010/main" val="353513891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116</TotalTime>
  <Words>1538</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Cambria Math</vt:lpstr>
      <vt:lpstr>Gill Sans MT</vt:lpstr>
      <vt:lpstr>Parcel</vt:lpstr>
      <vt:lpstr>Traffic congestion monitoring using an improved kNN strategy</vt:lpstr>
      <vt:lpstr>Introduction</vt:lpstr>
      <vt:lpstr>PowerPoint Presentation</vt:lpstr>
      <vt:lpstr>PowerPoint Presentation</vt:lpstr>
      <vt:lpstr>Data Acquisition </vt:lpstr>
      <vt:lpstr>KNN Algorithm</vt:lpstr>
      <vt:lpstr>PowerPoint Presentation</vt:lpstr>
      <vt:lpstr>Knn Shewhart strategy</vt:lpstr>
      <vt:lpstr>Coupled kNN-ES strategy</vt:lpstr>
      <vt:lpstr>Combining PWSL-KF and kNN-ES for traffic monitoring</vt:lpstr>
      <vt:lpstr>PowerPoint Presentation</vt:lpstr>
      <vt:lpstr>Model performance</vt:lpstr>
      <vt:lpstr>PowerPoint Presentation</vt:lpstr>
      <vt:lpstr>PowerPoint Presentation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congestion monitoring using an improved kNN strategy</dc:title>
  <dc:creator>Kshitij Darwhekar</dc:creator>
  <cp:lastModifiedBy>Kshitij Darwhekar</cp:lastModifiedBy>
  <cp:revision>30</cp:revision>
  <dcterms:created xsi:type="dcterms:W3CDTF">2022-03-05T15:12:40Z</dcterms:created>
  <dcterms:modified xsi:type="dcterms:W3CDTF">2022-03-05T17:09:29Z</dcterms:modified>
</cp:coreProperties>
</file>