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4"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8500-69AE-4701-AD66-398F6C23AD6C}"/>
              </a:ext>
            </a:extLst>
          </p:cNvPr>
          <p:cNvSpPr>
            <a:spLocks noGrp="1"/>
          </p:cNvSpPr>
          <p:nvPr>
            <p:ph type="ctrTitle"/>
          </p:nvPr>
        </p:nvSpPr>
        <p:spPr/>
        <p:txBody>
          <a:bodyPr/>
          <a:lstStyle/>
          <a:p>
            <a:r>
              <a:rPr lang="en-US" dirty="0"/>
              <a:t>Crop analysis and prediction</a:t>
            </a:r>
            <a:endParaRPr lang="en-IN" dirty="0"/>
          </a:p>
        </p:txBody>
      </p:sp>
      <p:sp>
        <p:nvSpPr>
          <p:cNvPr id="3" name="Subtitle 2">
            <a:extLst>
              <a:ext uri="{FF2B5EF4-FFF2-40B4-BE49-F238E27FC236}">
                <a16:creationId xmlns:a16="http://schemas.microsoft.com/office/drawing/2014/main" id="{10595999-26FC-416F-BA80-D4CB31E65E05}"/>
              </a:ext>
            </a:extLst>
          </p:cNvPr>
          <p:cNvSpPr>
            <a:spLocks noGrp="1"/>
          </p:cNvSpPr>
          <p:nvPr>
            <p:ph type="subTitle" idx="1"/>
          </p:nvPr>
        </p:nvSpPr>
        <p:spPr>
          <a:xfrm>
            <a:off x="2330824" y="4352544"/>
            <a:ext cx="7987551" cy="1824138"/>
          </a:xfrm>
        </p:spPr>
        <p:txBody>
          <a:bodyPr>
            <a:normAutofit fontScale="92500" lnSpcReduction="20000"/>
          </a:bodyPr>
          <a:lstStyle/>
          <a:p>
            <a:r>
              <a:rPr lang="en-US" dirty="0"/>
              <a:t>Name : Kshitij V Darwhekar</a:t>
            </a:r>
          </a:p>
          <a:p>
            <a:r>
              <a:rPr lang="en-US" dirty="0"/>
              <a:t>Roll No: TETB19</a:t>
            </a:r>
          </a:p>
          <a:p>
            <a:r>
              <a:rPr lang="en-US" dirty="0"/>
              <a:t>Seat No: T217149</a:t>
            </a:r>
          </a:p>
          <a:p>
            <a:r>
              <a:rPr lang="en-US" dirty="0"/>
              <a:t>PRN : 0120190215</a:t>
            </a:r>
          </a:p>
          <a:p>
            <a:r>
              <a:rPr lang="en-US" dirty="0"/>
              <a:t>Sub: Soft Computing</a:t>
            </a:r>
            <a:endParaRPr lang="en-IN" dirty="0"/>
          </a:p>
        </p:txBody>
      </p:sp>
    </p:spTree>
    <p:extLst>
      <p:ext uri="{BB962C8B-B14F-4D97-AF65-F5344CB8AC3E}">
        <p14:creationId xmlns:p14="http://schemas.microsoft.com/office/powerpoint/2010/main" val="384759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E2E0-20B0-43C5-BEC7-90DEF590168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C6B8C34-CDF3-4CE9-8B42-036FD55F7723}"/>
              </a:ext>
            </a:extLst>
          </p:cNvPr>
          <p:cNvSpPr>
            <a:spLocks noGrp="1"/>
          </p:cNvSpPr>
          <p:nvPr>
            <p:ph idx="1"/>
          </p:nvPr>
        </p:nvSpPr>
        <p:spPr/>
        <p:txBody>
          <a:bodyPr/>
          <a:lstStyle/>
          <a:p>
            <a:r>
              <a:rPr lang="en-US" dirty="0"/>
              <a:t>Agriculture is the most important supply of Indian Economy. For the better crop yield, the farmers always require a timely guidance to predict the future of crop productivity and also an analysis is to be made which will help the farmers to utilize full capacity in the crop production for their crops.</a:t>
            </a:r>
          </a:p>
          <a:p>
            <a:r>
              <a:rPr lang="en-US" dirty="0"/>
              <a:t>In this current situation due to rise in the population the production of crops and agricultural products needs to be increased simultaneously to meet the demands of the people. These problems could be solved using machine learning algorithms</a:t>
            </a:r>
          </a:p>
          <a:p>
            <a:r>
              <a:rPr lang="en-US" dirty="0"/>
              <a:t>Machine learning algorithm can analyze different soil parameters and weather conditions to give you accurate result.</a:t>
            </a:r>
          </a:p>
          <a:p>
            <a:endParaRPr lang="en-US" dirty="0"/>
          </a:p>
          <a:p>
            <a:endParaRPr lang="en-US" dirty="0"/>
          </a:p>
          <a:p>
            <a:endParaRPr lang="en-IN" dirty="0"/>
          </a:p>
        </p:txBody>
      </p:sp>
    </p:spTree>
    <p:extLst>
      <p:ext uri="{BB962C8B-B14F-4D97-AF65-F5344CB8AC3E}">
        <p14:creationId xmlns:p14="http://schemas.microsoft.com/office/powerpoint/2010/main" val="40353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3EE5-DD5F-4954-92C1-E0FC023D8E77}"/>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55981E2B-030B-4ECA-A755-3875B78E1E28}"/>
              </a:ext>
            </a:extLst>
          </p:cNvPr>
          <p:cNvSpPr>
            <a:spLocks noGrp="1"/>
          </p:cNvSpPr>
          <p:nvPr>
            <p:ph idx="1"/>
          </p:nvPr>
        </p:nvSpPr>
        <p:spPr/>
        <p:txBody>
          <a:bodyPr/>
          <a:lstStyle/>
          <a:p>
            <a:pPr marL="0" indent="0">
              <a:buNone/>
            </a:pPr>
            <a:r>
              <a:rPr lang="en-US" dirty="0"/>
              <a:t>The implementation is divided into following parts :</a:t>
            </a:r>
          </a:p>
          <a:p>
            <a:pPr marL="342900" indent="-342900">
              <a:buFont typeface="+mj-lt"/>
              <a:buAutoNum type="arabicPeriod"/>
            </a:pPr>
            <a:r>
              <a:rPr lang="en-US" dirty="0"/>
              <a:t>Data collection</a:t>
            </a:r>
          </a:p>
          <a:p>
            <a:pPr marL="342900" indent="-342900">
              <a:buFont typeface="+mj-lt"/>
              <a:buAutoNum type="arabicPeriod"/>
            </a:pPr>
            <a:r>
              <a:rPr lang="en-US" dirty="0"/>
              <a:t>Data Visualization</a:t>
            </a:r>
          </a:p>
          <a:p>
            <a:pPr marL="342900" indent="-342900">
              <a:buFont typeface="+mj-lt"/>
              <a:buAutoNum type="arabicPeriod"/>
            </a:pPr>
            <a:r>
              <a:rPr lang="en-US" dirty="0"/>
              <a:t>Data Preprocessing</a:t>
            </a:r>
          </a:p>
          <a:p>
            <a:pPr marL="342900" indent="-342900">
              <a:buFont typeface="+mj-lt"/>
              <a:buAutoNum type="arabicPeriod"/>
            </a:pPr>
            <a:r>
              <a:rPr lang="en-US" dirty="0"/>
              <a:t>Data split into train and test data.</a:t>
            </a:r>
          </a:p>
          <a:p>
            <a:pPr marL="342900" indent="-342900">
              <a:buFont typeface="+mj-lt"/>
              <a:buAutoNum type="arabicPeriod"/>
            </a:pPr>
            <a:r>
              <a:rPr lang="en-US" dirty="0"/>
              <a:t>Training the model</a:t>
            </a:r>
          </a:p>
          <a:p>
            <a:pPr marL="342900" indent="-342900">
              <a:buFont typeface="+mj-lt"/>
              <a:buAutoNum type="arabicPeriod"/>
            </a:pPr>
            <a:r>
              <a:rPr lang="en-US" dirty="0"/>
              <a:t>Parameter Tuning</a:t>
            </a:r>
          </a:p>
          <a:p>
            <a:pPr marL="342900" indent="-342900">
              <a:buFont typeface="+mj-lt"/>
              <a:buAutoNum type="arabicPeriod"/>
            </a:pPr>
            <a:endParaRPr lang="en-IN" dirty="0"/>
          </a:p>
        </p:txBody>
      </p:sp>
    </p:spTree>
    <p:extLst>
      <p:ext uri="{BB962C8B-B14F-4D97-AF65-F5344CB8AC3E}">
        <p14:creationId xmlns:p14="http://schemas.microsoft.com/office/powerpoint/2010/main" val="342711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8EC0D-9AA0-4C7C-81FE-12ACE26339E7}"/>
              </a:ext>
            </a:extLst>
          </p:cNvPr>
          <p:cNvSpPr>
            <a:spLocks noGrp="1"/>
          </p:cNvSpPr>
          <p:nvPr>
            <p:ph idx="1"/>
          </p:nvPr>
        </p:nvSpPr>
        <p:spPr>
          <a:xfrm>
            <a:off x="1347537" y="866274"/>
            <a:ext cx="9753600" cy="5213684"/>
          </a:xfrm>
        </p:spPr>
        <p:txBody>
          <a:bodyPr>
            <a:normAutofit fontScale="92500" lnSpcReduction="10000"/>
          </a:bodyPr>
          <a:lstStyle/>
          <a:p>
            <a:pPr fontAlgn="base"/>
            <a:r>
              <a:rPr lang="en-US" dirty="0"/>
              <a:t>The first step in implementation is data collection. The crop recommendation dataset is available on Kaggle. </a:t>
            </a:r>
            <a:r>
              <a:rPr lang="en-IN" dirty="0"/>
              <a:t>This dataset was build by augmenting datasets of rainfall, climate and fertilizer data available for India.</a:t>
            </a:r>
          </a:p>
          <a:p>
            <a:pPr fontAlgn="base"/>
            <a:endParaRPr lang="en-IN" dirty="0"/>
          </a:p>
          <a:p>
            <a:pPr fontAlgn="base"/>
            <a:r>
              <a:rPr lang="en-US" dirty="0"/>
              <a:t>T</a:t>
            </a:r>
            <a:r>
              <a:rPr lang="en-IN" dirty="0"/>
              <a:t>he next step is Data visualization, we used different heatmaps to visualize the data. Using Seaborn library we plotted distribution of temperature and ph. Then a count plot to visualize diagonal distribution of  various plants.</a:t>
            </a:r>
          </a:p>
          <a:p>
            <a:pPr fontAlgn="base"/>
            <a:endParaRPr lang="en-IN" dirty="0"/>
          </a:p>
          <a:p>
            <a:pPr fontAlgn="base"/>
            <a:r>
              <a:rPr lang="en-US" dirty="0"/>
              <a:t>T</a:t>
            </a:r>
            <a:r>
              <a:rPr lang="en-IN" dirty="0"/>
              <a:t>he third step is data pre-processing, in this step we create target column and remove unnecessary columns from the dataset. </a:t>
            </a:r>
          </a:p>
          <a:p>
            <a:pPr fontAlgn="base"/>
            <a:endParaRPr lang="en-IN" dirty="0"/>
          </a:p>
          <a:p>
            <a:pPr fontAlgn="base"/>
            <a:r>
              <a:rPr lang="en-US" dirty="0"/>
              <a:t>Then the data is split into training data and testing data.</a:t>
            </a:r>
          </a:p>
          <a:p>
            <a:pPr fontAlgn="base"/>
            <a:endParaRPr lang="en-US" dirty="0"/>
          </a:p>
          <a:p>
            <a:pPr fontAlgn="base"/>
            <a:r>
              <a:rPr lang="en-US" dirty="0"/>
              <a:t>This training data is then used to train the k-NN classifier model.</a:t>
            </a:r>
          </a:p>
          <a:p>
            <a:pPr fontAlgn="base"/>
            <a:endParaRPr lang="en-US" dirty="0"/>
          </a:p>
          <a:p>
            <a:pPr fontAlgn="base"/>
            <a:r>
              <a:rPr lang="en-US" dirty="0"/>
              <a:t>Using the test data we predict the crop and get accuracy of 97.81%</a:t>
            </a:r>
            <a:endParaRPr lang="en-IN" dirty="0"/>
          </a:p>
        </p:txBody>
      </p:sp>
    </p:spTree>
    <p:extLst>
      <p:ext uri="{BB962C8B-B14F-4D97-AF65-F5344CB8AC3E}">
        <p14:creationId xmlns:p14="http://schemas.microsoft.com/office/powerpoint/2010/main" val="109492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8A1F-6752-42E5-8FCE-165874BD2C8B}"/>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EC0E36F6-C546-45E0-B4F8-DF43CFAA2E91}"/>
              </a:ext>
            </a:extLst>
          </p:cNvPr>
          <p:cNvSpPr>
            <a:spLocks noGrp="1"/>
          </p:cNvSpPr>
          <p:nvPr>
            <p:ph idx="1"/>
          </p:nvPr>
        </p:nvSpPr>
        <p:spPr/>
        <p:txBody>
          <a:bodyPr/>
          <a:lstStyle/>
          <a:p>
            <a:pPr marL="0" indent="0">
              <a:buNone/>
            </a:pPr>
            <a:r>
              <a:rPr lang="en-US" dirty="0"/>
              <a:t>kNN Prediction Score:</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7544BBF1-94C0-4C9A-A15F-7CF1E4198C4B}"/>
              </a:ext>
            </a:extLst>
          </p:cNvPr>
          <p:cNvPicPr>
            <a:picLocks noChangeAspect="1"/>
          </p:cNvPicPr>
          <p:nvPr/>
        </p:nvPicPr>
        <p:blipFill>
          <a:blip r:embed="rId2"/>
          <a:stretch>
            <a:fillRect/>
          </a:stretch>
        </p:blipFill>
        <p:spPr>
          <a:xfrm>
            <a:off x="3754251" y="3625106"/>
            <a:ext cx="3840813" cy="1127858"/>
          </a:xfrm>
          <a:prstGeom prst="rect">
            <a:avLst/>
          </a:prstGeom>
        </p:spPr>
      </p:pic>
    </p:spTree>
    <p:extLst>
      <p:ext uri="{BB962C8B-B14F-4D97-AF65-F5344CB8AC3E}">
        <p14:creationId xmlns:p14="http://schemas.microsoft.com/office/powerpoint/2010/main" val="18417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CE3F28-C46B-45E1-A63C-8C13FA915750}"/>
              </a:ext>
            </a:extLst>
          </p:cNvPr>
          <p:cNvSpPr>
            <a:spLocks noGrp="1"/>
          </p:cNvSpPr>
          <p:nvPr>
            <p:ph idx="1"/>
          </p:nvPr>
        </p:nvSpPr>
        <p:spPr>
          <a:xfrm>
            <a:off x="1935301" y="612020"/>
            <a:ext cx="7729728" cy="3101983"/>
          </a:xfrm>
        </p:spPr>
        <p:txBody>
          <a:bodyPr/>
          <a:lstStyle/>
          <a:p>
            <a:r>
              <a:rPr lang="en-US" dirty="0"/>
              <a:t>Confusion Matrix :</a:t>
            </a:r>
          </a:p>
          <a:p>
            <a:endParaRPr lang="en-IN" dirty="0"/>
          </a:p>
        </p:txBody>
      </p:sp>
      <p:pic>
        <p:nvPicPr>
          <p:cNvPr id="4" name="Picture 3">
            <a:extLst>
              <a:ext uri="{FF2B5EF4-FFF2-40B4-BE49-F238E27FC236}">
                <a16:creationId xmlns:a16="http://schemas.microsoft.com/office/drawing/2014/main" id="{18ECB2F9-733C-4A83-85EA-00CCC237D1A7}"/>
              </a:ext>
            </a:extLst>
          </p:cNvPr>
          <p:cNvPicPr>
            <a:picLocks noChangeAspect="1"/>
          </p:cNvPicPr>
          <p:nvPr/>
        </p:nvPicPr>
        <p:blipFill rotWithShape="1">
          <a:blip r:embed="rId2"/>
          <a:srcRect l="786"/>
          <a:stretch/>
        </p:blipFill>
        <p:spPr>
          <a:xfrm>
            <a:off x="2653553" y="1488140"/>
            <a:ext cx="6436659" cy="4827834"/>
          </a:xfrm>
          <a:prstGeom prst="rect">
            <a:avLst/>
          </a:prstGeom>
        </p:spPr>
      </p:pic>
    </p:spTree>
    <p:extLst>
      <p:ext uri="{BB962C8B-B14F-4D97-AF65-F5344CB8AC3E}">
        <p14:creationId xmlns:p14="http://schemas.microsoft.com/office/powerpoint/2010/main" val="7441859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62</TotalTime>
  <Words>310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Crop analysis and prediction</vt:lpstr>
      <vt:lpstr>introduction</vt:lpstr>
      <vt:lpstr>implementation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analysis and prediction</dc:title>
  <dc:creator>Kshitij Darwhekar</dc:creator>
  <cp:lastModifiedBy>Kshitij Darwhekar</cp:lastModifiedBy>
  <cp:revision>7</cp:revision>
  <dcterms:created xsi:type="dcterms:W3CDTF">2022-04-28T17:33:25Z</dcterms:created>
  <dcterms:modified xsi:type="dcterms:W3CDTF">2022-04-29T01:04:16Z</dcterms:modified>
</cp:coreProperties>
</file>