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3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6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1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1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1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0FD5-869C-485E-B839-EA8E7809148E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BD8112-B6B2-490F-A930-2AEEC683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edureka.co/blog/linear-regression-for-machine-learn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machine-learning-algorithm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decision-tree-algorithm/" TargetMode="External"/><Relationship Id="rId2" Type="http://schemas.openxmlformats.org/officeDocument/2006/relationships/hyperlink" Target="https://www.edureka.co/blog/naive-bayes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k-nearest-neighbors-algorith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909481" cy="2541431"/>
          </a:xfrm>
        </p:spPr>
        <p:txBody>
          <a:bodyPr/>
          <a:lstStyle/>
          <a:p>
            <a:r>
              <a:rPr lang="en-US" dirty="0"/>
              <a:t>Computational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Rashmi Mahajan</a:t>
            </a:r>
          </a:p>
        </p:txBody>
      </p:sp>
    </p:spTree>
    <p:extLst>
      <p:ext uri="{BB962C8B-B14F-4D97-AF65-F5344CB8AC3E}">
        <p14:creationId xmlns:p14="http://schemas.microsoft.com/office/powerpoint/2010/main" val="20192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take an example of simple</a:t>
            </a:r>
            <a:r>
              <a:rPr lang="en-US" u="sng" dirty="0">
                <a:hlinkClick r:id="rId2"/>
              </a:rPr>
              <a:t> linear regression</a:t>
            </a:r>
            <a:r>
              <a:rPr lang="en-US" dirty="0"/>
              <a:t>, training the data is all about finding out the minimum cost between the best fit line and the data points. It goes through a number of iterations to find out the optimum best fit, minimizing the cost. This is where </a:t>
            </a:r>
            <a:r>
              <a:rPr lang="en-US" dirty="0" err="1"/>
              <a:t>overfitting</a:t>
            </a:r>
            <a:r>
              <a:rPr lang="en-US" dirty="0"/>
              <a:t> comes into the picture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38" y="4314825"/>
            <a:ext cx="2075862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22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line seen in the image above can give a very efficient outcome for a new data point. In the case of </a:t>
            </a:r>
            <a:r>
              <a:rPr lang="en-US" dirty="0" err="1"/>
              <a:t>overfitting</a:t>
            </a:r>
            <a:r>
              <a:rPr lang="en-US" dirty="0"/>
              <a:t>, when we run the training algorithm on the data set, we allow the cost to reduce with each number of iteration.</a:t>
            </a:r>
          </a:p>
          <a:p>
            <a:r>
              <a:rPr lang="en-US" dirty="0"/>
              <a:t>Running this </a:t>
            </a:r>
            <a:r>
              <a:rPr lang="en-US" dirty="0">
                <a:hlinkClick r:id="rId2"/>
              </a:rPr>
              <a:t>algorithm</a:t>
            </a:r>
            <a:r>
              <a:rPr lang="en-US" dirty="0"/>
              <a:t> for too long will mean a reduced cost but it will also fit the noisy data from the data set. The result would look something like in the graph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5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In order to avoid </a:t>
            </a:r>
            <a:r>
              <a:rPr lang="en-US" dirty="0" err="1">
                <a:solidFill>
                  <a:srgbClr val="00B0F0"/>
                </a:solidFill>
              </a:rPr>
              <a:t>overfitting</a:t>
            </a:r>
            <a:r>
              <a:rPr lang="en-US" dirty="0">
                <a:solidFill>
                  <a:srgbClr val="00B0F0"/>
                </a:solidFill>
              </a:rPr>
              <a:t>, we could stop the training at an earlier stage. </a:t>
            </a:r>
          </a:p>
          <a:p>
            <a:r>
              <a:rPr lang="en-US" dirty="0"/>
              <a:t>But it might also lead to the model not being able to learn enough from training data, that it may find it difficult to capture the dominant trend. </a:t>
            </a:r>
          </a:p>
          <a:p>
            <a:r>
              <a:rPr lang="en-US" dirty="0">
                <a:solidFill>
                  <a:srgbClr val="00B0F0"/>
                </a:solidFill>
              </a:rPr>
              <a:t>This is known as </a:t>
            </a:r>
            <a:r>
              <a:rPr lang="en-US" dirty="0" err="1">
                <a:solidFill>
                  <a:srgbClr val="00B0F0"/>
                </a:solidFill>
              </a:rPr>
              <a:t>underfitting</a:t>
            </a:r>
            <a:r>
              <a:rPr lang="en-US" dirty="0">
                <a:solidFill>
                  <a:srgbClr val="00B0F0"/>
                </a:solidFill>
              </a:rPr>
              <a:t>. The result is the same as </a:t>
            </a:r>
            <a:r>
              <a:rPr lang="en-US" dirty="0" err="1">
                <a:solidFill>
                  <a:srgbClr val="00B0F0"/>
                </a:solidFill>
              </a:rPr>
              <a:t>overfitting</a:t>
            </a:r>
            <a:r>
              <a:rPr lang="en-US" dirty="0">
                <a:solidFill>
                  <a:srgbClr val="00B0F0"/>
                </a:solidFill>
              </a:rPr>
              <a:t>, inefficiency in predicting outcomes.</a:t>
            </a:r>
          </a:p>
          <a:p>
            <a:r>
              <a:rPr lang="en-US" dirty="0"/>
              <a:t>Now that we have understood what </a:t>
            </a:r>
            <a:r>
              <a:rPr lang="en-US" dirty="0" err="1"/>
              <a:t>underfitting</a:t>
            </a:r>
            <a:r>
              <a:rPr lang="en-US" dirty="0"/>
              <a:t> and </a:t>
            </a:r>
            <a:r>
              <a:rPr lang="en-US" dirty="0" err="1"/>
              <a:t>overfitting</a:t>
            </a:r>
            <a:r>
              <a:rPr lang="en-US" dirty="0"/>
              <a:t> in Machine Learning really is, let us try to understand how we can detect </a:t>
            </a:r>
            <a:r>
              <a:rPr lang="en-US" dirty="0" err="1"/>
              <a:t>overfitting</a:t>
            </a:r>
            <a:r>
              <a:rPr lang="en-US" dirty="0"/>
              <a:t> in Machine Learning.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886" y="-152400"/>
            <a:ext cx="381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78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Trade-off Between Bias And Variance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Bias</a:t>
            </a:r>
            <a:endParaRPr lang="en-US" dirty="0"/>
          </a:p>
          <a:p>
            <a:r>
              <a:rPr lang="en-US" dirty="0"/>
              <a:t>It is nothing but the difference </a:t>
            </a:r>
            <a:r>
              <a:rPr lang="en-US" dirty="0">
                <a:solidFill>
                  <a:srgbClr val="00B0F0"/>
                </a:solidFill>
              </a:rPr>
              <a:t>between the predicted values and the actual or true values in the model.</a:t>
            </a:r>
            <a:r>
              <a:rPr lang="en-US" dirty="0"/>
              <a:t> It is not always easy for the model to learn from rather complex signals.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0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Variance</a:t>
            </a:r>
            <a:endParaRPr lang="en-US" dirty="0"/>
          </a:p>
          <a:p>
            <a:r>
              <a:rPr lang="en-US" dirty="0"/>
              <a:t>It refers to the </a:t>
            </a:r>
            <a:r>
              <a:rPr lang="en-US" dirty="0">
                <a:solidFill>
                  <a:srgbClr val="00B0F0"/>
                </a:solidFill>
              </a:rPr>
              <a:t>model’s sensitivity to specific sets in the training data</a:t>
            </a:r>
            <a:r>
              <a:rPr lang="en-US" dirty="0"/>
              <a:t>. A high variance algorithm will produce a bizarre model that is drastically different from the training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94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Bias-Variance Trade-off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A Machine Learning algorithm cannot be perceived as a one-time method for training the model, instead, it is a repetitive process.</a:t>
            </a:r>
          </a:p>
          <a:p>
            <a:r>
              <a:rPr lang="en-US" sz="1400" dirty="0"/>
              <a:t>Low variance-high bias algorithms are less complex, with a simple and rigid structure.</a:t>
            </a:r>
          </a:p>
          <a:p>
            <a:pPr lvl="0"/>
            <a:r>
              <a:rPr lang="en-US" sz="1400" dirty="0"/>
              <a:t>They will train the models that are consistent, but inaccurate on average.</a:t>
            </a:r>
          </a:p>
          <a:p>
            <a:pPr lvl="0"/>
            <a:r>
              <a:rPr lang="en-US" sz="1400" dirty="0">
                <a:solidFill>
                  <a:srgbClr val="00B0F0"/>
                </a:solidFill>
              </a:rPr>
              <a:t>These include linear or parametric algorithms, such as regression, </a:t>
            </a:r>
            <a:r>
              <a:rPr lang="en-US" sz="1400" u="sng" dirty="0">
                <a:solidFill>
                  <a:srgbClr val="00B0F0"/>
                </a:solidFill>
                <a:hlinkClick r:id="rId2"/>
              </a:rPr>
              <a:t>Naive Bayes</a:t>
            </a:r>
            <a:r>
              <a:rPr lang="en-US" sz="1400" dirty="0">
                <a:solidFill>
                  <a:srgbClr val="00B0F0"/>
                </a:solidFill>
              </a:rPr>
              <a:t>, etc.</a:t>
            </a:r>
          </a:p>
          <a:p>
            <a:r>
              <a:rPr lang="en-US" sz="1400" dirty="0"/>
              <a:t>High variance-low bias algorithms tend to be more complex, with a flexible structure.</a:t>
            </a:r>
          </a:p>
          <a:p>
            <a:pPr lvl="0"/>
            <a:r>
              <a:rPr lang="en-US" sz="1400" dirty="0"/>
              <a:t>They will train the models that are inconsistent but accurate on average.</a:t>
            </a:r>
          </a:p>
          <a:p>
            <a:pPr lvl="0"/>
            <a:r>
              <a:rPr lang="en-US" sz="1400" dirty="0">
                <a:solidFill>
                  <a:srgbClr val="00B0F0"/>
                </a:solidFill>
              </a:rPr>
              <a:t>These include non-linear or non-parametric algorithms such as </a:t>
            </a:r>
            <a:r>
              <a:rPr lang="en-US" sz="1400" u="sng" dirty="0">
                <a:solidFill>
                  <a:srgbClr val="00B0F0"/>
                </a:solidFill>
                <a:hlinkClick r:id="rId3"/>
              </a:rPr>
              <a:t>decision trees</a:t>
            </a:r>
            <a:r>
              <a:rPr lang="en-US" sz="1400" dirty="0">
                <a:solidFill>
                  <a:srgbClr val="00B0F0"/>
                </a:solidFill>
              </a:rPr>
              <a:t>, </a:t>
            </a:r>
            <a:r>
              <a:rPr lang="en-US" sz="1400" u="sng" dirty="0">
                <a:solidFill>
                  <a:srgbClr val="00B0F0"/>
                </a:solidFill>
                <a:hlinkClick r:id="rId4"/>
              </a:rPr>
              <a:t>Nearest neighbor</a:t>
            </a:r>
            <a:r>
              <a:rPr lang="en-US" sz="1400" dirty="0">
                <a:solidFill>
                  <a:srgbClr val="00B0F0"/>
                </a:solidFill>
              </a:rPr>
              <a:t>, etc</a:t>
            </a:r>
            <a:r>
              <a:rPr lang="en-US" sz="1400" dirty="0"/>
              <a:t>.</a:t>
            </a:r>
          </a:p>
          <a:p>
            <a:r>
              <a:rPr lang="en-US" sz="1400" dirty="0"/>
              <a:t>This brings us to the end of this article where we have learned </a:t>
            </a:r>
            <a:r>
              <a:rPr lang="en-US" sz="1400" dirty="0" err="1"/>
              <a:t>Overfitting</a:t>
            </a:r>
            <a:r>
              <a:rPr lang="en-US" sz="1400" dirty="0"/>
              <a:t> in Machine learning and about various techniques to avoid it. I hope you are clear with all that has been shared with you in this tutorial.</a:t>
            </a:r>
          </a:p>
          <a:p>
            <a:r>
              <a:rPr lang="en-US" sz="1400" dirty="0"/>
              <a:t> 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821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99D8-F963-4E1D-91EA-644F1D43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THANKS………………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6434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511179"/>
              </p:ext>
            </p:extLst>
          </p:nvPr>
        </p:nvGraphicFramePr>
        <p:xfrm>
          <a:off x="685800" y="76198"/>
          <a:ext cx="7701340" cy="6589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5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Regression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Linear Regression is a supervised regression model.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Logistic Regression is a supervised classification model.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Linear Regression, we predict the value by an integer number.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Logistic Regression, we predict the value by 1 or 0.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Here no activation function is used.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Here activation function is used to convert a linear regression equation to the logistic regression equation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Here no threshold value is needed.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Here a threshold value is added.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Here we calculate Root Mean Square Error(RMSE) to predict the next weight value.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Here we use precision to predict the next weight value.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74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Here dependent variable should be numeric and the response variable is continuous to value.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Here the dependent variable consists of only two categories. Logistic regression estimates the odds outcome of the dependent variable given a set of quantitative or categorical independent variables.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 is based on the least square estimation.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 is based on maximum likelihood estimation.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574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Here when we plot the training datasets, a straight line can be drawn that touches maximum plots.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Any change in the coefficient leads to a change in both the direction and the steepness of the logistic function. It means positive slopes result in an S-shaped curve and negative slopes result in a Z-shaped curve.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4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regression is used to estimate the dependent variable in case of a change in independent variables. For example, predict the price of houses.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Whereas logistic regression is used to calculate the probability of an event. For example, classify if tissue is benign or malignant.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1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Linear regression assumes the normal or gaussian distribution of the dependent variable.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Logistic regression assumes the binomial distribution of the dependent variable.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4" marR="8914" marT="8914" marB="8914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82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inear Regression Vs Logistic Regress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905625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30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inear Logistic Regression - Gradient Desc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97" y="1862137"/>
            <a:ext cx="5069205" cy="3133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77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assume that we have a dataset where x is the independent variable and Y is a function of x (</a:t>
            </a:r>
            <a:r>
              <a:rPr lang="en-US" b="1" dirty="0"/>
              <a:t>Y</a:t>
            </a:r>
            <a:r>
              <a:rPr lang="en-US" dirty="0"/>
              <a:t>=f(x)). Thus, by using Linear Regression we can form the following equation (equation for the best-fitted line):</a:t>
            </a:r>
          </a:p>
          <a:p>
            <a:r>
              <a:rPr lang="en-US" dirty="0"/>
              <a:t>Y = mx + c</a:t>
            </a:r>
          </a:p>
          <a:p>
            <a:r>
              <a:rPr lang="en-US" dirty="0"/>
              <a:t>in our equation weights are m and c</a:t>
            </a:r>
          </a:p>
        </p:txBody>
      </p:sp>
    </p:spTree>
    <p:extLst>
      <p:ext uri="{BB962C8B-B14F-4D97-AF65-F5344CB8AC3E}">
        <p14:creationId xmlns:p14="http://schemas.microsoft.com/office/powerpoint/2010/main" val="37968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</a:p>
        </p:txBody>
      </p:sp>
      <p:pic>
        <p:nvPicPr>
          <p:cNvPr id="5" name="Content Placeholder 4" descr="sigmoid funct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5147" y="2308123"/>
            <a:ext cx="2868029" cy="191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Linear logistic regression - Sigmoid Func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89916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20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  <a:p>
            <a:r>
              <a:rPr lang="en-US" dirty="0"/>
              <a:t>Loss function: Used when we refer to the error for a single training example.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Cost function: Used to refer to an average of the loss functions over an entire training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Overfitting</a:t>
            </a:r>
            <a:r>
              <a:rPr lang="en-US" b="1" dirty="0"/>
              <a:t> In Machine Learning?</a:t>
            </a:r>
            <a:endParaRPr lang="en-US" dirty="0"/>
          </a:p>
          <a:p>
            <a:r>
              <a:rPr lang="en-US" dirty="0"/>
              <a:t>A statistical model is said to be </a:t>
            </a:r>
            <a:r>
              <a:rPr lang="en-US" dirty="0" err="1"/>
              <a:t>overfitted</a:t>
            </a:r>
            <a:r>
              <a:rPr lang="en-US" dirty="0"/>
              <a:t> when we feed it a lot more data than necessary. To make it relatable, imagine trying to fit into oversized apparel.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38650"/>
            <a:ext cx="32766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43" y="4491037"/>
            <a:ext cx="36290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24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Model will train itself</a:t>
            </a:r>
          </a:p>
          <a:p>
            <a:r>
              <a:rPr lang="en-US" dirty="0"/>
              <a:t>Predict</a:t>
            </a:r>
          </a:p>
          <a:p>
            <a:r>
              <a:rPr lang="en-US" dirty="0"/>
              <a:t>Example is suppose I want to find out no of literate persons rate (percentage)</a:t>
            </a:r>
          </a:p>
          <a:p>
            <a:r>
              <a:rPr lang="en-US" dirty="0"/>
              <a:t>Data :District , state, country </a:t>
            </a:r>
          </a:p>
          <a:p>
            <a:r>
              <a:rPr lang="en-US" dirty="0"/>
              <a:t>Variety of data may give misinterpretation to the model</a:t>
            </a:r>
          </a:p>
          <a:p>
            <a:r>
              <a:rPr lang="en-US" dirty="0"/>
              <a:t>No </a:t>
            </a:r>
            <a:r>
              <a:rPr lang="en-US" dirty="0" err="1"/>
              <a:t>fo</a:t>
            </a:r>
            <a:r>
              <a:rPr lang="en-US" dirty="0"/>
              <a:t> reasons </a:t>
            </a:r>
          </a:p>
        </p:txBody>
      </p:sp>
    </p:spTree>
    <p:extLst>
      <p:ext uri="{BB962C8B-B14F-4D97-AF65-F5344CB8AC3E}">
        <p14:creationId xmlns:p14="http://schemas.microsoft.com/office/powerpoint/2010/main" val="10881123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137</TotalTime>
  <Words>971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Computational Basics</vt:lpstr>
      <vt:lpstr>PowerPoint Presentation</vt:lpstr>
      <vt:lpstr>PowerPoint Presentation</vt:lpstr>
      <vt:lpstr>Error function</vt:lpstr>
      <vt:lpstr>PowerPoint Presentation</vt:lpstr>
      <vt:lpstr>Sigmoid function</vt:lpstr>
      <vt:lpstr>Loss function</vt:lpstr>
      <vt:lpstr>overfitting</vt:lpstr>
      <vt:lpstr>Overfitting </vt:lpstr>
      <vt:lpstr>overfitting</vt:lpstr>
      <vt:lpstr>PowerPoint Presentation</vt:lpstr>
      <vt:lpstr>PowerPoint Presentation</vt:lpstr>
      <vt:lpstr>The Trade-off Between Bias And Variance </vt:lpstr>
      <vt:lpstr>PowerPoint Presentation</vt:lpstr>
      <vt:lpstr>Bias-Variance Trade-off 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exam</dc:creator>
  <cp:lastModifiedBy>Rashmi Mahajan</cp:lastModifiedBy>
  <cp:revision>19</cp:revision>
  <dcterms:created xsi:type="dcterms:W3CDTF">2022-01-19T09:50:37Z</dcterms:created>
  <dcterms:modified xsi:type="dcterms:W3CDTF">2022-02-25T04:53:31Z</dcterms:modified>
</cp:coreProperties>
</file>