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9"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5EBC03D-4597-4D5D-991B-2D5808CE545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87470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F35F4-B125-4C41-98B7-A4002CB266B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269556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96160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40148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576802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202008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71236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770413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69110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22372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F35F4-B125-4C41-98B7-A4002CB266B0}"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257686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F35F4-B125-4C41-98B7-A4002CB266B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56054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F35F4-B125-4C41-98B7-A4002CB266B0}"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39379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F35F4-B125-4C41-98B7-A4002CB266B0}"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240324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F35F4-B125-4C41-98B7-A4002CB266B0}"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237936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F35F4-B125-4C41-98B7-A4002CB266B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58595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F35F4-B125-4C41-98B7-A4002CB266B0}"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C03D-4597-4D5D-991B-2D5808CE545D}" type="slidenum">
              <a:rPr lang="en-US" smtClean="0"/>
              <a:t>‹#›</a:t>
            </a:fld>
            <a:endParaRPr lang="en-US"/>
          </a:p>
        </p:txBody>
      </p:sp>
    </p:spTree>
    <p:extLst>
      <p:ext uri="{BB962C8B-B14F-4D97-AF65-F5344CB8AC3E}">
        <p14:creationId xmlns:p14="http://schemas.microsoft.com/office/powerpoint/2010/main" val="184545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5F35F4-B125-4C41-98B7-A4002CB266B0}" type="datetimeFigureOut">
              <a:rPr lang="en-US" smtClean="0"/>
              <a:t>2/24/2022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EBC03D-4597-4D5D-991B-2D5808CE545D}" type="slidenum">
              <a:rPr lang="en-US" smtClean="0"/>
              <a:t>‹#›</a:t>
            </a:fld>
            <a:endParaRPr lang="en-US"/>
          </a:p>
        </p:txBody>
      </p:sp>
    </p:spTree>
    <p:extLst>
      <p:ext uri="{BB962C8B-B14F-4D97-AF65-F5344CB8AC3E}">
        <p14:creationId xmlns:p14="http://schemas.microsoft.com/office/powerpoint/2010/main" val="374556160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dureka.co/blog/overfitting-in-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UNIT-I	</a:t>
            </a:r>
          </a:p>
        </p:txBody>
      </p:sp>
      <p:sp>
        <p:nvSpPr>
          <p:cNvPr id="3" name="Subtitle 2"/>
          <p:cNvSpPr>
            <a:spLocks noGrp="1"/>
          </p:cNvSpPr>
          <p:nvPr>
            <p:ph type="subTitle" idx="1"/>
          </p:nvPr>
        </p:nvSpPr>
        <p:spPr/>
        <p:txBody>
          <a:bodyPr>
            <a:normAutofit/>
          </a:bodyPr>
          <a:lstStyle/>
          <a:p>
            <a:r>
              <a:rPr lang="en-US" dirty="0"/>
              <a:t>Machine Learning</a:t>
            </a:r>
          </a:p>
          <a:p>
            <a:r>
              <a:rPr lang="en-US" dirty="0"/>
              <a:t>TY </a:t>
            </a:r>
            <a:r>
              <a:rPr lang="en-US" dirty="0" err="1"/>
              <a:t>Btech</a:t>
            </a:r>
            <a:r>
              <a:rPr lang="en-US" dirty="0"/>
              <a:t> </a:t>
            </a:r>
          </a:p>
          <a:p>
            <a:r>
              <a:rPr lang="en-US" dirty="0"/>
              <a:t>Dr. Rashmi Mahajan</a:t>
            </a:r>
          </a:p>
        </p:txBody>
      </p:sp>
    </p:spTree>
    <p:extLst>
      <p:ext uri="{BB962C8B-B14F-4D97-AF65-F5344CB8AC3E}">
        <p14:creationId xmlns:p14="http://schemas.microsoft.com/office/powerpoint/2010/main" val="221801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fontScale="92500" lnSpcReduction="20000"/>
          </a:bodyPr>
          <a:lstStyle/>
          <a:p>
            <a:r>
              <a:rPr lang="en-US" dirty="0"/>
              <a:t>True Positive (TP) = 560; meaning 560 positive class data points were correctly classified by the model</a:t>
            </a:r>
          </a:p>
          <a:p>
            <a:r>
              <a:rPr lang="en-US" dirty="0"/>
              <a:t>True Negative (TN) = 330; meaning 330 negative class data points were correctly classified by the model</a:t>
            </a:r>
          </a:p>
          <a:p>
            <a:r>
              <a:rPr lang="en-US" dirty="0"/>
              <a:t>False Positive (FP) = 60; meaning 60 negative class data points were incorrectly classified as belonging to the positive class by the model</a:t>
            </a:r>
          </a:p>
          <a:p>
            <a:r>
              <a:rPr lang="en-US" dirty="0"/>
              <a:t>False Negative (FN) = 50; meaning 50 positive class data points were incorrectly classified as belonging to the negative class by the model</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599"/>
            <a:ext cx="2362200" cy="177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4070A3A6-AE9F-4991-80B6-D2B3C6D713B1}"/>
              </a:ext>
            </a:extLst>
          </p:cNvPr>
          <p:cNvPicPr>
            <a:picLocks noChangeAspect="1"/>
          </p:cNvPicPr>
          <p:nvPr/>
        </p:nvPicPr>
        <p:blipFill>
          <a:blip r:embed="rId3"/>
          <a:stretch>
            <a:fillRect/>
          </a:stretch>
        </p:blipFill>
        <p:spPr>
          <a:xfrm>
            <a:off x="0" y="1548747"/>
            <a:ext cx="3147333" cy="800169"/>
          </a:xfrm>
          <a:prstGeom prst="rect">
            <a:avLst/>
          </a:prstGeom>
        </p:spPr>
      </p:pic>
    </p:spTree>
    <p:extLst>
      <p:ext uri="{BB962C8B-B14F-4D97-AF65-F5344CB8AC3E}">
        <p14:creationId xmlns:p14="http://schemas.microsoft.com/office/powerpoint/2010/main" val="5747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9EA3-72F6-4C54-978C-324BA6052DA2}"/>
              </a:ext>
            </a:extLst>
          </p:cNvPr>
          <p:cNvSpPr>
            <a:spLocks noGrp="1"/>
          </p:cNvSpPr>
          <p:nvPr>
            <p:ph type="title"/>
          </p:nvPr>
        </p:nvSpPr>
        <p:spPr>
          <a:xfrm>
            <a:off x="457200" y="304800"/>
            <a:ext cx="8229600" cy="1143000"/>
          </a:xfrm>
        </p:spPr>
        <p:txBody>
          <a:bodyPr/>
          <a:lstStyle/>
          <a:p>
            <a:r>
              <a:rPr lang="en-US" dirty="0"/>
              <a:t>Confusion Matrix</a:t>
            </a:r>
            <a:endParaRPr lang="en-IN" dirty="0"/>
          </a:p>
        </p:txBody>
      </p:sp>
      <p:sp>
        <p:nvSpPr>
          <p:cNvPr id="3" name="Content Placeholder 2">
            <a:extLst>
              <a:ext uri="{FF2B5EF4-FFF2-40B4-BE49-F238E27FC236}">
                <a16:creationId xmlns:a16="http://schemas.microsoft.com/office/drawing/2014/main" id="{4BDB6406-A428-452B-8B3C-8744465257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35AFC2-3F3A-4D06-99B1-91A24ADD0CB4}"/>
              </a:ext>
            </a:extLst>
          </p:cNvPr>
          <p:cNvPicPr>
            <a:picLocks noChangeAspect="1"/>
          </p:cNvPicPr>
          <p:nvPr/>
        </p:nvPicPr>
        <p:blipFill>
          <a:blip r:embed="rId2"/>
          <a:stretch>
            <a:fillRect/>
          </a:stretch>
        </p:blipFill>
        <p:spPr>
          <a:xfrm>
            <a:off x="982132" y="2205884"/>
            <a:ext cx="6790267" cy="3793932"/>
          </a:xfrm>
          <a:prstGeom prst="rect">
            <a:avLst/>
          </a:prstGeom>
        </p:spPr>
      </p:pic>
    </p:spTree>
    <p:extLst>
      <p:ext uri="{BB962C8B-B14F-4D97-AF65-F5344CB8AC3E}">
        <p14:creationId xmlns:p14="http://schemas.microsoft.com/office/powerpoint/2010/main" val="199769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a:t>
            </a:r>
          </a:p>
        </p:txBody>
      </p:sp>
      <p:sp>
        <p:nvSpPr>
          <p:cNvPr id="3" name="Content Placeholder 2"/>
          <p:cNvSpPr>
            <a:spLocks noGrp="1"/>
          </p:cNvSpPr>
          <p:nvPr>
            <p:ph idx="1"/>
          </p:nvPr>
        </p:nvSpPr>
        <p:spPr/>
        <p:txBody>
          <a:bodyPr>
            <a:normAutofit fontScale="85000" lnSpcReduction="10000"/>
          </a:bodyPr>
          <a:lstStyle/>
          <a:p>
            <a:pPr algn="just"/>
            <a:r>
              <a:rPr lang="en-US" dirty="0"/>
              <a:t>The main challenge with </a:t>
            </a:r>
            <a:r>
              <a:rPr lang="en-US" dirty="0" err="1"/>
              <a:t>overfitting</a:t>
            </a:r>
            <a:r>
              <a:rPr lang="en-US" dirty="0"/>
              <a:t> is to estimate the accuracy of the performance of our model with new data. We would not be able to estimate the accuracy until we actually test it.</a:t>
            </a:r>
          </a:p>
          <a:p>
            <a:r>
              <a:rPr lang="en-US" dirty="0"/>
              <a:t>To address this problem, we can split the initial data set into separate training and test data sets. With this technique, we can actually approximate how well our model will perform with the new data.</a:t>
            </a:r>
          </a:p>
          <a:p>
            <a:r>
              <a:rPr lang="en-US" dirty="0"/>
              <a:t>Let us understand this with an example, imagine we get a 90+ percent accuracy on the training set and a 50 percent accuracy on the test set. Then, automatically it would be a red flag for the model.</a:t>
            </a:r>
          </a:p>
          <a:p>
            <a:endParaRPr lang="en-US" dirty="0"/>
          </a:p>
        </p:txBody>
      </p:sp>
    </p:spTree>
    <p:extLst>
      <p:ext uri="{BB962C8B-B14F-4D97-AF65-F5344CB8AC3E}">
        <p14:creationId xmlns:p14="http://schemas.microsoft.com/office/powerpoint/2010/main" val="117494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Overfitting </a:t>
            </a:r>
          </a:p>
        </p:txBody>
      </p:sp>
      <p:sp>
        <p:nvSpPr>
          <p:cNvPr id="3" name="Content Placeholder 2"/>
          <p:cNvSpPr>
            <a:spLocks noGrp="1"/>
          </p:cNvSpPr>
          <p:nvPr>
            <p:ph idx="1"/>
          </p:nvPr>
        </p:nvSpPr>
        <p:spPr/>
        <p:txBody>
          <a:bodyPr>
            <a:normAutofit fontScale="85000" lnSpcReduction="10000"/>
          </a:bodyPr>
          <a:lstStyle/>
          <a:p>
            <a:r>
              <a:rPr lang="en-US" b="1" dirty="0"/>
              <a:t>Another way to detect </a:t>
            </a:r>
            <a:r>
              <a:rPr lang="en-US" b="1" dirty="0" err="1"/>
              <a:t>overfitting</a:t>
            </a:r>
            <a:r>
              <a:rPr lang="en-US" b="1" dirty="0"/>
              <a:t> </a:t>
            </a:r>
            <a:r>
              <a:rPr lang="en-US" dirty="0"/>
              <a:t>is to start with a simplistic model that will serve as a benchmark.</a:t>
            </a:r>
          </a:p>
          <a:p>
            <a:pPr algn="just"/>
            <a:r>
              <a:rPr lang="en-US" dirty="0"/>
              <a:t>With this approach, if you try more complex algorithms you will be able to understand if the additional complexity is even worthwhile for the model or not. </a:t>
            </a:r>
          </a:p>
          <a:p>
            <a:pPr algn="just"/>
            <a:r>
              <a:rPr lang="en-US" dirty="0"/>
              <a:t>It is also known as </a:t>
            </a:r>
            <a:r>
              <a:rPr lang="en-US" i="1" dirty="0"/>
              <a:t>Occam’s razor test</a:t>
            </a:r>
            <a:r>
              <a:rPr lang="en-US" dirty="0"/>
              <a:t>, it basically chooses the simplistic model in case of comparable performance in case of two models. Although detecting </a:t>
            </a:r>
            <a:r>
              <a:rPr lang="en-US" dirty="0" err="1"/>
              <a:t>overfitting</a:t>
            </a:r>
            <a:r>
              <a:rPr lang="en-US" dirty="0"/>
              <a:t> is a good practice, but there are several techniques to prevent </a:t>
            </a:r>
            <a:r>
              <a:rPr lang="en-US" dirty="0" err="1"/>
              <a:t>overfitting</a:t>
            </a:r>
            <a:r>
              <a:rPr lang="en-US" dirty="0"/>
              <a:t> as well. Let us take a look at how we can prevent </a:t>
            </a:r>
            <a:r>
              <a:rPr lang="en-US" dirty="0" err="1"/>
              <a:t>overfitting</a:t>
            </a:r>
            <a:r>
              <a:rPr lang="en-US" dirty="0"/>
              <a:t> in Machine Learning.</a:t>
            </a:r>
          </a:p>
          <a:p>
            <a:pPr algn="just"/>
            <a:endParaRPr lang="en-US" dirty="0"/>
          </a:p>
        </p:txBody>
      </p:sp>
    </p:spTree>
    <p:extLst>
      <p:ext uri="{BB962C8B-B14F-4D97-AF65-F5344CB8AC3E}">
        <p14:creationId xmlns:p14="http://schemas.microsoft.com/office/powerpoint/2010/main" val="354747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a:t>
            </a:r>
          </a:p>
        </p:txBody>
      </p:sp>
      <p:sp>
        <p:nvSpPr>
          <p:cNvPr id="3" name="Content Placeholder 2"/>
          <p:cNvSpPr>
            <a:spLocks noGrp="1"/>
          </p:cNvSpPr>
          <p:nvPr>
            <p:ph idx="1"/>
          </p:nvPr>
        </p:nvSpPr>
        <p:spPr/>
        <p:txBody>
          <a:bodyPr>
            <a:normAutofit fontScale="92500" lnSpcReduction="20000"/>
          </a:bodyPr>
          <a:lstStyle/>
          <a:p>
            <a:r>
              <a:rPr lang="en-US" dirty="0"/>
              <a:t>There are several techniques to avoid overfitting in Machine Learning altogether listed below.</a:t>
            </a:r>
          </a:p>
          <a:p>
            <a:r>
              <a:rPr lang="en-US" dirty="0">
                <a:solidFill>
                  <a:srgbClr val="00B0F0"/>
                </a:solidFill>
              </a:rPr>
              <a:t>	Cross-Validation</a:t>
            </a:r>
          </a:p>
          <a:p>
            <a:r>
              <a:rPr lang="en-US" dirty="0">
                <a:solidFill>
                  <a:srgbClr val="FF0000"/>
                </a:solidFill>
              </a:rPr>
              <a:t>	Training With More Data</a:t>
            </a:r>
          </a:p>
          <a:p>
            <a:r>
              <a:rPr lang="en-US" dirty="0">
                <a:solidFill>
                  <a:srgbClr val="FF0000"/>
                </a:solidFill>
              </a:rPr>
              <a:t>	Removing Features</a:t>
            </a:r>
          </a:p>
          <a:p>
            <a:r>
              <a:rPr lang="en-US" dirty="0">
                <a:solidFill>
                  <a:srgbClr val="FF0000"/>
                </a:solidFill>
              </a:rPr>
              <a:t>	Early Stopping</a:t>
            </a:r>
          </a:p>
          <a:p>
            <a:r>
              <a:rPr lang="en-US" dirty="0">
                <a:solidFill>
                  <a:srgbClr val="FF0000"/>
                </a:solidFill>
              </a:rPr>
              <a:t>	Regularization</a:t>
            </a:r>
          </a:p>
          <a:p>
            <a:r>
              <a:rPr lang="en-US" dirty="0">
                <a:solidFill>
                  <a:srgbClr val="FF0000"/>
                </a:solidFill>
              </a:rPr>
              <a:t>	</a:t>
            </a:r>
            <a:r>
              <a:rPr lang="en-US" dirty="0" err="1">
                <a:solidFill>
                  <a:srgbClr val="FF0000"/>
                </a:solidFill>
              </a:rPr>
              <a:t>Ensembling</a:t>
            </a:r>
            <a:endParaRPr lang="en-US" dirty="0">
              <a:solidFill>
                <a:srgbClr val="FF0000"/>
              </a:solidFill>
              <a:hlinkClick r:id="rId2"/>
            </a:endParaRPr>
          </a:p>
          <a:p>
            <a:endParaRPr lang="en" dirty="0"/>
          </a:p>
          <a:p>
            <a:endParaRPr lang="en-US" dirty="0"/>
          </a:p>
        </p:txBody>
      </p:sp>
    </p:spTree>
    <p:extLst>
      <p:ext uri="{BB962C8B-B14F-4D97-AF65-F5344CB8AC3E}">
        <p14:creationId xmlns:p14="http://schemas.microsoft.com/office/powerpoint/2010/main" val="47643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t>
            </a:r>
          </a:p>
        </p:txBody>
      </p:sp>
      <p:sp>
        <p:nvSpPr>
          <p:cNvPr id="3" name="Content Placeholder 2"/>
          <p:cNvSpPr>
            <a:spLocks noGrp="1"/>
          </p:cNvSpPr>
          <p:nvPr>
            <p:ph idx="1"/>
          </p:nvPr>
        </p:nvSpPr>
        <p:spPr/>
        <p:txBody>
          <a:bodyPr>
            <a:normAutofit/>
          </a:bodyPr>
          <a:lstStyle/>
          <a:p>
            <a:pPr algn="just"/>
            <a:r>
              <a:rPr lang="en-US" dirty="0"/>
              <a:t>One of the most powerful features to avoid/prevent </a:t>
            </a:r>
            <a:r>
              <a:rPr lang="en-US" dirty="0" err="1"/>
              <a:t>overfitting</a:t>
            </a:r>
            <a:r>
              <a:rPr lang="en-US" dirty="0"/>
              <a:t> is cross-validation. The idea behind this is to use the initial training data to generate mini train-test-splits, and then use these splits to tune your model.</a:t>
            </a:r>
          </a:p>
          <a:p>
            <a:pPr algn="just"/>
            <a:r>
              <a:rPr lang="en-US" dirty="0"/>
              <a:t>In a standard k-fold validation, the data is partitioned into k-subsets also known as folds. After this, the algorithm is trained iteratively on k-1 folds while using the remaining folds as the test set, also known as holdout fold.</a:t>
            </a:r>
          </a:p>
          <a:p>
            <a:endParaRPr lang="en-US" dirty="0"/>
          </a:p>
        </p:txBody>
      </p:sp>
    </p:spTree>
    <p:extLst>
      <p:ext uri="{BB962C8B-B14F-4D97-AF65-F5344CB8AC3E}">
        <p14:creationId xmlns:p14="http://schemas.microsoft.com/office/powerpoint/2010/main" val="348447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EE21-9205-491E-A950-9F25F244392C}"/>
              </a:ext>
            </a:extLst>
          </p:cNvPr>
          <p:cNvSpPr>
            <a:spLocks noGrp="1"/>
          </p:cNvSpPr>
          <p:nvPr>
            <p:ph type="title"/>
          </p:nvPr>
        </p:nvSpPr>
        <p:spPr/>
        <p:txBody>
          <a:bodyPr/>
          <a:lstStyle/>
          <a:p>
            <a:r>
              <a:rPr lang="en-US" dirty="0"/>
              <a:t>Confusion Metric</a:t>
            </a:r>
            <a:endParaRPr lang="en-IN" dirty="0"/>
          </a:p>
        </p:txBody>
      </p:sp>
      <p:sp>
        <p:nvSpPr>
          <p:cNvPr id="3" name="Content Placeholder 2">
            <a:extLst>
              <a:ext uri="{FF2B5EF4-FFF2-40B4-BE49-F238E27FC236}">
                <a16:creationId xmlns:a16="http://schemas.microsoft.com/office/drawing/2014/main" id="{B0EE0CE7-4A25-4C89-A948-C9E07E4FA012}"/>
              </a:ext>
            </a:extLst>
          </p:cNvPr>
          <p:cNvSpPr>
            <a:spLocks noGrp="1"/>
          </p:cNvSpPr>
          <p:nvPr>
            <p:ph idx="1"/>
          </p:nvPr>
        </p:nvSpPr>
        <p:spPr/>
        <p:txBody>
          <a:bodyPr/>
          <a:lstStyle/>
          <a:p>
            <a:r>
              <a:rPr lang="en-US" b="0" i="0" dirty="0">
                <a:solidFill>
                  <a:srgbClr val="111111"/>
                </a:solidFill>
                <a:effectLst/>
                <a:latin typeface="Roboto" panose="02000000000000000000" pitchFamily="2" charset="0"/>
              </a:rPr>
              <a:t>A confusion matrix is a </a:t>
            </a:r>
            <a:r>
              <a:rPr lang="en-US" b="1" i="0" dirty="0">
                <a:solidFill>
                  <a:srgbClr val="111111"/>
                </a:solidFill>
                <a:effectLst/>
                <a:latin typeface="Roboto" panose="02000000000000000000" pitchFamily="2" charset="0"/>
              </a:rPr>
              <a:t>table that is often used to describe the performance of a classification model</a:t>
            </a:r>
            <a:r>
              <a:rPr lang="en-US" b="0" i="0" dirty="0">
                <a:solidFill>
                  <a:srgbClr val="111111"/>
                </a:solidFill>
                <a:effectLst/>
                <a:latin typeface="Roboto" panose="02000000000000000000" pitchFamily="2" charset="0"/>
              </a:rPr>
              <a:t> (or "classifier") on a set of test data for which the true values are known. The confusion matrix itself is relatively simple to understand, but the related terminology can be confusing.</a:t>
            </a:r>
            <a:endParaRPr lang="en-IN" dirty="0"/>
          </a:p>
        </p:txBody>
      </p:sp>
    </p:spTree>
    <p:extLst>
      <p:ext uri="{BB962C8B-B14F-4D97-AF65-F5344CB8AC3E}">
        <p14:creationId xmlns:p14="http://schemas.microsoft.com/office/powerpoint/2010/main" val="353828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Metric</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8925"/>
            <a:ext cx="4443413"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48000"/>
            <a:ext cx="3190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3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Metric</a:t>
            </a:r>
          </a:p>
        </p:txBody>
      </p:sp>
      <p:sp>
        <p:nvSpPr>
          <p:cNvPr id="3" name="Content Placeholder 2"/>
          <p:cNvSpPr>
            <a:spLocks noGrp="1"/>
          </p:cNvSpPr>
          <p:nvPr>
            <p:ph idx="1"/>
          </p:nvPr>
        </p:nvSpPr>
        <p:spPr/>
        <p:txBody>
          <a:bodyPr/>
          <a:lstStyle/>
          <a:p>
            <a:r>
              <a:rPr lang="en-US" dirty="0"/>
              <a:t>The target variable has two values: </a:t>
            </a:r>
            <a:r>
              <a:rPr lang="en-US" b="1" dirty="0"/>
              <a:t>Positive </a:t>
            </a:r>
            <a:r>
              <a:rPr lang="en-US" dirty="0"/>
              <a:t>or </a:t>
            </a:r>
            <a:r>
              <a:rPr lang="en-US" b="1" dirty="0"/>
              <a:t>Negative</a:t>
            </a:r>
            <a:endParaRPr lang="en-US" dirty="0"/>
          </a:p>
          <a:p>
            <a:r>
              <a:rPr lang="en-US" dirty="0"/>
              <a:t>The </a:t>
            </a:r>
            <a:r>
              <a:rPr lang="en-US" b="1" dirty="0"/>
              <a:t>columns </a:t>
            </a:r>
            <a:r>
              <a:rPr lang="en-US" dirty="0"/>
              <a:t>represent the </a:t>
            </a:r>
            <a:r>
              <a:rPr lang="en-US" b="1" dirty="0"/>
              <a:t>actual values</a:t>
            </a:r>
            <a:r>
              <a:rPr lang="en-US" dirty="0"/>
              <a:t> of the target variable</a:t>
            </a:r>
          </a:p>
          <a:p>
            <a:r>
              <a:rPr lang="en-US" dirty="0"/>
              <a:t>The </a:t>
            </a:r>
            <a:r>
              <a:rPr lang="en-US" b="1" dirty="0"/>
              <a:t>rows </a:t>
            </a:r>
            <a:r>
              <a:rPr lang="en-US" dirty="0"/>
              <a:t>represent the </a:t>
            </a:r>
            <a:r>
              <a:rPr lang="en-US" b="1" dirty="0"/>
              <a:t>predicted values </a:t>
            </a:r>
            <a:r>
              <a:rPr lang="en-US" dirty="0"/>
              <a:t>of the target variable</a:t>
            </a:r>
          </a:p>
          <a:p>
            <a:endParaRPr lang="en-US" dirty="0"/>
          </a:p>
        </p:txBody>
      </p:sp>
    </p:spTree>
    <p:extLst>
      <p:ext uri="{BB962C8B-B14F-4D97-AF65-F5344CB8AC3E}">
        <p14:creationId xmlns:p14="http://schemas.microsoft.com/office/powerpoint/2010/main" val="385612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fontScale="25000" lnSpcReduction="20000"/>
          </a:bodyPr>
          <a:lstStyle/>
          <a:p>
            <a:r>
              <a:rPr lang="en-US" sz="6400" b="1" dirty="0">
                <a:effectLst/>
              </a:rPr>
              <a:t>True Positive (TP) </a:t>
            </a:r>
            <a:endParaRPr lang="en-US" sz="6400" dirty="0">
              <a:effectLst/>
            </a:endParaRPr>
          </a:p>
          <a:p>
            <a:r>
              <a:rPr lang="en-US" sz="6400" dirty="0">
                <a:effectLst/>
              </a:rPr>
              <a:t>The predicted value matches the actual value</a:t>
            </a:r>
          </a:p>
          <a:p>
            <a:r>
              <a:rPr lang="en-US" sz="6400" dirty="0">
                <a:effectLst/>
              </a:rPr>
              <a:t>The actual value was positive and the model predicted a positive value</a:t>
            </a:r>
          </a:p>
          <a:p>
            <a:r>
              <a:rPr lang="en-US" sz="6400" b="1" dirty="0"/>
              <a:t>True Negative (TN) </a:t>
            </a:r>
            <a:endParaRPr lang="en-US" sz="6400" dirty="0"/>
          </a:p>
          <a:p>
            <a:r>
              <a:rPr lang="en-US" sz="6400" dirty="0"/>
              <a:t>The predicted value matches the actual value</a:t>
            </a:r>
          </a:p>
          <a:p>
            <a:r>
              <a:rPr lang="en-US" sz="6400" dirty="0"/>
              <a:t>The actual value was negative and the model predicted a negative value</a:t>
            </a:r>
          </a:p>
          <a:p>
            <a:r>
              <a:rPr lang="en-US" sz="6400" b="1" dirty="0"/>
              <a:t>False Positive (FP) – Type 1 error</a:t>
            </a:r>
            <a:endParaRPr lang="en-US" sz="6400" dirty="0"/>
          </a:p>
          <a:p>
            <a:r>
              <a:rPr lang="en-US" sz="6400" dirty="0"/>
              <a:t>The predicted value was falsely predicted</a:t>
            </a:r>
          </a:p>
          <a:p>
            <a:r>
              <a:rPr lang="en-US" sz="6400" dirty="0"/>
              <a:t>The actual value was negative but the model predicted a positive value</a:t>
            </a:r>
          </a:p>
          <a:p>
            <a:r>
              <a:rPr lang="en-US" sz="6400" dirty="0"/>
              <a:t>Also known as the </a:t>
            </a:r>
            <a:r>
              <a:rPr lang="en-US" sz="6400" b="1" dirty="0"/>
              <a:t>Type 1 error</a:t>
            </a:r>
            <a:endParaRPr lang="en-US" sz="6400" dirty="0"/>
          </a:p>
          <a:p>
            <a:r>
              <a:rPr lang="en-US" sz="6400" b="1" dirty="0"/>
              <a:t>False Negative (FN) – Type 2 error</a:t>
            </a:r>
            <a:endParaRPr lang="en-US" sz="6400" dirty="0"/>
          </a:p>
          <a:p>
            <a:r>
              <a:rPr lang="en-US" sz="6400" dirty="0"/>
              <a:t>The predicted value was falsely predicted</a:t>
            </a:r>
          </a:p>
          <a:p>
            <a:r>
              <a:rPr lang="en-US" sz="6400" dirty="0"/>
              <a:t>The actual value was positive but the model predicted a negative value</a:t>
            </a:r>
          </a:p>
          <a:p>
            <a:r>
              <a:rPr lang="en-US" sz="6400" dirty="0"/>
              <a:t>Also known as the </a:t>
            </a:r>
            <a:r>
              <a:rPr lang="en-US" sz="6400" b="1" dirty="0"/>
              <a:t>Type 2 error</a:t>
            </a:r>
            <a:endParaRPr lang="en-US" sz="6400" dirty="0"/>
          </a:p>
          <a:p>
            <a:endParaRPr lang="en-US" sz="1100" dirty="0"/>
          </a:p>
        </p:txBody>
      </p:sp>
    </p:spTree>
    <p:extLst>
      <p:ext uri="{BB962C8B-B14F-4D97-AF65-F5344CB8AC3E}">
        <p14:creationId xmlns:p14="http://schemas.microsoft.com/office/powerpoint/2010/main" val="371204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277</TotalTime>
  <Words>660</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Roboto</vt:lpstr>
      <vt:lpstr>Parallax</vt:lpstr>
      <vt:lpstr>UNIT-I </vt:lpstr>
      <vt:lpstr>Overfitting </vt:lpstr>
      <vt:lpstr>Overfitting </vt:lpstr>
      <vt:lpstr>Overfitting </vt:lpstr>
      <vt:lpstr>Cross Validation </vt:lpstr>
      <vt:lpstr>Confusion Metric</vt:lpstr>
      <vt:lpstr>Confusion Metric</vt:lpstr>
      <vt:lpstr>Confusion Metric</vt:lpstr>
      <vt:lpstr>Confusion Matrix</vt:lpstr>
      <vt:lpstr>Confusion Matrix</vt:lpstr>
      <vt:lpstr>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exam</dc:creator>
  <cp:lastModifiedBy>Rashmi Mahajan</cp:lastModifiedBy>
  <cp:revision>14</cp:revision>
  <dcterms:created xsi:type="dcterms:W3CDTF">2022-01-20T08:34:06Z</dcterms:created>
  <dcterms:modified xsi:type="dcterms:W3CDTF">2022-02-24T08:29:53Z</dcterms:modified>
</cp:coreProperties>
</file>