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9" r:id="rId2"/>
    <p:sldId id="579" r:id="rId3"/>
    <p:sldId id="542" r:id="rId4"/>
    <p:sldId id="547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43" r:id="rId14"/>
    <p:sldId id="557" r:id="rId15"/>
    <p:sldId id="558" r:id="rId16"/>
    <p:sldId id="559" r:id="rId17"/>
    <p:sldId id="560" r:id="rId18"/>
    <p:sldId id="561" r:id="rId19"/>
    <p:sldId id="566" r:id="rId20"/>
    <p:sldId id="567" r:id="rId21"/>
    <p:sldId id="568" r:id="rId22"/>
    <p:sldId id="544" r:id="rId23"/>
    <p:sldId id="562" r:id="rId24"/>
    <p:sldId id="564" r:id="rId25"/>
    <p:sldId id="565" r:id="rId26"/>
    <p:sldId id="545" r:id="rId27"/>
    <p:sldId id="569" r:id="rId28"/>
    <p:sldId id="570" r:id="rId29"/>
    <p:sldId id="571" r:id="rId30"/>
    <p:sldId id="546" r:id="rId31"/>
    <p:sldId id="572" r:id="rId32"/>
    <p:sldId id="573" r:id="rId33"/>
    <p:sldId id="574" r:id="rId34"/>
    <p:sldId id="575" r:id="rId35"/>
    <p:sldId id="580" r:id="rId36"/>
    <p:sldId id="581" r:id="rId37"/>
    <p:sldId id="578" r:id="rId38"/>
    <p:sldId id="58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5B9BD5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C4B82-B9E5-4507-B0D3-1B63853EC58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D48BE-267D-4B59-ADE4-43764D46B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D48BE-267D-4B59-ADE4-43764D46B7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18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622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3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5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2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7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9F2-1FBE-4FC8-AA3B-1FA735F4211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8D9C61-DA70-48B3-8DF6-F8AF6E52F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2020-on-discriminative-vs-generative-classifiers-a-comparison-of-logistic-regression-and-naive-bayes.pdf" TargetMode="External"/><Relationship Id="rId2" Type="http://schemas.openxmlformats.org/officeDocument/2006/relationships/hyperlink" Target="http://www.cs.cmu.edu/~tom/mlbook/NBayesLogReg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58196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71595" y="378769"/>
                <a:ext cx="7865031" cy="579819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Predict 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”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1595" y="378769"/>
                <a:ext cx="7865031" cy="5798194"/>
              </a:xfrm>
              <a:blipFill>
                <a:blip r:embed="rId3"/>
                <a:stretch>
                  <a:fillRect l="-20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95648" y="237728"/>
            <a:ext cx="3875947" cy="3358089"/>
            <a:chOff x="195648" y="237728"/>
            <a:chExt cx="3875947" cy="335808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133622" y="237728"/>
              <a:ext cx="0" cy="315681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95648" y="2126283"/>
              <a:ext cx="3875947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Multiply 7"/>
            <p:cNvSpPr/>
            <p:nvPr/>
          </p:nvSpPr>
          <p:spPr>
            <a:xfrm>
              <a:off x="2978668" y="646002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1511997" y="1646103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757817" y="1915034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653788" y="2380868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2058461" y="1513325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306592" y="2058709"/>
              <a:ext cx="375805" cy="3400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998206" y="820778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402858" y="174434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3337229" y="1646103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1965520" y="3255753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564949" y="297949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1837887" y="662356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Multiply 19"/>
            <p:cNvSpPr/>
            <p:nvPr/>
          </p:nvSpPr>
          <p:spPr>
            <a:xfrm>
              <a:off x="2961424" y="2838725"/>
              <a:ext cx="375805" cy="34006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5648" y="3598766"/>
            <a:ext cx="3875947" cy="3156813"/>
            <a:chOff x="195648" y="3598766"/>
            <a:chExt cx="3875947" cy="3156813"/>
          </a:xfrm>
        </p:grpSpPr>
        <p:grpSp>
          <p:nvGrpSpPr>
            <p:cNvPr id="26" name="Group 25"/>
            <p:cNvGrpSpPr/>
            <p:nvPr/>
          </p:nvGrpSpPr>
          <p:grpSpPr>
            <a:xfrm>
              <a:off x="195648" y="3598766"/>
              <a:ext cx="3875947" cy="3156813"/>
              <a:chOff x="195648" y="3598766"/>
              <a:chExt cx="3875947" cy="315681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2133622" y="3598766"/>
                <a:ext cx="0" cy="3156813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95648" y="5487321"/>
                <a:ext cx="3875947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Freeform 29"/>
            <p:cNvSpPr/>
            <p:nvPr/>
          </p:nvSpPr>
          <p:spPr>
            <a:xfrm>
              <a:off x="639483" y="3972123"/>
              <a:ext cx="2499528" cy="2234896"/>
            </a:xfrm>
            <a:custGeom>
              <a:avLst/>
              <a:gdLst>
                <a:gd name="connsiteX0" fmla="*/ 0 w 2541363"/>
                <a:gd name="connsiteY0" fmla="*/ 1376818 h 2219826"/>
                <a:gd name="connsiteX1" fmla="*/ 442259 w 2541363"/>
                <a:gd name="connsiteY1" fmla="*/ 689524 h 2219826"/>
                <a:gd name="connsiteX2" fmla="*/ 1374588 w 2541363"/>
                <a:gd name="connsiteY2" fmla="*/ 61995 h 2219826"/>
                <a:gd name="connsiteX3" fmla="*/ 1954306 w 2541363"/>
                <a:gd name="connsiteY3" fmla="*/ 85901 h 2219826"/>
                <a:gd name="connsiteX4" fmla="*/ 2498165 w 2541363"/>
                <a:gd name="connsiteY4" fmla="*/ 617806 h 2219826"/>
                <a:gd name="connsiteX5" fmla="*/ 2372659 w 2541363"/>
                <a:gd name="connsiteY5" fmla="*/ 1305101 h 2219826"/>
                <a:gd name="connsiteX6" fmla="*/ 1308847 w 2541363"/>
                <a:gd name="connsiteY6" fmla="*/ 910653 h 2219826"/>
                <a:gd name="connsiteX7" fmla="*/ 1852706 w 2541363"/>
                <a:gd name="connsiteY7" fmla="*/ 2010324 h 2219826"/>
                <a:gd name="connsiteX8" fmla="*/ 1261035 w 2541363"/>
                <a:gd name="connsiteY8" fmla="*/ 2219501 h 2219826"/>
                <a:gd name="connsiteX9" fmla="*/ 567765 w 2541363"/>
                <a:gd name="connsiteY9" fmla="*/ 2040206 h 2219826"/>
                <a:gd name="connsiteX10" fmla="*/ 23906 w 2541363"/>
                <a:gd name="connsiteY10" fmla="*/ 1424630 h 2219826"/>
                <a:gd name="connsiteX0" fmla="*/ 0 w 2541363"/>
                <a:gd name="connsiteY0" fmla="*/ 1376818 h 2219788"/>
                <a:gd name="connsiteX1" fmla="*/ 442259 w 2541363"/>
                <a:gd name="connsiteY1" fmla="*/ 689524 h 2219788"/>
                <a:gd name="connsiteX2" fmla="*/ 1374588 w 2541363"/>
                <a:gd name="connsiteY2" fmla="*/ 61995 h 2219788"/>
                <a:gd name="connsiteX3" fmla="*/ 1954306 w 2541363"/>
                <a:gd name="connsiteY3" fmla="*/ 85901 h 2219788"/>
                <a:gd name="connsiteX4" fmla="*/ 2498165 w 2541363"/>
                <a:gd name="connsiteY4" fmla="*/ 617806 h 2219788"/>
                <a:gd name="connsiteX5" fmla="*/ 2372659 w 2541363"/>
                <a:gd name="connsiteY5" fmla="*/ 1305101 h 2219788"/>
                <a:gd name="connsiteX6" fmla="*/ 1308847 w 2541363"/>
                <a:gd name="connsiteY6" fmla="*/ 910653 h 2219788"/>
                <a:gd name="connsiteX7" fmla="*/ 1852706 w 2541363"/>
                <a:gd name="connsiteY7" fmla="*/ 2010324 h 2219788"/>
                <a:gd name="connsiteX8" fmla="*/ 1261035 w 2541363"/>
                <a:gd name="connsiteY8" fmla="*/ 2219501 h 2219788"/>
                <a:gd name="connsiteX9" fmla="*/ 567765 w 2541363"/>
                <a:gd name="connsiteY9" fmla="*/ 2040206 h 2219788"/>
                <a:gd name="connsiteX10" fmla="*/ 41835 w 2541363"/>
                <a:gd name="connsiteY10" fmla="*/ 1472442 h 2219788"/>
                <a:gd name="connsiteX0" fmla="*/ 0 w 2499528"/>
                <a:gd name="connsiteY0" fmla="*/ 1508300 h 2219788"/>
                <a:gd name="connsiteX1" fmla="*/ 400424 w 2499528"/>
                <a:gd name="connsiteY1" fmla="*/ 689524 h 2219788"/>
                <a:gd name="connsiteX2" fmla="*/ 1332753 w 2499528"/>
                <a:gd name="connsiteY2" fmla="*/ 61995 h 2219788"/>
                <a:gd name="connsiteX3" fmla="*/ 1912471 w 2499528"/>
                <a:gd name="connsiteY3" fmla="*/ 85901 h 2219788"/>
                <a:gd name="connsiteX4" fmla="*/ 2456330 w 2499528"/>
                <a:gd name="connsiteY4" fmla="*/ 617806 h 2219788"/>
                <a:gd name="connsiteX5" fmla="*/ 2330824 w 2499528"/>
                <a:gd name="connsiteY5" fmla="*/ 1305101 h 2219788"/>
                <a:gd name="connsiteX6" fmla="*/ 1267012 w 2499528"/>
                <a:gd name="connsiteY6" fmla="*/ 910653 h 2219788"/>
                <a:gd name="connsiteX7" fmla="*/ 1810871 w 2499528"/>
                <a:gd name="connsiteY7" fmla="*/ 2010324 h 2219788"/>
                <a:gd name="connsiteX8" fmla="*/ 1219200 w 2499528"/>
                <a:gd name="connsiteY8" fmla="*/ 2219501 h 2219788"/>
                <a:gd name="connsiteX9" fmla="*/ 525930 w 2499528"/>
                <a:gd name="connsiteY9" fmla="*/ 2040206 h 2219788"/>
                <a:gd name="connsiteX10" fmla="*/ 0 w 2499528"/>
                <a:gd name="connsiteY10" fmla="*/ 1472442 h 2219788"/>
                <a:gd name="connsiteX0" fmla="*/ 0 w 2499528"/>
                <a:gd name="connsiteY0" fmla="*/ 1508300 h 2219788"/>
                <a:gd name="connsiteX1" fmla="*/ 400424 w 2499528"/>
                <a:gd name="connsiteY1" fmla="*/ 689524 h 2219788"/>
                <a:gd name="connsiteX2" fmla="*/ 1332753 w 2499528"/>
                <a:gd name="connsiteY2" fmla="*/ 61995 h 2219788"/>
                <a:gd name="connsiteX3" fmla="*/ 1912471 w 2499528"/>
                <a:gd name="connsiteY3" fmla="*/ 85901 h 2219788"/>
                <a:gd name="connsiteX4" fmla="*/ 2456330 w 2499528"/>
                <a:gd name="connsiteY4" fmla="*/ 617806 h 2219788"/>
                <a:gd name="connsiteX5" fmla="*/ 2330824 w 2499528"/>
                <a:gd name="connsiteY5" fmla="*/ 1305101 h 2219788"/>
                <a:gd name="connsiteX6" fmla="*/ 1267012 w 2499528"/>
                <a:gd name="connsiteY6" fmla="*/ 910653 h 2219788"/>
                <a:gd name="connsiteX7" fmla="*/ 1183341 w 2499528"/>
                <a:gd name="connsiteY7" fmla="*/ 1639783 h 2219788"/>
                <a:gd name="connsiteX8" fmla="*/ 1810871 w 2499528"/>
                <a:gd name="connsiteY8" fmla="*/ 2010324 h 2219788"/>
                <a:gd name="connsiteX9" fmla="*/ 1219200 w 2499528"/>
                <a:gd name="connsiteY9" fmla="*/ 2219501 h 2219788"/>
                <a:gd name="connsiteX10" fmla="*/ 525930 w 2499528"/>
                <a:gd name="connsiteY10" fmla="*/ 2040206 h 2219788"/>
                <a:gd name="connsiteX11" fmla="*/ 0 w 2499528"/>
                <a:gd name="connsiteY11" fmla="*/ 1472442 h 2219788"/>
                <a:gd name="connsiteX0" fmla="*/ 0 w 2499528"/>
                <a:gd name="connsiteY0" fmla="*/ 1508300 h 2234896"/>
                <a:gd name="connsiteX1" fmla="*/ 400424 w 2499528"/>
                <a:gd name="connsiteY1" fmla="*/ 689524 h 2234896"/>
                <a:gd name="connsiteX2" fmla="*/ 1332753 w 2499528"/>
                <a:gd name="connsiteY2" fmla="*/ 61995 h 2234896"/>
                <a:gd name="connsiteX3" fmla="*/ 1912471 w 2499528"/>
                <a:gd name="connsiteY3" fmla="*/ 85901 h 2234896"/>
                <a:gd name="connsiteX4" fmla="*/ 2456330 w 2499528"/>
                <a:gd name="connsiteY4" fmla="*/ 617806 h 2234896"/>
                <a:gd name="connsiteX5" fmla="*/ 2330824 w 2499528"/>
                <a:gd name="connsiteY5" fmla="*/ 1305101 h 2234896"/>
                <a:gd name="connsiteX6" fmla="*/ 1267012 w 2499528"/>
                <a:gd name="connsiteY6" fmla="*/ 910653 h 2234896"/>
                <a:gd name="connsiteX7" fmla="*/ 1183341 w 2499528"/>
                <a:gd name="connsiteY7" fmla="*/ 1639783 h 2234896"/>
                <a:gd name="connsiteX8" fmla="*/ 2211294 w 2499528"/>
                <a:gd name="connsiteY8" fmla="*/ 2159736 h 2234896"/>
                <a:gd name="connsiteX9" fmla="*/ 1219200 w 2499528"/>
                <a:gd name="connsiteY9" fmla="*/ 2219501 h 2234896"/>
                <a:gd name="connsiteX10" fmla="*/ 525930 w 2499528"/>
                <a:gd name="connsiteY10" fmla="*/ 2040206 h 2234896"/>
                <a:gd name="connsiteX11" fmla="*/ 0 w 2499528"/>
                <a:gd name="connsiteY11" fmla="*/ 1472442 h 223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99528" h="2234896">
                  <a:moveTo>
                    <a:pt x="0" y="1508300"/>
                  </a:moveTo>
                  <a:cubicBezTo>
                    <a:pt x="106580" y="1274221"/>
                    <a:pt x="178299" y="930575"/>
                    <a:pt x="400424" y="689524"/>
                  </a:cubicBezTo>
                  <a:cubicBezTo>
                    <a:pt x="622550" y="448473"/>
                    <a:pt x="1080745" y="162599"/>
                    <a:pt x="1332753" y="61995"/>
                  </a:cubicBezTo>
                  <a:cubicBezTo>
                    <a:pt x="1584761" y="-38609"/>
                    <a:pt x="1725208" y="-6734"/>
                    <a:pt x="1912471" y="85901"/>
                  </a:cubicBezTo>
                  <a:cubicBezTo>
                    <a:pt x="2099734" y="178536"/>
                    <a:pt x="2386605" y="414606"/>
                    <a:pt x="2456330" y="617806"/>
                  </a:cubicBezTo>
                  <a:cubicBezTo>
                    <a:pt x="2526055" y="821006"/>
                    <a:pt x="2529044" y="1256293"/>
                    <a:pt x="2330824" y="1305101"/>
                  </a:cubicBezTo>
                  <a:cubicBezTo>
                    <a:pt x="2132604" y="1353909"/>
                    <a:pt x="1458259" y="854873"/>
                    <a:pt x="1267012" y="910653"/>
                  </a:cubicBezTo>
                  <a:cubicBezTo>
                    <a:pt x="1075765" y="966433"/>
                    <a:pt x="1092698" y="1456504"/>
                    <a:pt x="1183341" y="1639783"/>
                  </a:cubicBezTo>
                  <a:cubicBezTo>
                    <a:pt x="1273984" y="1823062"/>
                    <a:pt x="2205318" y="2063116"/>
                    <a:pt x="2211294" y="2159736"/>
                  </a:cubicBezTo>
                  <a:cubicBezTo>
                    <a:pt x="2217270" y="2256356"/>
                    <a:pt x="1500094" y="2239423"/>
                    <a:pt x="1219200" y="2219501"/>
                  </a:cubicBezTo>
                  <a:cubicBezTo>
                    <a:pt x="938306" y="2199579"/>
                    <a:pt x="729130" y="2164716"/>
                    <a:pt x="525930" y="2040206"/>
                  </a:cubicBezTo>
                  <a:cubicBezTo>
                    <a:pt x="322730" y="1915696"/>
                    <a:pt x="168835" y="1713991"/>
                    <a:pt x="0" y="1472442"/>
                  </a:cubicBezTo>
                </a:path>
              </a:pathLst>
            </a:custGeom>
            <a:solidFill>
              <a:srgbClr val="00B05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49128" y="1202026"/>
            <a:ext cx="1876612" cy="1876612"/>
          </a:xfrm>
          <a:prstGeom prst="ellipse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the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/>
              <a:t>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Logistic regression hypothesis representation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Consider learning f: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is a vector of real-valued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⋯,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Boolean</a:t>
                </a:r>
              </a:p>
              <a:p>
                <a:pPr lvl="1"/>
                <a:r>
                  <a:rPr lang="en-US" sz="2800" dirty="0"/>
                  <a:t>Assume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Model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Gaussian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pPr lvl="1"/>
                <a:r>
                  <a:rPr lang="en-US" sz="2800" dirty="0"/>
                  <a:t>Model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800" dirty="0"/>
                  <a:t> as Bernoulli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800" dirty="0"/>
              </a:p>
              <a:p>
                <a:pPr lvl="2"/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 rotWithShape="1">
                <a:blip r:embed="rId3"/>
                <a:stretch>
                  <a:fillRect l="-1507" t="-2542" b="-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81823" y="6112586"/>
                <a:ext cx="5518370" cy="646331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What is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⋯,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dirty="0"/>
                  <a:t>?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823" y="6112586"/>
                <a:ext cx="5518370" cy="646331"/>
              </a:xfrm>
              <a:prstGeom prst="rect">
                <a:avLst/>
              </a:prstGeom>
              <a:blipFill>
                <a:blip r:embed="rId4"/>
                <a:stretch>
                  <a:fillRect l="-2612" t="-8403" r="-1632" b="-25210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2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3059" y="321276"/>
                <a:ext cx="10970741" cy="653672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=1|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 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</m:den>
                    </m:f>
                  </m:oMath>
                </a14:m>
                <a:endParaRPr lang="en-US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ea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))</m:t>
                        </m:r>
                      </m:den>
                    </m:f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=</m:t>
                    </m:r>
                  </m:oMath>
                </a14:m>
                <a:r>
                  <a:rPr lang="en-US" sz="3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𝑙𝑛</m:t>
                            </m:r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=1)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⋯,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059" y="321276"/>
                <a:ext cx="10970741" cy="65367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692458" y="4258768"/>
                <a:ext cx="4535152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458" y="4258768"/>
                <a:ext cx="4535152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513214" y="3488023"/>
            <a:ext cx="2310714" cy="696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3214" y="4250605"/>
            <a:ext cx="4815297" cy="1252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8481" y="4318491"/>
            <a:ext cx="1371600" cy="1035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H="1">
            <a:off x="8505492" y="499083"/>
            <a:ext cx="3686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Applying Bayes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 flipH="1">
                <a:off x="6617043" y="1261665"/>
                <a:ext cx="54678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Divide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17043" y="1261665"/>
                <a:ext cx="5467865" cy="584775"/>
              </a:xfrm>
              <a:prstGeom prst="rect">
                <a:avLst/>
              </a:prstGeom>
              <a:blipFill>
                <a:blip r:embed="rId4"/>
                <a:stretch>
                  <a:fillRect l="-278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flipH="1">
                <a:off x="9057751" y="2347066"/>
                <a:ext cx="32868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Apply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⁡(⋅))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57751" y="2347066"/>
                <a:ext cx="3286801" cy="584775"/>
              </a:xfrm>
              <a:prstGeom prst="rect">
                <a:avLst/>
              </a:prstGeom>
              <a:blipFill>
                <a:blip r:embed="rId5"/>
                <a:stretch>
                  <a:fillRect l="-482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flipH="1">
                <a:off x="9057751" y="3276254"/>
                <a:ext cx="315097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Plug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057751" y="3276254"/>
                <a:ext cx="3150974" cy="584775"/>
              </a:xfrm>
              <a:prstGeom prst="rect">
                <a:avLst/>
              </a:prstGeom>
              <a:blipFill>
                <a:blip r:embed="rId6"/>
                <a:stretch>
                  <a:fillRect l="-502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059" y="4384808"/>
                <a:ext cx="3862789" cy="1055482"/>
              </a:xfrm>
              <a:prstGeom prst="rect">
                <a:avLst/>
              </a:prstGeom>
              <a:ln w="38100"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" y="4384808"/>
                <a:ext cx="3862789" cy="10554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8977146" y="6075645"/>
            <a:ext cx="495467" cy="446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4335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416"/>
                <a:ext cx="10515600" cy="646258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Training set with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4000" dirty="0"/>
                  <a:t> 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40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sz="4000" dirty="0"/>
              </a:p>
              <a:p>
                <a:pPr marL="0" indent="0" algn="ctr">
                  <a:buNone/>
                </a:pPr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 algn="ctr">
                  <a:buNone/>
                </a:pPr>
                <a:r>
                  <a:rPr lang="en-US" sz="4400" dirty="0">
                    <a:solidFill>
                      <a:srgbClr val="FF0000"/>
                    </a:solidFill>
                  </a:rPr>
                  <a:t>How to choose parameters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416"/>
                <a:ext cx="10515600" cy="6462584"/>
              </a:xfrm>
              <a:blipFill>
                <a:blip r:embed="rId2"/>
                <a:stretch>
                  <a:fillRect l="-2087" t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14753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function for </a:t>
            </a:r>
            <a:r>
              <a:rPr lang="en-US" b="1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4552" y="1794453"/>
                <a:ext cx="1117256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5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5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5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5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5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5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5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35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5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500" b="0" i="0" dirty="0" smtClean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5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5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5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5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sz="35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300" b="0" i="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3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3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3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43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3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4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552" y="1794453"/>
                <a:ext cx="11172568" cy="4351338"/>
              </a:xfrm>
              <a:blipFill rotWithShape="1">
                <a:blip r:embed="rId2"/>
                <a:stretch>
                  <a:fillRect l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9770" y="3519273"/>
            <a:ext cx="7162133" cy="153464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for </a:t>
            </a:r>
            <a:r>
              <a:rPr lang="en-US" b="1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91171" cy="1473629"/>
              </a:xfrm>
              <a:ln w="76200">
                <a:solidFill>
                  <a:srgbClr val="00B050"/>
                </a:solidFill>
              </a:ln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91171" cy="1473629"/>
              </a:xfr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808095" y="3611891"/>
            <a:ext cx="0" cy="315681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14716" y="621002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59171" y="618392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171" y="6183929"/>
                <a:ext cx="513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4205" y="621002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05" y="6210026"/>
                <a:ext cx="5052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87309" y="360838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309" y="3608381"/>
                <a:ext cx="2070182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83663" y="6183928"/>
                <a:ext cx="12913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63" y="6183928"/>
                <a:ext cx="129131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1948116" y="3504391"/>
            <a:ext cx="2817341" cy="2683047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18535" y="3608381"/>
            <a:ext cx="0" cy="3156813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25156" y="6206516"/>
            <a:ext cx="3875947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169611" y="618041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611" y="6180419"/>
                <a:ext cx="5138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04645" y="6206516"/>
                <a:ext cx="5052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45" y="6206516"/>
                <a:ext cx="5052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47076" y="3608381"/>
                <a:ext cx="20701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076" y="3608381"/>
                <a:ext cx="207018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94103" y="6180418"/>
                <a:ext cx="12913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03" y="6180418"/>
                <a:ext cx="129131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 flipH="1">
            <a:off x="7362348" y="3512407"/>
            <a:ext cx="2816352" cy="2683047"/>
          </a:xfrm>
          <a:custGeom>
            <a:avLst/>
            <a:gdLst>
              <a:gd name="connsiteX0" fmla="*/ 2891482 w 2891482"/>
              <a:gd name="connsiteY0" fmla="*/ 2261286 h 2271360"/>
              <a:gd name="connsiteX1" fmla="*/ 642552 w 2891482"/>
              <a:gd name="connsiteY1" fmla="*/ 1927654 h 2271360"/>
              <a:gd name="connsiteX2" fmla="*/ 0 w 2891482"/>
              <a:gd name="connsiteY2" fmla="*/ 0 h 2271360"/>
              <a:gd name="connsiteX0" fmla="*/ 2891482 w 2891482"/>
              <a:gd name="connsiteY0" fmla="*/ 2261286 h 2262529"/>
              <a:gd name="connsiteX1" fmla="*/ 951471 w 2891482"/>
              <a:gd name="connsiteY1" fmla="*/ 1643449 h 2262529"/>
              <a:gd name="connsiteX2" fmla="*/ 0 w 2891482"/>
              <a:gd name="connsiteY2" fmla="*/ 0 h 2262529"/>
              <a:gd name="connsiteX0" fmla="*/ 2817341 w 2817341"/>
              <a:gd name="connsiteY0" fmla="*/ 2681415 h 2683047"/>
              <a:gd name="connsiteX1" fmla="*/ 877330 w 2817341"/>
              <a:gd name="connsiteY1" fmla="*/ 2063578 h 2683047"/>
              <a:gd name="connsiteX2" fmla="*/ 0 w 2817341"/>
              <a:gd name="connsiteY2" fmla="*/ 0 h 268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341" h="2683047">
                <a:moveTo>
                  <a:pt x="2817341" y="2681415"/>
                </a:moveTo>
                <a:cubicBezTo>
                  <a:pt x="1933833" y="2703039"/>
                  <a:pt x="1346887" y="2510480"/>
                  <a:pt x="877330" y="2063578"/>
                </a:cubicBezTo>
                <a:cubicBezTo>
                  <a:pt x="407773" y="1616676"/>
                  <a:pt x="80319" y="775386"/>
                  <a:pt x="0" y="0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3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−(1−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380"/>
              </a:xfrm>
              <a:blipFill>
                <a:blip r:embed="rId3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11114" y="2940908"/>
            <a:ext cx="0" cy="988541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5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/>
                  <a:t>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sz="3600" i="1" dirty="0"/>
              </a:p>
              <a:p>
                <a:endParaRPr lang="en-US" sz="32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14818" y="4560299"/>
                <a:ext cx="5477182" cy="1472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b="1" dirty="0"/>
                  <a:t>Prediction</a:t>
                </a:r>
                <a:r>
                  <a:rPr lang="en-US" sz="3600" dirty="0"/>
                  <a:t>: given new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    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818" y="4560299"/>
                <a:ext cx="5477182" cy="1472134"/>
              </a:xfrm>
              <a:prstGeom prst="rect">
                <a:avLst/>
              </a:prstGeom>
              <a:blipFill>
                <a:blip r:embed="rId3"/>
                <a:stretch>
                  <a:fillRect l="-3452" t="-6198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4541737"/>
                <a:ext cx="6096000" cy="15092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4000" b="1" dirty="0"/>
                  <a:t>Learning</a:t>
                </a:r>
                <a:r>
                  <a:rPr lang="en-US" sz="4000" dirty="0"/>
                  <a:t>: fit parameter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4000" dirty="0"/>
              </a:p>
              <a:p>
                <a:r>
                  <a:rPr lang="en-US" sz="4000" dirty="0"/>
                  <a:t>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1737"/>
                <a:ext cx="6096000" cy="1509259"/>
              </a:xfrm>
              <a:prstGeom prst="rect">
                <a:avLst/>
              </a:prstGeom>
              <a:blipFill>
                <a:blip r:embed="rId4"/>
                <a:stretch>
                  <a:fillRect l="-3600" t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4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</a:t>
            </a:r>
            <a:r>
              <a:rPr lang="en-US" b="1" dirty="0">
                <a:solidFill>
                  <a:srgbClr val="FF0000"/>
                </a:solidFill>
              </a:rPr>
              <a:t>cost</a:t>
            </a:r>
            <a:r>
              <a:rPr lang="en-US" dirty="0"/>
              <a:t> come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Training set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examples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 ⋯,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Maximum likelihood estimate for parameter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MLE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 ⋯,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Maximum </a:t>
                </a:r>
                <a:r>
                  <a:rPr lang="en-US" sz="3200" u="sng" dirty="0"/>
                  <a:t>conditional</a:t>
                </a:r>
                <a:r>
                  <a:rPr lang="en-US" sz="3200" dirty="0"/>
                  <a:t> likelihood estimate for parameter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353800" cy="5032375"/>
              </a:xfrm>
              <a:blipFill>
                <a:blip r:embed="rId2"/>
                <a:stretch>
                  <a:fillRect l="-1235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</p:spTree>
    <p:extLst>
      <p:ext uri="{BB962C8B-B14F-4D97-AF65-F5344CB8AC3E}">
        <p14:creationId xmlns:p14="http://schemas.microsoft.com/office/powerpoint/2010/main" val="398145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1303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8000"/>
                <a:ext cx="11353800" cy="5668963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/>
                  <a:t>Goal</a:t>
                </a:r>
                <a:r>
                  <a:rPr lang="en-US" sz="3200" dirty="0"/>
                  <a:t>: choose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to maximize conditional likelihood of training data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r>
                  <a:rPr lang="en-US" sz="3200" b="1" dirty="0"/>
                  <a:t>Training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⋯,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b="1" dirty="0"/>
                  <a:t>Data likelihood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3200" dirty="0"/>
              </a:p>
              <a:p>
                <a:r>
                  <a:rPr lang="en-US" sz="3200" b="1" dirty="0"/>
                  <a:t>Data conditional likelihood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8000"/>
                <a:ext cx="11353800" cy="5668963"/>
              </a:xfrm>
              <a:blipFill>
                <a:blip r:embed="rId2"/>
                <a:stretch>
                  <a:fillRect l="-1235" t="-2151" r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7029" y="5368754"/>
                <a:ext cx="8616141" cy="1096903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MCLE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29" y="5368754"/>
                <a:ext cx="8616141" cy="1096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3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conditional log-likelihood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54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00414" y="5217456"/>
                <a:ext cx="9191171" cy="1473629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360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14" y="5217456"/>
                <a:ext cx="9191171" cy="1473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1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1951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Goal: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(Simultaneously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  <a:blipFill>
                <a:blip r:embed="rId3"/>
                <a:stretch>
                  <a:fillRect l="-3160" t="-13274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21365" y="4798982"/>
                <a:ext cx="6667435" cy="1436675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65" y="4798982"/>
                <a:ext cx="6667435" cy="1436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199704" y="2951680"/>
            <a:ext cx="49090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Good news</a:t>
            </a:r>
            <a:r>
              <a:rPr lang="en-US" sz="2800" dirty="0"/>
              <a:t>: Convex function!</a:t>
            </a:r>
          </a:p>
          <a:p>
            <a:r>
              <a:rPr lang="en-US" sz="2800" b="1" dirty="0"/>
              <a:t>Bad news</a:t>
            </a:r>
            <a:r>
              <a:rPr lang="en-US" sz="2800" dirty="0"/>
              <a:t>: No analytical solution</a:t>
            </a:r>
          </a:p>
        </p:txBody>
      </p:sp>
    </p:spTree>
    <p:extLst>
      <p:ext uri="{BB962C8B-B14F-4D97-AF65-F5344CB8AC3E}">
        <p14:creationId xmlns:p14="http://schemas.microsoft.com/office/powerpoint/2010/main" val="372766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3008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Goal: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300890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(Simultaneously update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65" y="4108676"/>
                <a:ext cx="5980851" cy="690895"/>
              </a:xfrm>
              <a:prstGeom prst="rect">
                <a:avLst/>
              </a:prstGeom>
              <a:blipFill>
                <a:blip r:embed="rId3"/>
                <a:stretch>
                  <a:fillRect l="-3160" t="-13274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5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65125"/>
                <a:ext cx="10410371" cy="326344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b="1" dirty="0"/>
                  <a:t>Gradient descent for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Linear Regression</a:t>
                </a:r>
              </a:p>
              <a:p>
                <a:pPr marL="0" indent="0"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}</a:t>
                </a: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65125"/>
                <a:ext cx="10410371" cy="3263446"/>
              </a:xfrm>
              <a:blipFill>
                <a:blip r:embed="rId2"/>
                <a:stretch>
                  <a:fillRect l="-1464" t="-5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199" y="3628571"/>
                <a:ext cx="10410371" cy="32634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4000" b="1" dirty="0"/>
                  <a:t>Gradient descent for 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Logistic Regression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Repeat {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}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4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628571"/>
                <a:ext cx="10410371" cy="3263446"/>
              </a:xfrm>
              <a:prstGeom prst="rect">
                <a:avLst/>
              </a:prstGeom>
              <a:blipFill>
                <a:blip r:embed="rId3"/>
                <a:stretch>
                  <a:fillRect l="-1464" t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08276" y="1788048"/>
                <a:ext cx="3124125" cy="707886"/>
              </a:xfrm>
              <a:prstGeom prst="rect">
                <a:avLst/>
              </a:prstGeom>
              <a:ln w="762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76" y="1788048"/>
                <a:ext cx="3124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08276" y="4604024"/>
                <a:ext cx="4436920" cy="1312539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76" y="4604024"/>
                <a:ext cx="4436920" cy="1312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97970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MAP?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conditional likelihood estimate (MCLE)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conditional a posterior estimate (MCAP)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207029" y="2698125"/>
                <a:ext cx="8616141" cy="1096903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MCLE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29" y="2698125"/>
                <a:ext cx="8616141" cy="1096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07029" y="5028803"/>
                <a:ext cx="9823074" cy="1096903"/>
              </a:xfrm>
              <a:prstGeom prst="rect">
                <a:avLst/>
              </a:prstGeom>
              <a:ln w="762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MC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AP</m:t>
                        </m:r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029" y="5028803"/>
                <a:ext cx="9823074" cy="10969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2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3130" t="-46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choice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Normal distribution, zero mean, identity covariance</a:t>
                </a:r>
              </a:p>
              <a:p>
                <a:pPr lvl="1"/>
                <a:r>
                  <a:rPr lang="en-US" dirty="0"/>
                  <a:t>“Pushes” parameters towards zeros</a:t>
                </a:r>
              </a:p>
              <a:p>
                <a:r>
                  <a:rPr lang="en-US" dirty="0"/>
                  <a:t>Corresponds to </a:t>
                </a:r>
                <a:r>
                  <a:rPr lang="en-US" b="1" dirty="0"/>
                  <a:t>Regularization</a:t>
                </a:r>
              </a:p>
              <a:p>
                <a:pPr lvl="1"/>
                <a:r>
                  <a:rPr lang="en-US" dirty="0"/>
                  <a:t>Helps avoid very large weights and overfitting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Tom Mitchell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23975" y="4191000"/>
            <a:ext cx="7970309" cy="2495550"/>
            <a:chOff x="304800" y="1066800"/>
            <a:chExt cx="8077200" cy="2529018"/>
          </a:xfrm>
        </p:grpSpPr>
        <p:pic>
          <p:nvPicPr>
            <p:cNvPr id="4" name="Picture 9" descr="TP_tmp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57200" y="2895600"/>
              <a:ext cx="1143000" cy="69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12" descr="TP_tmp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81400" y="2905255"/>
              <a:ext cx="1292225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13" descr="TP_tmp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68341" y="2895600"/>
              <a:ext cx="1593850" cy="692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2" descr="\\.host\Shared Folders\guestrin\Desktop\Picture 1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04800" y="1066800"/>
              <a:ext cx="8077200" cy="168127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41383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vs.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b="1" dirty="0"/>
                  <a:t>Maximum conditional likelihood estimate (MCLE) </a:t>
                </a:r>
                <a:br>
                  <a:rPr lang="en-US" sz="3200" b="1" dirty="0"/>
                </a:br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b="1" dirty="0"/>
                  <a:t>Maximum conditional a posterior estimate (MCAP) </a:t>
                </a:r>
                <a:br>
                  <a:rPr lang="en-US" sz="3200" b="1" dirty="0"/>
                </a:br>
                <a:endParaRPr lang="en-US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𝛼𝜆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14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5969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FF0000"/>
                </a:solidFill>
              </a:rPr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5549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Email </a:t>
            </a:r>
            <a:r>
              <a:rPr lang="en-US" sz="3200" dirty="0" err="1"/>
              <a:t>foldering</a:t>
            </a:r>
            <a:r>
              <a:rPr lang="en-US" sz="3200" dirty="0"/>
              <a:t>/</a:t>
            </a:r>
            <a:r>
              <a:rPr lang="en-US" sz="3200" dirty="0" err="1"/>
              <a:t>taggning</a:t>
            </a:r>
            <a:r>
              <a:rPr lang="en-US" sz="3200" dirty="0"/>
              <a:t>: Work, Friends, Family, Hobby</a:t>
            </a:r>
          </a:p>
          <a:p>
            <a:endParaRPr lang="en-US" sz="3200" dirty="0"/>
          </a:p>
          <a:p>
            <a:r>
              <a:rPr lang="en-US" sz="3200" dirty="0"/>
              <a:t>Medical diagrams: Not ill, Cold, Flu</a:t>
            </a:r>
          </a:p>
          <a:p>
            <a:endParaRPr lang="en-US" sz="3200" dirty="0"/>
          </a:p>
          <a:p>
            <a:r>
              <a:rPr lang="en-US" sz="3200" dirty="0"/>
              <a:t>Weather: Sunny, Cloudy, Rain, Snow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2148696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Binary classification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13495" y="2844801"/>
            <a:ext cx="4249030" cy="3254597"/>
            <a:chOff x="713495" y="2844801"/>
            <a:chExt cx="4249030" cy="3254597"/>
          </a:xfrm>
        </p:grpSpPr>
        <p:grpSp>
          <p:nvGrpSpPr>
            <p:cNvPr id="4" name="Group 3"/>
            <p:cNvGrpSpPr/>
            <p:nvPr/>
          </p:nvGrpSpPr>
          <p:grpSpPr>
            <a:xfrm>
              <a:off x="713495" y="2844801"/>
              <a:ext cx="4249030" cy="2813868"/>
              <a:chOff x="380120" y="1825625"/>
              <a:chExt cx="5479201" cy="362853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213434" y="1993507"/>
                <a:ext cx="0" cy="3460652"/>
              </a:xfrm>
              <a:prstGeom prst="line">
                <a:avLst/>
              </a:prstGeom>
              <a:ln w="3810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V="1">
                <a:off x="960215" y="5053234"/>
                <a:ext cx="4899106" cy="1"/>
              </a:xfrm>
              <a:prstGeom prst="line">
                <a:avLst/>
              </a:prstGeom>
              <a:ln w="381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20" y="3268422"/>
                    <a:ext cx="959879" cy="8334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Multiply 8"/>
              <p:cNvSpPr/>
              <p:nvPr/>
            </p:nvSpPr>
            <p:spPr>
              <a:xfrm>
                <a:off x="2343294" y="223425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2522477" y="454550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1599124" y="4350829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y 11"/>
              <p:cNvSpPr/>
              <p:nvPr/>
            </p:nvSpPr>
            <p:spPr>
              <a:xfrm>
                <a:off x="3759685" y="215688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Multiply 12"/>
              <p:cNvSpPr/>
              <p:nvPr/>
            </p:nvSpPr>
            <p:spPr>
              <a:xfrm>
                <a:off x="4390476" y="3153127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Multiply 13"/>
              <p:cNvSpPr/>
              <p:nvPr/>
            </p:nvSpPr>
            <p:spPr>
              <a:xfrm>
                <a:off x="3904957" y="3392624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4592200" y="2468609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1568400" y="3371997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163351" y="3760474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3068110" y="3887227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1239029" y="2607051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ultiply 19"/>
              <p:cNvSpPr/>
              <p:nvPr/>
            </p:nvSpPr>
            <p:spPr>
              <a:xfrm>
                <a:off x="3113842" y="2524122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Multiply 20"/>
              <p:cNvSpPr/>
              <p:nvPr/>
            </p:nvSpPr>
            <p:spPr>
              <a:xfrm>
                <a:off x="4820810" y="3995920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2410207" y="3260860"/>
                <a:ext cx="422031" cy="37279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Multiply 22"/>
              <p:cNvSpPr/>
              <p:nvPr/>
            </p:nvSpPr>
            <p:spPr>
              <a:xfrm>
                <a:off x="2964348" y="1825625"/>
                <a:ext cx="422031" cy="372794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7931" y="5453067"/>
                  <a:ext cx="530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6199822" y="1825625"/>
            <a:ext cx="5170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Multiclass classification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661452" y="2974991"/>
            <a:ext cx="0" cy="2683678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465085" y="5347758"/>
            <a:ext cx="3799176" cy="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015231" y="3963666"/>
                <a:ext cx="7443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231" y="3963666"/>
                <a:ext cx="7443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Isosceles Triangle 54"/>
          <p:cNvSpPr/>
          <p:nvPr/>
        </p:nvSpPr>
        <p:spPr>
          <a:xfrm>
            <a:off x="7676594" y="4954020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960548" y="4803055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y 56"/>
          <p:cNvSpPr/>
          <p:nvPr/>
        </p:nvSpPr>
        <p:spPr>
          <a:xfrm>
            <a:off x="8636028" y="3101688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Multiply 57"/>
          <p:cNvSpPr/>
          <p:nvPr/>
        </p:nvSpPr>
        <p:spPr>
          <a:xfrm>
            <a:off x="9125196" y="3874257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Multiply 58"/>
          <p:cNvSpPr/>
          <p:nvPr/>
        </p:nvSpPr>
        <p:spPr>
          <a:xfrm>
            <a:off x="9616994" y="3852448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0" name="Multiply 59"/>
          <p:cNvSpPr/>
          <p:nvPr/>
        </p:nvSpPr>
        <p:spPr>
          <a:xfrm>
            <a:off x="9281630" y="3343424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Isosceles Triangle 60"/>
          <p:cNvSpPr/>
          <p:nvPr/>
        </p:nvSpPr>
        <p:spPr>
          <a:xfrm>
            <a:off x="6936723" y="4043987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7398097" y="4345244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/>
          <p:cNvSpPr/>
          <p:nvPr/>
        </p:nvSpPr>
        <p:spPr>
          <a:xfrm>
            <a:off x="8099723" y="4443539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8475601" y="3563352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6" name="Multiply 65"/>
          <p:cNvSpPr/>
          <p:nvPr/>
        </p:nvSpPr>
        <p:spPr>
          <a:xfrm>
            <a:off x="9458913" y="4527829"/>
            <a:ext cx="327278" cy="2890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Isosceles Triangle 66"/>
          <p:cNvSpPr/>
          <p:nvPr/>
        </p:nvSpPr>
        <p:spPr>
          <a:xfrm>
            <a:off x="7589530" y="3957802"/>
            <a:ext cx="327278" cy="2890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799667" y="5453067"/>
                <a:ext cx="53080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667" y="5453067"/>
                <a:ext cx="5308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6960548" y="2844801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410009" y="2661137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19815" y="2837622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07087" y="3240659"/>
            <a:ext cx="303453" cy="3034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(one-vs-rest)</a:t>
            </a:r>
          </a:p>
        </p:txBody>
      </p:sp>
      <p:sp>
        <p:nvSpPr>
          <p:cNvPr id="22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39281" y="1690688"/>
            <a:ext cx="5170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4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01935" y="1690688"/>
            <a:ext cx="3827152" cy="2873355"/>
            <a:chOff x="601935" y="1690688"/>
            <a:chExt cx="3827152" cy="287335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601935" y="2299235"/>
                  <a:ext cx="663920" cy="576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5" y="2299235"/>
                  <a:ext cx="663920" cy="5764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/>
            <p:cNvSpPr/>
            <p:nvPr/>
          </p:nvSpPr>
          <p:spPr>
            <a:xfrm>
              <a:off x="2121088" y="3735762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1482431" y="36011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976829" y="208362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8" name="Multiply 57"/>
            <p:cNvSpPr/>
            <p:nvPr/>
          </p:nvSpPr>
          <p:spPr>
            <a:xfrm>
              <a:off x="3413129" y="2772697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9" name="Multiply 58"/>
            <p:cNvSpPr/>
            <p:nvPr/>
          </p:nvSpPr>
          <p:spPr>
            <a:xfrm>
              <a:off x="3851775" y="275324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0" name="Multiply 59"/>
            <p:cNvSpPr/>
            <p:nvPr/>
          </p:nvSpPr>
          <p:spPr>
            <a:xfrm>
              <a:off x="3552656" y="229923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1461181" y="292408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1872690" y="3192781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2498487" y="328045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y 64"/>
            <p:cNvSpPr/>
            <p:nvPr/>
          </p:nvSpPr>
          <p:spPr>
            <a:xfrm>
              <a:off x="2833741" y="2495394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" name="Multiply 65"/>
            <p:cNvSpPr/>
            <p:nvPr/>
          </p:nvSpPr>
          <p:spPr>
            <a:xfrm>
              <a:off x="3710779" y="3355633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2043434" y="28472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113024" y="3987566"/>
                  <a:ext cx="473436" cy="5764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024" y="3987566"/>
                  <a:ext cx="473436" cy="576477"/>
                </a:xfrm>
                <a:prstGeom prst="rect">
                  <a:avLst/>
                </a:prstGeom>
                <a:blipFill>
                  <a:blip r:embed="rId3"/>
                  <a:stretch>
                    <a:fillRect r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/>
            <p:cNvSpPr/>
            <p:nvPr/>
          </p:nvSpPr>
          <p:spPr>
            <a:xfrm>
              <a:off x="1482431" y="1854502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883315" y="1690688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248830" y="1848099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02324" y="2207577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71241" y="4573511"/>
            <a:ext cx="3652950" cy="1384995"/>
            <a:chOff x="968477" y="4808824"/>
            <a:chExt cx="3652950" cy="1384995"/>
          </a:xfrm>
        </p:grpSpPr>
        <p:sp>
          <p:nvSpPr>
            <p:cNvPr id="49" name="Isosceles Triangle 48"/>
            <p:cNvSpPr/>
            <p:nvPr/>
          </p:nvSpPr>
          <p:spPr>
            <a:xfrm>
              <a:off x="2267041" y="4906255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2238204" y="5764462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259454" y="5388144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8477" y="4808824"/>
              <a:ext cx="365295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/>
                <a:t>Class 1:</a:t>
              </a:r>
            </a:p>
            <a:p>
              <a:r>
                <a:rPr lang="en-US" sz="2800" dirty="0"/>
                <a:t>Class 2: </a:t>
              </a:r>
            </a:p>
            <a:p>
              <a:r>
                <a:rPr lang="en-US" sz="2800" dirty="0"/>
                <a:t>Class 3: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8200" y="5952653"/>
                <a:ext cx="6664197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=1, 2, 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52653"/>
                <a:ext cx="6664197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/>
          <p:cNvGrpSpPr/>
          <p:nvPr/>
        </p:nvGrpSpPr>
        <p:grpSpPr>
          <a:xfrm>
            <a:off x="8333359" y="360845"/>
            <a:ext cx="3442701" cy="1986130"/>
            <a:chOff x="523996" y="1690688"/>
            <a:chExt cx="4384117" cy="267356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23996" y="2315675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96" y="2315675"/>
                  <a:ext cx="868308" cy="7871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Isosceles Triangle 122"/>
            <p:cNvSpPr/>
            <p:nvPr/>
          </p:nvSpPr>
          <p:spPr>
            <a:xfrm>
              <a:off x="2121088" y="3735762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1482431" y="36011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5" name="Oval 124"/>
            <p:cNvSpPr/>
            <p:nvPr/>
          </p:nvSpPr>
          <p:spPr>
            <a:xfrm>
              <a:off x="2976829" y="208362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3413129" y="2772697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3851775" y="275324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3552656" y="229923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1461181" y="292408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1872690" y="3192781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2498487" y="328045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833741" y="2495394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3710779" y="335563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2043434" y="2847213"/>
              <a:ext cx="291907" cy="25785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4434676" y="3569675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76" y="3569675"/>
                  <a:ext cx="473437" cy="787176"/>
                </a:xfrm>
                <a:prstGeom prst="rect">
                  <a:avLst/>
                </a:prstGeom>
                <a:blipFill>
                  <a:blip r:embed="rId6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/>
            <p:cNvSpPr/>
            <p:nvPr/>
          </p:nvSpPr>
          <p:spPr>
            <a:xfrm>
              <a:off x="1482431" y="1854502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883315" y="1690688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8" name="Oval 137"/>
            <p:cNvSpPr/>
            <p:nvPr/>
          </p:nvSpPr>
          <p:spPr>
            <a:xfrm>
              <a:off x="2248830" y="1848099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9" name="Oval 138"/>
            <p:cNvSpPr/>
            <p:nvPr/>
          </p:nvSpPr>
          <p:spPr>
            <a:xfrm>
              <a:off x="1702324" y="2207577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8320309" y="2560193"/>
            <a:ext cx="3455801" cy="2002854"/>
            <a:chOff x="522273" y="1690688"/>
            <a:chExt cx="4400799" cy="2696078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22273" y="2265833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73" y="2265833"/>
                  <a:ext cx="868308" cy="7871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Oval 185"/>
            <p:cNvSpPr/>
            <p:nvPr/>
          </p:nvSpPr>
          <p:spPr>
            <a:xfrm>
              <a:off x="2121088" y="3735762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7" name="Oval 186"/>
            <p:cNvSpPr/>
            <p:nvPr/>
          </p:nvSpPr>
          <p:spPr>
            <a:xfrm>
              <a:off x="1482431" y="36011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8" name="Oval 187"/>
            <p:cNvSpPr/>
            <p:nvPr/>
          </p:nvSpPr>
          <p:spPr>
            <a:xfrm>
              <a:off x="2976829" y="208362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3413129" y="2772697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3851775" y="275324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3552656" y="2299235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1461181" y="292408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3" name="Oval 192"/>
            <p:cNvSpPr/>
            <p:nvPr/>
          </p:nvSpPr>
          <p:spPr>
            <a:xfrm>
              <a:off x="1872690" y="3192781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4" name="Oval 193"/>
            <p:cNvSpPr/>
            <p:nvPr/>
          </p:nvSpPr>
          <p:spPr>
            <a:xfrm>
              <a:off x="2498487" y="328045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5" name="Oval 194"/>
            <p:cNvSpPr/>
            <p:nvPr/>
          </p:nvSpPr>
          <p:spPr>
            <a:xfrm>
              <a:off x="2833741" y="2495394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3710779" y="335563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2043434" y="28472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4449635" y="3599590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35" y="3599590"/>
                  <a:ext cx="473437" cy="787176"/>
                </a:xfrm>
                <a:prstGeom prst="rect">
                  <a:avLst/>
                </a:prstGeom>
                <a:blipFill>
                  <a:blip r:embed="rId8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ectangle 198"/>
            <p:cNvSpPr/>
            <p:nvPr/>
          </p:nvSpPr>
          <p:spPr>
            <a:xfrm>
              <a:off x="1482431" y="1854502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883315" y="1690688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248830" y="1848099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1702324" y="2207577"/>
              <a:ext cx="270657" cy="2706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8399792" y="4677592"/>
            <a:ext cx="3357003" cy="1986130"/>
            <a:chOff x="601935" y="1690688"/>
            <a:chExt cx="4274985" cy="2673566"/>
          </a:xfrm>
        </p:grpSpPr>
        <p:cxnSp>
          <p:nvCxnSpPr>
            <p:cNvPr id="204" name="Straight Connector 203"/>
            <p:cNvCxnSpPr/>
            <p:nvPr/>
          </p:nvCxnSpPr>
          <p:spPr>
            <a:xfrm>
              <a:off x="1215660" y="1970621"/>
              <a:ext cx="0" cy="2393633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V="1">
              <a:off x="1040516" y="4086946"/>
              <a:ext cx="3388571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601935" y="2299234"/>
                  <a:ext cx="868308" cy="787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35" y="2299234"/>
                  <a:ext cx="868308" cy="7871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Oval 206"/>
            <p:cNvSpPr/>
            <p:nvPr/>
          </p:nvSpPr>
          <p:spPr>
            <a:xfrm>
              <a:off x="2121088" y="3735762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82431" y="36011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2976829" y="208362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413129" y="2772697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3851775" y="275324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3552656" y="2299235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461181" y="292408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4" name="Oval 213"/>
            <p:cNvSpPr/>
            <p:nvPr/>
          </p:nvSpPr>
          <p:spPr>
            <a:xfrm>
              <a:off x="1872690" y="3192781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5" name="Oval 214"/>
            <p:cNvSpPr/>
            <p:nvPr/>
          </p:nvSpPr>
          <p:spPr>
            <a:xfrm>
              <a:off x="2498487" y="328045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2833741" y="2495394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710779" y="3355633"/>
              <a:ext cx="291907" cy="257851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2043434" y="2847213"/>
              <a:ext cx="291907" cy="257851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4403483" y="3577077"/>
                  <a:ext cx="473437" cy="7871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3483" y="3577077"/>
                  <a:ext cx="473437" cy="787176"/>
                </a:xfrm>
                <a:prstGeom prst="rect">
                  <a:avLst/>
                </a:prstGeom>
                <a:blipFill>
                  <a:blip r:embed="rId10"/>
                  <a:stretch>
                    <a:fillRect r="-196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Oval 219"/>
            <p:cNvSpPr/>
            <p:nvPr/>
          </p:nvSpPr>
          <p:spPr>
            <a:xfrm>
              <a:off x="1482431" y="1854502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1" name="Oval 220"/>
            <p:cNvSpPr/>
            <p:nvPr/>
          </p:nvSpPr>
          <p:spPr>
            <a:xfrm>
              <a:off x="1883315" y="1690688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2" name="Oval 221"/>
            <p:cNvSpPr/>
            <p:nvPr/>
          </p:nvSpPr>
          <p:spPr>
            <a:xfrm>
              <a:off x="2248830" y="1848099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" name="Oval 222"/>
            <p:cNvSpPr/>
            <p:nvPr/>
          </p:nvSpPr>
          <p:spPr>
            <a:xfrm>
              <a:off x="1702324" y="2207577"/>
              <a:ext cx="270657" cy="27065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34" name="Straight Arrow Connector 33"/>
          <p:cNvCxnSpPr>
            <a:stCxn id="27" idx="3"/>
          </p:cNvCxnSpPr>
          <p:nvPr/>
        </p:nvCxnSpPr>
        <p:spPr>
          <a:xfrm flipV="1">
            <a:off x="5809995" y="1597694"/>
            <a:ext cx="2255299" cy="2268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27" idx="3"/>
          </p:cNvCxnSpPr>
          <p:nvPr/>
        </p:nvCxnSpPr>
        <p:spPr>
          <a:xfrm flipV="1">
            <a:off x="5809995" y="3768464"/>
            <a:ext cx="2380797" cy="97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7" idx="3"/>
          </p:cNvCxnSpPr>
          <p:nvPr/>
        </p:nvCxnSpPr>
        <p:spPr>
          <a:xfrm>
            <a:off x="5809995" y="3866357"/>
            <a:ext cx="2267296" cy="1935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661257" y="1413467"/>
                <a:ext cx="118769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57" y="1413467"/>
                <a:ext cx="1187697" cy="5597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896338" y="3254088"/>
                <a:ext cx="118769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338" y="3254088"/>
                <a:ext cx="1187697" cy="559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454064" y="5243592"/>
                <a:ext cx="118769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64" y="5243592"/>
                <a:ext cx="1187697" cy="5597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4000" dirty="0"/>
                  <a:t>Train a logistic regression classifier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4000" dirty="0"/>
                  <a:t> for each class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to predict the probability that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:r>
                  <a:rPr lang="en-US" sz="4000" dirty="0"/>
                  <a:t>Given a new input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, pick the class </a:t>
                </a:r>
                <a14:m>
                  <m:oMath xmlns:m="http://schemas.openxmlformats.org/officeDocument/2006/math"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that maximizes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4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4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3952098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5326856" cy="58118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4000" b="1" dirty="0"/>
                  <a:t>Generative Approach</a:t>
                </a:r>
              </a:p>
              <a:p>
                <a:pPr marL="0" indent="0">
                  <a:buNone/>
                </a:pPr>
                <a:r>
                  <a:rPr lang="en-US" sz="3600" dirty="0"/>
                  <a:t>Ex: </a:t>
                </a:r>
                <a:r>
                  <a:rPr lang="en-US" sz="3600" dirty="0">
                    <a:solidFill>
                      <a:srgbClr val="008000"/>
                    </a:solidFill>
                  </a:rPr>
                  <a:t>Na</a:t>
                </a:r>
                <a:r>
                  <a:rPr lang="fr-FR" sz="3600" dirty="0">
                    <a:solidFill>
                      <a:srgbClr val="008000"/>
                    </a:solidFill>
                  </a:rPr>
                  <a:t>ï</a:t>
                </a:r>
                <a:r>
                  <a:rPr lang="en-US" sz="3600" dirty="0" err="1">
                    <a:solidFill>
                      <a:srgbClr val="008000"/>
                    </a:solidFill>
                  </a:rPr>
                  <a:t>ve</a:t>
                </a:r>
                <a:r>
                  <a:rPr lang="en-US" sz="3600" dirty="0">
                    <a:solidFill>
                      <a:srgbClr val="008000"/>
                    </a:solidFill>
                  </a:rPr>
                  <a:t> Bayes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rgbClr val="008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Prediction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5326856" cy="5811838"/>
              </a:xfrm>
              <a:blipFill>
                <a:blip r:embed="rId2"/>
                <a:stretch>
                  <a:fillRect l="-3551" t="-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410325" y="1825625"/>
            <a:ext cx="4943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257925" y="365126"/>
                <a:ext cx="5729288" cy="6271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4000" b="1" dirty="0"/>
                  <a:t>Discriminative Approach</a:t>
                </a:r>
              </a:p>
              <a:p>
                <a:pPr marL="0" indent="0">
                  <a:buNone/>
                </a:pPr>
                <a:r>
                  <a:rPr lang="en-US" sz="3600" dirty="0"/>
                  <a:t>Ex: </a:t>
                </a:r>
                <a:r>
                  <a:rPr lang="en-US" sz="3600" dirty="0">
                    <a:solidFill>
                      <a:srgbClr val="00B050"/>
                    </a:solidFill>
                  </a:rPr>
                  <a:t>Logistic regression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directly</a:t>
                </a:r>
              </a:p>
              <a:p>
                <a:pPr marL="0" indent="0">
                  <a:buNone/>
                </a:pPr>
                <a:r>
                  <a:rPr lang="en-US" dirty="0"/>
                  <a:t>(Or a discriminant function: e.g., SVM)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Prediction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925" y="365126"/>
                <a:ext cx="5729288" cy="6271418"/>
              </a:xfrm>
              <a:prstGeom prst="rect">
                <a:avLst/>
              </a:prstGeom>
              <a:blipFill>
                <a:blip r:embed="rId3"/>
                <a:stretch>
                  <a:fillRect l="-3301" t="-2721" r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518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 M. Mitchell</a:t>
            </a:r>
            <a:br>
              <a:rPr lang="en-US" dirty="0"/>
            </a:br>
            <a:r>
              <a:rPr lang="en-US" dirty="0"/>
              <a:t>Generative and discriminative classifiers: Naïve Bayes and Logistic Regression</a:t>
            </a:r>
            <a:br>
              <a:rPr lang="en-US" dirty="0"/>
            </a:br>
            <a:r>
              <a:rPr lang="en-US" dirty="0">
                <a:hlinkClick r:id="rId2"/>
              </a:rPr>
              <a:t>http://www.cs.cmu.edu/~tom/mlbook/NBayesLogReg.pdf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Andrew Ng, Michael Jordan</a:t>
            </a:r>
            <a:br>
              <a:rPr lang="en-US" dirty="0"/>
            </a:br>
            <a:r>
              <a:rPr lang="en-US" dirty="0"/>
              <a:t>On discriminative vs. generative classifiers: A comparison of logistic regression and naive </a:t>
            </a:r>
            <a:r>
              <a:rPr lang="en-US" dirty="0" err="1"/>
              <a:t>bayes</a:t>
            </a:r>
            <a:br>
              <a:rPr lang="en-US" dirty="0"/>
            </a:br>
            <a:r>
              <a:rPr lang="en-US" dirty="0">
                <a:hlinkClick r:id="rId3"/>
              </a:rPr>
              <a:t>http://papers.nips.cc/paper/2020-on-discriminative-vs-generative-classifiers-a-comparison-of-logistic-regression-and-naive-bayes.pd</a:t>
            </a:r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0902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9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Hypothesis representation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Cost function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Logistic regression with gradient descent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Regularization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Multi-class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48376" y="1795244"/>
                <a:ext cx="2735301" cy="824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1795244"/>
                <a:ext cx="2735301" cy="824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048376" y="2864650"/>
                <a:ext cx="6219825" cy="1000119"/>
              </a:xfrm>
              <a:prstGeom prst="rect">
                <a:avLst/>
              </a:prstGeom>
              <a:ln w="76200"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2864650"/>
                <a:ext cx="6219825" cy="1000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48376" y="4322409"/>
                <a:ext cx="5257800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4322409"/>
                <a:ext cx="5257800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41058" y="5164520"/>
                <a:ext cx="6250942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58" y="5164520"/>
                <a:ext cx="6250942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48376" y="6193643"/>
                <a:ext cx="1700337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6" y="6193643"/>
                <a:ext cx="1700337" cy="573555"/>
              </a:xfrm>
              <a:prstGeom prst="rect">
                <a:avLst/>
              </a:prstGeom>
              <a:blipFill>
                <a:blip r:embed="rId6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9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 Vector Machine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4" name="Picture 4" descr="File:Kernel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56" y="3871912"/>
            <a:ext cx="5361688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22310"/>
              </a:xfrm>
            </p:spPr>
            <p:txBody>
              <a:bodyPr>
                <a:normAutofit/>
              </a:bodyPr>
              <a:lstStyle/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Threshold classifier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at 0.5</a:t>
                </a:r>
              </a:p>
              <a:p>
                <a:pPr lvl="1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≥0.5,</m:t>
                    </m:r>
                  </m:oMath>
                </a14:m>
                <a:r>
                  <a:rPr lang="en-US" sz="3200" b="0" dirty="0"/>
                  <a:t> predict </a:t>
                </a:r>
                <a:r>
                  <a:rPr lang="en-US" sz="3200" dirty="0"/>
                  <a:t>“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”</a:t>
                </a:r>
                <a:endParaRPr lang="en-US" sz="3200" b="0" dirty="0"/>
              </a:p>
              <a:p>
                <a:pPr lvl="1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3200" dirty="0"/>
                  <a:t>, predict “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22310"/>
              </a:xfr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662530" y="365125"/>
            <a:ext cx="8866939" cy="3014016"/>
            <a:chOff x="1991669" y="905528"/>
            <a:chExt cx="7334641" cy="249316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58556" y="905528"/>
              <a:ext cx="0" cy="227662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3305337" y="2781223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91669" y="1859173"/>
              <a:ext cx="1580736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Malignant?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2140" y="2596557"/>
              <a:ext cx="900611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0 (No)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2139" y="1275167"/>
              <a:ext cx="938959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1 (Yes)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40474" y="2965889"/>
              <a:ext cx="1461610" cy="4328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Tumor Size</a:t>
              </a:r>
            </a:p>
          </p:txBody>
        </p:sp>
        <p:sp>
          <p:nvSpPr>
            <p:cNvPr id="10" name="Multiply 9"/>
            <p:cNvSpPr/>
            <p:nvPr/>
          </p:nvSpPr>
          <p:spPr>
            <a:xfrm>
              <a:off x="3736213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6499051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5539748" y="2589876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4516265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4877644" y="2596557"/>
              <a:ext cx="422031" cy="372794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607702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6" name="Multiply 15"/>
            <p:cNvSpPr/>
            <p:nvPr/>
          </p:nvSpPr>
          <p:spPr>
            <a:xfrm>
              <a:off x="6917399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7" name="Multiply 16"/>
            <p:cNvSpPr/>
            <p:nvPr/>
          </p:nvSpPr>
          <p:spPr>
            <a:xfrm>
              <a:off x="7663391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8" name="Multiply 17"/>
            <p:cNvSpPr/>
            <p:nvPr/>
          </p:nvSpPr>
          <p:spPr>
            <a:xfrm>
              <a:off x="8281930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  <p:sp>
          <p:nvSpPr>
            <p:cNvPr id="19" name="Multiply 18"/>
            <p:cNvSpPr/>
            <p:nvPr/>
          </p:nvSpPr>
          <p:spPr>
            <a:xfrm>
              <a:off x="8575007" y="135671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FF0000"/>
                </a:solidFill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V="1">
            <a:off x="3867665" y="365125"/>
            <a:ext cx="6876575" cy="3107125"/>
          </a:xfrm>
          <a:prstGeom prst="line">
            <a:avLst/>
          </a:prstGeom>
          <a:ln w="76200"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11574709" y="884948"/>
            <a:ext cx="510199" cy="4506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540018" y="617838"/>
            <a:ext cx="8458393" cy="261963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961383" y="3356005"/>
                <a:ext cx="2241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83" y="3356005"/>
                <a:ext cx="224176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Classification: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 (from linear regression) </a:t>
                </a:r>
                <a:br>
                  <a:rPr lang="en-US" sz="4000" dirty="0"/>
                </a:br>
                <a:r>
                  <a:rPr lang="en-US" sz="4000" dirty="0"/>
                  <a:t>can be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4000" dirty="0"/>
                  <a:t> 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Logistic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4000" dirty="0"/>
              </a:p>
              <a:p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Logistic regression is actually for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classification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4"/>
                <a:ext cx="10515600" cy="6492875"/>
              </a:xfrm>
              <a:blipFill>
                <a:blip r:embed="rId2"/>
                <a:stretch>
                  <a:fillRect l="-2087" t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423901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4029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/>
                  <a:t> 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where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Sigmoid function</a:t>
                </a:r>
              </a:p>
              <a:p>
                <a:r>
                  <a:rPr lang="en-US" sz="3600" dirty="0"/>
                  <a:t>Logistic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4029"/>
              </a:xfrm>
              <a:blipFill>
                <a:blip r:embed="rId2"/>
                <a:stretch>
                  <a:fillRect l="-1623" t="-3129" b="-9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0" y="1825624"/>
                <a:ext cx="5292474" cy="155626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4"/>
                <a:ext cx="5292474" cy="1556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037" y="3666042"/>
            <a:ext cx="4459787" cy="29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32814" y="6396335"/>
                <a:ext cx="437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814" y="6396335"/>
                <a:ext cx="4378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939026" y="4764338"/>
                <a:ext cx="857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026" y="4764338"/>
                <a:ext cx="857222" cy="461665"/>
              </a:xfrm>
              <a:prstGeom prst="rect">
                <a:avLst/>
              </a:prstGeom>
              <a:blipFill>
                <a:blip r:embed="rId6"/>
                <a:stretch>
                  <a:fillRect r="-141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hypothesis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estimated probability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on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Example: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tumorSize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0.7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Tell patient that 70% chance of tumor being malignant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2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99147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Suppose predict “y = 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predict “y = 0”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pic>
        <p:nvPicPr>
          <p:cNvPr id="4" name="Picture 2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513" y="502712"/>
            <a:ext cx="4459787" cy="296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22" y="3202396"/>
                <a:ext cx="17727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502" y="1601008"/>
                <a:ext cx="108189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2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2960" y="1825625"/>
                <a:ext cx="7399039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6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Predict “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”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−3+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2960" y="1825625"/>
                <a:ext cx="7399039" cy="4351338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56410" y="6492875"/>
            <a:ext cx="2235590" cy="365125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Slide credit: Andrew Ng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0120" y="1825626"/>
            <a:ext cx="5119019" cy="2956440"/>
            <a:chOff x="380120" y="1825625"/>
            <a:chExt cx="6601068" cy="381238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213434" y="1993507"/>
              <a:ext cx="0" cy="3460652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960215" y="5053232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495352" y="5237898"/>
              <a:ext cx="1317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Tumor Size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0120" y="3268422"/>
              <a:ext cx="5800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Age</a:t>
              </a:r>
            </a:p>
          </p:txBody>
        </p:sp>
        <p:sp>
          <p:nvSpPr>
            <p:cNvPr id="8" name="Multiply 7"/>
            <p:cNvSpPr/>
            <p:nvPr/>
          </p:nvSpPr>
          <p:spPr>
            <a:xfrm>
              <a:off x="2343294" y="223425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522477" y="454550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599124" y="4350829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y 10"/>
            <p:cNvSpPr/>
            <p:nvPr/>
          </p:nvSpPr>
          <p:spPr>
            <a:xfrm>
              <a:off x="3759685" y="2156885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Multiply 11"/>
            <p:cNvSpPr/>
            <p:nvPr/>
          </p:nvSpPr>
          <p:spPr>
            <a:xfrm>
              <a:off x="4390476" y="3153127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Multiply 12"/>
            <p:cNvSpPr/>
            <p:nvPr/>
          </p:nvSpPr>
          <p:spPr>
            <a:xfrm>
              <a:off x="3904957" y="3392624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Multiply 13"/>
            <p:cNvSpPr/>
            <p:nvPr/>
          </p:nvSpPr>
          <p:spPr>
            <a:xfrm>
              <a:off x="4592200" y="2468609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1568400" y="337199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163351" y="3760474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3068110" y="3887227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1239029" y="2607051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3113842" y="2524122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Multiply 20"/>
            <p:cNvSpPr/>
            <p:nvPr/>
          </p:nvSpPr>
          <p:spPr>
            <a:xfrm>
              <a:off x="4820810" y="3995920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410207" y="3260860"/>
              <a:ext cx="422031" cy="3727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ultiply 22"/>
            <p:cNvSpPr/>
            <p:nvPr/>
          </p:nvSpPr>
          <p:spPr>
            <a:xfrm>
              <a:off x="2964348" y="1825625"/>
              <a:ext cx="422031" cy="372794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480720" y="1993507"/>
              <a:ext cx="4023360" cy="3130061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091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rac{1}{1+e^{-x}}&#10;\]&#10;\end{document}&#10;"/>
  <p:tag name="FILENAME" val="TP_tmp"/>
  <p:tag name="FORMAT" val="png16m"/>
  <p:tag name="RES" val="1200"/>
  <p:tag name="BLEND" val="1"/>
  <p:tag name="TRANSPARENT" val="1"/>
  <p:tag name="TBUG" val="0"/>
  <p:tag name="ALLOWFS" val="0"/>
  <p:tag name="ORIGWIDTH" val="76"/>
  <p:tag name="PICTUREFILESIZE" val="73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rac{1}{1+e^{-2x}}&#10;\]&#10;\end{document}&#10;"/>
  <p:tag name="FILENAME" val="TP_tmp"/>
  <p:tag name="FORMAT" val="png16m"/>
  <p:tag name="RES" val="1200"/>
  <p:tag name="BLEND" val="1"/>
  <p:tag name="TRANSPARENT" val="1"/>
  <p:tag name="TBUG" val="0"/>
  <p:tag name="ALLOWFS" val="0"/>
  <p:tag name="ORIGWIDTH" val="86"/>
  <p:tag name="PICTUREFILESIZE" val="88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rac{1}{1+e^{-100x}}&#10;\]&#10;\end{document}&#10;"/>
  <p:tag name="FILENAME" val="TP_tmp"/>
  <p:tag name="FORMAT" val="png16m"/>
  <p:tag name="RES" val="1200"/>
  <p:tag name="BLEND" val="1"/>
  <p:tag name="TRANSPARENT" val="1"/>
  <p:tag name="TBUG" val="0"/>
  <p:tag name="ALLOWFS" val="0"/>
  <p:tag name="ORIGWIDTH" val="106"/>
  <p:tag name="PICTUREFILESIZE" val="10419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13421</TotalTime>
  <Words>1493</Words>
  <Application>Microsoft Office PowerPoint</Application>
  <PresentationFormat>Widescreen</PresentationFormat>
  <Paragraphs>325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Wingdings 3</vt:lpstr>
      <vt:lpstr>Facet</vt:lpstr>
      <vt:lpstr>Logistic Regression</vt:lpstr>
      <vt:lpstr>Logistic Regression</vt:lpstr>
      <vt:lpstr>Logistic Regression</vt:lpstr>
      <vt:lpstr>PowerPoint Presentation</vt:lpstr>
      <vt:lpstr>PowerPoint Presentation</vt:lpstr>
      <vt:lpstr>Hypothesis representation</vt:lpstr>
      <vt:lpstr>Interpretation of hypothesis output</vt:lpstr>
      <vt:lpstr>Logistic regression</vt:lpstr>
      <vt:lpstr>Decision boundary</vt:lpstr>
      <vt:lpstr>PowerPoint Presentation</vt:lpstr>
      <vt:lpstr>Where does the form come from?</vt:lpstr>
      <vt:lpstr>PowerPoint Presentation</vt:lpstr>
      <vt:lpstr>Logistic Regression</vt:lpstr>
      <vt:lpstr>PowerPoint Presentation</vt:lpstr>
      <vt:lpstr>Cost function for Linear Regression</vt:lpstr>
      <vt:lpstr>Cost function for Logistic Regression</vt:lpstr>
      <vt:lpstr>Logistic regression cost function</vt:lpstr>
      <vt:lpstr>Logistic regression</vt:lpstr>
      <vt:lpstr>Where does the cost come from?</vt:lpstr>
      <vt:lpstr>PowerPoint Presentation</vt:lpstr>
      <vt:lpstr>Expressing conditional log-likelihood</vt:lpstr>
      <vt:lpstr>Logistic Regression</vt:lpstr>
      <vt:lpstr>Gradient descent</vt:lpstr>
      <vt:lpstr>Gradient descent</vt:lpstr>
      <vt:lpstr>PowerPoint Presentation</vt:lpstr>
      <vt:lpstr>Logistic Regression</vt:lpstr>
      <vt:lpstr>How about MAP?</vt:lpstr>
      <vt:lpstr>Prior P(θ)</vt:lpstr>
      <vt:lpstr>MLE vs. MAP</vt:lpstr>
      <vt:lpstr>Logistic Regression</vt:lpstr>
      <vt:lpstr>Multi-class classification</vt:lpstr>
      <vt:lpstr>PowerPoint Presentation</vt:lpstr>
      <vt:lpstr>One-vs-all (one-vs-rest)</vt:lpstr>
      <vt:lpstr>One-vs-all</vt:lpstr>
      <vt:lpstr>PowerPoint Presentation</vt:lpstr>
      <vt:lpstr>Further readings</vt:lpstr>
      <vt:lpstr>Things to remember</vt:lpstr>
      <vt:lpstr>Coming up…</vt:lpstr>
    </vt:vector>
  </TitlesOfParts>
  <Company>Virginia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Jia-Bin</dc:creator>
  <cp:lastModifiedBy>Rashmi Mahajan</cp:lastModifiedBy>
  <cp:revision>227</cp:revision>
  <dcterms:created xsi:type="dcterms:W3CDTF">2019-01-25T06:55:15Z</dcterms:created>
  <dcterms:modified xsi:type="dcterms:W3CDTF">2022-02-25T04:47:13Z</dcterms:modified>
</cp:coreProperties>
</file>