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49"/>
  </p:notesMasterIdLst>
  <p:handoutMasterIdLst>
    <p:handoutMasterId r:id="rId50"/>
  </p:handoutMasterIdLst>
  <p:sldIdLst>
    <p:sldId id="256" r:id="rId2"/>
    <p:sldId id="322" r:id="rId3"/>
    <p:sldId id="523" r:id="rId4"/>
    <p:sldId id="541" r:id="rId5"/>
    <p:sldId id="524" r:id="rId6"/>
    <p:sldId id="526" r:id="rId7"/>
    <p:sldId id="549" r:id="rId8"/>
    <p:sldId id="421" r:id="rId9"/>
    <p:sldId id="518" r:id="rId10"/>
    <p:sldId id="457" r:id="rId11"/>
    <p:sldId id="550" r:id="rId12"/>
    <p:sldId id="543" r:id="rId13"/>
    <p:sldId id="542" r:id="rId14"/>
    <p:sldId id="544" r:id="rId15"/>
    <p:sldId id="545" r:id="rId16"/>
    <p:sldId id="537" r:id="rId17"/>
    <p:sldId id="546" r:id="rId18"/>
    <p:sldId id="538" r:id="rId19"/>
    <p:sldId id="547" r:id="rId20"/>
    <p:sldId id="553" r:id="rId21"/>
    <p:sldId id="555" r:id="rId22"/>
    <p:sldId id="556" r:id="rId23"/>
    <p:sldId id="554" r:id="rId24"/>
    <p:sldId id="557" r:id="rId25"/>
    <p:sldId id="548" r:id="rId26"/>
    <p:sldId id="531" r:id="rId27"/>
    <p:sldId id="466" r:id="rId28"/>
    <p:sldId id="525" r:id="rId29"/>
    <p:sldId id="532" r:id="rId30"/>
    <p:sldId id="527" r:id="rId31"/>
    <p:sldId id="529" r:id="rId32"/>
    <p:sldId id="551" r:id="rId33"/>
    <p:sldId id="552" r:id="rId34"/>
    <p:sldId id="528" r:id="rId35"/>
    <p:sldId id="530" r:id="rId36"/>
    <p:sldId id="535" r:id="rId37"/>
    <p:sldId id="536" r:id="rId38"/>
    <p:sldId id="539" r:id="rId39"/>
    <p:sldId id="540" r:id="rId40"/>
    <p:sldId id="558" r:id="rId41"/>
    <p:sldId id="511" r:id="rId42"/>
    <p:sldId id="512" r:id="rId43"/>
    <p:sldId id="513" r:id="rId44"/>
    <p:sldId id="514" r:id="rId45"/>
    <p:sldId id="515" r:id="rId46"/>
    <p:sldId id="516" r:id="rId47"/>
    <p:sldId id="522"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9430"/>
    <a:srgbClr val="E9C6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9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526C3D-4FF7-F148-949A-3F4C958B9104}" type="datetimeFigureOut">
              <a:rPr lang="en-US" smtClean="0"/>
              <a:t>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9E3195-BC06-F842-AC22-B0C4D812D335}" type="slidenum">
              <a:rPr lang="en-US" smtClean="0"/>
              <a:t>‹#›</a:t>
            </a:fld>
            <a:endParaRPr lang="en-US"/>
          </a:p>
        </p:txBody>
      </p:sp>
    </p:spTree>
    <p:extLst>
      <p:ext uri="{BB962C8B-B14F-4D97-AF65-F5344CB8AC3E}">
        <p14:creationId xmlns:p14="http://schemas.microsoft.com/office/powerpoint/2010/main" val="363486654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9:09:01.72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9:09:36.431"/>
    </inkml:context>
    <inkml:brush xml:id="br0">
      <inkml:brushProperty name="width" value="0.05" units="cm"/>
      <inkml:brushProperty name="height" value="0.05" units="cm"/>
      <inkml:brushProperty name="color" value="#E71224"/>
    </inkml:brush>
  </inkml:definitions>
  <inkml:trace contextRef="#ctx0" brushRef="#br0">1 1 24575,'28'371'0,"-13"-237"0,-2 136 0,-15-248 0,-1 1 0,-6 26 0,-3 30 0,8 167-234,5-185-897,-1-33-5695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9:09:38.988"/>
    </inkml:context>
    <inkml:brush xml:id="br0">
      <inkml:brushProperty name="width" value="0.05" units="cm"/>
      <inkml:brushProperty name="height" value="0.05" units="cm"/>
      <inkml:brushProperty name="color" value="#E71224"/>
    </inkml:brush>
  </inkml:definitions>
  <inkml:trace contextRef="#ctx0" brushRef="#br0">1 1 24575,'815'481'0,"-746"-431"0,-1 3 0,-3 3 0,-3 2 0,66 80 0,199 284 0,-268-341 0,40 41-548,-84-105-269,9 12-6009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9:09:41.125"/>
    </inkml:context>
    <inkml:brush xml:id="br0">
      <inkml:brushProperty name="width" value="0.05" units="cm"/>
      <inkml:brushProperty name="height" value="0.05" units="cm"/>
      <inkml:brushProperty name="color" value="#E71224"/>
    </inkml:brush>
  </inkml:definitions>
  <inkml:trace contextRef="#ctx0" brushRef="#br0">0 0 24575,'0'931'0,"3"-877"-86,9 59-1,-6-67-1105,-2-17-5634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9:09:44.239"/>
    </inkml:context>
    <inkml:brush xml:id="br0">
      <inkml:brushProperty name="width" value="0.05" units="cm"/>
      <inkml:brushProperty name="height" value="0.05" units="cm"/>
      <inkml:brushProperty name="color" value="#E71224"/>
    </inkml:brush>
  </inkml:definitions>
  <inkml:trace contextRef="#ctx0" brushRef="#br0">1702 442 24575,'-7'-5'0,"1"0"0,-1 1 0,0-1 0,0 2 0,0-1 0,-1 1 0,-9-4 0,-17-7 0,-95-42 0,34 17 0,65 22 0,1 0 0,1-2 0,1-2 0,0 0 0,-25-27 0,-23-19 0,58 53 0,0 1 0,-1 0 0,-24-12 0,33 21 0,0 0 0,0 1 0,0 0 0,0 1 0,0 0 0,0 0 0,-1 1 0,1 1 0,0-1 0,-15 2 0,-35 5 0,0 3 0,0 2 0,0 2 0,2 4 0,0 1 0,1 3 0,1 3 0,1 2 0,1 2 0,-56 41 0,93-57 0,1 1 0,0 1 0,0 0 0,2 1 0,0 0 0,0 1 0,-16 28 0,13-15 0,1 1 0,2 0 0,-18 59 0,25-66 0,1 1 0,1 0 0,-1 47 0,10 75 0,-3-100 0,3 3 0,1 1 0,2-1 0,22 72 0,-4-43 0,47 99 0,-66-161 0,1-1 0,0 0 0,1 0 0,1-1 0,0 0 0,23 23 0,-24-30 0,-1 0 0,1 0 0,0-1 0,1-1 0,0 1 0,0-1 0,0-1 0,0 0 0,1 0 0,-1-1 0,21 3 0,37 3 0,116-1 0,72-19 0,-134-2 0,199-47 0,114-60 0,-398 109 0,-18 6 0,0-1 0,-1-1 0,20-10 0,-33 14 0,1 0 0,-1 0 0,-1-1 0,1 0 0,0 1 0,-1-2 0,0 1 0,0-1 0,0 1 0,-1-1 0,1 0 0,-1 0 0,0 0 0,2-8 0,0 1 0,-1 0 0,-1 0 0,0 0 0,0 0 0,-2 0 0,1-1 0,-1 1 0,-1 0 0,-1-1 0,1 1 0,-2 0 0,0-1 0,0 1 0,-1 0 0,-1 0 0,0 0 0,0 1 0,-1-1 0,-1 1 0,-12-19 0,-44-44 0,7 11 0,41 45 0,-1 1 0,0 1 0,-2 0 0,-29-21 0,18 16 0,5 5 0,1-1 0,-23-24 0,40 36 0,0-1 0,0 1 0,1-1 0,-1-1 0,1 1 0,1 0 0,-1-1 0,1 0 0,0 0 0,1 0 0,0 0 0,-3-14 0,2-20 21,4-69-1,2 43-1426,-3 44-5420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9:09:45.826"/>
    </inkml:context>
    <inkml:brush xml:id="br0">
      <inkml:brushProperty name="width" value="0.05" units="cm"/>
      <inkml:brushProperty name="height" value="0.05" units="cm"/>
      <inkml:brushProperty name="color" value="#E71224"/>
    </inkml:brush>
  </inkml:definitions>
  <inkml:trace contextRef="#ctx0" brushRef="#br0">227 1 24575,'-5'32'0,"-15"44"0,-9 31 0,-8 17 0,-4 1 0,2-11 0,6-16 0,10-25-8191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9:09:47.737"/>
    </inkml:context>
    <inkml:brush xml:id="br0">
      <inkml:brushProperty name="width" value="0.05" units="cm"/>
      <inkml:brushProperty name="height" value="0.05" units="cm"/>
      <inkml:brushProperty name="color" value="#E71224"/>
    </inkml:brush>
  </inkml:definitions>
  <inkml:trace contextRef="#ctx0" brushRef="#br0">1 1 24575,'32'19'0,"63"43"0,60 48 0,38 33 0,8 7-1630,-11-4 1630,-33-22 0,-43-28 0,-37-30 529,-31-21-529,-19-19 269,-14-14-7628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9:09:18.797"/>
    </inkml:context>
    <inkml:brush xml:id="br0">
      <inkml:brushProperty name="width" value="0.05" units="cm"/>
      <inkml:brushProperty name="height" value="0.05" units="cm"/>
      <inkml:brushProperty name="color" value="#E71224"/>
    </inkml:brush>
  </inkml:definitions>
  <inkml:trace contextRef="#ctx0" brushRef="#br0">126 84 24575,'-1'6'0,"-1"0"0,0 0 0,0 0 0,0-1 0,-1 1 0,0-1 0,0 0 0,-5 7 0,-5 10 0,0 6 0,1 2 0,2 0 0,1 0 0,1 1 0,1 0 0,2 0 0,1 1 0,1 58 0,5-69 0,1 0 0,0-1 0,2 1 0,0-1 0,1 1 0,1-1 0,12 22 0,77 127 0,-88-156 0,5 8 0,1-1 0,1 0 0,1-1 0,1-1 0,0 0 0,26 20 0,-26-26 0,-1-1 0,2-1 0,-1 0 0,1-2 0,1 0 0,-1 0 0,1-2 0,25 5 0,12-1 0,1-3 0,1-2 0,-1-2 0,78-8 0,-126 5 0,0-1 0,0-1 0,0 1 0,0-1 0,0-1 0,-1 0 0,1 0 0,-1-1 0,0 0 0,0 0 0,0-1 0,0 0 0,9-8 0,-9 5 0,0-1 0,-1 1 0,0-1 0,0-1 0,-1 1 0,0-1 0,-1 0 0,0-1 0,-1 1 0,4-14 0,0-3 0,-1-1 0,-2 0 0,4-51 0,-8-87 0,-1 142 0,-1 7 0,-1 1 0,-1-1 0,0 1 0,-1 0 0,-1 0 0,0 0 0,-1 0 0,-15-26 0,-8-7 0,-42-54 0,66 96 0,-8-9 0,0 1 0,-1 0 0,0 1 0,-2 1 0,-31-22 0,-95-47 0,83 50 0,44 25 0,0-1 0,-1 2 0,0 0 0,-1 1 0,1 1 0,-1 0 0,-22-1 0,-11 2 0,-58 3 0,40 2 0,53-1-91,1 1 0,0 0 0,-1 1 0,1 1 0,0 0 0,0 1 0,1 1 0,0 0 0,0 0 0,0 1 0,0 1 0,1 0 0,1 1 0,-20 18 0,18-12-6735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9:08:54.032"/>
    </inkml:context>
    <inkml:brush xml:id="br0">
      <inkml:brushProperty name="width" value="0.05" units="cm"/>
      <inkml:brushProperty name="height" value="0.05" units="cm"/>
      <inkml:brushProperty name="color" value="#E71224"/>
    </inkml:brush>
  </inkml:definitions>
  <inkml:trace contextRef="#ctx0" brushRef="#br0">3413 635 24575,'-483'-30'0,"221"-2"0,-241-15 0,-74 46 0,500 6 0,1 3 0,-108 25 0,-142 61 0,276-76 0,2 2 0,0 3 0,1 1 0,2 2 0,1 2 0,1 3 0,1 1 0,2 1 0,1 3 0,2 1 0,1 2 0,3 1 0,1 2 0,-28 47 0,15-14 0,4 3 0,3 1 0,-31 96 0,47-109 0,4 0 0,2 2 0,3 0 0,-5 109 0,17-97 0,4 1 0,4 0 0,3-1 0,4 0 0,3-1 0,53 148 0,-20-101 0,6-3 0,5-2 0,103 152 0,-94-173 0,6-2 0,3-4 0,130 120 0,-78-98 0,265 179 0,-288-228 3,3-4-1,2-6 0,3-4 1,147 45-1,-115-54-39,1-7 0,1-7 0,178 13 0,-59-23-191,1-11 1,425-42 0,-631 25 329,0-3 0,-1-3 1,0-3-1,-2-2 0,0-3 1,-1-2-1,95-55 0,-86 36-102,94-75 0,53-66 0,-33 26 0,-12 25 0,66-55 0,-195 150 0,-2-1 0,-1-2 0,43-61 0,-71 85 0,-1 0 0,-1-1 0,-1 0 0,-1-1 0,0 0 0,-1 0 0,-1 0 0,-1-1 0,-1 1 0,-1-1 0,0-23 0,-2-16 0,-2 0 0,-16-88 0,-10 2 0,-7 1 0,-5 3 0,-94-217 0,-227-389 0,323 674 0,-13-26 0,-4 3 0,-105-139 0,133 202 0,-78-92 0,89 108 0,-1 0 0,-1 1 0,0 1 0,-36-21 0,35 26 0,-1 2 0,0 0 0,-1 2 0,-29-7 0,-6-1 0,-52-21 0,-111-52 0,-95-67 0,109 40 0,108 57 0,-3 4 0,-113-42 0,152 75 0,0 3 0,-2 3 0,-125-13 0,-191 16 0,313 11 0,-902 27-672,951-26 672,-265 23 0,277-24-2,1 1 0,-1-1 0,0 1 0,1 1-1,-1-1 1,1 0 0,-1 1 0,1 0 0,0 0 0,0 1-1,0-1 1,-4 4 0,6-4 10,0 1-1,0-1 0,1 1 1,-1 0-1,1 0 0,0-1 1,-1 1-1,1 0 0,0 0 1,1 0-1,-1 1 1,1-1-1,-1 0 0,1 0 1,0 0-1,0 0 0,0 0 1,1 4-1,0 32 73,3-1 0,1 1 0,1-1 0,3 0 0,1 0 0,22 55 0,44 51-1445,-56-111-5461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9:08:56.965"/>
    </inkml:context>
    <inkml:brush xml:id="br0">
      <inkml:brushProperty name="width" value="0.05" units="cm"/>
      <inkml:brushProperty name="height" value="0.05" units="cm"/>
      <inkml:brushProperty name="color" value="#E71224"/>
    </inkml:brush>
  </inkml:definitions>
  <inkml:trace contextRef="#ctx0" brushRef="#br0">8276 1943 24575,'-787'-259'-580,"264"81"-24,-9 25 311,338 111 291,-2 10 0,-231-10 1,-398 32 25,246 56 30,6 43-15,397-60-36,-524 128-3,517-100 0,-304 140 0,452-179 87,1 2 1,1 1-1,1 2 0,1 1 1,-29 29-1,-127 147 663,121-125-662,-378 454-735,308-347 324,-118 211-1,107-126 324,11 5 0,-164 474 0,249-576-87,8 2 0,6 2 0,9 1 0,-8 227-1,32-314 0,4 0-1,5 0 1,3 0-1,3-1 0,5-1 1,3 0-1,4-1 0,53 127 1,-23-98-165,132 208 1,117 76-549,394 317-265,226 111 1072,93 91-26,-986-889 28,368 341 1584,-311-298-1105,3-3-1,181 103 0,-185-129-513,3-4-1,128 38 1,196 32-133,-365-96 142,311 67-295,2-15 1,512 25-1,-583-81 99,0-13-1,-1-12 0,447-85 0,-413 30 215,397-146 0,277-197 0,213-216-205,191-73-820,-1329 674 945,154-71 2286,-182 79-1452,0-2 0,-2-2-1,38-32 1,-52 37-754,-2-2 0,0 0 0,-2-1 0,0-2 0,-2 0 0,20-33 0,-3-8 0,-3-1 0,26-76 0,39-153 0,-40 90-371,-10-2 0,44-392-1,-82 434 384,-8 0 0,-6-1-1,-8 1 1,-39-203-1,11 186-161,-9 1 0,-8 4-1,-79-176 1,42 153-291,-8 4 0,-156-227 1,87 187 55,-10 8 0,-10 7 0,-10 10 1,-329-276-1,-95 2 385,-45 61 0,-443-122-2149,-338-57 1682,-49 149 505,369 255-47,862 176-171,-1 11 0,-333 25 0,195 37 317,312-30 271,2 4 0,-109 40 0,165-47 197,2 1 0,0 2 0,0 1 0,2 2 0,1 1 0,0 1 0,-51 52 1,40-36-514,1 3 1,2 1 0,2 2-1,-35 57 1,52-65-6919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9:09:23.925"/>
    </inkml:context>
    <inkml:brush xml:id="br0">
      <inkml:brushProperty name="width" value="0.05" units="cm"/>
      <inkml:brushProperty name="height" value="0.05" units="cm"/>
      <inkml:brushProperty name="color" value="#E71224"/>
    </inkml:brush>
  </inkml:definitions>
  <inkml:trace contextRef="#ctx0" brushRef="#br0">1411 0 24575,'-11'10'0,"0"-2"0,-1 1 0,0-2 0,0 0 0,-16 7 0,-21 13 0,-119 82 0,122-78 0,1 1 0,-51 48 0,12-10 0,-214 203 0,25 23 0,36-49-1365,208-220-5461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9:09:26.904"/>
    </inkml:context>
    <inkml:brush xml:id="br0">
      <inkml:brushProperty name="width" value="0.05" units="cm"/>
      <inkml:brushProperty name="height" value="0.05" units="cm"/>
      <inkml:brushProperty name="color" value="#E71224"/>
    </inkml:brush>
  </inkml:definitions>
  <inkml:trace contextRef="#ctx0" brushRef="#br0">1 0 24575,'82'47'0,"97"69"0,-90-55 0,126 101 0,-202-152 0,0-1 0,1-1 0,0 0 0,27 10 0,27 15 0,24 29 0,164 146 0,-6-2 0,-100-98 0,-117-79-1365,-22-15-5461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9:09:29.890"/>
    </inkml:context>
    <inkml:brush xml:id="br0">
      <inkml:brushProperty name="width" value="0.05" units="cm"/>
      <inkml:brushProperty name="height" value="0.05" units="cm"/>
      <inkml:brushProperty name="color" value="#E71224"/>
    </inkml:brush>
  </inkml:definitions>
  <inkml:trace contextRef="#ctx0" brushRef="#br0">981 144 24575,'-78'-1'0,"2"0"0,-123 13 0,26 18 0,142-22 0,1 1 0,0 1 0,-43 21 0,44-16 0,1 1 0,0 1 0,1 2 0,1 0 0,1 2 0,1 1 0,1 1 0,-31 38 0,51-58 0,1 0 0,-1 0 0,1 1 0,0-1 0,0 1 0,0-1 0,0 1 0,0-1 0,1 1 0,0 0 0,0 0 0,0 0 0,0 0 0,0 0 0,1 0 0,0 0 0,0 0 0,0 0 0,0 0 0,0 0 0,1 0 0,0 0 0,0 0 0,0 0 0,0 0 0,1-1 0,0 1 0,-1 0 0,1-1 0,5 7 0,22 28 0,1-1 0,2-1 0,2-2 0,0-1 0,46 32 0,-49-44 0,1-2 0,1 0 0,0-3 0,1 0 0,1-2 0,0-2 0,41 9 0,-19-9 0,1-3 0,1-2 0,104-1 0,-154-7 0,0 0 0,-1 0 0,1-1 0,0 0 0,0 0 0,-1-1 0,1 0 0,-1-1 0,0 1 0,0-2 0,0 1 0,9-8 0,-7 4 0,0 0 0,-1-1 0,-1 0 0,1 0 0,-1-1 0,-1 0 0,0-1 0,8-15 0,7-21 0,-2-2 0,-2 0 0,-3-1 0,-2 0 0,-2-1 0,-2-1 0,-2 0 0,-3 0 0,-2 0 0,-2 0 0,-13-94 0,11 135 0,1 0 0,-2 0 0,0 1 0,0-1 0,-1 0 0,-8-14 0,10 22 0,0-1 0,-1 0 0,1 1 0,-1 0 0,0-1 0,0 1 0,0 0 0,-1 0 0,1 1 0,-1-1 0,1 1 0,-1 0 0,0 0 0,0 0 0,0 0 0,0 0 0,0 1 0,0 0 0,-7-1 0,-28-2 0,-1 2 0,0 2 0,-57 7 0,89-6 12,0 1 0,0 0 0,0 1 0,1 0 0,-1 0 0,0 0 0,1 1 0,0 0 0,-8 6 0,-2 3-507,0 0 0,-20 22 0,22-20-6331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9:09:32.802"/>
    </inkml:context>
    <inkml:brush xml:id="br0">
      <inkml:brushProperty name="width" value="0.05" units="cm"/>
      <inkml:brushProperty name="height" value="0.05" units="cm"/>
      <inkml:brushProperty name="color" value="#E71224"/>
    </inkml:brush>
  </inkml:definitions>
  <inkml:trace contextRef="#ctx0" brushRef="#br0">1397 110 24575,'0'-1'0,"-1"1"0,1-1 0,0 0 0,-1 0 0,1 0 0,0 0 0,-1 1 0,1-1 0,-1 0 0,1 0 0,-1 1 0,0-1 0,1 0 0,-1 1 0,0-1 0,1 1 0,-1-1 0,0 1 0,0-1 0,1 1 0,-1 0 0,0-1 0,-1 0 0,-25-7 0,19 6 0,-68-16 0,-93-11 0,19 17 0,20 3 0,-337-7 0,360 17 0,99-1 0,0 0 0,-1 1 0,1 0 0,0 1 0,0 0 0,0 0 0,0 1 0,0 0 0,0 0 0,1 1 0,0 0 0,-13 9 0,10-6 0,1 1 0,0 1 0,1 0 0,0 0 0,0 1 0,1 0 0,0 0 0,-6 12 0,4-2 0,0-1 0,2 1 0,0 0 0,1 1 0,1-1 0,1 1 0,1 0 0,0 1 0,2 40 0,3-42 0,0 0 0,2 0 0,0 0 0,1-1 0,1 0 0,1 0 0,14 29 0,-7-22 0,1-2 0,1 0 0,1 0 0,34 34 0,-3-12 0,3-3 0,0-2 0,108 64 0,-30-34 0,178 69 0,-301-137 0,6 2 0,0 0 0,1 0 0,0-1 0,0-1 0,0 0 0,0-1 0,0 0 0,1-1 0,-1-1 0,0 0 0,23-3 0,-10-1 0,0-1 0,-1 0 0,0-2 0,0-2 0,0 0 0,-1-1 0,0-1 0,-1-2 0,-1 0 0,35-26 0,-52 35 0,-1 1 0,1-1 0,0 0 0,-1-1 0,0 1 0,0-1 0,0 0 0,-1 0 0,0 0 0,0 0 0,0 0 0,0-1 0,-1 1 0,0-1 0,0 0 0,1-8 0,14-55 0,44-116 0,-54 164 0,0-1 0,-2 0 0,-1 0 0,4-44 0,-8-91 0,-3 68 0,2 73 0,-1 1 0,-1-1 0,0 1 0,-1 0 0,0 0 0,-12-24 0,3 7 0,12 28-151,-1 0-1,0 0 0,0 0 0,0 0 1,0 0-1,-1 1 0,1-1 1,-6-4-1,-6-4-6674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09:09:34.767"/>
    </inkml:context>
    <inkml:brush xml:id="br0">
      <inkml:brushProperty name="width" value="0.05" units="cm"/>
      <inkml:brushProperty name="height" value="0.05" units="cm"/>
      <inkml:brushProperty name="color" value="#E71224"/>
    </inkml:brush>
  </inkml:definitions>
  <inkml:trace contextRef="#ctx0" brushRef="#br0">1 0 24575,'60'90'-22,"359"566"-931,21 193 919,-407-784 112,-11-18-34,-1-2-42,30 45-1,94 149 166,-133-218-815,15 25-6178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C528A-2840-4D44-B555-676416309C72}" type="datetimeFigureOut">
              <a:rPr lang="en-US" smtClean="0"/>
              <a:t>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93057-5528-3549-89E2-97C5373A791C}" type="slidenum">
              <a:rPr lang="en-US" smtClean="0"/>
              <a:t>‹#›</a:t>
            </a:fld>
            <a:endParaRPr lang="en-US"/>
          </a:p>
        </p:txBody>
      </p:sp>
    </p:spTree>
    <p:extLst>
      <p:ext uri="{BB962C8B-B14F-4D97-AF65-F5344CB8AC3E}">
        <p14:creationId xmlns:p14="http://schemas.microsoft.com/office/powerpoint/2010/main" val="12305574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27</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a:p>
            <a:pPr eaLnBrk="1" hangingPunct="1"/>
            <a:endParaRPr 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97BA4D-BDFF-F24E-907E-043511FE760B}"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7BA4D-BDFF-F24E-907E-043511FE760B}"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7BA4D-BDFF-F24E-907E-043511FE760B}"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0923"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quarter" idx="10"/>
          </p:nvPr>
        </p:nvSpPr>
        <p:spPr>
          <a:xfrm>
            <a:off x="233232" y="1344168"/>
            <a:ext cx="8570912" cy="4965192"/>
          </a:xfrm>
        </p:spPr>
        <p:txBody>
          <a:bodyPr>
            <a:noAutofit/>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132638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7BA4D-BDFF-F24E-907E-043511FE760B}"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7BA4D-BDFF-F24E-907E-043511FE760B}"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7BA4D-BDFF-F24E-907E-043511FE760B}"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26B24-75D0-AA44-8B70-EF56878182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7BA4D-BDFF-F24E-907E-043511FE760B}" type="datetimeFigureOut">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26B24-75D0-AA44-8B70-EF56878182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7BA4D-BDFF-F24E-907E-043511FE760B}"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26B24-75D0-AA44-8B70-EF56878182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7BA4D-BDFF-F24E-907E-043511FE760B}" type="datetimeFigureOut">
              <a:rPr lang="en-US" smtClean="0"/>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26B24-75D0-AA44-8B70-EF56878182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7BA4D-BDFF-F24E-907E-043511FE760B}"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26B24-75D0-AA44-8B70-EF568781825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797BA4D-BDFF-F24E-907E-043511FE760B}" type="datetimeFigureOut">
              <a:rPr lang="en-US" smtClean="0"/>
              <a:t>2/3/2022</a:t>
            </a:fld>
            <a:endParaRPr lang="en-US"/>
          </a:p>
        </p:txBody>
      </p:sp>
      <p:sp>
        <p:nvSpPr>
          <p:cNvPr id="9" name="Slide Number Placeholder 8"/>
          <p:cNvSpPr>
            <a:spLocks noGrp="1"/>
          </p:cNvSpPr>
          <p:nvPr>
            <p:ph type="sldNum" sz="quarter" idx="11"/>
          </p:nvPr>
        </p:nvSpPr>
        <p:spPr/>
        <p:txBody>
          <a:bodyPr/>
          <a:lstStyle/>
          <a:p>
            <a:fld id="{AD726B24-75D0-AA44-8B70-EF568781825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D726B24-75D0-AA44-8B70-EF568781825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797BA4D-BDFF-F24E-907E-043511FE760B}" type="datetimeFigureOut">
              <a:rPr lang="en-US" smtClean="0"/>
              <a:t>2/3/2022</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662" r:id="rId12"/>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vincentarelbundock.github.io/Rdatasets/csv/Ecdat/Housing.csv"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6.xml"/><Relationship Id="rId18" Type="http://schemas.openxmlformats.org/officeDocument/2006/relationships/image" Target="../media/image13.png"/><Relationship Id="rId26" Type="http://schemas.openxmlformats.org/officeDocument/2006/relationships/image" Target="../media/image17.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0.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5.png"/><Relationship Id="rId16" Type="http://schemas.openxmlformats.org/officeDocument/2006/relationships/image" Target="../media/image12.png"/><Relationship Id="rId20" Type="http://schemas.openxmlformats.org/officeDocument/2006/relationships/image" Target="../media/image14.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5.xml"/><Relationship Id="rId24" Type="http://schemas.openxmlformats.org/officeDocument/2006/relationships/image" Target="../media/image16.png"/><Relationship Id="rId32" Type="http://schemas.openxmlformats.org/officeDocument/2006/relationships/image" Target="../media/image20.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8.png"/><Relationship Id="rId10" Type="http://schemas.openxmlformats.org/officeDocument/2006/relationships/image" Target="../media/image9.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6.png"/><Relationship Id="rId9" Type="http://schemas.openxmlformats.org/officeDocument/2006/relationships/customXml" Target="../ink/ink4.xml"/><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customXml" Target="../ink/ink13.xml"/><Relationship Id="rId30"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84067"/>
            <a:ext cx="7772400" cy="1470025"/>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r>
              <a:rPr lang="en-US" dirty="0">
                <a:solidFill>
                  <a:srgbClr val="7030A0"/>
                </a:solidFill>
              </a:rPr>
              <a:t>Machine Learning and Application</a:t>
            </a:r>
            <a:br>
              <a:rPr lang="en-US" dirty="0">
                <a:solidFill>
                  <a:srgbClr val="7030A0"/>
                </a:solidFill>
              </a:rPr>
            </a:br>
            <a:endParaRPr lang="en-US" dirty="0"/>
          </a:p>
        </p:txBody>
      </p:sp>
      <p:sp>
        <p:nvSpPr>
          <p:cNvPr id="5" name="Subtitle 4"/>
          <p:cNvSpPr>
            <a:spLocks noGrp="1"/>
          </p:cNvSpPr>
          <p:nvPr>
            <p:ph type="subTitle" idx="1"/>
          </p:nvPr>
        </p:nvSpPr>
        <p:spPr/>
        <p:txBody>
          <a:bodyPr/>
          <a:lstStyle/>
          <a:p>
            <a:r>
              <a:rPr lang="en-US" dirty="0"/>
              <a:t>Dr. </a:t>
            </a:r>
            <a:r>
              <a:rPr lang="en-US" dirty="0" err="1"/>
              <a:t>Rashmi</a:t>
            </a:r>
            <a:r>
              <a:rPr lang="en-US" dirty="0"/>
              <a:t> </a:t>
            </a:r>
            <a:r>
              <a:rPr lang="en-US" dirty="0" err="1"/>
              <a:t>Mahajan</a:t>
            </a:r>
            <a:endParaRPr lang="en-US" dirty="0"/>
          </a:p>
        </p:txBody>
      </p:sp>
      <p:sp>
        <p:nvSpPr>
          <p:cNvPr id="3" name="Rectangle 2"/>
          <p:cNvSpPr/>
          <p:nvPr/>
        </p:nvSpPr>
        <p:spPr>
          <a:xfrm>
            <a:off x="1845733" y="2223263"/>
            <a:ext cx="4572000" cy="646331"/>
          </a:xfrm>
          <a:prstGeom prst="rect">
            <a:avLst/>
          </a:prstGeom>
        </p:spPr>
        <p:txBody>
          <a:bodyPr>
            <a:spAutoFit/>
          </a:bodyPr>
          <a:lstStyle/>
          <a:p>
            <a:r>
              <a:rPr lang="en-US" dirty="0"/>
              <a:t>Machine Learning Fundamentals</a:t>
            </a:r>
            <a:br>
              <a:rPr lang="en-US" dirty="0"/>
            </a:br>
            <a:endParaRPr lang="en-US" dirty="0"/>
          </a:p>
        </p:txBody>
      </p:sp>
    </p:spTree>
    <p:extLst>
      <p:ext uri="{BB962C8B-B14F-4D97-AF65-F5344CB8AC3E}">
        <p14:creationId xmlns:p14="http://schemas.microsoft.com/office/powerpoint/2010/main" val="1087380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008"/>
            <a:ext cx="8229600" cy="923544"/>
          </a:xfrm>
        </p:spPr>
        <p:txBody>
          <a:bodyPr>
            <a:normAutofit/>
          </a:bodyPr>
          <a:lstStyle/>
          <a:p>
            <a:pPr marL="114300" indent="0"/>
            <a:r>
              <a:rPr lang="en-US" sz="4800" dirty="0"/>
              <a:t>Categories of Machine Learning</a:t>
            </a:r>
          </a:p>
        </p:txBody>
      </p:sp>
      <p:sp>
        <p:nvSpPr>
          <p:cNvPr id="3" name="Content Placeholder 2"/>
          <p:cNvSpPr>
            <a:spLocks noGrp="1"/>
          </p:cNvSpPr>
          <p:nvPr>
            <p:ph idx="1"/>
          </p:nvPr>
        </p:nvSpPr>
        <p:spPr>
          <a:xfrm>
            <a:off x="384048" y="987552"/>
            <a:ext cx="8403336" cy="5138611"/>
          </a:xfrm>
        </p:spPr>
        <p:txBody>
          <a:bodyPr>
            <a:normAutofit/>
          </a:bodyPr>
          <a:lstStyle/>
          <a:p>
            <a:r>
              <a:rPr lang="en-US" sz="2800" b="1" dirty="0">
                <a:solidFill>
                  <a:srgbClr val="0070C0"/>
                </a:solidFill>
              </a:rPr>
              <a:t>Supervised Learning:</a:t>
            </a:r>
          </a:p>
          <a:p>
            <a:pPr lvl="1"/>
            <a:r>
              <a:rPr lang="en-US" sz="2400" dirty="0" err="1">
                <a:solidFill>
                  <a:srgbClr val="00B0F0"/>
                </a:solidFill>
              </a:rPr>
              <a:t>kNN</a:t>
            </a:r>
            <a:r>
              <a:rPr lang="en-US" sz="2400" dirty="0">
                <a:solidFill>
                  <a:srgbClr val="00B0F0"/>
                </a:solidFill>
              </a:rPr>
              <a:t> (k Nearest Neighbors)</a:t>
            </a:r>
          </a:p>
          <a:p>
            <a:pPr lvl="1"/>
            <a:r>
              <a:rPr lang="en-US" sz="2400" dirty="0">
                <a:solidFill>
                  <a:srgbClr val="00B0F0"/>
                </a:solidFill>
              </a:rPr>
              <a:t>Linear Regression</a:t>
            </a:r>
          </a:p>
          <a:p>
            <a:pPr lvl="1"/>
            <a:r>
              <a:rPr lang="en-US" sz="2400" dirty="0"/>
              <a:t>Naïve Bayes</a:t>
            </a:r>
          </a:p>
          <a:p>
            <a:pPr lvl="1"/>
            <a:r>
              <a:rPr lang="en-US" sz="2400" dirty="0">
                <a:solidFill>
                  <a:srgbClr val="00B0F0"/>
                </a:solidFill>
              </a:rPr>
              <a:t>Logistic Regression</a:t>
            </a:r>
          </a:p>
          <a:p>
            <a:pPr lvl="1"/>
            <a:r>
              <a:rPr lang="en-US" sz="2400" dirty="0">
                <a:solidFill>
                  <a:srgbClr val="00B0F0"/>
                </a:solidFill>
              </a:rPr>
              <a:t>Support Vector Machines</a:t>
            </a:r>
          </a:p>
          <a:p>
            <a:pPr lvl="1"/>
            <a:r>
              <a:rPr lang="en-US" sz="2400" dirty="0"/>
              <a:t>Random Forests</a:t>
            </a:r>
          </a:p>
          <a:p>
            <a:r>
              <a:rPr lang="en-US" sz="2800" b="1" dirty="0">
                <a:solidFill>
                  <a:srgbClr val="0070C0"/>
                </a:solidFill>
              </a:rPr>
              <a:t>Unsupervised Learning:</a:t>
            </a:r>
          </a:p>
          <a:p>
            <a:pPr lvl="1"/>
            <a:r>
              <a:rPr lang="en-US" sz="2400" dirty="0"/>
              <a:t>Clustering</a:t>
            </a:r>
          </a:p>
          <a:p>
            <a:pPr lvl="1"/>
            <a:r>
              <a:rPr lang="en-US" sz="2400" dirty="0"/>
              <a:t>Factor analysis</a:t>
            </a:r>
          </a:p>
          <a:p>
            <a:pPr lvl="1"/>
            <a:r>
              <a:rPr lang="en-US" sz="2400" dirty="0"/>
              <a:t>Topic Models</a:t>
            </a:r>
          </a:p>
          <a:p>
            <a:pPr lvl="1"/>
            <a:endParaRPr lang="en-US" sz="2400" dirty="0"/>
          </a:p>
        </p:txBody>
      </p:sp>
    </p:spTree>
    <p:extLst>
      <p:ext uri="{BB962C8B-B14F-4D97-AF65-F5344CB8AC3E}">
        <p14:creationId xmlns:p14="http://schemas.microsoft.com/office/powerpoint/2010/main" val="286601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14300" indent="0">
              <a:buNone/>
            </a:pPr>
            <a:r>
              <a:rPr lang="en-US" sz="4000" dirty="0"/>
              <a:t>Supervised Learning</a:t>
            </a:r>
          </a:p>
        </p:txBody>
      </p:sp>
    </p:spTree>
    <p:extLst>
      <p:ext uri="{BB962C8B-B14F-4D97-AF65-F5344CB8AC3E}">
        <p14:creationId xmlns:p14="http://schemas.microsoft.com/office/powerpoint/2010/main" val="3919474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Content Placeholder 2"/>
          <p:cNvSpPr>
            <a:spLocks noGrp="1"/>
          </p:cNvSpPr>
          <p:nvPr>
            <p:ph idx="1"/>
          </p:nvPr>
        </p:nvSpPr>
        <p:spPr/>
        <p:txBody>
          <a:bodyPr>
            <a:normAutofit fontScale="92500" lnSpcReduction="10000"/>
          </a:bodyPr>
          <a:lstStyle/>
          <a:p>
            <a:r>
              <a:rPr lang="en-US" dirty="0"/>
              <a:t>The majority of practical machine learning uses supervised learning type of method.</a:t>
            </a:r>
          </a:p>
          <a:p>
            <a:r>
              <a:rPr lang="en-US" dirty="0">
                <a:solidFill>
                  <a:srgbClr val="0070C0"/>
                </a:solidFill>
              </a:rPr>
              <a:t>In the Supervised learning, input variable (x) and an output variable (Y) and you use an algorithm to learn the mapping function from the input put. Y = f(x)</a:t>
            </a:r>
          </a:p>
          <a:p>
            <a:r>
              <a:rPr lang="en-US" dirty="0"/>
              <a:t>The target is to approximate or round off the mapping function so well that when you have new input data (x) that you can predict the output variables (Y) for that data.</a:t>
            </a:r>
          </a:p>
          <a:p>
            <a:r>
              <a:rPr lang="en-US" dirty="0">
                <a:solidFill>
                  <a:srgbClr val="0070C0"/>
                </a:solidFill>
              </a:rPr>
              <a:t>This method is called as supervised learning because the process of an algorithm learning from the training dataset is similar to the example of teacher supervising the learning process.</a:t>
            </a:r>
          </a:p>
          <a:p>
            <a:r>
              <a:rPr lang="en-US" dirty="0"/>
              <a:t>Teachers know the correct answers, the algorithm iteratively makes predictions on the training data and is corrected by the teacher. Learning stops when the algorithm satisfies an acceptable level of performance and expertise.</a:t>
            </a:r>
          </a:p>
        </p:txBody>
      </p:sp>
    </p:spTree>
    <p:extLst>
      <p:ext uri="{BB962C8B-B14F-4D97-AF65-F5344CB8AC3E}">
        <p14:creationId xmlns:p14="http://schemas.microsoft.com/office/powerpoint/2010/main" val="140811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Content Placeholder 2"/>
          <p:cNvSpPr>
            <a:spLocks noGrp="1"/>
          </p:cNvSpPr>
          <p:nvPr>
            <p:ph idx="1"/>
          </p:nvPr>
        </p:nvSpPr>
        <p:spPr/>
        <p:txBody>
          <a:bodyPr/>
          <a:lstStyle/>
          <a:p>
            <a:r>
              <a:rPr lang="en-US" dirty="0"/>
              <a:t>Supervised learning problems can be further categorized into </a:t>
            </a:r>
            <a:r>
              <a:rPr lang="en-US" dirty="0">
                <a:solidFill>
                  <a:srgbClr val="002060"/>
                </a:solidFill>
              </a:rPr>
              <a:t>classification and regression problems.</a:t>
            </a:r>
          </a:p>
          <a:p>
            <a:r>
              <a:rPr lang="en-US" dirty="0">
                <a:solidFill>
                  <a:srgbClr val="0070C0"/>
                </a:solidFill>
              </a:rPr>
              <a:t>Classification Problem : A classification problem is when the output variable is a category, such as "red" or "blue" or "disease" and "no disease".</a:t>
            </a:r>
          </a:p>
          <a:p>
            <a:r>
              <a:rPr lang="en-US" dirty="0"/>
              <a:t>Regression Problem : A regression problem is when the output variable is a real value</a:t>
            </a:r>
          </a:p>
        </p:txBody>
      </p:sp>
    </p:spTree>
    <p:extLst>
      <p:ext uri="{BB962C8B-B14F-4D97-AF65-F5344CB8AC3E}">
        <p14:creationId xmlns:p14="http://schemas.microsoft.com/office/powerpoint/2010/main" val="1381006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Supervised Learning </a:t>
            </a:r>
          </a:p>
        </p:txBody>
      </p:sp>
      <p:sp>
        <p:nvSpPr>
          <p:cNvPr id="3" name="Content Placeholder 2"/>
          <p:cNvSpPr>
            <a:spLocks noGrp="1"/>
          </p:cNvSpPr>
          <p:nvPr>
            <p:ph idx="1"/>
          </p:nvPr>
        </p:nvSpPr>
        <p:spPr>
          <a:xfrm>
            <a:off x="457200" y="1608666"/>
            <a:ext cx="7620000" cy="5249333"/>
          </a:xfrm>
        </p:spPr>
        <p:txBody>
          <a:bodyPr>
            <a:normAutofit fontScale="55000" lnSpcReduction="20000"/>
          </a:bodyPr>
          <a:lstStyle/>
          <a:p>
            <a:pPr marL="114300" indent="0">
              <a:lnSpc>
                <a:spcPct val="120000"/>
              </a:lnSpc>
              <a:buNone/>
            </a:pPr>
            <a:r>
              <a:rPr lang="en-US" dirty="0">
                <a:solidFill>
                  <a:srgbClr val="0070C0"/>
                </a:solidFill>
              </a:rPr>
              <a:t>1</a:t>
            </a:r>
            <a:r>
              <a:rPr lang="en-US" dirty="0"/>
              <a:t>. </a:t>
            </a:r>
            <a:r>
              <a:rPr lang="en-US" sz="2900" dirty="0">
                <a:solidFill>
                  <a:srgbClr val="0070C0"/>
                </a:solidFill>
              </a:rPr>
              <a:t>Identify the Type of Training Examples :</a:t>
            </a:r>
          </a:p>
          <a:p>
            <a:pPr marL="114300" indent="0">
              <a:lnSpc>
                <a:spcPct val="120000"/>
              </a:lnSpc>
              <a:buNone/>
            </a:pPr>
            <a:r>
              <a:rPr lang="en-US" sz="2900" dirty="0"/>
              <a:t>• First step in problem solving before doing anything else, the user should decide what kind of data is to be used as a training set.</a:t>
            </a:r>
          </a:p>
          <a:p>
            <a:pPr marL="114300" indent="0">
              <a:lnSpc>
                <a:spcPct val="120000"/>
              </a:lnSpc>
              <a:buNone/>
            </a:pPr>
            <a:r>
              <a:rPr lang="en-US" sz="2900" dirty="0"/>
              <a:t>• In case of handwriting analysis, for example, this might be a single handwritten character, an entire handwritten word, or an entire line of handwriting.</a:t>
            </a:r>
          </a:p>
          <a:p>
            <a:pPr marL="114300" indent="0">
              <a:lnSpc>
                <a:spcPct val="120000"/>
              </a:lnSpc>
              <a:buNone/>
            </a:pPr>
            <a:r>
              <a:rPr lang="en-US" sz="2900" dirty="0">
                <a:solidFill>
                  <a:srgbClr val="0070C0"/>
                </a:solidFill>
              </a:rPr>
              <a:t>2. Collect a Training Set:</a:t>
            </a:r>
          </a:p>
          <a:p>
            <a:pPr marL="114300" indent="0">
              <a:lnSpc>
                <a:spcPct val="120000"/>
              </a:lnSpc>
              <a:buNone/>
            </a:pPr>
            <a:r>
              <a:rPr lang="en-US" sz="2900" dirty="0"/>
              <a:t>• The training set needs to be representative of the real-world use of the function. Thus, a set of input objects is gathered and corresponding outputs are also gathered, either from human experts or from measurements</a:t>
            </a:r>
          </a:p>
          <a:p>
            <a:pPr marL="114300" indent="0">
              <a:lnSpc>
                <a:spcPct val="120000"/>
              </a:lnSpc>
              <a:buNone/>
            </a:pPr>
            <a:r>
              <a:rPr lang="en-US" sz="2900" dirty="0">
                <a:solidFill>
                  <a:srgbClr val="0070C0"/>
                </a:solidFill>
              </a:rPr>
              <a:t>3. Input Feature Representation of the Learned Function:</a:t>
            </a:r>
          </a:p>
          <a:p>
            <a:pPr marL="114300" indent="0">
              <a:lnSpc>
                <a:spcPct val="120000"/>
              </a:lnSpc>
              <a:buNone/>
            </a:pPr>
            <a:r>
              <a:rPr lang="en-US" sz="2900" dirty="0"/>
              <a:t>• The accuracy of the learned function depends strongly on how the input</a:t>
            </a:r>
          </a:p>
          <a:p>
            <a:pPr marL="114300" indent="0">
              <a:lnSpc>
                <a:spcPct val="120000"/>
              </a:lnSpc>
              <a:buNone/>
            </a:pPr>
            <a:r>
              <a:rPr lang="en-US" sz="2900" dirty="0"/>
              <a:t>object is represented.</a:t>
            </a:r>
          </a:p>
          <a:p>
            <a:pPr marL="114300" indent="0">
              <a:lnSpc>
                <a:spcPct val="120000"/>
              </a:lnSpc>
              <a:buNone/>
            </a:pPr>
            <a:r>
              <a:rPr lang="en-US" sz="2900" dirty="0"/>
              <a:t>• Typically, the input object is transformed into a feature vector, which contains</a:t>
            </a:r>
          </a:p>
          <a:p>
            <a:pPr marL="114300" indent="0">
              <a:lnSpc>
                <a:spcPct val="120000"/>
              </a:lnSpc>
              <a:buNone/>
            </a:pPr>
            <a:r>
              <a:rPr lang="en-US" sz="2900" dirty="0"/>
              <a:t>a number of features that are descriptive of the object.</a:t>
            </a:r>
          </a:p>
          <a:p>
            <a:pPr marL="114300" indent="0">
              <a:lnSpc>
                <a:spcPct val="120000"/>
              </a:lnSpc>
              <a:buNone/>
            </a:pPr>
            <a:r>
              <a:rPr lang="en-US" sz="2900" dirty="0"/>
              <a:t>• The number of features should not be too large, because of the curse of</a:t>
            </a:r>
          </a:p>
          <a:p>
            <a:pPr marL="114300" indent="0">
              <a:lnSpc>
                <a:spcPct val="120000"/>
              </a:lnSpc>
              <a:buNone/>
            </a:pPr>
            <a:r>
              <a:rPr lang="en-US" sz="2900" dirty="0"/>
              <a:t>dimensionality; but should contain enough information to accurately predict</a:t>
            </a:r>
          </a:p>
          <a:p>
            <a:pPr marL="114300" indent="0">
              <a:lnSpc>
                <a:spcPct val="120000"/>
              </a:lnSpc>
              <a:buNone/>
            </a:pPr>
            <a:r>
              <a:rPr lang="en-US" sz="2900" dirty="0"/>
              <a:t>the output.</a:t>
            </a:r>
          </a:p>
        </p:txBody>
      </p:sp>
    </p:spTree>
    <p:extLst>
      <p:ext uri="{BB962C8B-B14F-4D97-AF65-F5344CB8AC3E}">
        <p14:creationId xmlns:p14="http://schemas.microsoft.com/office/powerpoint/2010/main" val="4154022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Supervised Learning </a:t>
            </a:r>
          </a:p>
        </p:txBody>
      </p:sp>
      <p:sp>
        <p:nvSpPr>
          <p:cNvPr id="3" name="Content Placeholder 2"/>
          <p:cNvSpPr>
            <a:spLocks noGrp="1"/>
          </p:cNvSpPr>
          <p:nvPr>
            <p:ph idx="1"/>
          </p:nvPr>
        </p:nvSpPr>
        <p:spPr/>
        <p:txBody>
          <a:bodyPr>
            <a:normAutofit fontScale="85000" lnSpcReduction="20000"/>
          </a:bodyPr>
          <a:lstStyle/>
          <a:p>
            <a:pPr marL="114300" indent="0">
              <a:buNone/>
            </a:pPr>
            <a:r>
              <a:rPr lang="en-US" dirty="0">
                <a:solidFill>
                  <a:srgbClr val="0070C0"/>
                </a:solidFill>
              </a:rPr>
              <a:t>4. Determine the Structure of the Learned Function and Relative Learning Algorithm:</a:t>
            </a:r>
          </a:p>
          <a:p>
            <a:pPr marL="114300" indent="0">
              <a:buNone/>
            </a:pPr>
            <a:r>
              <a:rPr lang="en-US" dirty="0"/>
              <a:t>• For example, the engineer may choose to use support vector machines or decision trees.</a:t>
            </a:r>
          </a:p>
          <a:p>
            <a:pPr marL="114300" indent="0">
              <a:buNone/>
            </a:pPr>
            <a:r>
              <a:rPr lang="en-US" dirty="0">
                <a:solidFill>
                  <a:srgbClr val="0070C0"/>
                </a:solidFill>
              </a:rPr>
              <a:t>5. Complete the Design and Run the Learning Algorithm on the</a:t>
            </a:r>
          </a:p>
          <a:p>
            <a:pPr marL="114300" indent="0">
              <a:buNone/>
            </a:pPr>
            <a:r>
              <a:rPr lang="en-US" dirty="0">
                <a:solidFill>
                  <a:srgbClr val="0070C0"/>
                </a:solidFill>
              </a:rPr>
              <a:t>Gathered Training Set:</a:t>
            </a:r>
          </a:p>
          <a:p>
            <a:pPr marL="114300" indent="0">
              <a:buNone/>
            </a:pPr>
            <a:r>
              <a:rPr lang="en-US" dirty="0"/>
              <a:t>• Some supervised learning algorithms require the user to determine certain</a:t>
            </a:r>
          </a:p>
          <a:p>
            <a:pPr marL="114300" indent="0">
              <a:buNone/>
            </a:pPr>
            <a:r>
              <a:rPr lang="en-US" dirty="0"/>
              <a:t>control parameters.</a:t>
            </a:r>
          </a:p>
          <a:p>
            <a:pPr marL="114300" indent="0">
              <a:buNone/>
            </a:pPr>
            <a:r>
              <a:rPr lang="en-US" dirty="0"/>
              <a:t>• These parameters may be adjusted by optimizing performance on a subset</a:t>
            </a:r>
          </a:p>
          <a:p>
            <a:pPr marL="114300" indent="0">
              <a:buNone/>
            </a:pPr>
            <a:r>
              <a:rPr lang="en-US" dirty="0"/>
              <a:t>(called a validation set) of the training set, or via cross-validation.</a:t>
            </a:r>
          </a:p>
          <a:p>
            <a:pPr marL="114300" indent="0">
              <a:buNone/>
            </a:pPr>
            <a:r>
              <a:rPr lang="en-US" dirty="0">
                <a:solidFill>
                  <a:srgbClr val="0070C0"/>
                </a:solidFill>
              </a:rPr>
              <a:t>6. Evaluate the Accuracy of the Learned Function:</a:t>
            </a:r>
          </a:p>
          <a:p>
            <a:pPr marL="114300" indent="0">
              <a:buNone/>
            </a:pPr>
            <a:r>
              <a:rPr lang="en-US" dirty="0"/>
              <a:t>• After parameter adjustment and learning, performance of the resulting</a:t>
            </a:r>
          </a:p>
          <a:p>
            <a:pPr marL="114300" indent="0">
              <a:buNone/>
            </a:pPr>
            <a:r>
              <a:rPr lang="en-US" dirty="0"/>
              <a:t>function should measured on a test set that is separate from the training set.</a:t>
            </a:r>
          </a:p>
        </p:txBody>
      </p:sp>
    </p:spTree>
    <p:extLst>
      <p:ext uri="{BB962C8B-B14F-4D97-AF65-F5344CB8AC3E}">
        <p14:creationId xmlns:p14="http://schemas.microsoft.com/office/powerpoint/2010/main" val="2226070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 </a:t>
            </a:r>
          </a:p>
        </p:txBody>
      </p:sp>
      <p:sp>
        <p:nvSpPr>
          <p:cNvPr id="3" name="Content Placeholder 2"/>
          <p:cNvSpPr>
            <a:spLocks noGrp="1"/>
          </p:cNvSpPr>
          <p:nvPr>
            <p:ph idx="1"/>
          </p:nvPr>
        </p:nvSpPr>
        <p:spPr/>
        <p:txBody>
          <a:bodyPr/>
          <a:lstStyle/>
          <a:p>
            <a:r>
              <a:rPr lang="en-US" dirty="0"/>
              <a:t>Easy to understand and interpret, visually intuitive. It can work with numerical and categorical features. Requires little data preprocessing: no need for one-hot encoding, dummy variables</a:t>
            </a:r>
          </a:p>
        </p:txBody>
      </p:sp>
    </p:spTree>
    <p:extLst>
      <p:ext uri="{BB962C8B-B14F-4D97-AF65-F5344CB8AC3E}">
        <p14:creationId xmlns:p14="http://schemas.microsoft.com/office/powerpoint/2010/main" val="475355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 </a:t>
            </a:r>
          </a:p>
        </p:txBody>
      </p:sp>
      <p:sp>
        <p:nvSpPr>
          <p:cNvPr id="3" name="Content Placeholder 2"/>
          <p:cNvSpPr>
            <a:spLocks noGrp="1"/>
          </p:cNvSpPr>
          <p:nvPr>
            <p:ph idx="1"/>
          </p:nvPr>
        </p:nvSpPr>
        <p:spPr/>
        <p:txBody>
          <a:bodyPr>
            <a:normAutofit/>
          </a:bodyPr>
          <a:lstStyle/>
          <a:p>
            <a:pPr marL="114300" indent="0">
              <a:buNone/>
            </a:pPr>
            <a:r>
              <a:rPr lang="en-US" dirty="0"/>
              <a:t>• Unsupervised Learning is a branch of machine learning that learns from test data that has not been labeled, classified or categorized.</a:t>
            </a:r>
          </a:p>
          <a:p>
            <a:pPr marL="114300" indent="0">
              <a:buNone/>
            </a:pPr>
            <a:r>
              <a:rPr lang="en-US" dirty="0"/>
              <a:t>• Instead of responding to feedback, unsupervised learning identifies commonalities in the data and reacts based on the presence or absence of such commonalities in each new piece of data.</a:t>
            </a:r>
          </a:p>
          <a:p>
            <a:pPr marL="114300" indent="0">
              <a:buNone/>
            </a:pPr>
            <a:r>
              <a:rPr lang="en-US" dirty="0"/>
              <a:t>• In the unsupervised machine learning method data is not classified or labeled.</a:t>
            </a:r>
          </a:p>
          <a:p>
            <a:pPr marL="114300" indent="0">
              <a:buNone/>
            </a:pPr>
            <a:r>
              <a:rPr lang="en-US" dirty="0"/>
              <a:t>• Unsupervised learning is the training of machine using information that is neither classified nor labeled a allowing the algorithm to act on that information without guidelines.</a:t>
            </a:r>
          </a:p>
        </p:txBody>
      </p:sp>
    </p:spTree>
    <p:extLst>
      <p:ext uri="{BB962C8B-B14F-4D97-AF65-F5344CB8AC3E}">
        <p14:creationId xmlns:p14="http://schemas.microsoft.com/office/powerpoint/2010/main" val="1119047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66" y="274638"/>
            <a:ext cx="7620000" cy="1143000"/>
          </a:xfrm>
        </p:spPr>
        <p:txBody>
          <a:bodyPr/>
          <a:lstStyle/>
          <a:p>
            <a:r>
              <a:rPr lang="en-US" dirty="0"/>
              <a:t>Unsupervised learning </a:t>
            </a:r>
          </a:p>
        </p:txBody>
      </p:sp>
      <p:sp>
        <p:nvSpPr>
          <p:cNvPr id="3" name="Content Placeholder 2"/>
          <p:cNvSpPr>
            <a:spLocks noGrp="1"/>
          </p:cNvSpPr>
          <p:nvPr>
            <p:ph idx="1"/>
          </p:nvPr>
        </p:nvSpPr>
        <p:spPr/>
        <p:txBody>
          <a:bodyPr>
            <a:normAutofit fontScale="92500" lnSpcReduction="10000"/>
          </a:bodyPr>
          <a:lstStyle/>
          <a:p>
            <a:r>
              <a:rPr lang="en-US" dirty="0">
                <a:solidFill>
                  <a:srgbClr val="0070C0"/>
                </a:solidFill>
              </a:rPr>
              <a:t>Clustering:</a:t>
            </a:r>
            <a:r>
              <a:rPr lang="en-US" dirty="0"/>
              <a:t> Take a collection of 1,000,000 different genes, and find a way to automatically group these genes into groups that are somehow similar or related by different variables, such as lifespan, location, roles, and so on.</a:t>
            </a:r>
          </a:p>
          <a:p>
            <a:pPr algn="just"/>
            <a:r>
              <a:rPr lang="en-US" dirty="0"/>
              <a:t>It permits you to automatically split the dataset into groups according to similarity. Often, however, cluster analysis overestimates the similarity between groups and doesn't treat data points as individuals. For this reason, cluster analysis is a poor choice for applications like customer segmentation and targeting.</a:t>
            </a:r>
          </a:p>
          <a:p>
            <a:r>
              <a:rPr lang="en-US" dirty="0">
                <a:solidFill>
                  <a:srgbClr val="0070C0"/>
                </a:solidFill>
              </a:rPr>
              <a:t>Anomaly Detection</a:t>
            </a:r>
          </a:p>
          <a:p>
            <a:r>
              <a:rPr lang="en-US" dirty="0"/>
              <a:t>It can automatically discover unusual data points in your dataset. This is useful in pinpointing fraudulent transactions, discovering faulty pieces of hardware, or identifying an outlier caused by a human error during data entry.</a:t>
            </a:r>
          </a:p>
          <a:p>
            <a:r>
              <a:rPr lang="en-US" dirty="0"/>
              <a:t>Neural Networks</a:t>
            </a:r>
          </a:p>
        </p:txBody>
      </p:sp>
    </p:spTree>
    <p:extLst>
      <p:ext uri="{BB962C8B-B14F-4D97-AF65-F5344CB8AC3E}">
        <p14:creationId xmlns:p14="http://schemas.microsoft.com/office/powerpoint/2010/main" val="4255672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 </a:t>
            </a:r>
          </a:p>
        </p:txBody>
      </p:sp>
      <p:sp>
        <p:nvSpPr>
          <p:cNvPr id="3" name="Content Placeholder 2"/>
          <p:cNvSpPr>
            <a:spLocks noGrp="1"/>
          </p:cNvSpPr>
          <p:nvPr>
            <p:ph idx="1"/>
          </p:nvPr>
        </p:nvSpPr>
        <p:spPr/>
        <p:txBody>
          <a:bodyPr>
            <a:normAutofit/>
          </a:bodyPr>
          <a:lstStyle/>
          <a:p>
            <a:pPr marL="114300" indent="0">
              <a:buNone/>
            </a:pPr>
            <a:r>
              <a:rPr lang="en-US" dirty="0">
                <a:solidFill>
                  <a:srgbClr val="0070C0"/>
                </a:solidFill>
              </a:rPr>
              <a:t>Association Mining :</a:t>
            </a:r>
          </a:p>
          <a:p>
            <a:pPr marL="114300" indent="0">
              <a:buNone/>
            </a:pPr>
            <a:r>
              <a:rPr lang="en-US" dirty="0"/>
              <a:t>• It detects or identifies sets of items that frequently occur together in your dataset. Retailers often use it for basket analysis, because it allows analysts to discover goods often purchased at the same time and develop more effective marketing and merchandising strategies.</a:t>
            </a:r>
          </a:p>
          <a:p>
            <a:pPr marL="114300" indent="0">
              <a:buNone/>
            </a:pPr>
            <a:r>
              <a:rPr lang="en-US" dirty="0">
                <a:solidFill>
                  <a:srgbClr val="0070C0"/>
                </a:solidFill>
              </a:rPr>
              <a:t>Latent Variable Models:</a:t>
            </a:r>
          </a:p>
          <a:p>
            <a:pPr marL="114300" indent="0">
              <a:buNone/>
            </a:pPr>
            <a:r>
              <a:rPr lang="en-US" dirty="0"/>
              <a:t>• These models are commonly used for data preprocessing, such as reducing the number of features in a dataset (dimensionality reduction) or decomposing the dataset into multiple components</a:t>
            </a:r>
          </a:p>
        </p:txBody>
      </p:sp>
    </p:spTree>
    <p:extLst>
      <p:ext uri="{BB962C8B-B14F-4D97-AF65-F5344CB8AC3E}">
        <p14:creationId xmlns:p14="http://schemas.microsoft.com/office/powerpoint/2010/main" val="196564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286284"/>
            <a:ext cx="8229600" cy="4892159"/>
          </a:xfrm>
        </p:spPr>
        <p:txBody>
          <a:bodyPr>
            <a:normAutofit/>
          </a:bodyPr>
          <a:lstStyle/>
          <a:p>
            <a:r>
              <a:rPr lang="en-US" dirty="0"/>
              <a:t>Introduction to Machine Learning</a:t>
            </a:r>
          </a:p>
          <a:p>
            <a:r>
              <a:rPr lang="en-US" dirty="0"/>
              <a:t>ML History</a:t>
            </a:r>
          </a:p>
          <a:p>
            <a:r>
              <a:rPr lang="en-US" dirty="0"/>
              <a:t>Machine Learning Categories </a:t>
            </a:r>
          </a:p>
          <a:p>
            <a:pPr lvl="1"/>
            <a:r>
              <a:rPr lang="en-US" dirty="0"/>
              <a:t>Supervised </a:t>
            </a:r>
          </a:p>
          <a:p>
            <a:pPr lvl="2"/>
            <a:r>
              <a:rPr lang="en-US" dirty="0"/>
              <a:t>Regression</a:t>
            </a:r>
          </a:p>
          <a:p>
            <a:pPr lvl="2"/>
            <a:r>
              <a:rPr lang="en-US" dirty="0"/>
              <a:t>Classification </a:t>
            </a:r>
          </a:p>
          <a:p>
            <a:pPr lvl="1"/>
            <a:r>
              <a:rPr lang="en-US" dirty="0"/>
              <a:t>Unsupervised</a:t>
            </a:r>
          </a:p>
        </p:txBody>
      </p:sp>
    </p:spTree>
    <p:extLst>
      <p:ext uri="{BB962C8B-B14F-4D97-AF65-F5344CB8AC3E}">
        <p14:creationId xmlns:p14="http://schemas.microsoft.com/office/powerpoint/2010/main" val="3217209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14300" indent="0">
              <a:buNone/>
            </a:pPr>
            <a:r>
              <a:rPr lang="en-US" dirty="0"/>
              <a:t>COMPARISON BETWEEN SUPERVISED LEARNING AND UNSUPERVISED LEARNING METHODS</a:t>
            </a:r>
          </a:p>
        </p:txBody>
      </p:sp>
    </p:spTree>
    <p:extLst>
      <p:ext uri="{BB962C8B-B14F-4D97-AF65-F5344CB8AC3E}">
        <p14:creationId xmlns:p14="http://schemas.microsoft.com/office/powerpoint/2010/main" val="997876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sp>
        <p:nvSpPr>
          <p:cNvPr id="3" name="Content Placeholder 2"/>
          <p:cNvSpPr>
            <a:spLocks noGrp="1"/>
          </p:cNvSpPr>
          <p:nvPr>
            <p:ph idx="1"/>
          </p:nvPr>
        </p:nvSpPr>
        <p:spPr/>
        <p:txBody>
          <a:bodyPr>
            <a:normAutofit fontScale="92500"/>
          </a:bodyPr>
          <a:lstStyle/>
          <a:p>
            <a:pPr marL="114300" indent="0">
              <a:buNone/>
            </a:pPr>
            <a:r>
              <a:rPr lang="en-US" dirty="0">
                <a:solidFill>
                  <a:srgbClr val="C00000"/>
                </a:solidFill>
              </a:rPr>
              <a:t>Accuracy in Results :</a:t>
            </a:r>
          </a:p>
          <a:p>
            <a:pPr marL="114300" indent="0">
              <a:buNone/>
            </a:pPr>
            <a:r>
              <a:rPr lang="en-US" dirty="0"/>
              <a:t>• The other important difference between supervised learning and</a:t>
            </a:r>
          </a:p>
          <a:p>
            <a:pPr marL="114300" indent="0">
              <a:buNone/>
            </a:pPr>
            <a:r>
              <a:rPr lang="en-US" dirty="0"/>
              <a:t>unsupervised learning is the accuracy of the results produced after every cycle or iteration of machine analysis.</a:t>
            </a:r>
          </a:p>
          <a:p>
            <a:pPr marL="114300" indent="0">
              <a:buNone/>
            </a:pPr>
            <a:r>
              <a:rPr lang="en-US" dirty="0"/>
              <a:t>• </a:t>
            </a:r>
            <a:r>
              <a:rPr lang="en-US" dirty="0">
                <a:solidFill>
                  <a:srgbClr val="0070C0"/>
                </a:solidFill>
              </a:rPr>
              <a:t>All the results generated from supervised method of machine learning are more accurate and reliable as compared to the results generated from the unsupervised method of machine learning.</a:t>
            </a:r>
          </a:p>
          <a:p>
            <a:pPr marL="114300" indent="0">
              <a:buNone/>
            </a:pPr>
            <a:r>
              <a:rPr lang="en-US" dirty="0"/>
              <a:t>• One of the factor that explains why supervised method of machine learning produces accurate and reliable results is because the input data is well known and labeled which means that the machine will only analyze the hidden patterns. This is unlike unsupervised method of learning where the machine has to define and label the input data before determining the hidden patterns and functions</a:t>
            </a:r>
          </a:p>
        </p:txBody>
      </p:sp>
    </p:spTree>
    <p:extLst>
      <p:ext uri="{BB962C8B-B14F-4D97-AF65-F5344CB8AC3E}">
        <p14:creationId xmlns:p14="http://schemas.microsoft.com/office/powerpoint/2010/main" val="1789087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sp>
        <p:nvSpPr>
          <p:cNvPr id="3" name="Content Placeholder 2"/>
          <p:cNvSpPr>
            <a:spLocks noGrp="1"/>
          </p:cNvSpPr>
          <p:nvPr>
            <p:ph idx="1"/>
          </p:nvPr>
        </p:nvSpPr>
        <p:spPr/>
        <p:txBody>
          <a:bodyPr>
            <a:normAutofit lnSpcReduction="10000"/>
          </a:bodyPr>
          <a:lstStyle/>
          <a:p>
            <a:pPr marL="114300" indent="0">
              <a:buNone/>
            </a:pPr>
            <a:r>
              <a:rPr lang="en-US" dirty="0">
                <a:solidFill>
                  <a:srgbClr val="C00000"/>
                </a:solidFill>
              </a:rPr>
              <a:t>Number of Classes :</a:t>
            </a:r>
          </a:p>
          <a:p>
            <a:pPr marL="114300" indent="0">
              <a:buNone/>
            </a:pPr>
            <a:r>
              <a:rPr lang="en-US" dirty="0"/>
              <a:t>• This is very essential difference between both methods i.e. Number of classes. Classes used in supervised learning are known which means that also the answers in the analysis are likely to be known.</a:t>
            </a:r>
          </a:p>
          <a:p>
            <a:pPr marL="114300" indent="0">
              <a:buNone/>
            </a:pPr>
            <a:r>
              <a:rPr lang="en-US" dirty="0"/>
              <a:t>• </a:t>
            </a:r>
            <a:r>
              <a:rPr lang="en-US" dirty="0">
                <a:solidFill>
                  <a:srgbClr val="0070C0"/>
                </a:solidFill>
              </a:rPr>
              <a:t>The only target of supervised learning is therefore to determine the unknown cluster. However, there is no prior knowledge in unsupervised method of machine learning.</a:t>
            </a:r>
          </a:p>
          <a:p>
            <a:pPr marL="114300" indent="0">
              <a:buNone/>
            </a:pPr>
            <a:r>
              <a:rPr lang="en-US" dirty="0"/>
              <a:t>• In addition, the numbers of classes are not known which clearly means that no information is known and the results generated after the analysis cannot be ascertained. Moreover, the people involved in unsupervised method of learning are not aware of any information concerning the raw data and the expected results.</a:t>
            </a:r>
          </a:p>
        </p:txBody>
      </p:sp>
    </p:spTree>
    <p:extLst>
      <p:ext uri="{BB962C8B-B14F-4D97-AF65-F5344CB8AC3E}">
        <p14:creationId xmlns:p14="http://schemas.microsoft.com/office/powerpoint/2010/main" val="2842170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sp>
        <p:nvSpPr>
          <p:cNvPr id="3" name="Content Placeholder 2"/>
          <p:cNvSpPr>
            <a:spLocks noGrp="1"/>
          </p:cNvSpPr>
          <p:nvPr>
            <p:ph idx="1"/>
          </p:nvPr>
        </p:nvSpPr>
        <p:spPr/>
        <p:txBody>
          <a:bodyPr>
            <a:normAutofit fontScale="92500"/>
          </a:bodyPr>
          <a:lstStyle/>
          <a:p>
            <a:pPr marL="114300" indent="0">
              <a:buNone/>
            </a:pPr>
            <a:r>
              <a:rPr lang="en-US" dirty="0">
                <a:solidFill>
                  <a:srgbClr val="C00000"/>
                </a:solidFill>
              </a:rPr>
              <a:t>Real Time Learning :</a:t>
            </a:r>
          </a:p>
          <a:p>
            <a:pPr marL="114300" indent="0">
              <a:buNone/>
            </a:pPr>
            <a:r>
              <a:rPr lang="en-US" dirty="0"/>
              <a:t>• It is important to highlight or focus that supervised method of learning takes place off-line while unsupervised method of learning takes place in real time.</a:t>
            </a:r>
          </a:p>
          <a:p>
            <a:pPr marL="114300" indent="0">
              <a:buNone/>
            </a:pPr>
            <a:r>
              <a:rPr lang="en-US" dirty="0"/>
              <a:t>• </a:t>
            </a:r>
            <a:r>
              <a:rPr lang="en-US" dirty="0">
                <a:solidFill>
                  <a:srgbClr val="0070C0"/>
                </a:solidFill>
              </a:rPr>
              <a:t>People involved in preparation and labeling of the input data do so off-line while the analysis of the hidden pattern is done online which denies the people involved in machine learning an opportunity to interact with the machine as it analyzes the discrete data.</a:t>
            </a:r>
          </a:p>
          <a:p>
            <a:pPr marL="114300" indent="0">
              <a:buNone/>
            </a:pPr>
            <a:r>
              <a:rPr lang="en-US" dirty="0"/>
              <a:t>• However, unsupervised method of machine learning takes place in real time such that all the input data is analyzed and labeled in the presence of learners which helps them to understand different methods of learning and classification of raw data. Real time data analysis remains to be the most significant merit of unsupervised method of learning</a:t>
            </a:r>
          </a:p>
        </p:txBody>
      </p:sp>
    </p:spTree>
    <p:extLst>
      <p:ext uri="{BB962C8B-B14F-4D97-AF65-F5344CB8AC3E}">
        <p14:creationId xmlns:p14="http://schemas.microsoft.com/office/powerpoint/2010/main" val="4181044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sp>
        <p:nvSpPr>
          <p:cNvPr id="3" name="Content Placeholder 2"/>
          <p:cNvSpPr>
            <a:spLocks noGrp="1"/>
          </p:cNvSpPr>
          <p:nvPr>
            <p:ph idx="1"/>
          </p:nvPr>
        </p:nvSpPr>
        <p:spPr/>
        <p:txBody>
          <a:bodyPr>
            <a:normAutofit lnSpcReduction="10000"/>
          </a:bodyPr>
          <a:lstStyle/>
          <a:p>
            <a:pPr marL="114300" indent="0">
              <a:buNone/>
            </a:pPr>
            <a:r>
              <a:rPr lang="en-US" dirty="0">
                <a:solidFill>
                  <a:srgbClr val="C00000"/>
                </a:solidFill>
              </a:rPr>
              <a:t>Input Data :</a:t>
            </a:r>
          </a:p>
          <a:p>
            <a:pPr marL="114300" indent="0">
              <a:buNone/>
            </a:pPr>
            <a:r>
              <a:rPr lang="en-US" dirty="0"/>
              <a:t>• The primary difference between supervised learning and unsupervised learning is the data used in either method of machine learning. It is worth noting that both methods of machine learning require data, which they will analyze to produce certain functions or data groups.</a:t>
            </a:r>
          </a:p>
          <a:p>
            <a:pPr marL="114300" indent="0">
              <a:buNone/>
            </a:pPr>
            <a:r>
              <a:rPr lang="en-US" dirty="0"/>
              <a:t>• </a:t>
            </a:r>
            <a:r>
              <a:rPr lang="en-US" dirty="0">
                <a:solidFill>
                  <a:srgbClr val="0070C0"/>
                </a:solidFill>
              </a:rPr>
              <a:t>However, the input data used in supervised learning is well known and is labeled. This means that the machine is only tasked with the role of determining the hidden patterns from already labeled data.</a:t>
            </a:r>
          </a:p>
          <a:p>
            <a:pPr marL="114300" indent="0">
              <a:buNone/>
            </a:pPr>
            <a:r>
              <a:rPr lang="en-US" dirty="0"/>
              <a:t>• However, the data used in unsupervised learning is not known nor labeled. It is the work of the machine to categorize and label the raw data before determining the hidden patterns and functions of the input data.</a:t>
            </a:r>
          </a:p>
        </p:txBody>
      </p:sp>
    </p:spTree>
    <p:extLst>
      <p:ext uri="{BB962C8B-B14F-4D97-AF65-F5344CB8AC3E}">
        <p14:creationId xmlns:p14="http://schemas.microsoft.com/office/powerpoint/2010/main" val="475009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14300" indent="0">
              <a:buNone/>
            </a:pPr>
            <a:r>
              <a:rPr lang="en-US" sz="4400" dirty="0"/>
              <a:t>Types Of Supervised Learning</a:t>
            </a:r>
          </a:p>
        </p:txBody>
      </p:sp>
    </p:spTree>
    <p:extLst>
      <p:ext uri="{BB962C8B-B14F-4D97-AF65-F5344CB8AC3E}">
        <p14:creationId xmlns:p14="http://schemas.microsoft.com/office/powerpoint/2010/main" val="670824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normAutofit/>
          </a:bodyPr>
          <a:lstStyle/>
          <a:p>
            <a:r>
              <a:rPr lang="en-US" dirty="0"/>
              <a:t>Linear regression is a </a:t>
            </a:r>
            <a:r>
              <a:rPr lang="en-US" b="1" dirty="0"/>
              <a:t>linear model</a:t>
            </a:r>
            <a:r>
              <a:rPr lang="en-US" dirty="0"/>
              <a:t>, e.g. a model that assumes a linear relationship between the input variables (x) and the single output variable (y). More specifically, that y can be calculated from a linear combination of the input variables (x).</a:t>
            </a:r>
          </a:p>
          <a:p>
            <a:r>
              <a:rPr lang="en-US" dirty="0">
                <a:solidFill>
                  <a:srgbClr val="0070C0"/>
                </a:solidFill>
              </a:rPr>
              <a:t>When there is a single input variable (x), the method is referred to as </a:t>
            </a:r>
            <a:r>
              <a:rPr lang="en-US" b="1" dirty="0">
                <a:solidFill>
                  <a:srgbClr val="0070C0"/>
                </a:solidFill>
              </a:rPr>
              <a:t>simple linear regression</a:t>
            </a:r>
            <a:r>
              <a:rPr lang="en-US" dirty="0">
                <a:solidFill>
                  <a:srgbClr val="0070C0"/>
                </a:solidFill>
              </a:rPr>
              <a:t>. When there are </a:t>
            </a:r>
            <a:r>
              <a:rPr lang="en-US" b="1" dirty="0">
                <a:solidFill>
                  <a:srgbClr val="0070C0"/>
                </a:solidFill>
              </a:rPr>
              <a:t>multiple input variables</a:t>
            </a:r>
            <a:r>
              <a:rPr lang="en-US" dirty="0">
                <a:solidFill>
                  <a:srgbClr val="0070C0"/>
                </a:solidFill>
              </a:rPr>
              <a:t>, literature from statistics often refers to the method as multiple linear regression.</a:t>
            </a:r>
          </a:p>
          <a:p>
            <a:endParaRPr lang="en-US" dirty="0"/>
          </a:p>
        </p:txBody>
      </p:sp>
    </p:spTree>
    <p:extLst>
      <p:ext uri="{BB962C8B-B14F-4D97-AF65-F5344CB8AC3E}">
        <p14:creationId xmlns:p14="http://schemas.microsoft.com/office/powerpoint/2010/main" val="299875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37160"/>
            <a:ext cx="8229600" cy="1106424"/>
          </a:xfrm>
        </p:spPr>
        <p:txBody>
          <a:bodyPr/>
          <a:lstStyle/>
          <a:p>
            <a:pPr eaLnBrk="1" hangingPunct="1"/>
            <a:r>
              <a:rPr lang="en-US" dirty="0"/>
              <a:t>Linear</a:t>
            </a:r>
            <a:r>
              <a:rPr lang="en-US" sz="3200" dirty="0"/>
              <a:t> </a:t>
            </a:r>
            <a:r>
              <a:rPr lang="en-US" dirty="0"/>
              <a:t>Regression</a:t>
            </a:r>
            <a:endParaRPr lang="en-US" sz="3200" dirty="0"/>
          </a:p>
        </p:txBody>
      </p:sp>
      <p:sp>
        <p:nvSpPr>
          <p:cNvPr id="5" name="Content Placeholder 1"/>
          <p:cNvSpPr txBox="1">
            <a:spLocks/>
          </p:cNvSpPr>
          <p:nvPr/>
        </p:nvSpPr>
        <p:spPr bwMode="auto">
          <a:xfrm>
            <a:off x="457200" y="1389888"/>
            <a:ext cx="8382000" cy="466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marL="342900" lvl="0" indent="-342900" eaLnBrk="0" hangingPunct="0">
              <a:spcBef>
                <a:spcPct val="20000"/>
              </a:spcBef>
              <a:defRPr/>
            </a:pPr>
            <a:r>
              <a:rPr lang="en-US" sz="2800" kern="0" dirty="0"/>
              <a:t>We want to find the best line (linear function y=f(X)) to explain the data.</a:t>
            </a:r>
          </a:p>
        </p:txBody>
      </p:sp>
      <p:pic>
        <p:nvPicPr>
          <p:cNvPr id="2050" name="Picture 2" descr="http://upload.wikimedia.org/wikipedia/commons/thumb/3/3a/Linear_regression.svg/400px-Linear_regressio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5462" y="2422988"/>
            <a:ext cx="5495417" cy="36269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104888" y="5526743"/>
            <a:ext cx="370614" cy="523220"/>
          </a:xfrm>
          <a:prstGeom prst="rect">
            <a:avLst/>
          </a:prstGeom>
          <a:noFill/>
        </p:spPr>
        <p:txBody>
          <a:bodyPr wrap="none" rtlCol="0">
            <a:spAutoFit/>
          </a:bodyPr>
          <a:lstStyle/>
          <a:p>
            <a:r>
              <a:rPr lang="en-US" sz="2800" dirty="0"/>
              <a:t>X</a:t>
            </a:r>
          </a:p>
        </p:txBody>
      </p:sp>
      <p:sp>
        <p:nvSpPr>
          <p:cNvPr id="6" name="TextBox 5"/>
          <p:cNvSpPr txBox="1"/>
          <p:nvPr/>
        </p:nvSpPr>
        <p:spPr>
          <a:xfrm>
            <a:off x="2474976" y="2379510"/>
            <a:ext cx="346570" cy="523220"/>
          </a:xfrm>
          <a:prstGeom prst="rect">
            <a:avLst/>
          </a:prstGeom>
          <a:noFill/>
        </p:spPr>
        <p:txBody>
          <a:bodyPr wrap="none" rtlCol="0">
            <a:spAutoFit/>
          </a:bodyPr>
          <a:lstStyle/>
          <a:p>
            <a:r>
              <a:rPr lang="en-US" sz="2800" dirty="0"/>
              <a:t>y</a:t>
            </a:r>
          </a:p>
        </p:txBody>
      </p:sp>
      <p:cxnSp>
        <p:nvCxnSpPr>
          <p:cNvPr id="4" name="Straight Connector 3"/>
          <p:cNvCxnSpPr/>
          <p:nvPr/>
        </p:nvCxnSpPr>
        <p:spPr>
          <a:xfrm>
            <a:off x="397933" y="2641120"/>
            <a:ext cx="0" cy="2430413"/>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7733" y="4775200"/>
            <a:ext cx="1659467"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1933" y="4978400"/>
            <a:ext cx="1075267" cy="369332"/>
          </a:xfrm>
          <a:prstGeom prst="rect">
            <a:avLst/>
          </a:prstGeom>
          <a:noFill/>
        </p:spPr>
        <p:txBody>
          <a:bodyPr wrap="square" rtlCol="0">
            <a:spAutoFit/>
          </a:bodyPr>
          <a:lstStyle/>
          <a:p>
            <a:r>
              <a:rPr lang="en-US" dirty="0"/>
              <a:t>Area</a:t>
            </a:r>
          </a:p>
        </p:txBody>
      </p:sp>
      <p:sp>
        <p:nvSpPr>
          <p:cNvPr id="10" name="TextBox 9"/>
          <p:cNvSpPr txBox="1"/>
          <p:nvPr/>
        </p:nvSpPr>
        <p:spPr>
          <a:xfrm>
            <a:off x="67733" y="2641120"/>
            <a:ext cx="237067" cy="1200329"/>
          </a:xfrm>
          <a:prstGeom prst="rect">
            <a:avLst/>
          </a:prstGeom>
          <a:noFill/>
        </p:spPr>
        <p:txBody>
          <a:bodyPr wrap="square" rtlCol="0">
            <a:spAutoFit/>
          </a:bodyPr>
          <a:lstStyle/>
          <a:p>
            <a:r>
              <a:rPr lang="en-US" dirty="0"/>
              <a:t>Rate</a:t>
            </a:r>
          </a:p>
        </p:txBody>
      </p:sp>
    </p:spTree>
    <p:extLst>
      <p:ext uri="{BB962C8B-B14F-4D97-AF65-F5344CB8AC3E}">
        <p14:creationId xmlns:p14="http://schemas.microsoft.com/office/powerpoint/2010/main" val="3680445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a:t>
            </a:r>
            <a:r>
              <a:rPr lang="en-US" sz="3200" dirty="0"/>
              <a:t> </a:t>
            </a:r>
            <a:r>
              <a:rPr lang="en-US" dirty="0"/>
              <a:t>Regression</a:t>
            </a:r>
          </a:p>
        </p:txBody>
      </p:sp>
      <p:sp>
        <p:nvSpPr>
          <p:cNvPr id="3" name="Content Placeholder 2"/>
          <p:cNvSpPr>
            <a:spLocks noGrp="1"/>
          </p:cNvSpPr>
          <p:nvPr>
            <p:ph idx="1"/>
          </p:nvPr>
        </p:nvSpPr>
        <p:spPr/>
        <p:txBody>
          <a:bodyPr/>
          <a:lstStyle/>
          <a:p>
            <a:r>
              <a:rPr lang="en-US" dirty="0"/>
              <a:t>Linear regression is one of the most well known and well understood algorithms in statistics and machine learning</a:t>
            </a:r>
          </a:p>
          <a:p>
            <a:endParaRPr lang="en-US" dirty="0"/>
          </a:p>
          <a:p>
            <a:r>
              <a:rPr lang="en-US" dirty="0"/>
              <a:t>Classification-examples-output is categorized </a:t>
            </a:r>
          </a:p>
        </p:txBody>
      </p:sp>
      <p:cxnSp>
        <p:nvCxnSpPr>
          <p:cNvPr id="5" name="Straight Connector 4"/>
          <p:cNvCxnSpPr/>
          <p:nvPr/>
        </p:nvCxnSpPr>
        <p:spPr>
          <a:xfrm>
            <a:off x="1354667" y="4614333"/>
            <a:ext cx="25400" cy="1871134"/>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126067" y="6290733"/>
            <a:ext cx="2167466" cy="2540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269067" y="6485467"/>
            <a:ext cx="1837266" cy="369332"/>
          </a:xfrm>
          <a:prstGeom prst="rect">
            <a:avLst/>
          </a:prstGeom>
          <a:noFill/>
        </p:spPr>
        <p:txBody>
          <a:bodyPr wrap="square" rtlCol="0">
            <a:spAutoFit/>
          </a:bodyPr>
          <a:lstStyle/>
          <a:p>
            <a:r>
              <a:rPr lang="en-US" dirty="0"/>
              <a:t>Tumor size</a:t>
            </a:r>
          </a:p>
        </p:txBody>
      </p:sp>
      <p:sp>
        <p:nvSpPr>
          <p:cNvPr id="9" name="TextBox 8"/>
          <p:cNvSpPr txBox="1"/>
          <p:nvPr/>
        </p:nvSpPr>
        <p:spPr>
          <a:xfrm>
            <a:off x="110067" y="4614333"/>
            <a:ext cx="1016001" cy="646331"/>
          </a:xfrm>
          <a:prstGeom prst="rect">
            <a:avLst/>
          </a:prstGeom>
          <a:noFill/>
        </p:spPr>
        <p:txBody>
          <a:bodyPr wrap="square" rtlCol="0">
            <a:spAutoFit/>
          </a:bodyPr>
          <a:lstStyle/>
          <a:p>
            <a:r>
              <a:rPr lang="en-US" dirty="0"/>
              <a:t>Harmful or not</a:t>
            </a:r>
          </a:p>
        </p:txBody>
      </p:sp>
      <p:sp>
        <p:nvSpPr>
          <p:cNvPr id="10" name="Oval 9"/>
          <p:cNvSpPr/>
          <p:nvPr/>
        </p:nvSpPr>
        <p:spPr>
          <a:xfrm>
            <a:off x="1540933" y="6126163"/>
            <a:ext cx="110067" cy="714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1748366" y="6130396"/>
            <a:ext cx="110067" cy="714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006600" y="6153414"/>
            <a:ext cx="110067" cy="714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iamond 12"/>
          <p:cNvSpPr/>
          <p:nvPr/>
        </p:nvSpPr>
        <p:spPr>
          <a:xfrm>
            <a:off x="2768600" y="5037667"/>
            <a:ext cx="245533" cy="222997"/>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1693333" y="6278563"/>
            <a:ext cx="110067" cy="714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1845733" y="6430963"/>
            <a:ext cx="110067" cy="714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iamond 15"/>
          <p:cNvSpPr/>
          <p:nvPr/>
        </p:nvSpPr>
        <p:spPr>
          <a:xfrm>
            <a:off x="3187700" y="5037667"/>
            <a:ext cx="245533" cy="222997"/>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iamond 16"/>
          <p:cNvSpPr/>
          <p:nvPr/>
        </p:nvSpPr>
        <p:spPr>
          <a:xfrm>
            <a:off x="3615267" y="5037667"/>
            <a:ext cx="245533" cy="222997"/>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Cross 18"/>
          <p:cNvSpPr/>
          <p:nvPr/>
        </p:nvSpPr>
        <p:spPr>
          <a:xfrm>
            <a:off x="1955800" y="5672667"/>
            <a:ext cx="254000" cy="330200"/>
          </a:xfrm>
          <a:prstGeom prst="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2707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b="1" dirty="0"/>
              <a:t>simple linear regression-</a:t>
            </a:r>
            <a:r>
              <a:rPr lang="en-US" dirty="0"/>
              <a:t> dependent variable depends only on a single independent variable</a:t>
            </a:r>
          </a:p>
          <a:p>
            <a:endParaRPr lang="en-US" dirty="0"/>
          </a:p>
          <a:p>
            <a:endParaRPr lang="en-US" dirty="0"/>
          </a:p>
          <a:p>
            <a:r>
              <a:rPr lang="en-US" b="1" u="sng" dirty="0"/>
              <a:t>Multiple Linear Regression</a:t>
            </a:r>
            <a:endParaRPr lang="en-US" b="1"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0" y="2950633"/>
            <a:ext cx="10287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1391" y="4800071"/>
            <a:ext cx="30289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93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Machine Learning</a:t>
            </a:r>
            <a:br>
              <a:rPr lang="en-US" dirty="0"/>
            </a:br>
            <a:endParaRPr lang="en-US" dirty="0"/>
          </a:p>
        </p:txBody>
      </p:sp>
      <p:sp>
        <p:nvSpPr>
          <p:cNvPr id="3" name="Content Placeholder 2"/>
          <p:cNvSpPr>
            <a:spLocks noGrp="1"/>
          </p:cNvSpPr>
          <p:nvPr>
            <p:ph idx="1"/>
          </p:nvPr>
        </p:nvSpPr>
        <p:spPr/>
        <p:txBody>
          <a:bodyPr/>
          <a:lstStyle/>
          <a:p>
            <a:r>
              <a:rPr lang="en-US" dirty="0"/>
              <a:t>What is ML</a:t>
            </a:r>
          </a:p>
          <a:p>
            <a:r>
              <a:rPr lang="en-US" dirty="0"/>
              <a:t>AI and ML !!!!</a:t>
            </a:r>
          </a:p>
          <a:p>
            <a:r>
              <a:rPr lang="en-US" dirty="0"/>
              <a:t>ML Applications in daily activities</a:t>
            </a:r>
          </a:p>
          <a:p>
            <a:r>
              <a:rPr lang="en-US" dirty="0"/>
              <a:t>How Machine can be intelligent?</a:t>
            </a:r>
          </a:p>
          <a:p>
            <a:r>
              <a:rPr lang="en-US" dirty="0"/>
              <a:t>Problems can be targeted with ML</a:t>
            </a:r>
          </a:p>
          <a:p>
            <a:pPr lvl="2"/>
            <a:r>
              <a:rPr lang="en-US" dirty="0"/>
              <a:t>Concept of data mining </a:t>
            </a:r>
          </a:p>
        </p:txBody>
      </p:sp>
    </p:spTree>
    <p:extLst>
      <p:ext uri="{BB962C8B-B14F-4D97-AF65-F5344CB8AC3E}">
        <p14:creationId xmlns:p14="http://schemas.microsoft.com/office/powerpoint/2010/main" val="2077140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Examples-Regression</a:t>
            </a:r>
          </a:p>
        </p:txBody>
      </p:sp>
      <p:sp>
        <p:nvSpPr>
          <p:cNvPr id="3" name="Content Placeholder 2"/>
          <p:cNvSpPr>
            <a:spLocks noGrp="1"/>
          </p:cNvSpPr>
          <p:nvPr>
            <p:ph idx="1"/>
          </p:nvPr>
        </p:nvSpPr>
        <p:spPr/>
        <p:txBody>
          <a:bodyPr>
            <a:normAutofit/>
          </a:bodyPr>
          <a:lstStyle/>
          <a:p>
            <a:r>
              <a:rPr lang="en-US" b="1" dirty="0"/>
              <a:t>Which of the following is a regression task?</a:t>
            </a:r>
            <a:r>
              <a:rPr lang="en-US" dirty="0"/>
              <a:t> </a:t>
            </a:r>
            <a:br>
              <a:rPr lang="en-US" dirty="0"/>
            </a:br>
            <a:r>
              <a:rPr lang="en-US" dirty="0"/>
              <a:t> </a:t>
            </a:r>
          </a:p>
          <a:p>
            <a:pPr lvl="0"/>
            <a:r>
              <a:rPr lang="en-US" dirty="0"/>
              <a:t>Predicting age of a person</a:t>
            </a:r>
          </a:p>
          <a:p>
            <a:pPr lvl="0"/>
            <a:r>
              <a:rPr lang="en-US" dirty="0"/>
              <a:t>Predicting nationality of a person</a:t>
            </a:r>
          </a:p>
          <a:p>
            <a:pPr lvl="0"/>
            <a:r>
              <a:rPr lang="en-US" dirty="0"/>
              <a:t>Predicting whether stock price of a company will increase tomorrow-classification</a:t>
            </a:r>
          </a:p>
          <a:p>
            <a:pPr lvl="0"/>
            <a:r>
              <a:rPr lang="en-US" dirty="0"/>
              <a:t>Predicting whether a document is related to sighting of UFOs?-classification</a:t>
            </a:r>
          </a:p>
        </p:txBody>
      </p:sp>
    </p:spTree>
    <p:extLst>
      <p:ext uri="{BB962C8B-B14F-4D97-AF65-F5344CB8AC3E}">
        <p14:creationId xmlns:p14="http://schemas.microsoft.com/office/powerpoint/2010/main" val="170183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Examples-Regression</a:t>
            </a:r>
          </a:p>
        </p:txBody>
      </p:sp>
      <p:sp>
        <p:nvSpPr>
          <p:cNvPr id="3" name="Content Placeholder 2"/>
          <p:cNvSpPr>
            <a:spLocks noGrp="1"/>
          </p:cNvSpPr>
          <p:nvPr>
            <p:ph idx="1"/>
          </p:nvPr>
        </p:nvSpPr>
        <p:spPr/>
        <p:txBody>
          <a:bodyPr>
            <a:normAutofit/>
          </a:bodyPr>
          <a:lstStyle/>
          <a:p>
            <a:r>
              <a:rPr lang="en-US" b="1" dirty="0"/>
              <a:t>Solution : </a:t>
            </a:r>
            <a:r>
              <a:rPr lang="en-US" dirty="0"/>
              <a:t>Predicting age of a person (because it is a real value, predicting nationality is categorical, whether stock price will increase is discrete-yes/no answer, predicting whether a document is related to UFO is again discrete- a yes/no answer).</a:t>
            </a:r>
            <a:br>
              <a:rPr lang="en-US" dirty="0"/>
            </a:br>
            <a:r>
              <a:rPr lang="en-US" dirty="0"/>
              <a:t>Let’s take an example of linear regression. We have a </a:t>
            </a:r>
            <a:r>
              <a:rPr lang="en-US" b="1" u="sng" dirty="0">
                <a:hlinkClick r:id="rId2"/>
              </a:rPr>
              <a:t>Housing data set</a:t>
            </a:r>
            <a:r>
              <a:rPr lang="en-US" dirty="0"/>
              <a:t> and we want to predict the price of the house. Following is the python code for it.</a:t>
            </a:r>
          </a:p>
          <a:p>
            <a:endParaRPr lang="en-US" dirty="0"/>
          </a:p>
        </p:txBody>
      </p:sp>
    </p:spTree>
    <p:extLst>
      <p:ext uri="{BB962C8B-B14F-4D97-AF65-F5344CB8AC3E}">
        <p14:creationId xmlns:p14="http://schemas.microsoft.com/office/powerpoint/2010/main" val="2560496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Linear Regression is simple to implement.</a:t>
            </a:r>
          </a:p>
          <a:p>
            <a:r>
              <a:rPr lang="en-US" dirty="0"/>
              <a:t>Less complexity compared to other algorithms.</a:t>
            </a:r>
          </a:p>
          <a:p>
            <a:r>
              <a:rPr lang="en-US" dirty="0"/>
              <a:t>Linear Regression may lead to over-fitting but it can be avoided using some dimensionality reduction techniques, regularization techniques, and cross-validation.</a:t>
            </a:r>
          </a:p>
          <a:p>
            <a:endParaRPr lang="en-US" dirty="0"/>
          </a:p>
        </p:txBody>
      </p:sp>
    </p:spTree>
    <p:extLst>
      <p:ext uri="{BB962C8B-B14F-4D97-AF65-F5344CB8AC3E}">
        <p14:creationId xmlns:p14="http://schemas.microsoft.com/office/powerpoint/2010/main" val="355677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As it is very simple- sometime difficult to implement Practical applications</a:t>
            </a:r>
          </a:p>
        </p:txBody>
      </p:sp>
    </p:spTree>
    <p:extLst>
      <p:ext uri="{BB962C8B-B14F-4D97-AF65-F5344CB8AC3E}">
        <p14:creationId xmlns:p14="http://schemas.microsoft.com/office/powerpoint/2010/main" val="1979730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Examples-Classification</a:t>
            </a:r>
          </a:p>
        </p:txBody>
      </p:sp>
      <p:sp>
        <p:nvSpPr>
          <p:cNvPr id="3" name="Content Placeholder 2"/>
          <p:cNvSpPr>
            <a:spLocks noGrp="1"/>
          </p:cNvSpPr>
          <p:nvPr>
            <p:ph idx="1"/>
          </p:nvPr>
        </p:nvSpPr>
        <p:spPr/>
        <p:txBody>
          <a:bodyPr>
            <a:normAutofit/>
          </a:bodyPr>
          <a:lstStyle/>
          <a:p>
            <a:r>
              <a:rPr lang="en-US" b="1" dirty="0"/>
              <a:t>Which of the following is/are classification problem(s)?</a:t>
            </a:r>
            <a:r>
              <a:rPr lang="en-US" dirty="0"/>
              <a:t> </a:t>
            </a:r>
            <a:br>
              <a:rPr lang="en-US" dirty="0"/>
            </a:br>
            <a:r>
              <a:rPr lang="en-US" dirty="0"/>
              <a:t> </a:t>
            </a:r>
          </a:p>
          <a:p>
            <a:pPr lvl="0"/>
            <a:r>
              <a:rPr lang="en-US" dirty="0">
                <a:solidFill>
                  <a:srgbClr val="FF0000"/>
                </a:solidFill>
              </a:rPr>
              <a:t>Predicting the gender of a person by his/her handwriting style-R/C</a:t>
            </a:r>
          </a:p>
          <a:p>
            <a:pPr lvl="0"/>
            <a:r>
              <a:rPr lang="en-US" dirty="0">
                <a:solidFill>
                  <a:srgbClr val="00B050"/>
                </a:solidFill>
              </a:rPr>
              <a:t>Predicting house price based on area-R</a:t>
            </a:r>
          </a:p>
          <a:p>
            <a:pPr lvl="0"/>
            <a:r>
              <a:rPr lang="en-US" dirty="0">
                <a:solidFill>
                  <a:srgbClr val="00B050"/>
                </a:solidFill>
              </a:rPr>
              <a:t>Predicting whether monsoon will be normal next year-C</a:t>
            </a:r>
          </a:p>
          <a:p>
            <a:pPr lvl="0"/>
            <a:r>
              <a:rPr lang="en-US" dirty="0">
                <a:solidFill>
                  <a:srgbClr val="00B050"/>
                </a:solidFill>
              </a:rPr>
              <a:t>Predict the number of copies a music album will be sold next month-R</a:t>
            </a:r>
          </a:p>
        </p:txBody>
      </p:sp>
    </p:spTree>
    <p:extLst>
      <p:ext uri="{BB962C8B-B14F-4D97-AF65-F5344CB8AC3E}">
        <p14:creationId xmlns:p14="http://schemas.microsoft.com/office/powerpoint/2010/main" val="1934004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Examples-Classification</a:t>
            </a:r>
          </a:p>
        </p:txBody>
      </p:sp>
      <p:sp>
        <p:nvSpPr>
          <p:cNvPr id="3" name="Content Placeholder 2"/>
          <p:cNvSpPr>
            <a:spLocks noGrp="1"/>
          </p:cNvSpPr>
          <p:nvPr>
            <p:ph idx="1"/>
          </p:nvPr>
        </p:nvSpPr>
        <p:spPr/>
        <p:txBody>
          <a:bodyPr>
            <a:normAutofit/>
          </a:bodyPr>
          <a:lstStyle/>
          <a:p>
            <a:r>
              <a:rPr lang="en-US" dirty="0"/>
              <a:t>Solution : Predicting the gender of a person Predicting whether monsoon will be normal next year. The other two are regression. </a:t>
            </a:r>
            <a:br>
              <a:rPr lang="en-US" dirty="0"/>
            </a:br>
            <a:r>
              <a:rPr lang="en-US" dirty="0"/>
              <a:t>As we discussed classification with some examples. Now there is an example of classification in which we are performing classification on the iris dataset using </a:t>
            </a:r>
            <a:r>
              <a:rPr lang="en-US" i="1" dirty="0" err="1"/>
              <a:t>RandomForestClassifier</a:t>
            </a:r>
            <a:r>
              <a:rPr lang="en-US" dirty="0"/>
              <a:t> in python. You can download the dataset from </a:t>
            </a:r>
          </a:p>
          <a:p>
            <a:endParaRPr lang="en-US" dirty="0"/>
          </a:p>
        </p:txBody>
      </p:sp>
    </p:spTree>
    <p:extLst>
      <p:ext uri="{BB962C8B-B14F-4D97-AF65-F5344CB8AC3E}">
        <p14:creationId xmlns:p14="http://schemas.microsoft.com/office/powerpoint/2010/main" val="4050610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p>
        </p:txBody>
      </p:sp>
      <p:sp>
        <p:nvSpPr>
          <p:cNvPr id="3" name="Content Placeholder 2"/>
          <p:cNvSpPr>
            <a:spLocks noGrp="1"/>
          </p:cNvSpPr>
          <p:nvPr>
            <p:ph idx="1"/>
          </p:nvPr>
        </p:nvSpPr>
        <p:spPr/>
        <p:txBody>
          <a:bodyPr>
            <a:normAutofit/>
          </a:bodyPr>
          <a:lstStyle/>
          <a:p>
            <a:r>
              <a:rPr lang="en-US" dirty="0"/>
              <a:t>The decision tree models can be applied to all those data which contains numerical features and categorical features. </a:t>
            </a:r>
          </a:p>
          <a:p>
            <a:r>
              <a:rPr lang="en-US" dirty="0"/>
              <a:t>Decision trees are good at capturing non-linear interaction between the features and the target variable.</a:t>
            </a:r>
          </a:p>
          <a:p>
            <a:r>
              <a:rPr lang="en-US" dirty="0"/>
              <a:t> Decision trees somewhat match human-level thinking so it’s very intuitive to understand the data</a:t>
            </a:r>
          </a:p>
        </p:txBody>
      </p:sp>
    </p:spTree>
    <p:extLst>
      <p:ext uri="{BB962C8B-B14F-4D97-AF65-F5344CB8AC3E}">
        <p14:creationId xmlns:p14="http://schemas.microsoft.com/office/powerpoint/2010/main" val="2894324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p>
        </p:txBody>
      </p:sp>
      <p:sp>
        <p:nvSpPr>
          <p:cNvPr id="3" name="Content Placeholder 2"/>
          <p:cNvSpPr>
            <a:spLocks noGrp="1"/>
          </p:cNvSpPr>
          <p:nvPr>
            <p:ph idx="1"/>
          </p:nvPr>
        </p:nvSpPr>
        <p:spPr/>
        <p:txBody>
          <a:bodyPr/>
          <a:lstStyle/>
          <a:p>
            <a:r>
              <a:rPr lang="en-US" dirty="0"/>
              <a:t>Easy to understand and interpret, visually intuitive. </a:t>
            </a:r>
          </a:p>
          <a:p>
            <a:r>
              <a:rPr lang="en-US" dirty="0"/>
              <a:t>It can work with numerical and categorical features. </a:t>
            </a:r>
          </a:p>
          <a:p>
            <a:r>
              <a:rPr lang="en-US" dirty="0"/>
              <a:t>Requires little data preprocessing: no need for one-hot encoding, dummy variables</a:t>
            </a:r>
          </a:p>
        </p:txBody>
      </p:sp>
    </p:spTree>
    <p:extLst>
      <p:ext uri="{BB962C8B-B14F-4D97-AF65-F5344CB8AC3E}">
        <p14:creationId xmlns:p14="http://schemas.microsoft.com/office/powerpoint/2010/main" val="4230385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a:t>
            </a:r>
          </a:p>
        </p:txBody>
      </p:sp>
      <p:sp>
        <p:nvSpPr>
          <p:cNvPr id="3" name="Content Placeholder 2"/>
          <p:cNvSpPr>
            <a:spLocks noGrp="1"/>
          </p:cNvSpPr>
          <p:nvPr>
            <p:ph idx="1"/>
          </p:nvPr>
        </p:nvSpPr>
        <p:spPr/>
        <p:txBody>
          <a:bodyPr>
            <a:normAutofit/>
          </a:bodyPr>
          <a:lstStyle/>
          <a:p>
            <a:r>
              <a:rPr lang="en-US" dirty="0"/>
              <a:t>Random Forests are an ensemble(combination) of decision trees. It is a Supervised Learning algorithm used for classification and regression. The input data is passed through multiple decision trees. It executes by constructing a different number of decision trees at training time and outputting the class that is the mode of the classes (for classification) or mean prediction (for regression) of the individual trees.</a:t>
            </a:r>
          </a:p>
          <a:p>
            <a:endParaRPr lang="en-US" dirty="0"/>
          </a:p>
        </p:txBody>
      </p:sp>
      <p:pic>
        <p:nvPicPr>
          <p:cNvPr id="7" name="Picture 6" descr="Random Tree"/>
          <p:cNvPicPr/>
          <p:nvPr/>
        </p:nvPicPr>
        <p:blipFill>
          <a:blip r:embed="rId2">
            <a:extLst>
              <a:ext uri="{28A0092B-C50C-407E-A947-70E740481C1C}">
                <a14:useLocalDpi xmlns:a14="http://schemas.microsoft.com/office/drawing/2010/main" val="0"/>
              </a:ext>
            </a:extLst>
          </a:blip>
          <a:srcRect/>
          <a:stretch>
            <a:fillRect/>
          </a:stretch>
        </p:blipFill>
        <p:spPr bwMode="auto">
          <a:xfrm>
            <a:off x="6080440" y="276490"/>
            <a:ext cx="2768600" cy="1232429"/>
          </a:xfrm>
          <a:prstGeom prst="rect">
            <a:avLst/>
          </a:prstGeom>
          <a:noFill/>
          <a:ln>
            <a:noFill/>
          </a:ln>
        </p:spPr>
      </p:pic>
    </p:spTree>
    <p:extLst>
      <p:ext uri="{BB962C8B-B14F-4D97-AF65-F5344CB8AC3E}">
        <p14:creationId xmlns:p14="http://schemas.microsoft.com/office/powerpoint/2010/main" val="415512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a:t>
            </a:r>
          </a:p>
        </p:txBody>
      </p:sp>
      <p:pic>
        <p:nvPicPr>
          <p:cNvPr id="4" name="Picture 3" descr="Random Tree"/>
          <p:cNvPicPr/>
          <p:nvPr/>
        </p:nvPicPr>
        <p:blipFill>
          <a:blip r:embed="rId2">
            <a:extLst>
              <a:ext uri="{28A0092B-C50C-407E-A947-70E740481C1C}">
                <a14:useLocalDpi xmlns:a14="http://schemas.microsoft.com/office/drawing/2010/main" val="0"/>
              </a:ext>
            </a:extLst>
          </a:blip>
          <a:srcRect/>
          <a:stretch>
            <a:fillRect/>
          </a:stretch>
        </p:blipFill>
        <p:spPr bwMode="auto">
          <a:xfrm>
            <a:off x="1814512" y="1976438"/>
            <a:ext cx="5362575" cy="2947035"/>
          </a:xfrm>
          <a:prstGeom prst="rect">
            <a:avLst/>
          </a:prstGeom>
          <a:noFill/>
          <a:ln>
            <a:noFill/>
          </a:ln>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5EAEC121-9D09-4E45-81B3-7E1D57E2EBBC}"/>
                  </a:ext>
                </a:extLst>
              </p14:cNvPr>
              <p14:cNvContentPartPr/>
              <p14:nvPr/>
            </p14:nvContentPartPr>
            <p14:xfrm>
              <a:off x="3047930" y="973308"/>
              <a:ext cx="360" cy="360"/>
            </p14:xfrm>
          </p:contentPart>
        </mc:Choice>
        <mc:Fallback>
          <p:pic>
            <p:nvPicPr>
              <p:cNvPr id="7" name="Ink 6">
                <a:extLst>
                  <a:ext uri="{FF2B5EF4-FFF2-40B4-BE49-F238E27FC236}">
                    <a16:creationId xmlns:a16="http://schemas.microsoft.com/office/drawing/2014/main" id="{5EAEC121-9D09-4E45-81B3-7E1D57E2EBBC}"/>
                  </a:ext>
                </a:extLst>
              </p:cNvPr>
              <p:cNvPicPr/>
              <p:nvPr/>
            </p:nvPicPr>
            <p:blipFill>
              <a:blip r:embed="rId4"/>
              <a:stretch>
                <a:fillRect/>
              </a:stretch>
            </p:blipFill>
            <p:spPr>
              <a:xfrm>
                <a:off x="3038930" y="96466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596B1CF7-B96E-4E90-80BF-AD9171D3366A}"/>
                  </a:ext>
                </a:extLst>
              </p14:cNvPr>
              <p14:cNvContentPartPr/>
              <p14:nvPr/>
            </p14:nvContentPartPr>
            <p14:xfrm>
              <a:off x="741410" y="3499428"/>
              <a:ext cx="390240" cy="405720"/>
            </p14:xfrm>
          </p:contentPart>
        </mc:Choice>
        <mc:Fallback>
          <p:pic>
            <p:nvPicPr>
              <p:cNvPr id="10" name="Ink 9">
                <a:extLst>
                  <a:ext uri="{FF2B5EF4-FFF2-40B4-BE49-F238E27FC236}">
                    <a16:creationId xmlns:a16="http://schemas.microsoft.com/office/drawing/2014/main" id="{596B1CF7-B96E-4E90-80BF-AD9171D3366A}"/>
                  </a:ext>
                </a:extLst>
              </p:cNvPr>
              <p:cNvPicPr/>
              <p:nvPr/>
            </p:nvPicPr>
            <p:blipFill>
              <a:blip r:embed="rId6"/>
              <a:stretch>
                <a:fillRect/>
              </a:stretch>
            </p:blipFill>
            <p:spPr>
              <a:xfrm>
                <a:off x="732770" y="3490788"/>
                <a:ext cx="407880" cy="423360"/>
              </a:xfrm>
              <a:prstGeom prst="rect">
                <a:avLst/>
              </a:prstGeom>
            </p:spPr>
          </p:pic>
        </mc:Fallback>
      </mc:AlternateContent>
      <p:grpSp>
        <p:nvGrpSpPr>
          <p:cNvPr id="31" name="Group 30">
            <a:extLst>
              <a:ext uri="{FF2B5EF4-FFF2-40B4-BE49-F238E27FC236}">
                <a16:creationId xmlns:a16="http://schemas.microsoft.com/office/drawing/2014/main" id="{6DAE94FA-40BD-4F2B-952B-A4AF0D8CD103}"/>
              </a:ext>
            </a:extLst>
          </p:cNvPr>
          <p:cNvGrpSpPr/>
          <p:nvPr/>
        </p:nvGrpSpPr>
        <p:grpSpPr>
          <a:xfrm>
            <a:off x="99170" y="922908"/>
            <a:ext cx="6642000" cy="5050800"/>
            <a:chOff x="99170" y="922908"/>
            <a:chExt cx="6642000" cy="5050800"/>
          </a:xfrm>
        </p:grpSpPr>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10665CEC-13FD-4205-BC0E-FD7390B4E4DA}"/>
                    </a:ext>
                  </a:extLst>
                </p14:cNvPr>
                <p14:cNvContentPartPr/>
                <p14:nvPr/>
              </p14:nvContentPartPr>
              <p14:xfrm>
                <a:off x="1740770" y="2387028"/>
                <a:ext cx="2174760" cy="1737000"/>
              </p14:xfrm>
            </p:contentPart>
          </mc:Choice>
          <mc:Fallback>
            <p:pic>
              <p:nvPicPr>
                <p:cNvPr id="3" name="Ink 2">
                  <a:extLst>
                    <a:ext uri="{FF2B5EF4-FFF2-40B4-BE49-F238E27FC236}">
                      <a16:creationId xmlns:a16="http://schemas.microsoft.com/office/drawing/2014/main" id="{10665CEC-13FD-4205-BC0E-FD7390B4E4DA}"/>
                    </a:ext>
                  </a:extLst>
                </p:cNvPr>
                <p:cNvPicPr/>
                <p:nvPr/>
              </p:nvPicPr>
              <p:blipFill>
                <a:blip r:embed="rId8"/>
                <a:stretch>
                  <a:fillRect/>
                </a:stretch>
              </p:blipFill>
              <p:spPr>
                <a:xfrm>
                  <a:off x="1731770" y="2378028"/>
                  <a:ext cx="2192400" cy="1754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ED0C5955-635F-4BA1-8DB0-2CDA83FE0023}"/>
                    </a:ext>
                  </a:extLst>
                </p14:cNvPr>
                <p14:cNvContentPartPr/>
                <p14:nvPr/>
              </p14:nvContentPartPr>
              <p14:xfrm>
                <a:off x="1690730" y="922908"/>
                <a:ext cx="5050440" cy="4010760"/>
              </p14:xfrm>
            </p:contentPart>
          </mc:Choice>
          <mc:Fallback>
            <p:pic>
              <p:nvPicPr>
                <p:cNvPr id="5" name="Ink 4">
                  <a:extLst>
                    <a:ext uri="{FF2B5EF4-FFF2-40B4-BE49-F238E27FC236}">
                      <a16:creationId xmlns:a16="http://schemas.microsoft.com/office/drawing/2014/main" id="{ED0C5955-635F-4BA1-8DB0-2CDA83FE0023}"/>
                    </a:ext>
                  </a:extLst>
                </p:cNvPr>
                <p:cNvPicPr/>
                <p:nvPr/>
              </p:nvPicPr>
              <p:blipFill>
                <a:blip r:embed="rId10"/>
                <a:stretch>
                  <a:fillRect/>
                </a:stretch>
              </p:blipFill>
              <p:spPr>
                <a:xfrm>
                  <a:off x="1681730" y="914268"/>
                  <a:ext cx="5068080" cy="4028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4C013E4E-D926-48E8-B12A-7587F1C744C6}"/>
                    </a:ext>
                  </a:extLst>
                </p14:cNvPr>
                <p14:cNvContentPartPr/>
                <p14:nvPr/>
              </p14:nvContentPartPr>
              <p14:xfrm>
                <a:off x="426050" y="3864108"/>
                <a:ext cx="508320" cy="448920"/>
              </p14:xfrm>
            </p:contentPart>
          </mc:Choice>
          <mc:Fallback>
            <p:pic>
              <p:nvPicPr>
                <p:cNvPr id="12" name="Ink 11">
                  <a:extLst>
                    <a:ext uri="{FF2B5EF4-FFF2-40B4-BE49-F238E27FC236}">
                      <a16:creationId xmlns:a16="http://schemas.microsoft.com/office/drawing/2014/main" id="{4C013E4E-D926-48E8-B12A-7587F1C744C6}"/>
                    </a:ext>
                  </a:extLst>
                </p:cNvPr>
                <p:cNvPicPr/>
                <p:nvPr/>
              </p:nvPicPr>
              <p:blipFill>
                <a:blip r:embed="rId12"/>
                <a:stretch>
                  <a:fillRect/>
                </a:stretch>
              </p:blipFill>
              <p:spPr>
                <a:xfrm>
                  <a:off x="417050" y="3855108"/>
                  <a:ext cx="525960" cy="4665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B1190788-94F6-43CF-910A-0B23A7A865AE}"/>
                    </a:ext>
                  </a:extLst>
                </p14:cNvPr>
                <p14:cNvContentPartPr/>
                <p14:nvPr/>
              </p14:nvContentPartPr>
              <p14:xfrm>
                <a:off x="1091330" y="3864108"/>
                <a:ext cx="547920" cy="396000"/>
              </p14:xfrm>
            </p:contentPart>
          </mc:Choice>
          <mc:Fallback>
            <p:pic>
              <p:nvPicPr>
                <p:cNvPr id="13" name="Ink 12">
                  <a:extLst>
                    <a:ext uri="{FF2B5EF4-FFF2-40B4-BE49-F238E27FC236}">
                      <a16:creationId xmlns:a16="http://schemas.microsoft.com/office/drawing/2014/main" id="{B1190788-94F6-43CF-910A-0B23A7A865AE}"/>
                    </a:ext>
                  </a:extLst>
                </p:cNvPr>
                <p:cNvPicPr/>
                <p:nvPr/>
              </p:nvPicPr>
              <p:blipFill>
                <a:blip r:embed="rId14"/>
                <a:stretch>
                  <a:fillRect/>
                </a:stretch>
              </p:blipFill>
              <p:spPr>
                <a:xfrm>
                  <a:off x="1082690" y="3855108"/>
                  <a:ext cx="56556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24E75D9A-2C88-42C4-9980-2E61200E6007}"/>
                    </a:ext>
                  </a:extLst>
                </p14:cNvPr>
                <p14:cNvContentPartPr/>
                <p14:nvPr/>
              </p14:nvContentPartPr>
              <p14:xfrm>
                <a:off x="99170" y="4254708"/>
                <a:ext cx="442080" cy="357120"/>
              </p14:xfrm>
            </p:contentPart>
          </mc:Choice>
          <mc:Fallback>
            <p:pic>
              <p:nvPicPr>
                <p:cNvPr id="14" name="Ink 13">
                  <a:extLst>
                    <a:ext uri="{FF2B5EF4-FFF2-40B4-BE49-F238E27FC236}">
                      <a16:creationId xmlns:a16="http://schemas.microsoft.com/office/drawing/2014/main" id="{24E75D9A-2C88-42C4-9980-2E61200E6007}"/>
                    </a:ext>
                  </a:extLst>
                </p:cNvPr>
                <p:cNvPicPr/>
                <p:nvPr/>
              </p:nvPicPr>
              <p:blipFill>
                <a:blip r:embed="rId16"/>
                <a:stretch>
                  <a:fillRect/>
                </a:stretch>
              </p:blipFill>
              <p:spPr>
                <a:xfrm>
                  <a:off x="90530" y="4245708"/>
                  <a:ext cx="45972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6" name="Ink 15">
                  <a:extLst>
                    <a:ext uri="{FF2B5EF4-FFF2-40B4-BE49-F238E27FC236}">
                      <a16:creationId xmlns:a16="http://schemas.microsoft.com/office/drawing/2014/main" id="{3EE74B6E-2A86-413E-AB9B-09B074A0A808}"/>
                    </a:ext>
                  </a:extLst>
                </p14:cNvPr>
                <p14:cNvContentPartPr/>
                <p14:nvPr/>
              </p14:nvContentPartPr>
              <p14:xfrm>
                <a:off x="1483370" y="4296468"/>
                <a:ext cx="563040" cy="432000"/>
              </p14:xfrm>
            </p:contentPart>
          </mc:Choice>
          <mc:Fallback>
            <p:pic>
              <p:nvPicPr>
                <p:cNvPr id="16" name="Ink 15">
                  <a:extLst>
                    <a:ext uri="{FF2B5EF4-FFF2-40B4-BE49-F238E27FC236}">
                      <a16:creationId xmlns:a16="http://schemas.microsoft.com/office/drawing/2014/main" id="{3EE74B6E-2A86-413E-AB9B-09B074A0A808}"/>
                    </a:ext>
                  </a:extLst>
                </p:cNvPr>
                <p:cNvPicPr/>
                <p:nvPr/>
              </p:nvPicPr>
              <p:blipFill>
                <a:blip r:embed="rId18"/>
                <a:stretch>
                  <a:fillRect/>
                </a:stretch>
              </p:blipFill>
              <p:spPr>
                <a:xfrm>
                  <a:off x="1474370" y="4287468"/>
                  <a:ext cx="580680" cy="4496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8" name="Ink 17">
                  <a:extLst>
                    <a:ext uri="{FF2B5EF4-FFF2-40B4-BE49-F238E27FC236}">
                      <a16:creationId xmlns:a16="http://schemas.microsoft.com/office/drawing/2014/main" id="{84C5A2CE-68E1-4C40-93FD-EF26843A20DF}"/>
                    </a:ext>
                  </a:extLst>
                </p14:cNvPr>
                <p14:cNvContentPartPr/>
                <p14:nvPr/>
              </p14:nvContentPartPr>
              <p14:xfrm>
                <a:off x="1926890" y="4532628"/>
                <a:ext cx="443520" cy="773640"/>
              </p14:xfrm>
            </p:contentPart>
          </mc:Choice>
          <mc:Fallback>
            <p:pic>
              <p:nvPicPr>
                <p:cNvPr id="18" name="Ink 17">
                  <a:extLst>
                    <a:ext uri="{FF2B5EF4-FFF2-40B4-BE49-F238E27FC236}">
                      <a16:creationId xmlns:a16="http://schemas.microsoft.com/office/drawing/2014/main" id="{84C5A2CE-68E1-4C40-93FD-EF26843A20DF}"/>
                    </a:ext>
                  </a:extLst>
                </p:cNvPr>
                <p:cNvPicPr/>
                <p:nvPr/>
              </p:nvPicPr>
              <p:blipFill>
                <a:blip r:embed="rId20"/>
                <a:stretch>
                  <a:fillRect/>
                </a:stretch>
              </p:blipFill>
              <p:spPr>
                <a:xfrm>
                  <a:off x="1918250" y="4523628"/>
                  <a:ext cx="461160" cy="7912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0" name="Ink 19">
                  <a:extLst>
                    <a:ext uri="{FF2B5EF4-FFF2-40B4-BE49-F238E27FC236}">
                      <a16:creationId xmlns:a16="http://schemas.microsoft.com/office/drawing/2014/main" id="{00A24B12-8542-42F5-8720-AC5248F67DD1}"/>
                    </a:ext>
                  </a:extLst>
                </p14:cNvPr>
                <p14:cNvContentPartPr/>
                <p14:nvPr/>
              </p14:nvContentPartPr>
              <p14:xfrm>
                <a:off x="1789370" y="4699668"/>
                <a:ext cx="20520" cy="462600"/>
              </p14:xfrm>
            </p:contentPart>
          </mc:Choice>
          <mc:Fallback>
            <p:pic>
              <p:nvPicPr>
                <p:cNvPr id="20" name="Ink 19">
                  <a:extLst>
                    <a:ext uri="{FF2B5EF4-FFF2-40B4-BE49-F238E27FC236}">
                      <a16:creationId xmlns:a16="http://schemas.microsoft.com/office/drawing/2014/main" id="{00A24B12-8542-42F5-8720-AC5248F67DD1}"/>
                    </a:ext>
                  </a:extLst>
                </p:cNvPr>
                <p:cNvPicPr/>
                <p:nvPr/>
              </p:nvPicPr>
              <p:blipFill>
                <a:blip r:embed="rId22"/>
                <a:stretch>
                  <a:fillRect/>
                </a:stretch>
              </p:blipFill>
              <p:spPr>
                <a:xfrm>
                  <a:off x="1780730" y="4691028"/>
                  <a:ext cx="38160" cy="4802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2" name="Ink 21">
                  <a:extLst>
                    <a:ext uri="{FF2B5EF4-FFF2-40B4-BE49-F238E27FC236}">
                      <a16:creationId xmlns:a16="http://schemas.microsoft.com/office/drawing/2014/main" id="{F9F34F81-D750-49A4-BCD7-591062844452}"/>
                    </a:ext>
                  </a:extLst>
                </p14:cNvPr>
                <p14:cNvContentPartPr/>
                <p14:nvPr/>
              </p14:nvContentPartPr>
              <p14:xfrm>
                <a:off x="294650" y="4562148"/>
                <a:ext cx="623880" cy="542880"/>
              </p14:xfrm>
            </p:contentPart>
          </mc:Choice>
          <mc:Fallback>
            <p:pic>
              <p:nvPicPr>
                <p:cNvPr id="22" name="Ink 21">
                  <a:extLst>
                    <a:ext uri="{FF2B5EF4-FFF2-40B4-BE49-F238E27FC236}">
                      <a16:creationId xmlns:a16="http://schemas.microsoft.com/office/drawing/2014/main" id="{F9F34F81-D750-49A4-BCD7-591062844452}"/>
                    </a:ext>
                  </a:extLst>
                </p:cNvPr>
                <p:cNvPicPr/>
                <p:nvPr/>
              </p:nvPicPr>
              <p:blipFill>
                <a:blip r:embed="rId24"/>
                <a:stretch>
                  <a:fillRect/>
                </a:stretch>
              </p:blipFill>
              <p:spPr>
                <a:xfrm>
                  <a:off x="286010" y="4553508"/>
                  <a:ext cx="641520" cy="5605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4" name="Ink 23">
                  <a:extLst>
                    <a:ext uri="{FF2B5EF4-FFF2-40B4-BE49-F238E27FC236}">
                      <a16:creationId xmlns:a16="http://schemas.microsoft.com/office/drawing/2014/main" id="{BABE1ACD-A47F-48F9-BFEE-85035F012A59}"/>
                    </a:ext>
                  </a:extLst>
                </p14:cNvPr>
                <p14:cNvContentPartPr/>
                <p14:nvPr/>
              </p14:nvContentPartPr>
              <p14:xfrm>
                <a:off x="255770" y="4552068"/>
                <a:ext cx="9360" cy="422640"/>
              </p14:xfrm>
            </p:contentPart>
          </mc:Choice>
          <mc:Fallback>
            <p:pic>
              <p:nvPicPr>
                <p:cNvPr id="24" name="Ink 23">
                  <a:extLst>
                    <a:ext uri="{FF2B5EF4-FFF2-40B4-BE49-F238E27FC236}">
                      <a16:creationId xmlns:a16="http://schemas.microsoft.com/office/drawing/2014/main" id="{BABE1ACD-A47F-48F9-BFEE-85035F012A59}"/>
                    </a:ext>
                  </a:extLst>
                </p:cNvPr>
                <p:cNvPicPr/>
                <p:nvPr/>
              </p:nvPicPr>
              <p:blipFill>
                <a:blip r:embed="rId26"/>
                <a:stretch>
                  <a:fillRect/>
                </a:stretch>
              </p:blipFill>
              <p:spPr>
                <a:xfrm>
                  <a:off x="246770" y="4543068"/>
                  <a:ext cx="27000" cy="440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6" name="Ink 25">
                  <a:extLst>
                    <a:ext uri="{FF2B5EF4-FFF2-40B4-BE49-F238E27FC236}">
                      <a16:creationId xmlns:a16="http://schemas.microsoft.com/office/drawing/2014/main" id="{FF016391-768F-4CC0-BF7D-C9D02D77D84D}"/>
                    </a:ext>
                  </a:extLst>
                </p14:cNvPr>
                <p14:cNvContentPartPr/>
                <p14:nvPr/>
              </p14:nvContentPartPr>
              <p14:xfrm>
                <a:off x="635930" y="5111148"/>
                <a:ext cx="712800" cy="586800"/>
              </p14:xfrm>
            </p:contentPart>
          </mc:Choice>
          <mc:Fallback>
            <p:pic>
              <p:nvPicPr>
                <p:cNvPr id="26" name="Ink 25">
                  <a:extLst>
                    <a:ext uri="{FF2B5EF4-FFF2-40B4-BE49-F238E27FC236}">
                      <a16:creationId xmlns:a16="http://schemas.microsoft.com/office/drawing/2014/main" id="{FF016391-768F-4CC0-BF7D-C9D02D77D84D}"/>
                    </a:ext>
                  </a:extLst>
                </p:cNvPr>
                <p:cNvPicPr/>
                <p:nvPr/>
              </p:nvPicPr>
              <p:blipFill>
                <a:blip r:embed="rId28"/>
                <a:stretch>
                  <a:fillRect/>
                </a:stretch>
              </p:blipFill>
              <p:spPr>
                <a:xfrm>
                  <a:off x="626930" y="5102148"/>
                  <a:ext cx="730440" cy="6044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8" name="Ink 27">
                  <a:extLst>
                    <a:ext uri="{FF2B5EF4-FFF2-40B4-BE49-F238E27FC236}">
                      <a16:creationId xmlns:a16="http://schemas.microsoft.com/office/drawing/2014/main" id="{9D829C5E-73D2-4434-AD1A-CF34509C4147}"/>
                    </a:ext>
                  </a:extLst>
                </p14:cNvPr>
                <p14:cNvContentPartPr/>
                <p14:nvPr/>
              </p14:nvContentPartPr>
              <p14:xfrm>
                <a:off x="980090" y="5584548"/>
                <a:ext cx="82080" cy="270000"/>
              </p14:xfrm>
            </p:contentPart>
          </mc:Choice>
          <mc:Fallback>
            <p:pic>
              <p:nvPicPr>
                <p:cNvPr id="28" name="Ink 27">
                  <a:extLst>
                    <a:ext uri="{FF2B5EF4-FFF2-40B4-BE49-F238E27FC236}">
                      <a16:creationId xmlns:a16="http://schemas.microsoft.com/office/drawing/2014/main" id="{9D829C5E-73D2-4434-AD1A-CF34509C4147}"/>
                    </a:ext>
                  </a:extLst>
                </p:cNvPr>
                <p:cNvPicPr/>
                <p:nvPr/>
              </p:nvPicPr>
              <p:blipFill>
                <a:blip r:embed="rId30"/>
                <a:stretch>
                  <a:fillRect/>
                </a:stretch>
              </p:blipFill>
              <p:spPr>
                <a:xfrm>
                  <a:off x="971090" y="5575908"/>
                  <a:ext cx="9972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0" name="Ink 29">
                  <a:extLst>
                    <a:ext uri="{FF2B5EF4-FFF2-40B4-BE49-F238E27FC236}">
                      <a16:creationId xmlns:a16="http://schemas.microsoft.com/office/drawing/2014/main" id="{632196DB-F50B-4C3B-A460-6948661B1C61}"/>
                    </a:ext>
                  </a:extLst>
                </p14:cNvPr>
                <p14:cNvContentPartPr/>
                <p14:nvPr/>
              </p14:nvContentPartPr>
              <p14:xfrm>
                <a:off x="1061450" y="5613708"/>
                <a:ext cx="468360" cy="360000"/>
              </p14:xfrm>
            </p:contentPart>
          </mc:Choice>
          <mc:Fallback>
            <p:pic>
              <p:nvPicPr>
                <p:cNvPr id="30" name="Ink 29">
                  <a:extLst>
                    <a:ext uri="{FF2B5EF4-FFF2-40B4-BE49-F238E27FC236}">
                      <a16:creationId xmlns:a16="http://schemas.microsoft.com/office/drawing/2014/main" id="{632196DB-F50B-4C3B-A460-6948661B1C61}"/>
                    </a:ext>
                  </a:extLst>
                </p:cNvPr>
                <p:cNvPicPr/>
                <p:nvPr/>
              </p:nvPicPr>
              <p:blipFill>
                <a:blip r:embed="rId32"/>
                <a:stretch>
                  <a:fillRect/>
                </a:stretch>
              </p:blipFill>
              <p:spPr>
                <a:xfrm>
                  <a:off x="1052810" y="5605068"/>
                  <a:ext cx="486000" cy="377640"/>
                </a:xfrm>
                <a:prstGeom prst="rect">
                  <a:avLst/>
                </a:prstGeom>
              </p:spPr>
            </p:pic>
          </mc:Fallback>
        </mc:AlternateContent>
      </p:grpSp>
    </p:spTree>
    <p:extLst>
      <p:ext uri="{BB962C8B-B14F-4D97-AF65-F5344CB8AC3E}">
        <p14:creationId xmlns:p14="http://schemas.microsoft.com/office/powerpoint/2010/main" val="237225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100" dirty="0"/>
              <a:t>Introduction to Machine Learning</a:t>
            </a:r>
          </a:p>
        </p:txBody>
      </p:sp>
      <p:sp>
        <p:nvSpPr>
          <p:cNvPr id="3" name="Content Placeholder 2"/>
          <p:cNvSpPr>
            <a:spLocks noGrp="1"/>
          </p:cNvSpPr>
          <p:nvPr>
            <p:ph idx="1"/>
          </p:nvPr>
        </p:nvSpPr>
        <p:spPr/>
        <p:txBody>
          <a:bodyPr>
            <a:normAutofit/>
          </a:bodyPr>
          <a:lstStyle/>
          <a:p>
            <a:pPr algn="just"/>
            <a:r>
              <a:rPr lang="en-US" dirty="0"/>
              <a:t>Machine Learning is a systematic and scientific study of statistical models and algorithms which are useful for computer systems to improve performance of execution of tasks.</a:t>
            </a:r>
          </a:p>
          <a:p>
            <a:pPr algn="just"/>
            <a:r>
              <a:rPr lang="en-US" dirty="0">
                <a:solidFill>
                  <a:srgbClr val="0070C0"/>
                </a:solidFill>
              </a:rPr>
              <a:t>Machine learning (ML) is a branch of Artificial Intelligence (AI) which deals with skills or knowledge and improving performance in continuous manner by a computer or machine.</a:t>
            </a:r>
          </a:p>
          <a:p>
            <a:pPr algn="just"/>
            <a:r>
              <a:rPr lang="en-US" dirty="0"/>
              <a:t>ML is a collection of techniques under uncertainty conditions, which can be useful for detecting data patterns and utility of uncovered patterns for predicting future data patterns.</a:t>
            </a:r>
          </a:p>
        </p:txBody>
      </p:sp>
    </p:spTree>
    <p:extLst>
      <p:ext uri="{BB962C8B-B14F-4D97-AF65-F5344CB8AC3E}">
        <p14:creationId xmlns:p14="http://schemas.microsoft.com/office/powerpoint/2010/main" val="3539455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a:t>
            </a:r>
          </a:p>
        </p:txBody>
      </p:sp>
      <p:sp>
        <p:nvSpPr>
          <p:cNvPr id="3" name="Content Placeholder 2"/>
          <p:cNvSpPr>
            <a:spLocks noGrp="1"/>
          </p:cNvSpPr>
          <p:nvPr>
            <p:ph idx="1"/>
          </p:nvPr>
        </p:nvSpPr>
        <p:spPr/>
        <p:txBody>
          <a:bodyPr>
            <a:normAutofit fontScale="77500" lnSpcReduction="20000"/>
          </a:bodyPr>
          <a:lstStyle/>
          <a:p>
            <a:pPr marL="114300" indent="0">
              <a:buNone/>
            </a:pPr>
            <a:r>
              <a:rPr lang="en-US" dirty="0" err="1"/>
              <a:t>Overfitting</a:t>
            </a:r>
            <a:r>
              <a:rPr lang="en-US" dirty="0"/>
              <a:t> is a modeling error which occurs when a function is too closely fit to a</a:t>
            </a:r>
          </a:p>
          <a:p>
            <a:pPr marL="114300" indent="0">
              <a:buNone/>
            </a:pPr>
            <a:r>
              <a:rPr lang="en-US" dirty="0"/>
              <a:t>limited set of data points.</a:t>
            </a:r>
          </a:p>
          <a:p>
            <a:pPr marL="114300" indent="0">
              <a:buNone/>
            </a:pPr>
            <a:r>
              <a:rPr lang="en-US" dirty="0"/>
              <a:t>• In reality, the data often studied has some degree of error or random noise within</a:t>
            </a:r>
          </a:p>
          <a:p>
            <a:pPr marL="114300" indent="0">
              <a:buNone/>
            </a:pPr>
            <a:r>
              <a:rPr lang="en-US" dirty="0"/>
              <a:t>it. Thus, attempting to make the model conform too closely to slightly inaccurate</a:t>
            </a:r>
          </a:p>
          <a:p>
            <a:pPr marL="114300" indent="0">
              <a:buNone/>
            </a:pPr>
            <a:r>
              <a:rPr lang="en-US" dirty="0"/>
              <a:t>data can infect the model with substantial errors and reduce its predictive power.</a:t>
            </a:r>
          </a:p>
          <a:p>
            <a:pPr marL="114300" indent="0">
              <a:buNone/>
            </a:pPr>
            <a:r>
              <a:rPr lang="en-US" dirty="0"/>
              <a:t>• In statistics, </a:t>
            </a:r>
            <a:r>
              <a:rPr lang="en-US" dirty="0" err="1"/>
              <a:t>Overfitting</a:t>
            </a:r>
            <a:r>
              <a:rPr lang="en-US" dirty="0"/>
              <a:t> is "the production of an analysis that corresponds too</a:t>
            </a:r>
          </a:p>
          <a:p>
            <a:pPr marL="114300" indent="0">
              <a:buNone/>
            </a:pPr>
            <a:r>
              <a:rPr lang="en-US" dirty="0"/>
              <a:t>closely or exactly to a particular set of data, and may therefore fail to fit additional</a:t>
            </a:r>
          </a:p>
          <a:p>
            <a:pPr marL="114300" indent="0">
              <a:buNone/>
            </a:pPr>
            <a:r>
              <a:rPr lang="en-US" dirty="0"/>
              <a:t>data or predict future observations reliably".</a:t>
            </a:r>
          </a:p>
          <a:p>
            <a:pPr marL="114300" indent="0">
              <a:buNone/>
            </a:pPr>
            <a:r>
              <a:rPr lang="en-US" dirty="0"/>
              <a:t>• An </a:t>
            </a:r>
            <a:r>
              <a:rPr lang="en-US" dirty="0" err="1"/>
              <a:t>Overfitted</a:t>
            </a:r>
            <a:r>
              <a:rPr lang="en-US" dirty="0"/>
              <a:t> Model is a statistical model that contains more parameters than can be justified by the data.</a:t>
            </a:r>
          </a:p>
          <a:p>
            <a:pPr marL="114300" indent="0">
              <a:buNone/>
            </a:pPr>
            <a:r>
              <a:rPr lang="en-US" dirty="0"/>
              <a:t>• The essence of </a:t>
            </a:r>
            <a:r>
              <a:rPr lang="en-US" dirty="0" err="1"/>
              <a:t>overfitting</a:t>
            </a:r>
            <a:r>
              <a:rPr lang="en-US" dirty="0"/>
              <a:t> is to have unknowingly extracted some of the residual</a:t>
            </a:r>
          </a:p>
          <a:p>
            <a:pPr marL="114300" indent="0">
              <a:buNone/>
            </a:pPr>
            <a:r>
              <a:rPr lang="en-US" dirty="0"/>
              <a:t>variation (i.e. the noise) as if that variation represented underlying model</a:t>
            </a:r>
          </a:p>
          <a:p>
            <a:pPr marL="114300" indent="0">
              <a:buNone/>
            </a:pPr>
            <a:r>
              <a:rPr lang="en-US" dirty="0"/>
              <a:t>structure.</a:t>
            </a:r>
          </a:p>
        </p:txBody>
      </p:sp>
    </p:spTree>
    <p:extLst>
      <p:ext uri="{BB962C8B-B14F-4D97-AF65-F5344CB8AC3E}">
        <p14:creationId xmlns:p14="http://schemas.microsoft.com/office/powerpoint/2010/main" val="2209792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068"/>
            <a:ext cx="8229600" cy="897466"/>
          </a:xfrm>
        </p:spPr>
        <p:txBody>
          <a:bodyPr>
            <a:normAutofit/>
          </a:bodyPr>
          <a:lstStyle/>
          <a:p>
            <a:r>
              <a:rPr lang="en-US" dirty="0"/>
              <a:t>Over-fitting</a:t>
            </a:r>
          </a:p>
        </p:txBody>
      </p:sp>
      <p:sp>
        <p:nvSpPr>
          <p:cNvPr id="3" name="Content Placeholder 2"/>
          <p:cNvSpPr>
            <a:spLocks noGrp="1"/>
          </p:cNvSpPr>
          <p:nvPr>
            <p:ph idx="1"/>
          </p:nvPr>
        </p:nvSpPr>
        <p:spPr>
          <a:xfrm>
            <a:off x="228601" y="1117601"/>
            <a:ext cx="8644466" cy="5418666"/>
          </a:xfrm>
        </p:spPr>
        <p:txBody>
          <a:bodyPr>
            <a:normAutofit/>
          </a:bodyPr>
          <a:lstStyle/>
          <a:p>
            <a:r>
              <a:rPr lang="en-US" sz="2800" dirty="0"/>
              <a:t>Your model should ideally fit an </a:t>
            </a:r>
            <a:r>
              <a:rPr lang="en-US" sz="2800" b="1" dirty="0">
                <a:solidFill>
                  <a:schemeClr val="tx2"/>
                </a:solidFill>
              </a:rPr>
              <a:t>infinite sample </a:t>
            </a:r>
            <a:r>
              <a:rPr lang="en-US" sz="2800" dirty="0"/>
              <a:t>of the type of data you’re interested in.</a:t>
            </a:r>
          </a:p>
          <a:p>
            <a:r>
              <a:rPr lang="en-US" sz="2800" dirty="0"/>
              <a:t>In reality, you only have a </a:t>
            </a:r>
            <a:r>
              <a:rPr lang="en-US" sz="2800" b="1" dirty="0">
                <a:solidFill>
                  <a:schemeClr val="tx2"/>
                </a:solidFill>
              </a:rPr>
              <a:t>finite set </a:t>
            </a:r>
            <a:r>
              <a:rPr lang="en-US" sz="2800" dirty="0"/>
              <a:t>to train on. A good model for this subset is a good model for the infinite set, up to a point.</a:t>
            </a:r>
          </a:p>
          <a:p>
            <a:r>
              <a:rPr lang="en-US" sz="2800" dirty="0"/>
              <a:t>Beyond that point, the model quality (measured on new data) starts to </a:t>
            </a:r>
            <a:r>
              <a:rPr lang="en-US" sz="2800" b="1" dirty="0">
                <a:solidFill>
                  <a:schemeClr val="tx2"/>
                </a:solidFill>
              </a:rPr>
              <a:t>decrease</a:t>
            </a:r>
            <a:r>
              <a:rPr lang="en-US" sz="2800" dirty="0"/>
              <a:t>. </a:t>
            </a:r>
          </a:p>
          <a:p>
            <a:r>
              <a:rPr lang="en-US" sz="2800" dirty="0"/>
              <a:t>Beyond that point, the model is </a:t>
            </a:r>
            <a:r>
              <a:rPr lang="en-US" sz="2800" b="1" dirty="0"/>
              <a:t>over-fitting</a:t>
            </a:r>
            <a:r>
              <a:rPr lang="en-US" sz="2800" dirty="0"/>
              <a:t> the data. </a:t>
            </a:r>
          </a:p>
          <a:p>
            <a:pPr marL="0" indent="0">
              <a:buNone/>
            </a:pPr>
            <a:endParaRPr lang="en-US" sz="1800" dirty="0"/>
          </a:p>
        </p:txBody>
      </p:sp>
    </p:spTree>
    <p:extLst>
      <p:ext uri="{BB962C8B-B14F-4D97-AF65-F5344CB8AC3E}">
        <p14:creationId xmlns:p14="http://schemas.microsoft.com/office/powerpoint/2010/main" val="27231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068"/>
            <a:ext cx="8229600" cy="897466"/>
          </a:xfrm>
        </p:spPr>
        <p:txBody>
          <a:bodyPr>
            <a:normAutofit/>
          </a:bodyPr>
          <a:lstStyle/>
          <a:p>
            <a:r>
              <a:rPr lang="en-US" dirty="0"/>
              <a:t>Over-fitting</a:t>
            </a:r>
          </a:p>
        </p:txBody>
      </p:sp>
      <p:sp>
        <p:nvSpPr>
          <p:cNvPr id="3" name="Content Placeholder 2"/>
          <p:cNvSpPr>
            <a:spLocks noGrp="1"/>
          </p:cNvSpPr>
          <p:nvPr>
            <p:ph idx="1"/>
          </p:nvPr>
        </p:nvSpPr>
        <p:spPr>
          <a:xfrm>
            <a:off x="228601" y="1117601"/>
            <a:ext cx="8644466" cy="5418666"/>
          </a:xfrm>
        </p:spPr>
        <p:txBody>
          <a:bodyPr>
            <a:normAutofit/>
          </a:bodyPr>
          <a:lstStyle/>
          <a:p>
            <a:pPr marL="0" indent="0">
              <a:buNone/>
            </a:pPr>
            <a:r>
              <a:rPr lang="en-US" sz="2800" dirty="0"/>
              <a:t>Over-fitting during training</a:t>
            </a:r>
          </a:p>
        </p:txBody>
      </p:sp>
      <p:pic>
        <p:nvPicPr>
          <p:cNvPr id="3074" name="Picture 2" descr="http://upload.wikimedia.org/wikipedia/commons/thumb/1/1f/Overfitting_svg.svg/300px-Overfitting_sv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175" y="1941511"/>
            <a:ext cx="4475692" cy="32970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16409" y="5238606"/>
            <a:ext cx="2794676" cy="461665"/>
          </a:xfrm>
          <a:prstGeom prst="rect">
            <a:avLst/>
          </a:prstGeom>
          <a:noFill/>
        </p:spPr>
        <p:txBody>
          <a:bodyPr wrap="none" rtlCol="0">
            <a:spAutoFit/>
          </a:bodyPr>
          <a:lstStyle/>
          <a:p>
            <a:r>
              <a:rPr lang="en-US" sz="2400" dirty="0"/>
              <a:t>Number of iterations</a:t>
            </a:r>
          </a:p>
        </p:txBody>
      </p:sp>
      <p:sp>
        <p:nvSpPr>
          <p:cNvPr id="6" name="TextBox 5"/>
          <p:cNvSpPr txBox="1"/>
          <p:nvPr/>
        </p:nvSpPr>
        <p:spPr>
          <a:xfrm>
            <a:off x="1351460" y="2527259"/>
            <a:ext cx="1064715" cy="830997"/>
          </a:xfrm>
          <a:prstGeom prst="rect">
            <a:avLst/>
          </a:prstGeom>
          <a:noFill/>
        </p:spPr>
        <p:txBody>
          <a:bodyPr wrap="none" rtlCol="0">
            <a:spAutoFit/>
          </a:bodyPr>
          <a:lstStyle/>
          <a:p>
            <a:r>
              <a:rPr lang="en-US" sz="2400" dirty="0"/>
              <a:t>Model </a:t>
            </a:r>
            <a:br>
              <a:rPr lang="en-US" sz="2400" dirty="0"/>
            </a:br>
            <a:r>
              <a:rPr lang="en-US" sz="2400" dirty="0"/>
              <a:t>error</a:t>
            </a:r>
          </a:p>
        </p:txBody>
      </p:sp>
      <p:sp>
        <p:nvSpPr>
          <p:cNvPr id="7" name="TextBox 6"/>
          <p:cNvSpPr txBox="1"/>
          <p:nvPr/>
        </p:nvSpPr>
        <p:spPr>
          <a:xfrm>
            <a:off x="6422992" y="4394118"/>
            <a:ext cx="1875963" cy="461665"/>
          </a:xfrm>
          <a:prstGeom prst="rect">
            <a:avLst/>
          </a:prstGeom>
          <a:noFill/>
        </p:spPr>
        <p:txBody>
          <a:bodyPr wrap="none" rtlCol="0">
            <a:spAutoFit/>
          </a:bodyPr>
          <a:lstStyle/>
          <a:p>
            <a:r>
              <a:rPr lang="en-US" sz="2400" dirty="0"/>
              <a:t>Training error</a:t>
            </a:r>
          </a:p>
        </p:txBody>
      </p:sp>
      <p:sp>
        <p:nvSpPr>
          <p:cNvPr id="8" name="TextBox 7"/>
          <p:cNvSpPr txBox="1"/>
          <p:nvPr/>
        </p:nvSpPr>
        <p:spPr>
          <a:xfrm>
            <a:off x="6422992" y="3010050"/>
            <a:ext cx="1340303" cy="830997"/>
          </a:xfrm>
          <a:prstGeom prst="rect">
            <a:avLst/>
          </a:prstGeom>
          <a:noFill/>
        </p:spPr>
        <p:txBody>
          <a:bodyPr wrap="none" rtlCol="0">
            <a:spAutoFit/>
          </a:bodyPr>
          <a:lstStyle/>
          <a:p>
            <a:r>
              <a:rPr lang="en-US" sz="2400" dirty="0"/>
              <a:t>Error on </a:t>
            </a:r>
            <a:br>
              <a:rPr lang="en-US" sz="2400" dirty="0"/>
            </a:br>
            <a:r>
              <a:rPr lang="en-US" sz="2400" dirty="0"/>
              <a:t>new data</a:t>
            </a:r>
          </a:p>
        </p:txBody>
      </p:sp>
    </p:spTree>
    <p:extLst>
      <p:ext uri="{BB962C8B-B14F-4D97-AF65-F5344CB8AC3E}">
        <p14:creationId xmlns:p14="http://schemas.microsoft.com/office/powerpoint/2010/main" val="6832105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068"/>
            <a:ext cx="8229600" cy="897466"/>
          </a:xfrm>
        </p:spPr>
        <p:txBody>
          <a:bodyPr>
            <a:normAutofit/>
          </a:bodyPr>
          <a:lstStyle/>
          <a:p>
            <a:r>
              <a:rPr lang="en-US" dirty="0"/>
              <a:t>Over-fitting</a:t>
            </a:r>
          </a:p>
        </p:txBody>
      </p:sp>
      <p:sp>
        <p:nvSpPr>
          <p:cNvPr id="3" name="Content Placeholder 2"/>
          <p:cNvSpPr>
            <a:spLocks noGrp="1"/>
          </p:cNvSpPr>
          <p:nvPr>
            <p:ph idx="1"/>
          </p:nvPr>
        </p:nvSpPr>
        <p:spPr>
          <a:xfrm>
            <a:off x="228601" y="1117601"/>
            <a:ext cx="8644466" cy="5418666"/>
          </a:xfrm>
        </p:spPr>
        <p:txBody>
          <a:bodyPr>
            <a:normAutofit/>
          </a:bodyPr>
          <a:lstStyle/>
          <a:p>
            <a:pPr marL="0" indent="0">
              <a:buNone/>
            </a:pPr>
            <a:r>
              <a:rPr lang="en-US" sz="2800" dirty="0"/>
              <a:t>Another kind of over-fitting</a:t>
            </a:r>
          </a:p>
        </p:txBody>
      </p:sp>
      <p:pic>
        <p:nvPicPr>
          <p:cNvPr id="3074" name="Picture 2" descr="http://upload.wikimedia.org/wikipedia/commons/thumb/1/1f/Overfitting_svg.svg/300px-Overfitting_sv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175" y="1941511"/>
            <a:ext cx="4475692" cy="32970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897732" y="5236345"/>
            <a:ext cx="3525260" cy="461665"/>
          </a:xfrm>
          <a:prstGeom prst="rect">
            <a:avLst/>
          </a:prstGeom>
          <a:noFill/>
        </p:spPr>
        <p:txBody>
          <a:bodyPr wrap="none" rtlCol="0">
            <a:spAutoFit/>
          </a:bodyPr>
          <a:lstStyle/>
          <a:p>
            <a:r>
              <a:rPr lang="en-US" sz="2400" dirty="0"/>
              <a:t>Model degrees of freedom</a:t>
            </a:r>
          </a:p>
        </p:txBody>
      </p:sp>
      <p:sp>
        <p:nvSpPr>
          <p:cNvPr id="6" name="TextBox 5"/>
          <p:cNvSpPr txBox="1"/>
          <p:nvPr/>
        </p:nvSpPr>
        <p:spPr>
          <a:xfrm>
            <a:off x="1351460" y="2527259"/>
            <a:ext cx="1064715" cy="830997"/>
          </a:xfrm>
          <a:prstGeom prst="rect">
            <a:avLst/>
          </a:prstGeom>
          <a:noFill/>
        </p:spPr>
        <p:txBody>
          <a:bodyPr wrap="none" rtlCol="0">
            <a:spAutoFit/>
          </a:bodyPr>
          <a:lstStyle/>
          <a:p>
            <a:r>
              <a:rPr lang="en-US" sz="2400" dirty="0"/>
              <a:t>Model </a:t>
            </a:r>
            <a:br>
              <a:rPr lang="en-US" sz="2400" dirty="0"/>
            </a:br>
            <a:r>
              <a:rPr lang="en-US" sz="2400" dirty="0"/>
              <a:t>error</a:t>
            </a:r>
          </a:p>
        </p:txBody>
      </p:sp>
      <p:sp>
        <p:nvSpPr>
          <p:cNvPr id="7" name="TextBox 6"/>
          <p:cNvSpPr txBox="1"/>
          <p:nvPr/>
        </p:nvSpPr>
        <p:spPr>
          <a:xfrm>
            <a:off x="6422992" y="4394118"/>
            <a:ext cx="1875963" cy="461665"/>
          </a:xfrm>
          <a:prstGeom prst="rect">
            <a:avLst/>
          </a:prstGeom>
          <a:noFill/>
        </p:spPr>
        <p:txBody>
          <a:bodyPr wrap="none" rtlCol="0">
            <a:spAutoFit/>
          </a:bodyPr>
          <a:lstStyle/>
          <a:p>
            <a:r>
              <a:rPr lang="en-US" sz="2400" dirty="0"/>
              <a:t>Training error</a:t>
            </a:r>
          </a:p>
        </p:txBody>
      </p:sp>
      <p:sp>
        <p:nvSpPr>
          <p:cNvPr id="8" name="TextBox 7"/>
          <p:cNvSpPr txBox="1"/>
          <p:nvPr/>
        </p:nvSpPr>
        <p:spPr>
          <a:xfrm>
            <a:off x="6422992" y="3010050"/>
            <a:ext cx="1340303" cy="830997"/>
          </a:xfrm>
          <a:prstGeom prst="rect">
            <a:avLst/>
          </a:prstGeom>
          <a:noFill/>
        </p:spPr>
        <p:txBody>
          <a:bodyPr wrap="none" rtlCol="0">
            <a:spAutoFit/>
          </a:bodyPr>
          <a:lstStyle/>
          <a:p>
            <a:r>
              <a:rPr lang="en-US" sz="2400" dirty="0"/>
              <a:t>Error on </a:t>
            </a:r>
            <a:br>
              <a:rPr lang="en-US" sz="2400" dirty="0"/>
            </a:br>
            <a:r>
              <a:rPr lang="en-US" sz="2400" dirty="0"/>
              <a:t>new data</a:t>
            </a:r>
          </a:p>
        </p:txBody>
      </p:sp>
    </p:spTree>
    <p:extLst>
      <p:ext uri="{BB962C8B-B14F-4D97-AF65-F5344CB8AC3E}">
        <p14:creationId xmlns:p14="http://schemas.microsoft.com/office/powerpoint/2010/main" val="39794572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068"/>
            <a:ext cx="8229600" cy="897466"/>
          </a:xfrm>
        </p:spPr>
        <p:txBody>
          <a:bodyPr>
            <a:normAutofit/>
          </a:bodyPr>
          <a:lstStyle/>
          <a:p>
            <a:r>
              <a:rPr lang="en-US" dirty="0"/>
              <a:t>Regularization and Over-fitting</a:t>
            </a:r>
          </a:p>
        </p:txBody>
      </p:sp>
      <p:sp>
        <p:nvSpPr>
          <p:cNvPr id="3" name="Content Placeholder 2"/>
          <p:cNvSpPr>
            <a:spLocks noGrp="1"/>
          </p:cNvSpPr>
          <p:nvPr>
            <p:ph idx="1"/>
          </p:nvPr>
        </p:nvSpPr>
        <p:spPr>
          <a:xfrm>
            <a:off x="228601" y="1117601"/>
            <a:ext cx="8644466" cy="5418666"/>
          </a:xfrm>
        </p:spPr>
        <p:txBody>
          <a:bodyPr>
            <a:normAutofit/>
          </a:bodyPr>
          <a:lstStyle/>
          <a:p>
            <a:pPr marL="0" indent="0">
              <a:buNone/>
            </a:pPr>
            <a:r>
              <a:rPr lang="en-US" sz="2800" dirty="0"/>
              <a:t>Adding a </a:t>
            </a:r>
            <a:r>
              <a:rPr lang="en-US" sz="2800" dirty="0" err="1"/>
              <a:t>regularizer</a:t>
            </a:r>
            <a:r>
              <a:rPr lang="en-US" sz="2800" dirty="0"/>
              <a:t>:</a:t>
            </a:r>
          </a:p>
        </p:txBody>
      </p:sp>
      <p:pic>
        <p:nvPicPr>
          <p:cNvPr id="3074" name="Picture 2" descr="http://upload.wikimedia.org/wikipedia/commons/thumb/1/1f/Overfitting_svg.svg/300px-Overfitting_sv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175" y="1941511"/>
            <a:ext cx="4475692" cy="32970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16409" y="5238606"/>
            <a:ext cx="2794676" cy="461665"/>
          </a:xfrm>
          <a:prstGeom prst="rect">
            <a:avLst/>
          </a:prstGeom>
          <a:noFill/>
        </p:spPr>
        <p:txBody>
          <a:bodyPr wrap="none" rtlCol="0">
            <a:spAutoFit/>
          </a:bodyPr>
          <a:lstStyle/>
          <a:p>
            <a:r>
              <a:rPr lang="en-US" sz="2400" dirty="0"/>
              <a:t>Number of iterations</a:t>
            </a:r>
          </a:p>
        </p:txBody>
      </p:sp>
      <p:sp>
        <p:nvSpPr>
          <p:cNvPr id="6" name="TextBox 5"/>
          <p:cNvSpPr txBox="1"/>
          <p:nvPr/>
        </p:nvSpPr>
        <p:spPr>
          <a:xfrm>
            <a:off x="1351460" y="2527259"/>
            <a:ext cx="1064715" cy="830997"/>
          </a:xfrm>
          <a:prstGeom prst="rect">
            <a:avLst/>
          </a:prstGeom>
          <a:noFill/>
        </p:spPr>
        <p:txBody>
          <a:bodyPr wrap="none" rtlCol="0">
            <a:spAutoFit/>
          </a:bodyPr>
          <a:lstStyle/>
          <a:p>
            <a:r>
              <a:rPr lang="en-US" sz="2400" dirty="0"/>
              <a:t>Model </a:t>
            </a:r>
            <a:br>
              <a:rPr lang="en-US" sz="2400" dirty="0"/>
            </a:br>
            <a:r>
              <a:rPr lang="en-US" sz="2400" dirty="0"/>
              <a:t>error</a:t>
            </a:r>
          </a:p>
        </p:txBody>
      </p:sp>
      <p:sp>
        <p:nvSpPr>
          <p:cNvPr id="7" name="TextBox 6"/>
          <p:cNvSpPr txBox="1"/>
          <p:nvPr/>
        </p:nvSpPr>
        <p:spPr>
          <a:xfrm>
            <a:off x="6248374" y="2890715"/>
            <a:ext cx="2624693" cy="461665"/>
          </a:xfrm>
          <a:prstGeom prst="rect">
            <a:avLst/>
          </a:prstGeom>
          <a:noFill/>
        </p:spPr>
        <p:txBody>
          <a:bodyPr wrap="none" rtlCol="0">
            <a:spAutoFit/>
          </a:bodyPr>
          <a:lstStyle/>
          <a:p>
            <a:r>
              <a:rPr lang="en-US" sz="2400" dirty="0"/>
              <a:t>Without </a:t>
            </a:r>
            <a:r>
              <a:rPr lang="en-US" sz="2400" dirty="0" err="1"/>
              <a:t>regularizer</a:t>
            </a:r>
            <a:endParaRPr lang="en-US" sz="2400" dirty="0"/>
          </a:p>
        </p:txBody>
      </p:sp>
      <p:cxnSp>
        <p:nvCxnSpPr>
          <p:cNvPr id="9" name="Straight Connector 8"/>
          <p:cNvCxnSpPr/>
          <p:nvPr/>
        </p:nvCxnSpPr>
        <p:spPr>
          <a:xfrm flipV="1">
            <a:off x="4419600" y="3590058"/>
            <a:ext cx="1998133" cy="135275"/>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400774" y="3358256"/>
            <a:ext cx="2198294" cy="461665"/>
          </a:xfrm>
          <a:prstGeom prst="rect">
            <a:avLst/>
          </a:prstGeom>
          <a:noFill/>
        </p:spPr>
        <p:txBody>
          <a:bodyPr wrap="none" rtlCol="0">
            <a:spAutoFit/>
          </a:bodyPr>
          <a:lstStyle/>
          <a:p>
            <a:r>
              <a:rPr lang="en-US" sz="2400" dirty="0"/>
              <a:t>With </a:t>
            </a:r>
            <a:r>
              <a:rPr lang="en-US" sz="2400" dirty="0" err="1"/>
              <a:t>regularizer</a:t>
            </a:r>
            <a:endParaRPr lang="en-US" sz="2400" dirty="0"/>
          </a:p>
        </p:txBody>
      </p:sp>
    </p:spTree>
    <p:extLst>
      <p:ext uri="{BB962C8B-B14F-4D97-AF65-F5344CB8AC3E}">
        <p14:creationId xmlns:p14="http://schemas.microsoft.com/office/powerpoint/2010/main" val="1597747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068"/>
            <a:ext cx="8229600" cy="897466"/>
          </a:xfrm>
        </p:spPr>
        <p:txBody>
          <a:bodyPr>
            <a:normAutofit/>
          </a:bodyPr>
          <a:lstStyle/>
          <a:p>
            <a:r>
              <a:rPr lang="en-US" dirty="0"/>
              <a:t>Cross-Validation</a:t>
            </a:r>
          </a:p>
        </p:txBody>
      </p:sp>
      <p:sp>
        <p:nvSpPr>
          <p:cNvPr id="3" name="Content Placeholder 2"/>
          <p:cNvSpPr>
            <a:spLocks noGrp="1"/>
          </p:cNvSpPr>
          <p:nvPr>
            <p:ph idx="1"/>
          </p:nvPr>
        </p:nvSpPr>
        <p:spPr>
          <a:xfrm>
            <a:off x="338667" y="1117601"/>
            <a:ext cx="8475133" cy="5418666"/>
          </a:xfrm>
        </p:spPr>
        <p:txBody>
          <a:bodyPr>
            <a:normAutofit/>
          </a:bodyPr>
          <a:lstStyle/>
          <a:p>
            <a:r>
              <a:rPr lang="en-US" sz="2800" dirty="0"/>
              <a:t>Cross-validation involves</a:t>
            </a:r>
            <a:r>
              <a:rPr lang="en-US" sz="2800" b="1" dirty="0">
                <a:solidFill>
                  <a:schemeClr val="tx2"/>
                </a:solidFill>
              </a:rPr>
              <a:t> partitioning </a:t>
            </a:r>
            <a:r>
              <a:rPr lang="en-US" sz="2800" dirty="0"/>
              <a:t>your data into distinct </a:t>
            </a:r>
            <a:r>
              <a:rPr lang="en-US" sz="2800" b="1" dirty="0">
                <a:solidFill>
                  <a:schemeClr val="tx2"/>
                </a:solidFill>
              </a:rPr>
              <a:t>training</a:t>
            </a:r>
            <a:r>
              <a:rPr lang="en-US" sz="2800" dirty="0"/>
              <a:t> and</a:t>
            </a:r>
            <a:r>
              <a:rPr lang="en-US" sz="2800" b="1" dirty="0">
                <a:solidFill>
                  <a:schemeClr val="tx2"/>
                </a:solidFill>
              </a:rPr>
              <a:t> test </a:t>
            </a:r>
            <a:r>
              <a:rPr lang="en-US" sz="2800" dirty="0"/>
              <a:t>subsets. </a:t>
            </a:r>
          </a:p>
          <a:p>
            <a:endParaRPr lang="en-US" sz="2800" dirty="0"/>
          </a:p>
          <a:p>
            <a:r>
              <a:rPr lang="en-US" sz="2800" dirty="0"/>
              <a:t>The test set </a:t>
            </a:r>
            <a:r>
              <a:rPr lang="en-US" sz="2800" b="1" dirty="0">
                <a:solidFill>
                  <a:srgbClr val="C00000"/>
                </a:solidFill>
              </a:rPr>
              <a:t>should never </a:t>
            </a:r>
            <a:r>
              <a:rPr lang="en-US" sz="2800" dirty="0"/>
              <a:t>be used to </a:t>
            </a:r>
            <a:r>
              <a:rPr lang="en-US" sz="2800" b="1" dirty="0">
                <a:solidFill>
                  <a:srgbClr val="C00000"/>
                </a:solidFill>
              </a:rPr>
              <a:t>train</a:t>
            </a:r>
            <a:r>
              <a:rPr lang="en-US" sz="2800" dirty="0"/>
              <a:t> the model.</a:t>
            </a:r>
          </a:p>
          <a:p>
            <a:endParaRPr lang="en-US" sz="2800" dirty="0"/>
          </a:p>
          <a:p>
            <a:r>
              <a:rPr lang="en-US" sz="2800" dirty="0"/>
              <a:t>The test set is then used to</a:t>
            </a:r>
            <a:r>
              <a:rPr lang="en-US" sz="2800" b="1" dirty="0">
                <a:solidFill>
                  <a:srgbClr val="C00000"/>
                </a:solidFill>
              </a:rPr>
              <a:t> evaluate </a:t>
            </a:r>
            <a:r>
              <a:rPr lang="en-US" sz="2800" dirty="0"/>
              <a:t>the model after training.  </a:t>
            </a:r>
          </a:p>
          <a:p>
            <a:endParaRPr lang="en-US" sz="2800" dirty="0"/>
          </a:p>
          <a:p>
            <a:endParaRPr lang="en-US" sz="2800" dirty="0"/>
          </a:p>
        </p:txBody>
      </p:sp>
    </p:spTree>
    <p:extLst>
      <p:ext uri="{BB962C8B-B14F-4D97-AF65-F5344CB8AC3E}">
        <p14:creationId xmlns:p14="http://schemas.microsoft.com/office/powerpoint/2010/main" val="534691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068"/>
            <a:ext cx="8229600" cy="897466"/>
          </a:xfrm>
        </p:spPr>
        <p:txBody>
          <a:bodyPr>
            <a:normAutofit/>
          </a:bodyPr>
          <a:lstStyle/>
          <a:p>
            <a:r>
              <a:rPr lang="en-US" dirty="0"/>
              <a:t>K-fold Cross-Validation</a:t>
            </a:r>
          </a:p>
        </p:txBody>
      </p:sp>
      <p:sp>
        <p:nvSpPr>
          <p:cNvPr id="3" name="Content Placeholder 2"/>
          <p:cNvSpPr>
            <a:spLocks noGrp="1"/>
          </p:cNvSpPr>
          <p:nvPr>
            <p:ph idx="1"/>
          </p:nvPr>
        </p:nvSpPr>
        <p:spPr>
          <a:xfrm>
            <a:off x="338667" y="1117601"/>
            <a:ext cx="8475133" cy="5418666"/>
          </a:xfrm>
        </p:spPr>
        <p:txBody>
          <a:bodyPr>
            <a:normAutofit/>
          </a:bodyPr>
          <a:lstStyle/>
          <a:p>
            <a:r>
              <a:rPr lang="en-US" sz="2800" dirty="0"/>
              <a:t>To get more accurate estimates of performance you can do this k times.</a:t>
            </a:r>
          </a:p>
          <a:p>
            <a:r>
              <a:rPr lang="en-US" sz="2800" dirty="0"/>
              <a:t>Break the data into k equal-sized subsets A</a:t>
            </a:r>
            <a:r>
              <a:rPr lang="en-US" sz="2800" baseline="-25000" dirty="0"/>
              <a:t>i</a:t>
            </a:r>
            <a:r>
              <a:rPr lang="en-US" sz="2800" dirty="0"/>
              <a:t> </a:t>
            </a:r>
          </a:p>
          <a:p>
            <a:r>
              <a:rPr lang="en-US" sz="2800" dirty="0"/>
              <a:t>For each </a:t>
            </a:r>
            <a:r>
              <a:rPr lang="en-US" sz="2800" dirty="0" err="1"/>
              <a:t>i</a:t>
            </a:r>
            <a:r>
              <a:rPr lang="en-US" sz="2800" dirty="0"/>
              <a:t> in 1,…,k do:</a:t>
            </a:r>
          </a:p>
          <a:p>
            <a:pPr lvl="1"/>
            <a:r>
              <a:rPr lang="en-US" sz="2400" dirty="0"/>
              <a:t>Train a model on all the other folds A</a:t>
            </a:r>
            <a:r>
              <a:rPr lang="en-US" sz="2400" baseline="-25000" dirty="0"/>
              <a:t>1</a:t>
            </a:r>
            <a:r>
              <a:rPr lang="en-US" sz="2400" dirty="0"/>
              <a:t>,…, A</a:t>
            </a:r>
            <a:r>
              <a:rPr lang="en-US" sz="2400" baseline="-25000" dirty="0"/>
              <a:t>i-1</a:t>
            </a:r>
            <a:r>
              <a:rPr lang="en-US" sz="2400" dirty="0"/>
              <a:t>, A</a:t>
            </a:r>
            <a:r>
              <a:rPr lang="en-US" sz="2400" baseline="-25000" dirty="0"/>
              <a:t>i+1</a:t>
            </a:r>
            <a:r>
              <a:rPr lang="en-US" sz="2400" dirty="0"/>
              <a:t>,…, </a:t>
            </a:r>
            <a:r>
              <a:rPr lang="en-US" sz="2400" dirty="0" err="1"/>
              <a:t>A</a:t>
            </a:r>
            <a:r>
              <a:rPr lang="en-US" sz="2400" baseline="-25000" dirty="0" err="1"/>
              <a:t>k</a:t>
            </a:r>
            <a:endParaRPr lang="en-US" sz="2400" baseline="-25000" dirty="0"/>
          </a:p>
          <a:p>
            <a:pPr lvl="1"/>
            <a:r>
              <a:rPr lang="en-US" sz="2400" dirty="0"/>
              <a:t>Test the model on A</a:t>
            </a:r>
            <a:r>
              <a:rPr lang="en-US" sz="2400" baseline="-25000" dirty="0"/>
              <a:t>i</a:t>
            </a:r>
            <a:endParaRPr lang="en-US" sz="2400" dirty="0"/>
          </a:p>
          <a:p>
            <a:r>
              <a:rPr lang="en-US" sz="2800" dirty="0"/>
              <a:t>Compute the </a:t>
            </a:r>
            <a:r>
              <a:rPr lang="en-US" sz="2800" b="1" dirty="0">
                <a:solidFill>
                  <a:srgbClr val="C00000"/>
                </a:solidFill>
              </a:rPr>
              <a:t>average performance </a:t>
            </a:r>
            <a:r>
              <a:rPr lang="en-US" sz="2800" dirty="0"/>
              <a:t>of the k runs</a:t>
            </a:r>
          </a:p>
          <a:p>
            <a:endParaRPr lang="en-US" sz="2800" dirty="0"/>
          </a:p>
        </p:txBody>
      </p:sp>
    </p:spTree>
    <p:extLst>
      <p:ext uri="{BB962C8B-B14F-4D97-AF65-F5344CB8AC3E}">
        <p14:creationId xmlns:p14="http://schemas.microsoft.com/office/powerpoint/2010/main" val="374271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068"/>
            <a:ext cx="8229600" cy="897466"/>
          </a:xfrm>
        </p:spPr>
        <p:txBody>
          <a:bodyPr>
            <a:normAutofit/>
          </a:bodyPr>
          <a:lstStyle/>
          <a:p>
            <a:r>
              <a:rPr lang="en-US" dirty="0"/>
              <a:t>5</a:t>
            </a:r>
            <a:r>
              <a:rPr lang="en-US"/>
              <a:t>-fold </a:t>
            </a:r>
            <a:r>
              <a:rPr lang="en-US" dirty="0"/>
              <a:t>Cross-Validation</a:t>
            </a:r>
          </a:p>
        </p:txBody>
      </p:sp>
      <p:sp>
        <p:nvSpPr>
          <p:cNvPr id="3" name="Content Placeholder 2"/>
          <p:cNvSpPr>
            <a:spLocks noGrp="1"/>
          </p:cNvSpPr>
          <p:nvPr>
            <p:ph idx="1"/>
          </p:nvPr>
        </p:nvSpPr>
        <p:spPr>
          <a:xfrm>
            <a:off x="338667" y="1117601"/>
            <a:ext cx="8475133" cy="5418666"/>
          </a:xfrm>
        </p:spPr>
        <p:txBody>
          <a:bodyPr>
            <a:normAutofit/>
          </a:bodyPr>
          <a:lstStyle/>
          <a:p>
            <a:endParaRPr lang="en-US" sz="2800" dirty="0"/>
          </a:p>
        </p:txBody>
      </p:sp>
      <p:pic>
        <p:nvPicPr>
          <p:cNvPr id="1026" name="Picture 2" descr="http://scott.fortmann-roe.com/docs/docs/MeasuringError/crossvalid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174" y="1194328"/>
            <a:ext cx="3705225" cy="510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95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Introduction to Machine Learning</a:t>
            </a:r>
          </a:p>
        </p:txBody>
      </p:sp>
      <p:sp>
        <p:nvSpPr>
          <p:cNvPr id="3" name="Content Placeholder 2"/>
          <p:cNvSpPr>
            <a:spLocks noGrp="1"/>
          </p:cNvSpPr>
          <p:nvPr>
            <p:ph idx="1"/>
          </p:nvPr>
        </p:nvSpPr>
        <p:spPr/>
        <p:txBody>
          <a:bodyPr/>
          <a:lstStyle/>
          <a:p>
            <a:r>
              <a:rPr lang="en-US" dirty="0"/>
              <a:t>Arthur Samuel-1950</a:t>
            </a:r>
          </a:p>
          <a:p>
            <a:pPr lvl="1"/>
            <a:r>
              <a:rPr lang="en-US" dirty="0"/>
              <a:t>Checker playing program</a:t>
            </a:r>
          </a:p>
          <a:p>
            <a:pPr lvl="1"/>
            <a:r>
              <a:rPr lang="en-US" dirty="0"/>
              <a:t>Outcome from program </a:t>
            </a:r>
          </a:p>
          <a:p>
            <a:r>
              <a:rPr lang="en-US" dirty="0"/>
              <a:t>Mitchell</a:t>
            </a:r>
          </a:p>
          <a:p>
            <a:pPr lvl="1"/>
            <a:r>
              <a:rPr lang="en-US" dirty="0"/>
              <a:t>Computer Program said to learn from experience E with respect to task T and some performance measures p, this will improve experience E</a:t>
            </a:r>
          </a:p>
        </p:txBody>
      </p:sp>
    </p:spTree>
    <p:extLst>
      <p:ext uri="{BB962C8B-B14F-4D97-AF65-F5344CB8AC3E}">
        <p14:creationId xmlns:p14="http://schemas.microsoft.com/office/powerpoint/2010/main" val="209632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Introduction to Machine Learning</a:t>
            </a:r>
          </a:p>
        </p:txBody>
      </p:sp>
      <p:sp>
        <p:nvSpPr>
          <p:cNvPr id="3" name="Content Placeholder 2"/>
          <p:cNvSpPr>
            <a:spLocks noGrp="1"/>
          </p:cNvSpPr>
          <p:nvPr>
            <p:ph idx="1"/>
          </p:nvPr>
        </p:nvSpPr>
        <p:spPr/>
        <p:txBody>
          <a:bodyPr>
            <a:normAutofit fontScale="92500" lnSpcReduction="10000"/>
          </a:bodyPr>
          <a:lstStyle/>
          <a:p>
            <a:r>
              <a:rPr lang="en-US" dirty="0"/>
              <a:t>Two definitions of Machine Learning are offered. Arthur Samuel described it as: "the field of study that gives computers the ability to learn without being explicitly programmed." This is an older, informal definition.</a:t>
            </a:r>
          </a:p>
          <a:p>
            <a:r>
              <a:rPr lang="en-US" dirty="0">
                <a:solidFill>
                  <a:srgbClr val="0070C0"/>
                </a:solidFill>
              </a:rPr>
              <a:t>Tom Mitchell provides a more modern definition: "A computer program is said to learn from experience E with respect to some class of tasks T and performance measure P, if its performance at tasks in T, as measured by P, improves with experience E."</a:t>
            </a:r>
          </a:p>
          <a:p>
            <a:r>
              <a:rPr lang="en-US" dirty="0"/>
              <a:t>Example: playing checkers.</a:t>
            </a:r>
          </a:p>
          <a:p>
            <a:pPr marL="114300" indent="0">
              <a:buNone/>
            </a:pPr>
            <a:r>
              <a:rPr lang="en-US" dirty="0"/>
              <a:t>	E = the experience of playing many games of checkers</a:t>
            </a:r>
          </a:p>
          <a:p>
            <a:pPr marL="114300" indent="0">
              <a:buNone/>
            </a:pPr>
            <a:r>
              <a:rPr lang="en-US" dirty="0"/>
              <a:t>	T = the task of playing checkers.</a:t>
            </a:r>
          </a:p>
          <a:p>
            <a:pPr marL="114300" indent="0">
              <a:buNone/>
            </a:pPr>
            <a:r>
              <a:rPr lang="en-US" dirty="0"/>
              <a:t>	P = the probability that the program will win the next game.</a:t>
            </a:r>
          </a:p>
          <a:p>
            <a:r>
              <a:rPr lang="en-US" dirty="0">
                <a:solidFill>
                  <a:srgbClr val="0070C0"/>
                </a:solidFill>
              </a:rPr>
              <a:t>In general, any machine learning problem can be assigned to one of two broad classifications: Supervised learning and Unsupervised learning.</a:t>
            </a:r>
          </a:p>
        </p:txBody>
      </p:sp>
    </p:spTree>
    <p:extLst>
      <p:ext uri="{BB962C8B-B14F-4D97-AF65-F5344CB8AC3E}">
        <p14:creationId xmlns:p14="http://schemas.microsoft.com/office/powerpoint/2010/main" val="9520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14300" indent="0">
              <a:buNone/>
            </a:pPr>
            <a:r>
              <a:rPr lang="en-US" sz="4400" dirty="0"/>
              <a:t>Categories of Machine Learning</a:t>
            </a:r>
          </a:p>
        </p:txBody>
      </p:sp>
    </p:spTree>
    <p:extLst>
      <p:ext uri="{BB962C8B-B14F-4D97-AF65-F5344CB8AC3E}">
        <p14:creationId xmlns:p14="http://schemas.microsoft.com/office/powerpoint/2010/main" val="313684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78408"/>
          </a:xfrm>
        </p:spPr>
        <p:txBody>
          <a:bodyPr/>
          <a:lstStyle/>
          <a:p>
            <a:pPr marL="114300" indent="0"/>
            <a:r>
              <a:rPr lang="en-US" sz="4800" dirty="0"/>
              <a:t>Categories of Machine Learning</a:t>
            </a:r>
          </a:p>
        </p:txBody>
      </p:sp>
      <p:sp>
        <p:nvSpPr>
          <p:cNvPr id="3" name="Content Placeholder 2"/>
          <p:cNvSpPr>
            <a:spLocks noGrp="1"/>
          </p:cNvSpPr>
          <p:nvPr>
            <p:ph idx="1"/>
          </p:nvPr>
        </p:nvSpPr>
        <p:spPr>
          <a:xfrm>
            <a:off x="457200" y="978408"/>
            <a:ext cx="8229600" cy="5147755"/>
          </a:xfrm>
        </p:spPr>
        <p:txBody>
          <a:bodyPr>
            <a:normAutofit/>
          </a:bodyPr>
          <a:lstStyle/>
          <a:p>
            <a:r>
              <a:rPr lang="en-US" sz="2800" b="1" dirty="0">
                <a:solidFill>
                  <a:srgbClr val="C00000"/>
                </a:solidFill>
              </a:rPr>
              <a:t>Supervised: </a:t>
            </a:r>
            <a:r>
              <a:rPr lang="en-US" sz="2800" dirty="0"/>
              <a:t>We are given input samples (X) and output samples (y) of a function </a:t>
            </a:r>
            <a:r>
              <a:rPr lang="en-US" sz="2800" dirty="0">
                <a:solidFill>
                  <a:srgbClr val="0070C0"/>
                </a:solidFill>
              </a:rPr>
              <a:t>y = f(X)</a:t>
            </a:r>
            <a:r>
              <a:rPr lang="en-US" sz="2800" dirty="0"/>
              <a:t>. We would like to “learn” f, and evaluate it on new data. Types:</a:t>
            </a:r>
          </a:p>
          <a:p>
            <a:endParaRPr lang="en-US" sz="2800" b="1" dirty="0">
              <a:solidFill>
                <a:srgbClr val="C00000"/>
              </a:solidFill>
            </a:endParaRPr>
          </a:p>
          <a:p>
            <a:r>
              <a:rPr lang="en-US" sz="2800" b="1" dirty="0">
                <a:solidFill>
                  <a:srgbClr val="C00000"/>
                </a:solidFill>
              </a:rPr>
              <a:t>Unsupervised: </a:t>
            </a:r>
            <a:r>
              <a:rPr lang="en-US" sz="2800" dirty="0"/>
              <a:t>Given only samples X of the data, we compute a function f such that y = f(X) is “simpler”.</a:t>
            </a:r>
          </a:p>
          <a:p>
            <a:endParaRPr lang="en-US" sz="28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70658863"/>
              </p:ext>
            </p:extLst>
          </p:nvPr>
        </p:nvGraphicFramePr>
        <p:xfrm>
          <a:off x="914400" y="3970867"/>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Flat type(X)</a:t>
                      </a:r>
                    </a:p>
                  </a:txBody>
                  <a:tcPr/>
                </a:tc>
                <a:tc>
                  <a:txBody>
                    <a:bodyPr/>
                    <a:lstStyle/>
                    <a:p>
                      <a:r>
                        <a:rPr lang="en-US" dirty="0"/>
                        <a:t>Rate (Y)</a:t>
                      </a:r>
                    </a:p>
                  </a:txBody>
                  <a:tcPr/>
                </a:tc>
                <a:extLst>
                  <a:ext uri="{0D108BD9-81ED-4DB2-BD59-A6C34878D82A}">
                    <a16:rowId xmlns:a16="http://schemas.microsoft.com/office/drawing/2014/main" val="10000"/>
                  </a:ext>
                </a:extLst>
              </a:tr>
              <a:tr h="370840">
                <a:tc>
                  <a:txBody>
                    <a:bodyPr/>
                    <a:lstStyle/>
                    <a:p>
                      <a:r>
                        <a:rPr lang="en-US" dirty="0"/>
                        <a:t>1 room</a:t>
                      </a:r>
                    </a:p>
                  </a:txBody>
                  <a:tcPr/>
                </a:tc>
                <a:tc>
                  <a:txBody>
                    <a:bodyPr/>
                    <a:lstStyle/>
                    <a:p>
                      <a:r>
                        <a:rPr lang="en-US" dirty="0"/>
                        <a:t>1000</a:t>
                      </a:r>
                    </a:p>
                  </a:txBody>
                  <a:tcPr/>
                </a:tc>
                <a:extLst>
                  <a:ext uri="{0D108BD9-81ED-4DB2-BD59-A6C34878D82A}">
                    <a16:rowId xmlns:a16="http://schemas.microsoft.com/office/drawing/2014/main" val="10001"/>
                  </a:ext>
                </a:extLst>
              </a:tr>
              <a:tr h="370840">
                <a:tc>
                  <a:txBody>
                    <a:bodyPr/>
                    <a:lstStyle/>
                    <a:p>
                      <a:r>
                        <a:rPr lang="en-US" dirty="0"/>
                        <a:t>2 rooms</a:t>
                      </a:r>
                    </a:p>
                  </a:txBody>
                  <a:tcPr/>
                </a:tc>
                <a:tc>
                  <a:txBody>
                    <a:bodyPr/>
                    <a:lstStyle/>
                    <a:p>
                      <a:r>
                        <a:rPr lang="en-US" dirty="0"/>
                        <a:t>2000</a:t>
                      </a:r>
                    </a:p>
                  </a:txBody>
                  <a:tcPr/>
                </a:tc>
                <a:extLst>
                  <a:ext uri="{0D108BD9-81ED-4DB2-BD59-A6C34878D82A}">
                    <a16:rowId xmlns:a16="http://schemas.microsoft.com/office/drawing/2014/main" val="10002"/>
                  </a:ext>
                </a:extLst>
              </a:tr>
              <a:tr h="370840">
                <a:tc>
                  <a:txBody>
                    <a:bodyPr/>
                    <a:lstStyle/>
                    <a:p>
                      <a:r>
                        <a:rPr lang="en-US" dirty="0"/>
                        <a:t>4 rooms</a:t>
                      </a:r>
                    </a:p>
                  </a:txBody>
                  <a:tcPr/>
                </a:tc>
                <a:tc>
                  <a:txBody>
                    <a:bodyPr/>
                    <a:lstStyle/>
                    <a:p>
                      <a:r>
                        <a:rPr lang="en-US" dirty="0"/>
                        <a:t>10000</a:t>
                      </a:r>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17653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78408"/>
          </a:xfrm>
        </p:spPr>
        <p:txBody>
          <a:bodyPr/>
          <a:lstStyle/>
          <a:p>
            <a:pPr marL="114300" indent="0"/>
            <a:r>
              <a:rPr lang="en-US" sz="4800" dirty="0"/>
              <a:t>Categories of Machine Learning</a:t>
            </a:r>
          </a:p>
        </p:txBody>
      </p:sp>
      <p:sp>
        <p:nvSpPr>
          <p:cNvPr id="3" name="Content Placeholder 2"/>
          <p:cNvSpPr>
            <a:spLocks noGrp="1"/>
          </p:cNvSpPr>
          <p:nvPr>
            <p:ph idx="1"/>
          </p:nvPr>
        </p:nvSpPr>
        <p:spPr>
          <a:xfrm>
            <a:off x="457200" y="978408"/>
            <a:ext cx="8229600" cy="5147755"/>
          </a:xfrm>
        </p:spPr>
        <p:txBody>
          <a:bodyPr>
            <a:normAutofit/>
          </a:bodyPr>
          <a:lstStyle/>
          <a:p>
            <a:r>
              <a:rPr lang="en-US" sz="2800" b="1" dirty="0">
                <a:solidFill>
                  <a:srgbClr val="C00000"/>
                </a:solidFill>
              </a:rPr>
              <a:t>Supervised:</a:t>
            </a:r>
            <a:endParaRPr lang="en-US" sz="2400" dirty="0"/>
          </a:p>
          <a:p>
            <a:pPr lvl="1"/>
            <a:r>
              <a:rPr lang="en-US" sz="2400" dirty="0"/>
              <a:t>Is this image a cat, dog, car, house?</a:t>
            </a:r>
          </a:p>
          <a:p>
            <a:pPr lvl="1"/>
            <a:r>
              <a:rPr lang="en-US" sz="2400" dirty="0"/>
              <a:t>Is this email spam? </a:t>
            </a:r>
          </a:p>
          <a:p>
            <a:pPr lvl="1"/>
            <a:r>
              <a:rPr lang="en-US" sz="2400" dirty="0"/>
              <a:t>Is this blob a supernova?</a:t>
            </a:r>
            <a:endParaRPr lang="en-US" dirty="0"/>
          </a:p>
          <a:p>
            <a:r>
              <a:rPr lang="en-US" sz="2800" b="1" dirty="0">
                <a:solidFill>
                  <a:srgbClr val="C00000"/>
                </a:solidFill>
              </a:rPr>
              <a:t>Unsupervised</a:t>
            </a:r>
          </a:p>
          <a:p>
            <a:pPr lvl="1"/>
            <a:r>
              <a:rPr lang="en-US" sz="2400" dirty="0"/>
              <a:t>Cluster some hand-written digit data into 10 classes.</a:t>
            </a:r>
          </a:p>
          <a:p>
            <a:pPr lvl="1"/>
            <a:r>
              <a:rPr lang="en-US" sz="2400" dirty="0"/>
              <a:t>What are the top 20 topics in Twitter right now? </a:t>
            </a:r>
          </a:p>
          <a:p>
            <a:pPr lvl="1"/>
            <a:r>
              <a:rPr lang="en-US" sz="2400" dirty="0"/>
              <a:t>Find and cluster distinct accents of people at Berkeley. </a:t>
            </a:r>
          </a:p>
        </p:txBody>
      </p:sp>
    </p:spTree>
    <p:extLst>
      <p:ext uri="{BB962C8B-B14F-4D97-AF65-F5344CB8AC3E}">
        <p14:creationId xmlns:p14="http://schemas.microsoft.com/office/powerpoint/2010/main" val="4088005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17547</TotalTime>
  <Words>2998</Words>
  <Application>Microsoft Office PowerPoint</Application>
  <PresentationFormat>On-screen Show (4:3)</PresentationFormat>
  <Paragraphs>252</Paragraphs>
  <Slides>47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Cambria</vt:lpstr>
      <vt:lpstr>Adjacency</vt:lpstr>
      <vt:lpstr>       Machine Learning and Application </vt:lpstr>
      <vt:lpstr>Outline</vt:lpstr>
      <vt:lpstr>Introduction to Machine Learning </vt:lpstr>
      <vt:lpstr>Introduction to Machine Learning</vt:lpstr>
      <vt:lpstr>Introduction to Machine Learning</vt:lpstr>
      <vt:lpstr>Introduction to Machine Learning</vt:lpstr>
      <vt:lpstr>PowerPoint Presentation</vt:lpstr>
      <vt:lpstr>Categories of Machine Learning</vt:lpstr>
      <vt:lpstr>Categories of Machine Learning</vt:lpstr>
      <vt:lpstr>Categories of Machine Learning</vt:lpstr>
      <vt:lpstr>PowerPoint Presentation</vt:lpstr>
      <vt:lpstr>Supervised Learning</vt:lpstr>
      <vt:lpstr>Supervised Learning</vt:lpstr>
      <vt:lpstr>Steps in Supervised Learning </vt:lpstr>
      <vt:lpstr>Steps in Supervised Learning </vt:lpstr>
      <vt:lpstr>Unsupervised learning </vt:lpstr>
      <vt:lpstr>Unsupervised learning </vt:lpstr>
      <vt:lpstr>Unsupervised learning </vt:lpstr>
      <vt:lpstr>Unsupervised learning </vt:lpstr>
      <vt:lpstr>PowerPoint Presentation</vt:lpstr>
      <vt:lpstr>Comparison</vt:lpstr>
      <vt:lpstr>Comparison</vt:lpstr>
      <vt:lpstr>Comparison</vt:lpstr>
      <vt:lpstr>Comparison</vt:lpstr>
      <vt:lpstr>PowerPoint Presentation</vt:lpstr>
      <vt:lpstr>Linear Regression</vt:lpstr>
      <vt:lpstr>Linear Regression</vt:lpstr>
      <vt:lpstr>Linear Regression</vt:lpstr>
      <vt:lpstr>Linear Regression</vt:lpstr>
      <vt:lpstr>Examples-Regression</vt:lpstr>
      <vt:lpstr>Examples-Regression</vt:lpstr>
      <vt:lpstr>Linear Regression</vt:lpstr>
      <vt:lpstr>Linear Regression</vt:lpstr>
      <vt:lpstr>Examples-Classification</vt:lpstr>
      <vt:lpstr>Examples-Classification</vt:lpstr>
      <vt:lpstr>Decision Tree</vt:lpstr>
      <vt:lpstr>Decision Tree</vt:lpstr>
      <vt:lpstr>Random Forests</vt:lpstr>
      <vt:lpstr>Random Forests</vt:lpstr>
      <vt:lpstr>Over-fitting</vt:lpstr>
      <vt:lpstr>Over-fitting</vt:lpstr>
      <vt:lpstr>Over-fitting</vt:lpstr>
      <vt:lpstr>Over-fitting</vt:lpstr>
      <vt:lpstr>Regularization and Over-fitting</vt:lpstr>
      <vt:lpstr>Cross-Validation</vt:lpstr>
      <vt:lpstr>K-fold Cross-Validation</vt:lpstr>
      <vt:lpstr>5-fold Cross-Validation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Franklin</dc:creator>
  <cp:lastModifiedBy>Rashmi Mahajan</cp:lastModifiedBy>
  <cp:revision>378</cp:revision>
  <cp:lastPrinted>2014-03-04T01:19:28Z</cp:lastPrinted>
  <dcterms:created xsi:type="dcterms:W3CDTF">2014-01-27T17:03:34Z</dcterms:created>
  <dcterms:modified xsi:type="dcterms:W3CDTF">2022-02-03T09:12:19Z</dcterms:modified>
</cp:coreProperties>
</file>