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9" r:id="rId2"/>
    <p:sldId id="260" r:id="rId3"/>
    <p:sldId id="404" r:id="rId4"/>
    <p:sldId id="333" r:id="rId5"/>
    <p:sldId id="410" r:id="rId6"/>
    <p:sldId id="411" r:id="rId7"/>
    <p:sldId id="414" r:id="rId8"/>
    <p:sldId id="406" r:id="rId9"/>
    <p:sldId id="415" r:id="rId10"/>
    <p:sldId id="416" r:id="rId11"/>
    <p:sldId id="456" r:id="rId12"/>
    <p:sldId id="457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7" r:id="rId23"/>
    <p:sldId id="407" r:id="rId24"/>
    <p:sldId id="428" r:id="rId25"/>
    <p:sldId id="431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32" r:id="rId34"/>
    <p:sldId id="408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09" r:id="rId45"/>
    <p:sldId id="403" r:id="rId46"/>
    <p:sldId id="450" r:id="rId47"/>
    <p:sldId id="453" r:id="rId48"/>
    <p:sldId id="452" r:id="rId49"/>
    <p:sldId id="454" r:id="rId50"/>
    <p:sldId id="449" r:id="rId51"/>
    <p:sldId id="451" r:id="rId52"/>
    <p:sldId id="3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>
        <p:scale>
          <a:sx n="95" d="100"/>
          <a:sy n="95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988A9F2-1FBE-4FC8-AA3B-1FA735F4211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Rashmi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Linear Regression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9416" y="1828795"/>
            <a:ext cx="3788836" cy="3303533"/>
            <a:chOff x="705836" y="2575560"/>
            <a:chExt cx="2761264" cy="24075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59106" y="1828795"/>
            <a:ext cx="3788836" cy="3303533"/>
            <a:chOff x="705836" y="2575560"/>
            <a:chExt cx="2761264" cy="240758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83059" y="1828795"/>
            <a:ext cx="3788836" cy="3303533"/>
            <a:chOff x="705836" y="2575560"/>
            <a:chExt cx="2761264" cy="240758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b="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18716" y="3534988"/>
            <a:ext cx="293728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718406" y="3343700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735469" y="2718636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Multiply 64"/>
          <p:cNvSpPr/>
          <p:nvPr/>
        </p:nvSpPr>
        <p:spPr>
          <a:xfrm>
            <a:off x="779785" y="3168493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4863752" y="3168493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7" name="Multiply 66"/>
          <p:cNvSpPr/>
          <p:nvPr/>
        </p:nvSpPr>
        <p:spPr>
          <a:xfrm>
            <a:off x="8892461" y="3128019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5" name="Multiply 74"/>
          <p:cNvSpPr/>
          <p:nvPr/>
        </p:nvSpPr>
        <p:spPr>
          <a:xfrm>
            <a:off x="1232566" y="3999469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6" name="Multiply 75"/>
          <p:cNvSpPr/>
          <p:nvPr/>
        </p:nvSpPr>
        <p:spPr>
          <a:xfrm>
            <a:off x="5397968" y="4040980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7" name="Multiply 76"/>
          <p:cNvSpPr/>
          <p:nvPr/>
        </p:nvSpPr>
        <p:spPr>
          <a:xfrm>
            <a:off x="9410350" y="3849632"/>
            <a:ext cx="240040" cy="299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19825" y="3318330"/>
            <a:ext cx="0" cy="21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33562" y="3610808"/>
            <a:ext cx="0" cy="5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9416" y="1828795"/>
            <a:ext cx="3788836" cy="3303533"/>
            <a:chOff x="705836" y="2575560"/>
            <a:chExt cx="2761264" cy="24075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59106" y="1828795"/>
            <a:ext cx="3788836" cy="3303533"/>
            <a:chOff x="705836" y="2575560"/>
            <a:chExt cx="2761264" cy="240758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83059" y="1828795"/>
            <a:ext cx="3788836" cy="3303533"/>
            <a:chOff x="705836" y="2575560"/>
            <a:chExt cx="2761264" cy="240758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b="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18716" y="3534988"/>
            <a:ext cx="293728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718406" y="3343700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735469" y="2718636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reach cost function – least Square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9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Idea: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so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for our </a:t>
                </a:r>
                <a:br>
                  <a:rPr lang="en-US" dirty="0" smtClean="0"/>
                </a:br>
                <a:r>
                  <a:rPr lang="en-US" dirty="0" smtClean="0"/>
                  <a:t>training example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86331" y="3764215"/>
            <a:ext cx="5105726" cy="2925631"/>
            <a:chOff x="6540859" y="1263289"/>
            <a:chExt cx="5321029" cy="3049002"/>
          </a:xfrm>
        </p:grpSpPr>
        <p:grpSp>
          <p:nvGrpSpPr>
            <p:cNvPr id="4" name="Group 3"/>
            <p:cNvGrpSpPr/>
            <p:nvPr/>
          </p:nvGrpSpPr>
          <p:grpSpPr>
            <a:xfrm>
              <a:off x="6540859" y="1825625"/>
              <a:ext cx="4812941" cy="2486666"/>
              <a:chOff x="2371383" y="2613497"/>
              <a:chExt cx="6934101" cy="358259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537730" y="2796124"/>
                <a:ext cx="0" cy="278219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284511" y="5177395"/>
                <a:ext cx="6020973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Multiply 6"/>
              <p:cNvSpPr/>
              <p:nvPr/>
            </p:nvSpPr>
            <p:spPr>
              <a:xfrm>
                <a:off x="3967290" y="453120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71383" y="2613497"/>
                <a:ext cx="1197142" cy="753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Price ($)</a:t>
                </a:r>
                <a:br>
                  <a:rPr lang="en-US" sz="1400" dirty="0" smtClean="0"/>
                </a:br>
                <a:r>
                  <a:rPr lang="en-US" sz="1400" dirty="0" smtClean="0"/>
                  <a:t>in 1000’s</a:t>
                </a:r>
                <a:endParaRPr lang="en-US" sz="14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3651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2414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32394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736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9465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097265" y="5330002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500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15055" y="5330002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022" y="5330002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1500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20995" y="5324690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2000</a:t>
                </a:r>
                <a:endParaRPr lang="en-US" sz="1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35967" y="5335173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2500</a:t>
                </a:r>
                <a:endParaRPr lang="en-US" sz="14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>
                <a:off x="3537730" y="4630066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3537730" y="4191905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537730" y="3746410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>
                <a:off x="3537730" y="3288912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810450" y="4591803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100</a:t>
                </a:r>
                <a:endParaRPr lang="en-US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15589" y="4171400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2</a:t>
                </a:r>
                <a:r>
                  <a:rPr lang="en-US" sz="1400" dirty="0" smtClean="0"/>
                  <a:t>00</a:t>
                </a:r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10450" y="3693936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300</a:t>
                </a:r>
                <a:endParaRPr lang="en-US" sz="1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0450" y="3259829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4</a:t>
                </a:r>
                <a:r>
                  <a:rPr lang="en-US" sz="1400" dirty="0" smtClean="0"/>
                  <a:t>00</a:t>
                </a:r>
                <a:endParaRPr lang="en-US" sz="1400" dirty="0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4513277" y="368314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5243688" y="310118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5641190" y="332628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Multiply 29"/>
              <p:cNvSpPr/>
              <p:nvPr/>
            </p:nvSpPr>
            <p:spPr>
              <a:xfrm>
                <a:off x="6279985" y="289827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Multiply 30"/>
              <p:cNvSpPr/>
              <p:nvPr/>
            </p:nvSpPr>
            <p:spPr>
              <a:xfrm>
                <a:off x="6701535" y="3107858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Multiply 31"/>
              <p:cNvSpPr/>
              <p:nvPr/>
            </p:nvSpPr>
            <p:spPr>
              <a:xfrm>
                <a:off x="6121003" y="3290901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7109151" y="268907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7616508" y="286753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ultiply 34"/>
              <p:cNvSpPr/>
              <p:nvPr/>
            </p:nvSpPr>
            <p:spPr>
              <a:xfrm>
                <a:off x="4350351" y="419390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79299" y="5752666"/>
                <a:ext cx="1658852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Size in feet^2</a:t>
                </a:r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353800" y="3312832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3312832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093487" y="1263289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87" y="1263289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V="1">
              <a:off x="7455894" y="1784683"/>
              <a:ext cx="3107170" cy="1587282"/>
            </a:xfrm>
            <a:prstGeom prst="line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190609" y="2744561"/>
                <a:ext cx="4657172" cy="728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09" y="2744561"/>
                <a:ext cx="4657172" cy="728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92057" y="3607903"/>
                <a:ext cx="6578211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7" y="3607903"/>
                <a:ext cx="6578211" cy="1436675"/>
              </a:xfrm>
              <a:prstGeom prst="rect">
                <a:avLst/>
              </a:prstGeom>
              <a:blipFill rotWithShape="1">
                <a:blip r:embed="rId6"/>
                <a:stretch>
                  <a:fillRect r="-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971315" y="1336742"/>
            <a:ext cx="7233647" cy="1096810"/>
            <a:chOff x="5062548" y="1684594"/>
            <a:chExt cx="7233647" cy="1096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062548" y="1684594"/>
                  <a:ext cx="7233647" cy="925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a14:m>
                  <a:r>
                    <a:rPr lang="en-US" sz="3600" dirty="0" smtClean="0"/>
                    <a:t>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3600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600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600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600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48" y="1684594"/>
                  <a:ext cx="7233647" cy="925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471065" y="2258184"/>
                  <a:ext cx="11047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065" y="2258184"/>
                  <a:ext cx="11047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5583" y="5530632"/>
                <a:ext cx="38822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3" y="5530632"/>
                <a:ext cx="388228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977789" y="6013454"/>
                <a:ext cx="11047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89" y="6013454"/>
                <a:ext cx="110472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8250642" y="2193051"/>
            <a:ext cx="1087222" cy="609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37864" y="5572598"/>
            <a:ext cx="2728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Cost function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21867" y="5530632"/>
            <a:ext cx="1915997" cy="7477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00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7" grpId="0"/>
      <p:bldP spid="48" grpId="0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571" y="1047296"/>
                <a:ext cx="6241143" cy="565830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Hypothesis: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Parameters: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Cost function: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Goal</a:t>
                </a:r>
                <a:r>
                  <a:rPr lang="en-US" sz="3200" dirty="0" smtClean="0"/>
                  <a:t>: 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1" y="1047296"/>
                <a:ext cx="6241143" cy="5658304"/>
              </a:xfrm>
              <a:blipFill>
                <a:blip r:embed="rId2"/>
                <a:stretch>
                  <a:fillRect l="-224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818" y="6071512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8" y="6071512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37514" y="1047296"/>
                <a:ext cx="6241143" cy="5658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 b="1" dirty="0"/>
                  <a:t>Hypothesis</a:t>
                </a:r>
                <a:r>
                  <a:rPr lang="en-US" sz="3200" b="1" dirty="0" smtClean="0"/>
                  <a:t>: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/>
                  <a:t>Parameters</a:t>
                </a:r>
                <a:r>
                  <a:rPr lang="en-US" sz="3200" b="1" dirty="0" smtClean="0"/>
                  <a:t>: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/>
                  <a:t>Cost function</a:t>
                </a:r>
                <a:r>
                  <a:rPr lang="en-US" sz="3200" b="1" dirty="0" smtClean="0"/>
                  <a:t>: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dirty="0" smtClean="0"/>
                  <a:t> </a:t>
                </a:r>
                <a:r>
                  <a:rPr lang="en-US" sz="3200" b="1" dirty="0"/>
                  <a:t>Goal</a:t>
                </a:r>
                <a:r>
                  <a:rPr lang="en-US" sz="3200" dirty="0"/>
                  <a:t>: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14" y="1047296"/>
                <a:ext cx="6241143" cy="5658304"/>
              </a:xfrm>
              <a:prstGeom prst="rect">
                <a:avLst/>
              </a:prstGeom>
              <a:blipFill>
                <a:blip r:embed="rId4"/>
                <a:stretch>
                  <a:fillRect l="-2246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802743" y="1930400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2742" y="3018972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1613" y="4557486"/>
            <a:ext cx="7275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3498" y="5892801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97350" y="339410"/>
            <a:ext cx="2321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00B050"/>
                </a:solidFill>
              </a:rPr>
              <a:t>Simplified</a:t>
            </a:r>
            <a:endParaRPr lang="en-US" sz="28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964761" y="6071512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761" y="6071512"/>
                <a:ext cx="9700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6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Multiply 48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20752" y="4638328"/>
            <a:ext cx="440746" cy="4407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267693" y="3836018"/>
            <a:ext cx="4274479" cy="14522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14112" y="2674571"/>
            <a:ext cx="0" cy="160714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79531" y="3561258"/>
            <a:ext cx="0" cy="107707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11717" y="4473001"/>
            <a:ext cx="0" cy="53853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20752" y="4638328"/>
            <a:ext cx="440746" cy="4407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267693" y="3836018"/>
            <a:ext cx="4274479" cy="14522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155020" y="2966867"/>
            <a:ext cx="440746" cy="4407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1332316" y="5264803"/>
            <a:ext cx="4487171" cy="2255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4112" y="2674571"/>
            <a:ext cx="0" cy="261278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279531" y="3561258"/>
            <a:ext cx="0" cy="17260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11717" y="4473001"/>
            <a:ext cx="0" cy="81435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7420755" y="1741715"/>
            <a:ext cx="2202216" cy="3556064"/>
          </a:xfrm>
          <a:custGeom>
            <a:avLst/>
            <a:gdLst>
              <a:gd name="connsiteX0" fmla="*/ 0 w 2394857"/>
              <a:gd name="connsiteY0" fmla="*/ 2510972 h 4630116"/>
              <a:gd name="connsiteX1" fmla="*/ 449943 w 2394857"/>
              <a:gd name="connsiteY1" fmla="*/ 4209143 h 4630116"/>
              <a:gd name="connsiteX2" fmla="*/ 986971 w 2394857"/>
              <a:gd name="connsiteY2" fmla="*/ 4630057 h 4630116"/>
              <a:gd name="connsiteX3" fmla="*/ 1524000 w 2394857"/>
              <a:gd name="connsiteY3" fmla="*/ 4194629 h 4630116"/>
              <a:gd name="connsiteX4" fmla="*/ 1944914 w 2394857"/>
              <a:gd name="connsiteY4" fmla="*/ 2467429 h 4630116"/>
              <a:gd name="connsiteX5" fmla="*/ 2394857 w 2394857"/>
              <a:gd name="connsiteY5" fmla="*/ 0 h 4630116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266037"/>
              <a:gd name="connsiteY0" fmla="*/ 1422400 h 3541550"/>
              <a:gd name="connsiteX1" fmla="*/ 33328 w 2266037"/>
              <a:gd name="connsiteY1" fmla="*/ 1378857 h 3541550"/>
              <a:gd name="connsiteX2" fmla="*/ 483271 w 2266037"/>
              <a:gd name="connsiteY2" fmla="*/ 3120571 h 3541550"/>
              <a:gd name="connsiteX3" fmla="*/ 1020299 w 2266037"/>
              <a:gd name="connsiteY3" fmla="*/ 3541485 h 3541550"/>
              <a:gd name="connsiteX4" fmla="*/ 1557328 w 2266037"/>
              <a:gd name="connsiteY4" fmla="*/ 3106057 h 3541550"/>
              <a:gd name="connsiteX5" fmla="*/ 1978242 w 2266037"/>
              <a:gd name="connsiteY5" fmla="*/ 1378857 h 3541550"/>
              <a:gd name="connsiteX6" fmla="*/ 2266037 w 2266037"/>
              <a:gd name="connsiteY6" fmla="*/ 0 h 3541550"/>
              <a:gd name="connsiteX0" fmla="*/ 33328 w 2236556"/>
              <a:gd name="connsiteY0" fmla="*/ 1436914 h 3556064"/>
              <a:gd name="connsiteX1" fmla="*/ 33328 w 2236556"/>
              <a:gd name="connsiteY1" fmla="*/ 1393371 h 3556064"/>
              <a:gd name="connsiteX2" fmla="*/ 483271 w 2236556"/>
              <a:gd name="connsiteY2" fmla="*/ 3135085 h 3556064"/>
              <a:gd name="connsiteX3" fmla="*/ 1020299 w 2236556"/>
              <a:gd name="connsiteY3" fmla="*/ 3555999 h 3556064"/>
              <a:gd name="connsiteX4" fmla="*/ 1557328 w 2236556"/>
              <a:gd name="connsiteY4" fmla="*/ 3120571 h 3556064"/>
              <a:gd name="connsiteX5" fmla="*/ 1978242 w 2236556"/>
              <a:gd name="connsiteY5" fmla="*/ 1393371 h 3556064"/>
              <a:gd name="connsiteX6" fmla="*/ 2236556 w 2236556"/>
              <a:gd name="connsiteY6" fmla="*/ 0 h 35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6556" h="3556064">
                <a:moveTo>
                  <a:pt x="33328" y="1436914"/>
                </a:moveTo>
                <a:cubicBezTo>
                  <a:pt x="33328" y="1429657"/>
                  <a:pt x="-41662" y="1110343"/>
                  <a:pt x="33328" y="1393371"/>
                </a:cubicBezTo>
                <a:cubicBezTo>
                  <a:pt x="108318" y="1676399"/>
                  <a:pt x="318776" y="2774647"/>
                  <a:pt x="483271" y="3135085"/>
                </a:cubicBezTo>
                <a:cubicBezTo>
                  <a:pt x="647766" y="3495523"/>
                  <a:pt x="841290" y="3558418"/>
                  <a:pt x="1020299" y="3555999"/>
                </a:cubicBezTo>
                <a:cubicBezTo>
                  <a:pt x="1199308" y="3553580"/>
                  <a:pt x="1397671" y="3481009"/>
                  <a:pt x="1557328" y="3120571"/>
                </a:cubicBezTo>
                <a:cubicBezTo>
                  <a:pt x="1716985" y="2760133"/>
                  <a:pt x="1865037" y="1913466"/>
                  <a:pt x="1978242" y="1393371"/>
                </a:cubicBezTo>
                <a:cubicBezTo>
                  <a:pt x="2091447" y="873276"/>
                  <a:pt x="2084156" y="884162"/>
                  <a:pt x="2236556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Machine </a:t>
            </a:r>
            <a:r>
              <a:rPr lang="en-US" dirty="0"/>
              <a:t>learning algorithms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825625"/>
          <a:ext cx="10605219" cy="4702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701">
                  <a:extLst>
                    <a:ext uri="{9D8B030D-6E8A-4147-A177-3AD203B41FA5}">
                      <a16:colId xmlns:a16="http://schemas.microsoft.com/office/drawing/2014/main" xmlns="" val="3398493247"/>
                    </a:ext>
                  </a:extLst>
                </a:gridCol>
                <a:gridCol w="3966773">
                  <a:extLst>
                    <a:ext uri="{9D8B030D-6E8A-4147-A177-3AD203B41FA5}">
                      <a16:colId xmlns:a16="http://schemas.microsoft.com/office/drawing/2014/main" xmlns="" val="511372624"/>
                    </a:ext>
                  </a:extLst>
                </a:gridCol>
                <a:gridCol w="4081745">
                  <a:extLst>
                    <a:ext uri="{9D8B030D-6E8A-4147-A177-3AD203B41FA5}">
                      <a16:colId xmlns:a16="http://schemas.microsoft.com/office/drawing/2014/main" xmlns="" val="1768426740"/>
                    </a:ext>
                  </a:extLst>
                </a:gridCol>
              </a:tblGrid>
              <a:tr h="99494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Supervised Learning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Unsupervised Learning</a:t>
                      </a:r>
                      <a:endParaRPr lang="en-US" sz="36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935239"/>
                  </a:ext>
                </a:extLst>
              </a:tr>
              <a:tr h="175673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Discrete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Classification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Clustering</a:t>
                      </a:r>
                      <a:endParaRPr lang="en-US" sz="3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49976958"/>
                  </a:ext>
                </a:extLst>
              </a:tr>
              <a:tr h="175673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Continuous</a:t>
                      </a:r>
                      <a:r>
                        <a:rPr lang="en-US" sz="3600" baseline="0" dirty="0" smtClean="0"/>
                        <a:t> 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Regression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Dimensionality reduction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338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666750"/>
                <a:ext cx="11020425" cy="55102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b="1" dirty="0" smtClean="0"/>
                  <a:t>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1" dirty="0" smtClean="0"/>
              </a:p>
              <a:p>
                <a:pPr>
                  <a:lnSpc>
                    <a:spcPct val="100000"/>
                  </a:lnSpc>
                </a:pPr>
                <a:endParaRPr lang="en-US" sz="4000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4000" b="1" dirty="0" smtClean="0"/>
                  <a:t>Parameters:   </a:t>
                </a:r>
                <a:r>
                  <a:rPr lang="en-US" sz="3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600" b="1" dirty="0" smtClean="0"/>
              </a:p>
              <a:p>
                <a:pPr>
                  <a:lnSpc>
                    <a:spcPct val="100000"/>
                  </a:lnSpc>
                </a:pPr>
                <a:endParaRPr lang="en-US" sz="4000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4000" b="1" dirty="0" smtClean="0"/>
                  <a:t>Cost function:</a:t>
                </a:r>
                <a14:m>
                  <m:oMath xmlns:m="http://schemas.openxmlformats.org/officeDocument/2006/math">
                    <m:r>
                      <a:rPr lang="en-US" sz="36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600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b="1" dirty="0" smtClean="0"/>
              </a:p>
              <a:p>
                <a:pPr>
                  <a:lnSpc>
                    <a:spcPct val="100000"/>
                  </a:lnSpc>
                </a:pPr>
                <a:endParaRPr lang="en-US" sz="4000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4000" b="1" dirty="0" smtClean="0"/>
                  <a:t>Goal</a:t>
                </a:r>
                <a:r>
                  <a:rPr lang="en-US" sz="4000" dirty="0" smtClean="0"/>
                  <a:t>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4000" dirty="0"/>
              </a:p>
              <a:p>
                <a:pPr>
                  <a:lnSpc>
                    <a:spcPct val="100000"/>
                  </a:lnSpc>
                </a:pPr>
                <a:endParaRPr lang="en-US" sz="40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666750"/>
                <a:ext cx="11020425" cy="5510213"/>
              </a:xfrm>
              <a:blipFill>
                <a:blip r:embed="rId2"/>
                <a:stretch>
                  <a:fillRect l="-1715" t="-1991" b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81218" y="5946130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18" y="5946130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83" y="1690688"/>
            <a:ext cx="6324834" cy="49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72175"/>
                <a:ext cx="10515600" cy="790574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600" dirty="0" smtClean="0"/>
                  <a:t>How do we find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that minimize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72175"/>
                <a:ext cx="10515600" cy="790574"/>
              </a:xfrm>
              <a:blipFill>
                <a:blip r:embed="rId2"/>
                <a:stretch>
                  <a:fillRect t="-1938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65125"/>
            <a:ext cx="11638000" cy="560705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9397015" y="3810000"/>
            <a:ext cx="470885" cy="533665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8311165" y="2901817"/>
            <a:ext cx="470885" cy="5336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219201" y="2028825"/>
            <a:ext cx="3981449" cy="25908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Linear Regression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Model </a:t>
            </a:r>
            <a:r>
              <a:rPr lang="en-US" sz="3600" dirty="0"/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</a:t>
            </a:r>
            <a:r>
              <a:rPr lang="en-US" sz="36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Gradient descent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 smtClean="0"/>
              <a:t>Features </a:t>
            </a:r>
            <a:r>
              <a:rPr lang="en-US" sz="3600" dirty="0"/>
              <a:t>and polynomial regression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Normal </a:t>
            </a:r>
            <a:r>
              <a:rPr lang="en-US" sz="3600" dirty="0" smtClean="0"/>
              <a:t>equation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9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Have some function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Want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</a:rPr>
                      <m:t>argmin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 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Outline:</a:t>
                </a:r>
              </a:p>
              <a:p>
                <a:r>
                  <a:rPr lang="en-US" sz="3600" dirty="0" smtClean="0"/>
                  <a:t>Start with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600" dirty="0" smtClean="0"/>
              </a:p>
              <a:p>
                <a:r>
                  <a:rPr lang="en-US" sz="3600" dirty="0" smtClean="0"/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to reduce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 until we hopefully end up at minimum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71171" y="2929798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71" y="2929798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198" y="584200"/>
            <a:ext cx="12177802" cy="6273800"/>
            <a:chOff x="1547812" y="1690689"/>
            <a:chExt cx="9096375" cy="4686300"/>
          </a:xfrm>
        </p:grpSpPr>
        <p:pic>
          <p:nvPicPr>
            <p:cNvPr id="7170" name="Picture 2" descr="https://i.stack.imgur.com/w7AR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74"/>
            <a:stretch/>
          </p:blipFill>
          <p:spPr bwMode="auto">
            <a:xfrm>
              <a:off x="1547812" y="1690689"/>
              <a:ext cx="9096375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228850" y="4376738"/>
              <a:ext cx="623888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6019801"/>
              <a:ext cx="623888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20075" y="5691188"/>
              <a:ext cx="623888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5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9748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Repeat until convergence{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 smtClean="0"/>
                  <a:t>     (for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 smtClean="0"/>
                  <a:t>}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 smtClean="0"/>
                  <a:t>: Learning rate (step size)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 smtClean="0"/>
                  <a:t>: derivative (rate of change)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974807"/>
              </a:xfrm>
              <a:blipFill>
                <a:blip r:embed="rId2"/>
                <a:stretch>
                  <a:fillRect l="-2087" t="-343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63899" y="1962751"/>
                <a:ext cx="5445401" cy="360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Incorrect: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99" y="1962751"/>
                <a:ext cx="5445401" cy="3606628"/>
              </a:xfrm>
              <a:prstGeom prst="rect">
                <a:avLst/>
              </a:prstGeom>
              <a:blipFill>
                <a:blip r:embed="rId2"/>
                <a:stretch>
                  <a:fillRect l="-2912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0947" y="1962751"/>
                <a:ext cx="6096000" cy="36066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Correct: simultaneous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7" y="1962751"/>
                <a:ext cx="6096000" cy="3606628"/>
              </a:xfrm>
              <a:prstGeom prst="rect">
                <a:avLst/>
              </a:prstGeom>
              <a:blipFill>
                <a:blip r:embed="rId3"/>
                <a:stretch>
                  <a:fillRect l="-2600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23674" y="1971193"/>
            <a:ext cx="6016059" cy="4886807"/>
            <a:chOff x="6286044" y="1235160"/>
            <a:chExt cx="5161059" cy="4886807"/>
          </a:xfrm>
        </p:grpSpPr>
        <p:grpSp>
          <p:nvGrpSpPr>
            <p:cNvPr id="5" name="Group 4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392823" y="123516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823" y="1235160"/>
                  <a:ext cx="11804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 23"/>
          <p:cNvSpPr/>
          <p:nvPr/>
        </p:nvSpPr>
        <p:spPr>
          <a:xfrm>
            <a:off x="4083214" y="2661400"/>
            <a:ext cx="4658916" cy="2931279"/>
          </a:xfrm>
          <a:custGeom>
            <a:avLst/>
            <a:gdLst>
              <a:gd name="connsiteX0" fmla="*/ 0 w 2394857"/>
              <a:gd name="connsiteY0" fmla="*/ 2510972 h 4630116"/>
              <a:gd name="connsiteX1" fmla="*/ 449943 w 2394857"/>
              <a:gd name="connsiteY1" fmla="*/ 4209143 h 4630116"/>
              <a:gd name="connsiteX2" fmla="*/ 986971 w 2394857"/>
              <a:gd name="connsiteY2" fmla="*/ 4630057 h 4630116"/>
              <a:gd name="connsiteX3" fmla="*/ 1524000 w 2394857"/>
              <a:gd name="connsiteY3" fmla="*/ 4194629 h 4630116"/>
              <a:gd name="connsiteX4" fmla="*/ 1944914 w 2394857"/>
              <a:gd name="connsiteY4" fmla="*/ 2467429 h 4630116"/>
              <a:gd name="connsiteX5" fmla="*/ 2394857 w 2394857"/>
              <a:gd name="connsiteY5" fmla="*/ 0 h 4630116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266037"/>
              <a:gd name="connsiteY0" fmla="*/ 1422400 h 3541550"/>
              <a:gd name="connsiteX1" fmla="*/ 33328 w 2266037"/>
              <a:gd name="connsiteY1" fmla="*/ 1378857 h 3541550"/>
              <a:gd name="connsiteX2" fmla="*/ 483271 w 2266037"/>
              <a:gd name="connsiteY2" fmla="*/ 3120571 h 3541550"/>
              <a:gd name="connsiteX3" fmla="*/ 1020299 w 2266037"/>
              <a:gd name="connsiteY3" fmla="*/ 3541485 h 3541550"/>
              <a:gd name="connsiteX4" fmla="*/ 1557328 w 2266037"/>
              <a:gd name="connsiteY4" fmla="*/ 3106057 h 3541550"/>
              <a:gd name="connsiteX5" fmla="*/ 1978242 w 2266037"/>
              <a:gd name="connsiteY5" fmla="*/ 1378857 h 3541550"/>
              <a:gd name="connsiteX6" fmla="*/ 2266037 w 2266037"/>
              <a:gd name="connsiteY6" fmla="*/ 0 h 3541550"/>
              <a:gd name="connsiteX0" fmla="*/ 33328 w 2236556"/>
              <a:gd name="connsiteY0" fmla="*/ 1436914 h 3556064"/>
              <a:gd name="connsiteX1" fmla="*/ 33328 w 2236556"/>
              <a:gd name="connsiteY1" fmla="*/ 1393371 h 3556064"/>
              <a:gd name="connsiteX2" fmla="*/ 483271 w 2236556"/>
              <a:gd name="connsiteY2" fmla="*/ 3135085 h 3556064"/>
              <a:gd name="connsiteX3" fmla="*/ 1020299 w 2236556"/>
              <a:gd name="connsiteY3" fmla="*/ 3555999 h 3556064"/>
              <a:gd name="connsiteX4" fmla="*/ 1557328 w 2236556"/>
              <a:gd name="connsiteY4" fmla="*/ 3120571 h 3556064"/>
              <a:gd name="connsiteX5" fmla="*/ 1978242 w 2236556"/>
              <a:gd name="connsiteY5" fmla="*/ 1393371 h 3556064"/>
              <a:gd name="connsiteX6" fmla="*/ 2236556 w 2236556"/>
              <a:gd name="connsiteY6" fmla="*/ 0 h 3556064"/>
              <a:gd name="connsiteX0" fmla="*/ 628814 w 2832042"/>
              <a:gd name="connsiteY0" fmla="*/ 1541781 h 3688296"/>
              <a:gd name="connsiteX1" fmla="*/ 5635 w 2832042"/>
              <a:gd name="connsiteY1" fmla="*/ 30385 h 3688296"/>
              <a:gd name="connsiteX2" fmla="*/ 1078757 w 2832042"/>
              <a:gd name="connsiteY2" fmla="*/ 3239952 h 3688296"/>
              <a:gd name="connsiteX3" fmla="*/ 1615785 w 2832042"/>
              <a:gd name="connsiteY3" fmla="*/ 3660866 h 3688296"/>
              <a:gd name="connsiteX4" fmla="*/ 2152814 w 2832042"/>
              <a:gd name="connsiteY4" fmla="*/ 3225438 h 3688296"/>
              <a:gd name="connsiteX5" fmla="*/ 2573728 w 2832042"/>
              <a:gd name="connsiteY5" fmla="*/ 1498238 h 3688296"/>
              <a:gd name="connsiteX6" fmla="*/ 2832042 w 2832042"/>
              <a:gd name="connsiteY6" fmla="*/ 104867 h 3688296"/>
              <a:gd name="connsiteX0" fmla="*/ 0 w 3192983"/>
              <a:gd name="connsiteY0" fmla="*/ 143 h 4613131"/>
              <a:gd name="connsiteX1" fmla="*/ 366576 w 3192983"/>
              <a:gd name="connsiteY1" fmla="*/ 955220 h 4613131"/>
              <a:gd name="connsiteX2" fmla="*/ 1439698 w 3192983"/>
              <a:gd name="connsiteY2" fmla="*/ 4164787 h 4613131"/>
              <a:gd name="connsiteX3" fmla="*/ 1976726 w 3192983"/>
              <a:gd name="connsiteY3" fmla="*/ 4585701 h 4613131"/>
              <a:gd name="connsiteX4" fmla="*/ 2513755 w 3192983"/>
              <a:gd name="connsiteY4" fmla="*/ 4150273 h 4613131"/>
              <a:gd name="connsiteX5" fmla="*/ 2934669 w 3192983"/>
              <a:gd name="connsiteY5" fmla="*/ 2423073 h 4613131"/>
              <a:gd name="connsiteX6" fmla="*/ 3192983 w 3192983"/>
              <a:gd name="connsiteY6" fmla="*/ 1029702 h 4613131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2934669 w 3596216"/>
              <a:gd name="connsiteY5" fmla="*/ 2668719 h 4858777"/>
              <a:gd name="connsiteX6" fmla="*/ 3596216 w 3596216"/>
              <a:gd name="connsiteY6" fmla="*/ 0 h 4858777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3117957 w 3596216"/>
              <a:gd name="connsiteY5" fmla="*/ 2620593 h 4858777"/>
              <a:gd name="connsiteX6" fmla="*/ 3596216 w 3596216"/>
              <a:gd name="connsiteY6" fmla="*/ 0 h 4858777"/>
              <a:gd name="connsiteX0" fmla="*/ 0 w 3596216"/>
              <a:gd name="connsiteY0" fmla="*/ 245789 h 4875357"/>
              <a:gd name="connsiteX1" fmla="*/ 366576 w 3596216"/>
              <a:gd name="connsiteY1" fmla="*/ 1200866 h 4875357"/>
              <a:gd name="connsiteX2" fmla="*/ 1109780 w 3596216"/>
              <a:gd name="connsiteY2" fmla="*/ 3556191 h 4875357"/>
              <a:gd name="connsiteX3" fmla="*/ 1976726 w 3596216"/>
              <a:gd name="connsiteY3" fmla="*/ 4831347 h 4875357"/>
              <a:gd name="connsiteX4" fmla="*/ 2513755 w 3596216"/>
              <a:gd name="connsiteY4" fmla="*/ 4395919 h 4875357"/>
              <a:gd name="connsiteX5" fmla="*/ 3117957 w 3596216"/>
              <a:gd name="connsiteY5" fmla="*/ 2620593 h 4875357"/>
              <a:gd name="connsiteX6" fmla="*/ 3596216 w 3596216"/>
              <a:gd name="connsiteY6" fmla="*/ 0 h 4875357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76726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03412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35495"/>
              <a:gd name="connsiteX1" fmla="*/ 366576 w 3596216"/>
              <a:gd name="connsiteY1" fmla="*/ 1200866 h 4835495"/>
              <a:gd name="connsiteX2" fmla="*/ 1048684 w 3596216"/>
              <a:gd name="connsiteY2" fmla="*/ 3616349 h 4835495"/>
              <a:gd name="connsiteX3" fmla="*/ 1903412 w 3596216"/>
              <a:gd name="connsiteY3" fmla="*/ 4831347 h 4835495"/>
              <a:gd name="connsiteX4" fmla="*/ 2733700 w 3596216"/>
              <a:gd name="connsiteY4" fmla="*/ 3962782 h 4835495"/>
              <a:gd name="connsiteX5" fmla="*/ 3117957 w 3596216"/>
              <a:gd name="connsiteY5" fmla="*/ 2620593 h 4835495"/>
              <a:gd name="connsiteX6" fmla="*/ 3596216 w 3596216"/>
              <a:gd name="connsiteY6" fmla="*/ 0 h 4835495"/>
              <a:gd name="connsiteX0" fmla="*/ 0 w 3596216"/>
              <a:gd name="connsiteY0" fmla="*/ 245789 h 4836611"/>
              <a:gd name="connsiteX1" fmla="*/ 366576 w 3596216"/>
              <a:gd name="connsiteY1" fmla="*/ 1200866 h 4836611"/>
              <a:gd name="connsiteX2" fmla="*/ 1048684 w 3596216"/>
              <a:gd name="connsiteY2" fmla="*/ 3616349 h 4836611"/>
              <a:gd name="connsiteX3" fmla="*/ 1903412 w 3596216"/>
              <a:gd name="connsiteY3" fmla="*/ 4831347 h 4836611"/>
              <a:gd name="connsiteX4" fmla="*/ 2733700 w 3596216"/>
              <a:gd name="connsiteY4" fmla="*/ 3962782 h 4836611"/>
              <a:gd name="connsiteX5" fmla="*/ 3117957 w 3596216"/>
              <a:gd name="connsiteY5" fmla="*/ 2620593 h 4836611"/>
              <a:gd name="connsiteX6" fmla="*/ 3596216 w 3596216"/>
              <a:gd name="connsiteY6" fmla="*/ 0 h 4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216" h="4836611">
                <a:moveTo>
                  <a:pt x="0" y="245789"/>
                </a:moveTo>
                <a:cubicBezTo>
                  <a:pt x="0" y="238532"/>
                  <a:pt x="191795" y="639106"/>
                  <a:pt x="366576" y="1200866"/>
                </a:cubicBezTo>
                <a:cubicBezTo>
                  <a:pt x="541357" y="1762626"/>
                  <a:pt x="792545" y="3011269"/>
                  <a:pt x="1048684" y="3616349"/>
                </a:cubicBezTo>
                <a:cubicBezTo>
                  <a:pt x="1304823" y="4221429"/>
                  <a:pt x="1622576" y="4773608"/>
                  <a:pt x="1903412" y="4831347"/>
                </a:cubicBezTo>
                <a:cubicBezTo>
                  <a:pt x="2184248" y="4889086"/>
                  <a:pt x="2519057" y="4463588"/>
                  <a:pt x="2733700" y="3962782"/>
                </a:cubicBezTo>
                <a:cubicBezTo>
                  <a:pt x="2948343" y="3461976"/>
                  <a:pt x="3004752" y="3140688"/>
                  <a:pt x="3117957" y="2620593"/>
                </a:cubicBezTo>
                <a:cubicBezTo>
                  <a:pt x="3231162" y="2100498"/>
                  <a:pt x="3443816" y="884162"/>
                  <a:pt x="3596216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0607" y="3249917"/>
            <a:ext cx="321374" cy="3213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153218" y="2661400"/>
            <a:ext cx="647154" cy="1724225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39763" y="4025337"/>
            <a:ext cx="321374" cy="321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13579" y="3645286"/>
            <a:ext cx="738782" cy="1200452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280607" y="3645286"/>
                <a:ext cx="2342693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07" y="3645286"/>
                <a:ext cx="2342693" cy="982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613671" y="2905909"/>
                <a:ext cx="2342693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71" y="2905909"/>
                <a:ext cx="2342693" cy="982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cdn-images-1.medium.com/max/1600/1*22oh44C5tUHbZ0yvIKW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7" y="1825625"/>
            <a:ext cx="9990626" cy="46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Linear Regression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Model </a:t>
            </a:r>
            <a:r>
              <a:rPr lang="en-US" sz="3600" b="1" dirty="0">
                <a:solidFill>
                  <a:srgbClr val="FF0000"/>
                </a:solidFill>
              </a:rPr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</a:t>
            </a:r>
            <a:r>
              <a:rPr lang="en-US" sz="36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Gradient descent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Features </a:t>
            </a:r>
            <a:r>
              <a:rPr lang="en-US" sz="3600" dirty="0"/>
              <a:t>and polynomial regression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Normal </a:t>
            </a:r>
            <a:r>
              <a:rPr lang="en-US" sz="3600" dirty="0" smtClean="0"/>
              <a:t>equation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10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for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Repeat until convergence{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(for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Linear regression model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  <a:blipFill>
                <a:blip r:embed="rId2"/>
                <a:stretch>
                  <a:fillRect l="-1217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partial derivative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414"/>
                <a:ext cx="10515600" cy="48091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600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6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dirty="0" smtClean="0"/>
              </a:p>
              <a:p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 smtClean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 smtClean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sz="3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414"/>
                <a:ext cx="10515600" cy="4809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for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simultaneously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33" t="-1116" b="-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-images-1.medium.com/max/1600/1*2KAInY20QPhkLCJ8jWVLJ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12" y="1825625"/>
            <a:ext cx="5331088" cy="39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725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“Batch”: Each step of gradient descent uses all the training examples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Repeat </a:t>
                </a:r>
                <a:r>
                  <a:rPr lang="en-US" dirty="0"/>
                  <a:t>until convergence</a:t>
                </a:r>
                <a:r>
                  <a:rPr lang="en-US" dirty="0" smtClean="0"/>
                  <a:t>{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725"/>
              </a:xfrm>
              <a:blipFill>
                <a:blip r:embed="rId2"/>
                <a:stretch>
                  <a:fillRect l="-1217" t="-2049" b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324" y="4606945"/>
            <a:ext cx="436816" cy="5182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302325" y="3092652"/>
            <a:ext cx="436816" cy="5182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05855" y="2800264"/>
                <a:ext cx="55861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 smtClean="0"/>
                  <a:t>: Number of training examples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55" y="2800264"/>
                <a:ext cx="5586145" cy="584775"/>
              </a:xfrm>
              <a:prstGeom prst="rect">
                <a:avLst/>
              </a:prstGeom>
              <a:blipFill>
                <a:blip r:embed="rId3"/>
                <a:stretch>
                  <a:fillRect t="-12500" r="-18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2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Linear Regression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Model </a:t>
            </a:r>
            <a:r>
              <a:rPr lang="en-US" sz="3600" dirty="0"/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</a:t>
            </a:r>
            <a:r>
              <a:rPr lang="en-US" sz="36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Gradient descent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Features </a:t>
            </a:r>
            <a:r>
              <a:rPr lang="en-US" sz="3600" b="1" dirty="0">
                <a:solidFill>
                  <a:srgbClr val="FF0000"/>
                </a:solidFill>
              </a:rPr>
              <a:t>and polynomial regression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Normal </a:t>
            </a:r>
            <a:r>
              <a:rPr lang="en-US" sz="3600" dirty="0" smtClean="0"/>
              <a:t>equation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68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4993"/>
              </p:ext>
            </p:extLst>
          </p:nvPr>
        </p:nvGraphicFramePr>
        <p:xfrm>
          <a:off x="3232150" y="1825625"/>
          <a:ext cx="57277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xmlns="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xmlns="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 in feet^2 (x)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Price ($) in 1000’s (y)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2104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1416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1534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609909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21919" y="5253684"/>
                <a:ext cx="33481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19" y="5253684"/>
                <a:ext cx="334816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features (input variables)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5586101"/>
                  </p:ext>
                </p:extLst>
              </p:nvPr>
            </p:nvGraphicFramePr>
            <p:xfrm>
              <a:off x="421106" y="1452646"/>
              <a:ext cx="11405935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4441">
                      <a:extLst>
                        <a:ext uri="{9D8B030D-6E8A-4147-A177-3AD203B41FA5}">
                          <a16:colId xmlns:a16="http://schemas.microsoft.com/office/drawing/2014/main" xmlns="" val="1917107022"/>
                        </a:ext>
                      </a:extLst>
                    </a:gridCol>
                    <a:gridCol w="2107933">
                      <a:extLst>
                        <a:ext uri="{9D8B030D-6E8A-4147-A177-3AD203B41FA5}">
                          <a16:colId xmlns:a16="http://schemas.microsoft.com/office/drawing/2014/main" xmlns="" val="3062493612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xmlns="" val="189658909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xmlns="" val="287684523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xmlns="" val="1604947885"/>
                        </a:ext>
                      </a:extLst>
                    </a:gridCol>
                  </a:tblGrid>
                  <a:tr h="857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Size in feet^2</a:t>
                          </a:r>
                          <a:r>
                            <a:rPr lang="en-US" sz="2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Number</a:t>
                          </a:r>
                          <a:r>
                            <a:rPr lang="en-US" sz="2400" baseline="0" dirty="0" smtClean="0"/>
                            <a:t> of bedrooms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Number of floors </a:t>
                          </a:r>
                          <a:r>
                            <a:rPr lang="en-US" sz="24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Age</a:t>
                          </a:r>
                          <a:r>
                            <a:rPr lang="en-US" sz="2400" baseline="0" dirty="0" smtClean="0"/>
                            <a:t> of home (years)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Price ($) in 1000’s (y)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83259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2104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1662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1416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6616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1534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315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8448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178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1402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6099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5586101"/>
                  </p:ext>
                </p:extLst>
              </p:nvPr>
            </p:nvGraphicFramePr>
            <p:xfrm>
              <a:off x="421106" y="1452646"/>
              <a:ext cx="11405935" cy="31434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444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2107933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8574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46" r="-364764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6474" t="-3546" r="-324855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267" t="-3546" r="-200535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67" t="-3546" r="-100000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Price ($) in 1000’s (y)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2104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1416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1534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315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178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4561606"/>
                <a:ext cx="8305800" cy="1891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 smtClean="0"/>
                  <a:t>Notation: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= Number of </a:t>
                </a:r>
                <a:r>
                  <a:rPr lang="en-US" sz="2400" dirty="0" smtClean="0"/>
                  <a:t>features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= </a:t>
                </a:r>
                <a:r>
                  <a:rPr lang="en-US" sz="2400" dirty="0" smtClean="0"/>
                  <a:t>Input features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training example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= </a:t>
                </a:r>
                <a:r>
                  <a:rPr lang="en-US" sz="2400" dirty="0" smtClean="0"/>
                  <a:t>Value of feature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training example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1606"/>
                <a:ext cx="8305800" cy="1891095"/>
              </a:xfrm>
              <a:prstGeom prst="rect">
                <a:avLst/>
              </a:prstGeom>
              <a:blipFill>
                <a:blip r:embed="rId3"/>
                <a:stretch>
                  <a:fillRect l="-1175" t="-1608" b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35621" y="5000034"/>
                <a:ext cx="2616758" cy="1173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21" y="5000034"/>
                <a:ext cx="2616758" cy="1173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5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600" dirty="0" smtClean="0"/>
                  <a:t>Previously: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600" dirty="0" smtClean="0"/>
                  <a:t>Now: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6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57521"/>
              </a:xfrm>
              <a:prstGeom prst="rect">
                <a:avLst/>
              </a:prstGeom>
              <a:blipFill>
                <a:blip r:embed="rId2"/>
                <a:stretch>
                  <a:fillRect l="-1797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 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all examples)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  <a:blipFill>
                <a:blip r:embed="rId3"/>
                <a:stretch>
                  <a:fillRect l="-1043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939" y="1825625"/>
                <a:ext cx="5481061" cy="4351338"/>
              </a:xfrm>
            </p:spPr>
            <p:txBody>
              <a:bodyPr/>
              <a:lstStyle/>
              <a:p>
                <a:r>
                  <a:rPr lang="en-US" dirty="0" smtClean="0"/>
                  <a:t>Previously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939" y="1825625"/>
                <a:ext cx="5481061" cy="4351338"/>
              </a:xfrm>
              <a:blipFill>
                <a:blip r:embed="rId2"/>
                <a:stretch>
                  <a:fillRect l="-200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31898" y="1825625"/>
                <a:ext cx="5725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New algorithm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Repeat until convergence{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Simultaneously update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1, 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98" y="1825625"/>
                <a:ext cx="5725193" cy="4351338"/>
              </a:xfrm>
              <a:prstGeom prst="rect">
                <a:avLst/>
              </a:prstGeom>
              <a:blipFill>
                <a:blip r:embed="rId3"/>
                <a:stretch>
                  <a:fillRect l="-19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5300" y="817443"/>
            <a:ext cx="34036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Training set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98800" y="2844006"/>
            <a:ext cx="58166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Learning Algorithm</a:t>
            </a:r>
            <a:endParaRPr lang="en-US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175250" y="4714410"/>
                <a:ext cx="1663700" cy="1219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50" y="4714410"/>
                <a:ext cx="1663700" cy="1219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8401" y="4908510"/>
                <a:ext cx="6697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01" y="4908510"/>
                <a:ext cx="66979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0" y="4908510"/>
                <a:ext cx="6792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908510"/>
                <a:ext cx="6792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990635" y="5952524"/>
            <a:ext cx="2032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Hypothesis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6007100" y="2036643"/>
            <a:ext cx="0" cy="807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6007100" y="4063206"/>
            <a:ext cx="0" cy="6627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>
            <a:off x="2108200" y="5324009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6838950" y="5324009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900" y="141072"/>
            <a:ext cx="3706623" cy="25719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3665" y="5952523"/>
            <a:ext cx="2365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Size of house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859687" y="5952522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Estimated price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150518" y="817443"/>
            <a:ext cx="36599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/>
              <a:t>Regression</a:t>
            </a:r>
          </a:p>
          <a:p>
            <a:endParaRPr lang="en-US" sz="3600" u="sng" dirty="0" smtClean="0"/>
          </a:p>
          <a:p>
            <a:r>
              <a:rPr lang="en-US" sz="3600" dirty="0" smtClean="0"/>
              <a:t>real-valued</a:t>
            </a:r>
            <a:r>
              <a:rPr lang="en-US" sz="3600" dirty="0"/>
              <a:t> </a:t>
            </a:r>
            <a:r>
              <a:rPr lang="en-US" sz="3600" dirty="0" smtClean="0"/>
              <a:t>output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3073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Gradient descent in practice: Feature scaling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Make sure features are on a similar scale (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,.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size (0-2000 feat^2)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 smtClean="0"/>
                  <a:t> number of bedrooms (1-5)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3677777"/>
            <a:ext cx="4060091" cy="2983040"/>
            <a:chOff x="6236081" y="1659043"/>
            <a:chExt cx="5211022" cy="4462924"/>
          </a:xfrm>
        </p:grpSpPr>
        <p:grpSp>
          <p:nvGrpSpPr>
            <p:cNvPr id="5" name="Group 4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437862" y="3610505"/>
            <a:ext cx="4060091" cy="2983040"/>
            <a:chOff x="6236081" y="1659043"/>
            <a:chExt cx="5211022" cy="4462924"/>
          </a:xfrm>
        </p:grpSpPr>
        <p:grpSp>
          <p:nvGrpSpPr>
            <p:cNvPr id="26" name="Group 25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0</a:t>
                </a:r>
                <a:endParaRPr lang="en-US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  <a:blipFill>
                  <a:blip r:embed="rId8"/>
                  <a:stretch>
                    <a:fillRect r="-1333"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434444" y="3438847"/>
            <a:ext cx="2346336" cy="2346336"/>
            <a:chOff x="7434444" y="3438847"/>
            <a:chExt cx="2346336" cy="2346336"/>
          </a:xfrm>
        </p:grpSpPr>
        <p:sp>
          <p:nvSpPr>
            <p:cNvPr id="45" name="Oval 44"/>
            <p:cNvSpPr/>
            <p:nvPr/>
          </p:nvSpPr>
          <p:spPr>
            <a:xfrm>
              <a:off x="7434444" y="3438847"/>
              <a:ext cx="2346336" cy="23463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036894" y="3966024"/>
              <a:ext cx="1214260" cy="12142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742203" y="3676413"/>
              <a:ext cx="1808556" cy="18085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339378" y="4239064"/>
              <a:ext cx="684306" cy="68430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33744" y="3482471"/>
            <a:ext cx="820561" cy="2346336"/>
            <a:chOff x="7434444" y="3438847"/>
            <a:chExt cx="2346336" cy="2346336"/>
          </a:xfrm>
        </p:grpSpPr>
        <p:sp>
          <p:nvSpPr>
            <p:cNvPr id="51" name="Oval 50"/>
            <p:cNvSpPr/>
            <p:nvPr/>
          </p:nvSpPr>
          <p:spPr>
            <a:xfrm>
              <a:off x="7434444" y="3438847"/>
              <a:ext cx="2346336" cy="23463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036894" y="3966024"/>
              <a:ext cx="1214260" cy="12142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742203" y="3676413"/>
              <a:ext cx="1808556" cy="18085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339378" y="4239064"/>
              <a:ext cx="684306" cy="68430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7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Gradient descent in practice: </a:t>
            </a:r>
            <a:r>
              <a:rPr lang="en-US" sz="4400" dirty="0" smtClean="0">
                <a:solidFill>
                  <a:srgbClr val="FF0000"/>
                </a:solidFill>
              </a:rPr>
              <a:t>Learning rate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Automatic convergence test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too small: slow convergence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too </a:t>
                </a:r>
                <a:r>
                  <a:rPr lang="en-US" dirty="0" smtClean="0"/>
                  <a:t>large: may not converge</a:t>
                </a:r>
              </a:p>
              <a:p>
                <a:endParaRPr lang="en-US" dirty="0"/>
              </a:p>
              <a:p>
                <a:r>
                  <a:rPr lang="en-US" dirty="0" smtClean="0"/>
                  <a:t>To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try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0.001, … 0.01, …, 0.1, … , 1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97299" y="6492875"/>
            <a:ext cx="2494701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Image credit: CS231n@Stanford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s231n.github.io/assets/nn3/learningrat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27" y="1690688"/>
            <a:ext cx="5057073" cy="45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prices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frontage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depth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Area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frontage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depth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31" y="1690688"/>
            <a:ext cx="4235642" cy="31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sz="3600" dirty="0" smtClean="0"/>
              </a:p>
              <a:p>
                <a:endParaRPr lang="en-US" sz="3600" dirty="0"/>
              </a:p>
              <a:p>
                <a:endParaRPr lang="en-US" sz="3600" dirty="0" smtClean="0"/>
              </a:p>
              <a:p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600" b="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5911516" cy="3054258"/>
            <a:chOff x="2371383" y="2613497"/>
            <a:chExt cx="6934101" cy="35825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1383" y="2613497"/>
              <a:ext cx="1197142" cy="753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Price ($)</a:t>
              </a:r>
              <a:br>
                <a:rPr lang="en-US" sz="1400" dirty="0" smtClean="0"/>
              </a:br>
              <a:r>
                <a:rPr lang="en-US" sz="1400" dirty="0" smtClean="0"/>
                <a:t>in 1000’s</a:t>
              </a:r>
              <a:endParaRPr lang="en-US" sz="1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97265" y="5330002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500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5055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6022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1500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20995" y="5324690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2000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5967" y="5335173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2500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10450" y="4591803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5589" y="4171400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00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0450" y="3693936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300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0450" y="3259829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00</a:t>
              </a:r>
              <a:endParaRPr lang="en-US" sz="1400" dirty="0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5" name="Multiply 34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79299" y="5752666"/>
              <a:ext cx="1658852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Size in feet^2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910344" y="3210458"/>
                <a:ext cx="250850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= (size)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= (size</a:t>
                </a:r>
                <a:r>
                  <a:rPr lang="en-US" sz="3600" dirty="0" smtClean="0"/>
                  <a:t>)^2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 = (size</a:t>
                </a:r>
                <a:r>
                  <a:rPr lang="en-US" sz="3600" dirty="0" smtClean="0"/>
                  <a:t>)^3</a:t>
                </a:r>
                <a:endParaRPr lang="en-US" sz="3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44" y="3210458"/>
                <a:ext cx="2508507" cy="1754326"/>
              </a:xfrm>
              <a:prstGeom prst="rect">
                <a:avLst/>
              </a:prstGeom>
              <a:blipFill>
                <a:blip r:embed="rId3"/>
                <a:stretch>
                  <a:fillRect t="-5575" r="-6326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3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Linear Regression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Model </a:t>
            </a:r>
            <a:r>
              <a:rPr lang="en-US" sz="3600" dirty="0"/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</a:t>
            </a:r>
            <a:r>
              <a:rPr lang="en-US" sz="36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Gradient descent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Features </a:t>
            </a:r>
            <a:r>
              <a:rPr lang="en-US" sz="3600" dirty="0"/>
              <a:t>and polynomial regression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Normal </a:t>
            </a:r>
            <a:r>
              <a:rPr lang="en-US" sz="3600" b="1" dirty="0" smtClean="0">
                <a:solidFill>
                  <a:srgbClr val="FF0000"/>
                </a:solidFill>
              </a:rPr>
              <a:t>equation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3192406"/>
                  </p:ext>
                </p:extLst>
              </p:nvPr>
            </p:nvGraphicFramePr>
            <p:xfrm>
              <a:off x="393032" y="341061"/>
              <a:ext cx="11405936" cy="3840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19801">
                      <a:extLst>
                        <a:ext uri="{9D8B030D-6E8A-4147-A177-3AD203B41FA5}">
                          <a16:colId xmlns:a16="http://schemas.microsoft.com/office/drawing/2014/main" xmlns="" val="836883272"/>
                        </a:ext>
                      </a:extLst>
                    </a:gridCol>
                    <a:gridCol w="2019801">
                      <a:extLst>
                        <a:ext uri="{9D8B030D-6E8A-4147-A177-3AD203B41FA5}">
                          <a16:colId xmlns:a16="http://schemas.microsoft.com/office/drawing/2014/main" xmlns="" val="1917107022"/>
                        </a:ext>
                      </a:extLst>
                    </a:gridCol>
                    <a:gridCol w="1734653">
                      <a:extLst>
                        <a:ext uri="{9D8B030D-6E8A-4147-A177-3AD203B41FA5}">
                          <a16:colId xmlns:a16="http://schemas.microsoft.com/office/drawing/2014/main" xmlns="" val="3062493612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xmlns="" val="1896589094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xmlns="" val="2876845234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xmlns="" val="1604947885"/>
                        </a:ext>
                      </a:extLst>
                    </a:gridCol>
                  </a:tblGrid>
                  <a:tr h="85741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Size in feet^2</a:t>
                          </a:r>
                          <a:r>
                            <a:rPr lang="en-US" sz="2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Number</a:t>
                          </a:r>
                          <a:r>
                            <a:rPr lang="en-US" sz="2400" baseline="0" dirty="0" smtClean="0"/>
                            <a:t> of bedrooms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Number of floors </a:t>
                          </a:r>
                          <a:r>
                            <a:rPr lang="en-US" sz="24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Age</a:t>
                          </a:r>
                          <a:r>
                            <a:rPr lang="en-US" sz="2400" baseline="0" dirty="0" smtClean="0"/>
                            <a:t> of home (years)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 dirty="0" smtClean="0"/>
                            <a:t>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Price ($) in 1000’s (y)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83259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2104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1662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1416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6616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1534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315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8448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178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1402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6099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3192406"/>
                  </p:ext>
                </p:extLst>
              </p:nvPr>
            </p:nvGraphicFramePr>
            <p:xfrm>
              <a:off x="393032" y="341061"/>
              <a:ext cx="11405936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19801">
                      <a:extLst>
                        <a:ext uri="{9D8B030D-6E8A-4147-A177-3AD203B41FA5}">
                          <a16:colId xmlns:a16="http://schemas.microsoft.com/office/drawing/2014/main" val="836883272"/>
                        </a:ext>
                      </a:extLst>
                    </a:gridCol>
                    <a:gridCol w="201980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1734653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1877227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90" r="-465861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99" t="-3590" r="-364458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2632" t="-3590" r="-324561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7792" t="-3590" r="-200325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792" t="-3590" r="-100325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Price ($) in 1000’s (y)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2104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1416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1534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315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178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393032" y="3982452"/>
            <a:ext cx="5615456" cy="2189747"/>
            <a:chOff x="0" y="3886200"/>
            <a:chExt cx="6521116" cy="2542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2878" b="2714"/>
            <a:stretch/>
          </p:blipFill>
          <p:spPr>
            <a:xfrm>
              <a:off x="656473" y="3886200"/>
              <a:ext cx="5864643" cy="231006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066674" y="6104257"/>
              <a:ext cx="1347537" cy="324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5225952"/>
              <a:ext cx="1347537" cy="324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76554" y="4069964"/>
                <a:ext cx="1892121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460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315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178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54" y="4069964"/>
                <a:ext cx="1892121" cy="1814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658135" y="1578359"/>
            <a:ext cx="9021692" cy="223742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62150" y="3858360"/>
            <a:ext cx="4188209" cy="223742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274300" y="1578359"/>
            <a:ext cx="1094375" cy="22374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263775" y="3858360"/>
            <a:ext cx="1094375" cy="22374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Left Arrow 18"/>
          <p:cNvSpPr/>
          <p:nvPr/>
        </p:nvSpPr>
        <p:spPr>
          <a:xfrm rot="2520374">
            <a:off x="6809412" y="3891494"/>
            <a:ext cx="405786" cy="116893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11420940" y="3397987"/>
            <a:ext cx="405786" cy="11689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56300" y="6032331"/>
                <a:ext cx="41278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00" y="6032331"/>
                <a:ext cx="41278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:r>
                  <a:rPr lang="en-US" sz="3200" i="1" dirty="0" smtClean="0">
                    <a:latin typeface="Cambria Math" panose="02040503050406030204" pitchFamily="18" charset="0"/>
                  </a:rPr>
                  <a:t>          </a:t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:r>
                  <a:rPr lang="en-US" sz="3200" i="1" dirty="0" smtClean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         </a:t>
                </a:r>
                <a:br>
                  <a:rPr lang="en-US" sz="3200" dirty="0" smtClean="0"/>
                </a:br>
                <a:r>
                  <a:rPr lang="en-US" sz="32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 smtClean="0"/>
              </a:p>
              <a:p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9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Justification/interpretation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51107"/>
                <a:ext cx="10515600" cy="42258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900" b="1" dirty="0" smtClean="0">
                    <a:solidFill>
                      <a:schemeClr val="accent1"/>
                    </a:solidFill>
                  </a:rPr>
                  <a:t>Loss minimization</a:t>
                </a:r>
                <a:endParaRPr lang="en-US" sz="39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Least </a:t>
                </a:r>
                <a:r>
                  <a:rPr lang="en-US" dirty="0"/>
                  <a:t>squares loss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Empirical </a:t>
                </a:r>
                <a:r>
                  <a:rPr lang="en-US" dirty="0"/>
                  <a:t>Risk Minimization (ERM)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51107"/>
                <a:ext cx="10515600" cy="4225855"/>
              </a:xfrm>
              <a:blipFill>
                <a:blip r:embed="rId2"/>
                <a:stretch>
                  <a:fillRect l="-1623" t="-5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Justification/interpretation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Probabilistic model</a:t>
                </a:r>
              </a:p>
              <a:p>
                <a:r>
                  <a:rPr lang="en-US" dirty="0" smtClean="0"/>
                  <a:t>Assume linear </a:t>
                </a:r>
                <a:r>
                  <a:rPr lang="en-US" dirty="0"/>
                  <a:t>model with Gaussian errors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Solving maximum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nary>
                            <m:naryPr>
                              <m:chr m:val="∏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623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Image credit: CS 446@UIUC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00" y="157851"/>
            <a:ext cx="3308683" cy="2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Justification/interpretation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7996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Geometric interpretation</a:t>
                </a:r>
              </a:p>
              <a:p>
                <a:pPr marL="0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 ⋯   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↑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↓     ↓      ↓              ↓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 smtClean="0"/>
                  <a:t>: </a:t>
                </a:r>
                <a:r>
                  <a:rPr lang="en-US" dirty="0" smtClean="0"/>
                  <a:t>column space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 smtClean="0"/>
                  <a:t>  or span(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b="1" dirty="0" smtClean="0"/>
              </a:p>
              <a:p>
                <a:r>
                  <a:rPr lang="en-US" dirty="0" smtClean="0"/>
                  <a:t>Residual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u="sng" dirty="0" smtClean="0"/>
                  <a:t>orthogonal</a:t>
                </a:r>
                <a:r>
                  <a:rPr lang="en-US" dirty="0" smtClean="0"/>
                  <a:t> to the </a:t>
                </a:r>
                <a:r>
                  <a:rPr lang="en-US" dirty="0"/>
                  <a:t>column space of 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7996"/>
              </a:xfrm>
              <a:blipFill>
                <a:blip r:embed="rId2"/>
                <a:stretch>
                  <a:fillRect l="-1623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allelogram 9"/>
          <p:cNvSpPr/>
          <p:nvPr/>
        </p:nvSpPr>
        <p:spPr>
          <a:xfrm>
            <a:off x="8456744" y="1415282"/>
            <a:ext cx="3530258" cy="1474129"/>
          </a:xfrm>
          <a:prstGeom prst="parallelogram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60484" y="1027906"/>
            <a:ext cx="1065829" cy="132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085702" y="491463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702" y="491463"/>
                <a:ext cx="4812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243961" y="2448108"/>
                <a:ext cx="2503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column space of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961" y="2448108"/>
                <a:ext cx="2503249" cy="461665"/>
              </a:xfrm>
              <a:prstGeom prst="rect">
                <a:avLst/>
              </a:prstGeom>
              <a:blipFill>
                <a:blip r:embed="rId4"/>
                <a:stretch>
                  <a:fillRect l="-36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9260484" y="2102539"/>
            <a:ext cx="1106599" cy="2454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367083" y="1050652"/>
            <a:ext cx="0" cy="10984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312383" y="1961380"/>
                <a:ext cx="7393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383" y="1961380"/>
                <a:ext cx="7393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347766" y="1347471"/>
                <a:ext cx="15197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766" y="1347471"/>
                <a:ext cx="15197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5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pricing prediction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48581" y="1825625"/>
            <a:ext cx="9694838" cy="4973770"/>
            <a:chOff x="2371383" y="2613497"/>
            <a:chExt cx="6934101" cy="35574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Multiply 5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71383" y="2613497"/>
              <a:ext cx="1187297" cy="770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Price ($)</a:t>
              </a:r>
              <a:br>
                <a:rPr lang="en-US" sz="3200" dirty="0" smtClean="0"/>
              </a:br>
              <a:r>
                <a:rPr lang="en-US" sz="3200" dirty="0" smtClean="0"/>
                <a:t>in 1000’s</a:t>
              </a:r>
              <a:endParaRPr lang="en-US" sz="3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97265" y="5330003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500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5055" y="5330003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1000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6022" y="5330003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1500</a:t>
              </a:r>
              <a:endParaRPr lang="en-US" sz="3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20995" y="5324689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2000</a:t>
              </a:r>
              <a:endParaRPr lang="en-US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35968" y="5335172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2500</a:t>
              </a:r>
              <a:endParaRPr lang="en-US" sz="32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10449" y="4591803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100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5589" y="4171399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2</a:t>
              </a:r>
              <a:r>
                <a:rPr lang="en-US" sz="3200" dirty="0" smtClean="0"/>
                <a:t>00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0449" y="3693937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300</a:t>
              </a:r>
              <a:endParaRPr lang="en-US" sz="3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0449" y="3259828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4</a:t>
              </a:r>
              <a:r>
                <a:rPr lang="en-US" sz="3200" dirty="0" smtClean="0"/>
                <a:t>00</a:t>
              </a:r>
              <a:endParaRPr lang="en-US" sz="3200" dirty="0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79299" y="5752667"/>
              <a:ext cx="171144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Size in feet^2</a:t>
              </a:r>
              <a:endParaRPr lang="en-US" sz="3200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2908587" y="1607738"/>
            <a:ext cx="6968943" cy="3114987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training examples,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340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u="sng" dirty="0" smtClean="0"/>
                  <a:t>Gradient Descent</a:t>
                </a:r>
              </a:p>
              <a:p>
                <a:r>
                  <a:rPr lang="en-US" sz="4000" dirty="0" smtClean="0"/>
                  <a:t>Need to choose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Need many iterations</a:t>
                </a:r>
              </a:p>
              <a:p>
                <a:r>
                  <a:rPr lang="en-US" sz="4000" dirty="0" smtClean="0"/>
                  <a:t>Works well even when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 smtClean="0"/>
                  <a:t> is large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34000" cy="4351338"/>
              </a:xfrm>
              <a:blipFill>
                <a:blip r:embed="rId3"/>
                <a:stretch>
                  <a:fillRect l="-3657" t="-3922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496050" y="1825625"/>
                <a:ext cx="53340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000" u="sng" dirty="0" smtClean="0"/>
                  <a:t>Normal Equation</a:t>
                </a:r>
              </a:p>
              <a:p>
                <a:r>
                  <a:rPr lang="en-US" sz="4000" dirty="0" smtClean="0"/>
                  <a:t>No need </a:t>
                </a:r>
                <a:r>
                  <a:rPr lang="en-US" sz="4000" dirty="0"/>
                  <a:t>to choose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4000" dirty="0"/>
              </a:p>
              <a:p>
                <a:r>
                  <a:rPr lang="en-US" sz="4000" dirty="0" smtClean="0"/>
                  <a:t>Don’t need to iterate</a:t>
                </a:r>
                <a:endParaRPr lang="en-US" sz="4000" dirty="0"/>
              </a:p>
              <a:p>
                <a:r>
                  <a:rPr lang="en-US" sz="4000" dirty="0" smtClean="0"/>
                  <a:t>Need to compute </a:t>
                </a:r>
                <a:br>
                  <a:rPr lang="en-US" sz="4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Slow if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 smtClean="0"/>
                  <a:t> is very large</a:t>
                </a:r>
                <a:endParaRPr lang="en-US" sz="4000" dirty="0"/>
              </a:p>
              <a:p>
                <a:pPr marL="0" indent="0" algn="ctr">
                  <a:buNone/>
                </a:pPr>
                <a:endParaRPr lang="en-US" sz="4000" u="sng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825625"/>
                <a:ext cx="5334000" cy="4351338"/>
              </a:xfrm>
              <a:prstGeom prst="rect">
                <a:avLst/>
              </a:prstGeom>
              <a:blipFill>
                <a:blip r:embed="rId4"/>
                <a:stretch>
                  <a:fillRect l="-365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1308" cy="49609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Model representation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/>
                  <a:t>Cost </a:t>
                </a:r>
                <a:r>
                  <a:rPr lang="en-US" sz="3200" b="1" dirty="0" smtClean="0"/>
                  <a:t>function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Gradient descent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for linear regression</a:t>
                </a:r>
                <a:br>
                  <a:rPr lang="en-US" sz="3200" b="1" dirty="0" smtClean="0"/>
                </a:br>
                <a:r>
                  <a:rPr lang="en-US" dirty="0"/>
                  <a:t>Repeat until convergence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Features and polynomial regression</a:t>
                </a:r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  </a:t>
                </a:r>
                <a:r>
                  <a:rPr lang="en-US" dirty="0" smtClean="0"/>
                  <a:t>Can combine features; can use different functions to generate features (e.g., polynomial)</a:t>
                </a:r>
                <a:endParaRPr lang="en-US" sz="32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3200" b="1" dirty="0" smtClean="0"/>
                  <a:t>Normal equation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sz="3200" b="1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1308" cy="4960938"/>
              </a:xfrm>
              <a:blipFill>
                <a:blip r:embed="rId2"/>
                <a:stretch>
                  <a:fillRect l="-1255" t="-2580" b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Bayes, Logistic regression,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905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endParaRPr lang="en-US" sz="3600" dirty="0" smtClean="0"/>
              </a:p>
              <a:p>
                <a:pPr>
                  <a:lnSpc>
                    <a:spcPct val="110000"/>
                  </a:lnSpc>
                </a:pPr>
                <a:endParaRPr lang="en-US" sz="3600" dirty="0" smtClean="0"/>
              </a:p>
              <a:p>
                <a:pPr>
                  <a:lnSpc>
                    <a:spcPct val="110000"/>
                  </a:lnSpc>
                </a:pPr>
                <a:endParaRPr lang="en-US" sz="36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600" dirty="0" smtClean="0"/>
                  <a:t>Notation: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 smtClean="0"/>
                  <a:t> = Number of training examples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/>
                  <a:t> = Input variable / features</a:t>
                </a:r>
                <a:endParaRPr lang="en-US" sz="32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= </a:t>
                </a:r>
                <a:r>
                  <a:rPr lang="en-US" sz="3200" dirty="0" smtClean="0"/>
                  <a:t>Output variable / target variable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 smtClean="0"/>
                  <a:t>) = One training example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/>
                  <a:t>training example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05375"/>
              </a:xfrm>
              <a:prstGeom prst="rect">
                <a:avLst/>
              </a:prstGeom>
              <a:blipFill>
                <a:blip r:embed="rId2"/>
                <a:stretch>
                  <a:fillRect l="-1391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330908"/>
              </p:ext>
            </p:extLst>
          </p:nvPr>
        </p:nvGraphicFramePr>
        <p:xfrm>
          <a:off x="4603750" y="964871"/>
          <a:ext cx="57277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xmlns="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xmlns="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 in feet^2 (x)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Price ($) in 1000’s (y)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2104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1416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1534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60990959"/>
                  </a:ext>
                </a:extLst>
              </a:tr>
            </a:tbl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855200" y="1576221"/>
            <a:ext cx="715168" cy="2428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68000" y="2529049"/>
                <a:ext cx="1371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/>
                  <a:t> = 47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2529049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44536" y="4521295"/>
                <a:ext cx="3050564" cy="23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Examples: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2104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1416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460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36" y="4521295"/>
                <a:ext cx="3050564" cy="2300438"/>
              </a:xfrm>
              <a:prstGeom prst="rect">
                <a:avLst/>
              </a:prstGeom>
              <a:blipFill>
                <a:blip r:embed="rId4"/>
                <a:stretch>
                  <a:fillRect l="-4200" t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53910" y="1776238"/>
                <a:ext cx="4715996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i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Shorthand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910" y="1776238"/>
                <a:ext cx="4715996" cy="4351338"/>
              </a:xfrm>
              <a:blipFill>
                <a:blip r:embed="rId2"/>
                <a:stretch>
                  <a:fillRect l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2105065"/>
            <a:ext cx="7175370" cy="3792457"/>
            <a:chOff x="733665" y="819200"/>
            <a:chExt cx="10857817" cy="5738772"/>
          </a:xfrm>
        </p:grpSpPr>
        <p:sp>
          <p:nvSpPr>
            <p:cNvPr id="4" name="Rounded Rectangle 3"/>
            <p:cNvSpPr/>
            <p:nvPr/>
          </p:nvSpPr>
          <p:spPr>
            <a:xfrm>
              <a:off x="4189134" y="819200"/>
              <a:ext cx="3631351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Training set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98800" y="2844006"/>
              <a:ext cx="58166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Learning Algorithm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38402" y="4908512"/>
                  <a:ext cx="829387" cy="9780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402" y="4908512"/>
                  <a:ext cx="829387" cy="9780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906000" y="4908512"/>
                  <a:ext cx="839575" cy="9780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4908512"/>
                  <a:ext cx="839575" cy="9780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4990634" y="5952523"/>
              <a:ext cx="2028351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Hypothesis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>
              <a:off x="6004810" y="2038400"/>
              <a:ext cx="2289" cy="8056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9336" y="4063205"/>
              <a:ext cx="0" cy="6627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1"/>
            </p:cNvCxnSpPr>
            <p:nvPr/>
          </p:nvCxnSpPr>
          <p:spPr>
            <a:xfrm flipV="1">
              <a:off x="2267789" y="5397527"/>
              <a:ext cx="2981919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1"/>
            </p:cNvCxnSpPr>
            <p:nvPr/>
          </p:nvCxnSpPr>
          <p:spPr>
            <a:xfrm>
              <a:off x="6913407" y="5397527"/>
              <a:ext cx="2992593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33665" y="5952523"/>
              <a:ext cx="2342232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Size of house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59687" y="5952521"/>
              <a:ext cx="2731795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Estimated price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09490" y="3690297"/>
            <a:ext cx="4812941" cy="2486666"/>
            <a:chOff x="2371383" y="2613497"/>
            <a:chExt cx="6934101" cy="358259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1383" y="2613497"/>
              <a:ext cx="1197142" cy="753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Price ($)</a:t>
              </a:r>
              <a:br>
                <a:rPr lang="en-US" sz="1400" dirty="0" smtClean="0"/>
              </a:br>
              <a:r>
                <a:rPr lang="en-US" sz="1400" dirty="0" smtClean="0"/>
                <a:t>in 1000’s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097265" y="5330002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500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15055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6022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1500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20995" y="5324690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2000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967" y="5335173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2500</a:t>
              </a:r>
              <a:endParaRPr lang="en-US" sz="14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810450" y="4591803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5589" y="4171400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00</a:t>
              </a:r>
              <a:endParaRPr 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0450" y="3693936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300</a:t>
              </a:r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0450" y="3259829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00</a:t>
              </a:r>
              <a:endParaRPr lang="en-US" sz="1400" dirty="0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1" name="Multiply 50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2" name="Multiply 51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79299" y="5752666"/>
              <a:ext cx="1658852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Size in feet^2</a:t>
              </a:r>
              <a:endParaRPr lang="en-US" sz="14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56131" y="6070214"/>
            <a:ext cx="478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Univariate linear regression</a:t>
            </a:r>
            <a:endParaRPr lang="en-US" sz="3200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840423" y="3443155"/>
            <a:ext cx="3493606" cy="1728054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Linear Regression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Model </a:t>
            </a:r>
            <a:r>
              <a:rPr lang="en-US" sz="3600" dirty="0"/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Cost </a:t>
            </a:r>
            <a:r>
              <a:rPr lang="en-US" sz="3600" b="1" dirty="0" smtClean="0">
                <a:solidFill>
                  <a:srgbClr val="FF0000"/>
                </a:solidFill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Gradient descent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Features </a:t>
            </a:r>
            <a:r>
              <a:rPr lang="en-US" sz="3600" dirty="0"/>
              <a:t>and polynomial regression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Normal </a:t>
            </a:r>
            <a:r>
              <a:rPr lang="en-US" sz="3600" dirty="0" smtClean="0"/>
              <a:t>equation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6475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sz="4300" dirty="0" smtClean="0"/>
              </a:p>
              <a:p>
                <a:endParaRPr lang="en-US" sz="4300" dirty="0"/>
              </a:p>
              <a:p>
                <a:r>
                  <a:rPr lang="en-US" sz="4300" dirty="0" smtClean="0"/>
                  <a:t>Hypothesis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3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3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3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300" i="1" dirty="0" smtClean="0"/>
              </a:p>
              <a:p>
                <a:pPr marL="0" indent="0">
                  <a:buNone/>
                </a:pPr>
                <a:endParaRPr lang="en-US" sz="43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3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300" dirty="0" smtClean="0"/>
                  <a:t>: parameters/weights</a:t>
                </a:r>
              </a:p>
              <a:p>
                <a:endParaRPr lang="en-US" sz="4300" dirty="0"/>
              </a:p>
              <a:p>
                <a:pPr marL="0" indent="0">
                  <a:buNone/>
                </a:pPr>
                <a:r>
                  <a:rPr lang="en-US" sz="4300" dirty="0" smtClean="0">
                    <a:solidFill>
                      <a:srgbClr val="00B050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300" dirty="0" smtClean="0">
                    <a:solidFill>
                      <a:srgbClr val="00B050"/>
                    </a:solidFill>
                  </a:rPr>
                  <a:t>’s?</a:t>
                </a:r>
                <a:endParaRPr lang="en-US" sz="43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6475"/>
              </a:xfrm>
              <a:blipFill rotWithShape="1">
                <a:blip r:embed="rId2"/>
                <a:stretch>
                  <a:fillRect l="-1565" t="-1896" b="-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53029"/>
              </p:ext>
            </p:extLst>
          </p:nvPr>
        </p:nvGraphicFramePr>
        <p:xfrm>
          <a:off x="5109368" y="1036402"/>
          <a:ext cx="57277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xmlns="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xmlns="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 in feet^2 (x)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Price ($) in 1000’s (y)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2104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1416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1534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60990959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10121900" y="1195221"/>
            <a:ext cx="715168" cy="2428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34700" y="2148049"/>
                <a:ext cx="1371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/>
                  <a:t> = 47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700" y="2148049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7140</TotalTime>
  <Words>3482</Words>
  <Application>Microsoft Office PowerPoint</Application>
  <PresentationFormat>Custom</PresentationFormat>
  <Paragraphs>672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Apothecary</vt:lpstr>
      <vt:lpstr>Linear Regression</vt:lpstr>
      <vt:lpstr>Recap: Machine learning algorithms</vt:lpstr>
      <vt:lpstr>Linear Regression</vt:lpstr>
      <vt:lpstr>PowerPoint Presentation</vt:lpstr>
      <vt:lpstr>House pricing prediction</vt:lpstr>
      <vt:lpstr>Training set</vt:lpstr>
      <vt:lpstr>Model representation </vt:lpstr>
      <vt:lpstr>Linear Regression</vt:lpstr>
      <vt:lpstr>Training set</vt:lpstr>
      <vt:lpstr>h_θ (x)=θ_0+θ_1 x</vt:lpstr>
      <vt:lpstr>h_θ (x)=θ_0+θ_1 x</vt:lpstr>
      <vt:lpstr>PowerPoint Presentation</vt:lpstr>
      <vt:lpstr>Cost function</vt:lpstr>
      <vt:lpstr>PowerPoint Presentation</vt:lpstr>
      <vt:lpstr>h_θ (x), function of x</vt:lpstr>
      <vt:lpstr>h_θ (x), function of x</vt:lpstr>
      <vt:lpstr>h_θ (x), function of x</vt:lpstr>
      <vt:lpstr>h_θ (x), function of x</vt:lpstr>
      <vt:lpstr>h_θ (x), function of x</vt:lpstr>
      <vt:lpstr>PowerPoint Presentation</vt:lpstr>
      <vt:lpstr>Cost function</vt:lpstr>
      <vt:lpstr>PowerPoint Presentation</vt:lpstr>
      <vt:lpstr>Linear Regression</vt:lpstr>
      <vt:lpstr>Gradient descent</vt:lpstr>
      <vt:lpstr>PowerPoint Presentation</vt:lpstr>
      <vt:lpstr>Gradient descent</vt:lpstr>
      <vt:lpstr>Gradient descent</vt:lpstr>
      <vt:lpstr>θ_1  ≔θ_1-α  ∂/(∂θ_1 ) J(θ_1 )</vt:lpstr>
      <vt:lpstr>Learning rate</vt:lpstr>
      <vt:lpstr>Gradient descent for linear regression</vt:lpstr>
      <vt:lpstr>Computing partial derivative</vt:lpstr>
      <vt:lpstr>Gradient descent for linear regression</vt:lpstr>
      <vt:lpstr>Batch gradient descent</vt:lpstr>
      <vt:lpstr>Linear Regression</vt:lpstr>
      <vt:lpstr>Training dataset</vt:lpstr>
      <vt:lpstr>Multiple features (input variables)</vt:lpstr>
      <vt:lpstr>Hypothesis</vt:lpstr>
      <vt:lpstr>h_θ (x)=θ_0+θ_1 x_1+θ_2 x_2+…+θ_n x_n</vt:lpstr>
      <vt:lpstr>Gradient descent</vt:lpstr>
      <vt:lpstr>Gradient descent in practice: Feature scaling</vt:lpstr>
      <vt:lpstr>Gradient descent in practice: Learning rate</vt:lpstr>
      <vt:lpstr>House prices prediction</vt:lpstr>
      <vt:lpstr>Polynomial regression</vt:lpstr>
      <vt:lpstr>Linear Regression</vt:lpstr>
      <vt:lpstr>PowerPoint Presentation</vt:lpstr>
      <vt:lpstr>Least square solution</vt:lpstr>
      <vt:lpstr>Justification/interpretation 1</vt:lpstr>
      <vt:lpstr>Justification/interpretation 2</vt:lpstr>
      <vt:lpstr>Justification/interpretation 3</vt:lpstr>
      <vt:lpstr>m training examples, n features</vt:lpstr>
      <vt:lpstr>Things to remember</vt:lpstr>
      <vt:lpstr>Next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exam</cp:lastModifiedBy>
  <cp:revision>123</cp:revision>
  <dcterms:created xsi:type="dcterms:W3CDTF">2019-01-25T06:55:15Z</dcterms:created>
  <dcterms:modified xsi:type="dcterms:W3CDTF">2022-01-20T07:54:09Z</dcterms:modified>
</cp:coreProperties>
</file>