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58" r:id="rId7"/>
    <p:sldId id="277" r:id="rId8"/>
    <p:sldId id="276" r:id="rId9"/>
    <p:sldId id="278" r:id="rId10"/>
    <p:sldId id="280" r:id="rId11"/>
    <p:sldId id="279" r:id="rId12"/>
    <p:sldId id="281" r:id="rId13"/>
    <p:sldId id="282" r:id="rId14"/>
    <p:sldId id="283" r:id="rId15"/>
    <p:sldId id="284" r:id="rId16"/>
    <p:sldId id="285" r:id="rId17"/>
    <p:sldId id="290" r:id="rId18"/>
    <p:sldId id="289" r:id="rId19"/>
    <p:sldId id="291" r:id="rId20"/>
    <p:sldId id="286" r:id="rId21"/>
    <p:sldId id="287" r:id="rId22"/>
    <p:sldId id="267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718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10/17/2021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10/17/2021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10/17/2021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10/17/2021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10/17/2021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10/17/2021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10/17/2021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10/17/2021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10/17/2021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10/17/2021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10/17/2021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2825" y="1041400"/>
            <a:ext cx="7096933" cy="2387600"/>
          </a:xfrm>
        </p:spPr>
        <p:txBody>
          <a:bodyPr/>
          <a:lstStyle/>
          <a:p>
            <a:r>
              <a:rPr lang="en-US" dirty="0"/>
              <a:t>Naïve Bayes, Bayesian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766E-9288-4C0B-B2A9-D874E87B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C53CF-3CA9-4C20-8E9D-75113B0F10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b="1" dirty="0"/>
              <a:t>Real time Prediction</a:t>
            </a:r>
          </a:p>
          <a:p>
            <a:pPr marL="457200" indent="-457200">
              <a:buAutoNum type="arabicPeriod"/>
            </a:pPr>
            <a:r>
              <a:rPr lang="en-US" b="1" dirty="0"/>
              <a:t>Multi class Prediction</a:t>
            </a:r>
          </a:p>
          <a:p>
            <a:pPr marL="457200" indent="-457200">
              <a:buAutoNum type="arabicPeriod"/>
            </a:pPr>
            <a:r>
              <a:rPr lang="en-US" b="1" dirty="0"/>
              <a:t>Text classification/ Spam Filtering/ Sentiment Analysis</a:t>
            </a:r>
          </a:p>
          <a:p>
            <a:pPr marL="457200" indent="-457200">
              <a:buAutoNum type="arabicPeriod"/>
            </a:pPr>
            <a:r>
              <a:rPr lang="en-US" b="1" dirty="0"/>
              <a:t>Recommendation System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33521-14BC-4E5D-8B85-99E4B55D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51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7AA8-4E27-499B-A99D-D42B5239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Naive Bayes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C1374-E363-414B-A65F-A5A73A7A0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Easy to implement.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requires less training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can make probabilistic predictions.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handle both continuous and discrete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Easy to update on the arrival of new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Best suited for text classification problems.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98520-44BB-4D70-B7FF-F5D8297D7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786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C6FDC-42F1-4FBC-A1A6-A7D9E196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 of Naive Bayes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A8F59-BEE8-4E98-A797-C0CB890EC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strong assumption about the features to be independent is hardly true in real-life applications.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scarcity.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Chances of loss of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Zero Frequency.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FD29F-1A77-4E82-AB09-5B0ABAD9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45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0AC8-A930-43EA-A3E8-7ACEACACD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Research Paper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D884D-6C94-43EC-B669-60644BAEC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2407640"/>
            <a:ext cx="9779183" cy="4069360"/>
          </a:xfrm>
        </p:spPr>
        <p:txBody>
          <a:bodyPr/>
          <a:lstStyle/>
          <a:p>
            <a:r>
              <a:rPr lang="en-IN" b="1" dirty="0"/>
              <a:t>Title</a:t>
            </a:r>
            <a:r>
              <a:rPr lang="en-IN" dirty="0"/>
              <a:t>: </a:t>
            </a:r>
            <a:r>
              <a:rPr lang="en-US" dirty="0"/>
              <a:t>Naive Bayes for Text Classification with Unbalanced Classes</a:t>
            </a:r>
          </a:p>
          <a:p>
            <a:r>
              <a:rPr lang="en-US" b="1" dirty="0"/>
              <a:t>Authors</a:t>
            </a:r>
            <a:r>
              <a:rPr lang="en-US" dirty="0"/>
              <a:t>: </a:t>
            </a:r>
            <a:r>
              <a:rPr lang="en-US" dirty="0" err="1"/>
              <a:t>Eibe</a:t>
            </a:r>
            <a:r>
              <a:rPr lang="en-US" dirty="0"/>
              <a:t> Frank and Remco R. Bouckaert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Methodology: </a:t>
            </a:r>
          </a:p>
          <a:p>
            <a:r>
              <a:rPr lang="en-US" sz="2000" dirty="0"/>
              <a:t>In this paper we identify a potential deficiency of MNB in the context of skewed class sizes. We investigate the use of distinct initial word counts for different-size classes, and propose a heuristic for choosing the initial word count for each class. We also compare the modified version of MNB to the centroid classifier, to which it is closely related.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6A241-89F1-453A-B8BB-16E4D45B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79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0AC8-A930-43EA-A3E8-7ACEACACD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Research Paper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D884D-6C94-43EC-B669-60644BAEC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7135" y="2753835"/>
            <a:ext cx="9779183" cy="3436483"/>
          </a:xfrm>
        </p:spPr>
        <p:txBody>
          <a:bodyPr/>
          <a:lstStyle/>
          <a:p>
            <a:r>
              <a:rPr lang="en-US" b="1" dirty="0"/>
              <a:t>Steps/Working:</a:t>
            </a:r>
          </a:p>
          <a:p>
            <a:r>
              <a:rPr lang="en-US" sz="2200" b="1" dirty="0"/>
              <a:t>Step1</a:t>
            </a:r>
            <a:r>
              <a:rPr lang="en-US" sz="2200" dirty="0"/>
              <a:t>: Our experiments is based on four well-known text classification datasets: </a:t>
            </a:r>
            <a:r>
              <a:rPr lang="en-US" sz="2200" i="1" dirty="0"/>
              <a:t>Reuters-21578, </a:t>
            </a:r>
            <a:r>
              <a:rPr lang="en-US" sz="2200" i="1" dirty="0" err="1"/>
              <a:t>WebKB</a:t>
            </a:r>
            <a:r>
              <a:rPr lang="en-US" sz="2200" i="1" dirty="0"/>
              <a:t>, Industry Sector, and 20 Newsgroups</a:t>
            </a:r>
            <a:r>
              <a:rPr lang="en-US" sz="2200" dirty="0"/>
              <a:t>.</a:t>
            </a:r>
          </a:p>
          <a:p>
            <a:r>
              <a:rPr lang="en-US" sz="2200" b="1" dirty="0"/>
              <a:t>Step2</a:t>
            </a:r>
            <a:r>
              <a:rPr lang="en-US" sz="2200" dirty="0"/>
              <a:t>: For each dataset we created as many two-class classification problems as there were class values in the data, with the exception of the Reuters-21578 data where we only used the 10 most frequent categories.</a:t>
            </a:r>
          </a:p>
          <a:p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6A241-89F1-453A-B8BB-16E4D45B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489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0AC8-A930-43EA-A3E8-7ACEACACD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Research Paper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D884D-6C94-43EC-B669-60644BAEC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021" y="2298583"/>
            <a:ext cx="11032226" cy="4422892"/>
          </a:xfrm>
        </p:spPr>
        <p:txBody>
          <a:bodyPr/>
          <a:lstStyle/>
          <a:p>
            <a:r>
              <a:rPr lang="en-US" b="1" dirty="0"/>
              <a:t>Steps/Working:</a:t>
            </a:r>
          </a:p>
          <a:p>
            <a:r>
              <a:rPr lang="en-US" sz="2200" b="1" dirty="0"/>
              <a:t>Step3</a:t>
            </a:r>
            <a:r>
              <a:rPr lang="en-US" sz="2200" dirty="0"/>
              <a:t>: Consequently we created 10 classification problems from the Reuters-21578 data, four from the </a:t>
            </a:r>
            <a:r>
              <a:rPr lang="en-US" sz="2200" dirty="0" err="1"/>
              <a:t>WebKB</a:t>
            </a:r>
            <a:r>
              <a:rPr lang="en-US" sz="2200" dirty="0"/>
              <a:t> data, 105 from the Industry Sector data, and 20 from the 20 Newsgroups data.</a:t>
            </a:r>
          </a:p>
          <a:p>
            <a:r>
              <a:rPr lang="en-US" sz="2200" b="1" dirty="0"/>
              <a:t>Step4: </a:t>
            </a:r>
            <a:r>
              <a:rPr lang="en-US" sz="2200" dirty="0"/>
              <a:t>For each dataset we used the same steps to extract word features. </a:t>
            </a:r>
          </a:p>
          <a:p>
            <a:r>
              <a:rPr lang="en-US" sz="2200" b="1" dirty="0"/>
              <a:t>Step5</a:t>
            </a:r>
            <a:r>
              <a:rPr lang="en-US" sz="2200" dirty="0"/>
              <a:t>: All characters were converted to lowercase, only alphabetic tokens were considered, stop words and hapax legomena were removed, and the full resulting vocabulary was used.</a:t>
            </a:r>
          </a:p>
          <a:p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6A241-89F1-453A-B8BB-16E4D45B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229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0AC8-A930-43EA-A3E8-7ACEACACD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Research Paper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D884D-6C94-43EC-B669-60644BAEC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021" y="2365694"/>
            <a:ext cx="11032226" cy="4422892"/>
          </a:xfrm>
        </p:spPr>
        <p:txBody>
          <a:bodyPr/>
          <a:lstStyle/>
          <a:p>
            <a:r>
              <a:rPr lang="en-US" b="1" dirty="0"/>
              <a:t>Steps/Working:</a:t>
            </a:r>
          </a:p>
          <a:p>
            <a:r>
              <a:rPr lang="en-US" sz="2200" b="1" dirty="0"/>
              <a:t>Step6: </a:t>
            </a:r>
            <a:r>
              <a:rPr lang="en-US" sz="2200" dirty="0"/>
              <a:t>The results show that our modification significantly improves the performance of MNB on three of the ten Reuters-21578 categories.</a:t>
            </a:r>
          </a:p>
          <a:p>
            <a:r>
              <a:rPr lang="en-US" sz="2200" b="1" dirty="0"/>
              <a:t>Step7</a:t>
            </a:r>
            <a:r>
              <a:rPr lang="en-US" sz="2200" dirty="0"/>
              <a:t>: There are eight wins and only two losses. This win/loss ratio has a p-value of 0.11 according to a two-sided sign test.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6A241-89F1-453A-B8BB-16E4D45B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47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7135" y="2393108"/>
            <a:ext cx="9779183" cy="396324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We present experiments comparing MNB with and without our modification, and the centroid classifier.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All results are averages from ten runs of the hold-out method. For each run 66% of the data was used for training and 34% for testing.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4EF16-6078-4726-921E-A05544B70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004" y="4881883"/>
            <a:ext cx="6551015" cy="159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34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5782310"/>
            <a:ext cx="4850675" cy="69469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000" b="1" dirty="0">
                <a:solidFill>
                  <a:srgbClr val="000000"/>
                </a:solidFill>
                <a:effectLst/>
                <a:latin typeface="CMR9"/>
              </a:rPr>
              <a:t>AUC for MNB (grey) and MNB</a:t>
            </a:r>
            <a:r>
              <a:rPr lang="en-US" sz="1000" b="1" i="1" dirty="0">
                <a:solidFill>
                  <a:srgbClr val="000000"/>
                </a:solidFill>
                <a:effectLst/>
                <a:latin typeface="CMMI6"/>
              </a:rPr>
              <a:t>PCN </a:t>
            </a:r>
            <a:r>
              <a:rPr lang="en-US" sz="1000" b="1" dirty="0">
                <a:solidFill>
                  <a:srgbClr val="000000"/>
                </a:solidFill>
                <a:effectLst/>
                <a:latin typeface="CMR9"/>
              </a:rPr>
              <a:t>(black) on Reuters (top left), </a:t>
            </a:r>
            <a:r>
              <a:rPr lang="en-US" sz="1000" b="1" dirty="0" err="1">
                <a:solidFill>
                  <a:srgbClr val="000000"/>
                </a:solidFill>
                <a:effectLst/>
                <a:latin typeface="CMR9"/>
              </a:rPr>
              <a:t>WebKB</a:t>
            </a:r>
            <a:r>
              <a:rPr lang="en-US" sz="1000" b="1" dirty="0">
                <a:solidFill>
                  <a:srgbClr val="000000"/>
                </a:solidFill>
                <a:effectLst/>
                <a:latin typeface="CMR9"/>
              </a:rPr>
              <a:t> (top right), Industry Sector (two middle graphs), and 20 Newsgroups (bottom)</a:t>
            </a:r>
            <a:endParaRPr lang="en-US" sz="10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82A1F8-E1CA-4C53-9628-FF807678B3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46" r="4078"/>
          <a:stretch/>
        </p:blipFill>
        <p:spPr>
          <a:xfrm>
            <a:off x="6118083" y="136525"/>
            <a:ext cx="4834542" cy="555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ECBB58-66D2-49CE-9A56-44A2C3CFAD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89" t="2975" r="2106"/>
          <a:stretch/>
        </p:blipFill>
        <p:spPr>
          <a:xfrm>
            <a:off x="604007" y="1763509"/>
            <a:ext cx="3867326" cy="495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25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7135" y="2393108"/>
            <a:ext cx="9779183" cy="343648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We identified a potential deficiency of MNB in the context of unbalanced datasets.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The per-class word vector normalization presents a way to address the problem.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Empirical results show that normalization can indeed significantly improve performance.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MNB with class vector normalization is very closely related to the standard centroid classifier for text classification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Machine Learning?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Roles for Bayesian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MATHEMATICAL FORMULA FOR NAIVE BAYES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What is Naive Bayes Algorithm?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How Naive Bayes Algorithm Work?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Advantage and Disadvantage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Research Paper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Comment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6902" y="1910928"/>
            <a:ext cx="6220278" cy="2387600"/>
          </a:xfrm>
        </p:spPr>
        <p:txBody>
          <a:bodyPr/>
          <a:lstStyle/>
          <a:p>
            <a:r>
              <a:rPr lang="en-US" sz="7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Statistical method for classification.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Supervised Learning Method.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Assumes an underlying probabilistic model, the Bayes theorem.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Can solve problems involving both categorical and continuous valued attributes.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Named after Thomas Bayes, who proposed the Bayes Theorem.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B8FC1-FFC5-4603-A304-09A50285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89295-E723-43C1-A316-253C10795B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A computer program is said to learn from experience E when its performance P at a task T improves with experience E.</a:t>
            </a:r>
          </a:p>
          <a:p>
            <a:r>
              <a:rPr lang="en-US" dirty="0"/>
              <a:t>Examples: </a:t>
            </a:r>
          </a:p>
          <a:p>
            <a:r>
              <a:rPr lang="en-US" dirty="0"/>
              <a:t>• Learning to recognize spoken words</a:t>
            </a:r>
          </a:p>
          <a:p>
            <a:r>
              <a:rPr lang="en-US" dirty="0"/>
              <a:t>• Learning to drive a vehicle </a:t>
            </a:r>
          </a:p>
          <a:p>
            <a:r>
              <a:rPr lang="en-US" dirty="0"/>
              <a:t>• Learning to play backgammon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30CB2-4EC4-4806-9269-137E02A3B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4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D5FCD-6C25-498E-9287-DF858D69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for Bayesian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4B5BC-90CF-4B39-A20C-418E7DC81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963" y="2350811"/>
            <a:ext cx="5359143" cy="430166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Provide practical learning algorithms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belief network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prior knowledge (prior probabilities) with observed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36D4B-1B08-44D8-A533-395C60DF6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CE732E0-DBB3-4DCE-9A5E-C38CF0491EC2}"/>
              </a:ext>
            </a:extLst>
          </p:cNvPr>
          <p:cNvSpPr txBox="1">
            <a:spLocks/>
          </p:cNvSpPr>
          <p:nvPr/>
        </p:nvSpPr>
        <p:spPr>
          <a:xfrm>
            <a:off x="5842000" y="3429000"/>
            <a:ext cx="5250550" cy="47985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Requires prior probabilities: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useful conceptual framework: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“gold standard” for evaluating other learning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insight into Occam’s razor</a:t>
            </a:r>
          </a:p>
        </p:txBody>
      </p:sp>
    </p:spTree>
    <p:extLst>
      <p:ext uri="{BB962C8B-B14F-4D97-AF65-F5344CB8AC3E}">
        <p14:creationId xmlns:p14="http://schemas.microsoft.com/office/powerpoint/2010/main" val="80340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9560-3408-4FE9-AC4C-6CBE08281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MATHEMATICAL FORMULA FOR NAIVE BAYES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0C7CE9-9365-44E9-A48C-B4A6702FB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797" y="2962518"/>
            <a:ext cx="3534268" cy="201005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70577-9012-4EF2-8417-0E788C20B3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/>
              <a:t>Where,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1" dirty="0"/>
              <a:t>P</a:t>
            </a:r>
            <a:r>
              <a:rPr lang="en-US" sz="2200" dirty="0"/>
              <a:t>(</a:t>
            </a:r>
            <a:r>
              <a:rPr lang="en-US" sz="2200" i="1" dirty="0" err="1"/>
              <a:t>c|x</a:t>
            </a:r>
            <a:r>
              <a:rPr lang="en-US" sz="2200" dirty="0"/>
              <a:t>) is the posterior probability of </a:t>
            </a:r>
            <a:r>
              <a:rPr lang="en-US" sz="2200" i="1" dirty="0"/>
              <a:t>class</a:t>
            </a:r>
            <a:r>
              <a:rPr lang="en-US" sz="2200" dirty="0"/>
              <a:t> c </a:t>
            </a:r>
          </a:p>
          <a:p>
            <a:r>
              <a:rPr lang="en-US" sz="2200" dirty="0"/>
              <a:t>    given </a:t>
            </a:r>
            <a:r>
              <a:rPr lang="en-US" sz="2200" i="1" dirty="0"/>
              <a:t>predictor</a:t>
            </a:r>
            <a:r>
              <a:rPr lang="en-US" sz="2200" dirty="0"/>
              <a:t> ( </a:t>
            </a:r>
            <a:r>
              <a:rPr lang="en-US" sz="2200" i="1" dirty="0"/>
              <a:t>features</a:t>
            </a:r>
            <a:r>
              <a:rPr lang="en-US" sz="2200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1" dirty="0"/>
              <a:t>P</a:t>
            </a:r>
            <a:r>
              <a:rPr lang="en-US" sz="2200" dirty="0"/>
              <a:t>(</a:t>
            </a:r>
            <a:r>
              <a:rPr lang="en-US" sz="2200" i="1" dirty="0"/>
              <a:t>c</a:t>
            </a:r>
            <a:r>
              <a:rPr lang="en-US" sz="2200" dirty="0"/>
              <a:t>) is the probability of </a:t>
            </a:r>
            <a:r>
              <a:rPr lang="en-US" sz="2200" i="1" dirty="0"/>
              <a:t>class</a:t>
            </a:r>
            <a:r>
              <a:rPr lang="en-US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1" dirty="0"/>
              <a:t>P</a:t>
            </a:r>
            <a:r>
              <a:rPr lang="en-US" sz="2200" dirty="0"/>
              <a:t>(</a:t>
            </a:r>
            <a:r>
              <a:rPr lang="en-US" sz="2200" i="1" dirty="0" err="1"/>
              <a:t>x|c</a:t>
            </a:r>
            <a:r>
              <a:rPr lang="en-US" sz="2200" dirty="0"/>
              <a:t>) is the likelihood which is the probability of </a:t>
            </a:r>
            <a:r>
              <a:rPr lang="en-US" sz="2200" i="1" dirty="0"/>
              <a:t>predictor</a:t>
            </a:r>
            <a:r>
              <a:rPr lang="en-US" sz="2200" dirty="0"/>
              <a:t> given </a:t>
            </a:r>
            <a:r>
              <a:rPr lang="en-US" sz="2200" i="1" dirty="0"/>
              <a:t>class</a:t>
            </a:r>
            <a:r>
              <a:rPr lang="en-US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1" dirty="0"/>
              <a:t>P</a:t>
            </a:r>
            <a:r>
              <a:rPr lang="en-US" sz="2200" dirty="0"/>
              <a:t>(</a:t>
            </a:r>
            <a:r>
              <a:rPr lang="en-US" sz="2200" i="1" dirty="0"/>
              <a:t>x</a:t>
            </a:r>
            <a:r>
              <a:rPr lang="en-US" sz="2200" dirty="0"/>
              <a:t>) is the prior probability of </a:t>
            </a:r>
            <a:r>
              <a:rPr lang="en-US" sz="2200" i="1" dirty="0"/>
              <a:t>predictor</a:t>
            </a:r>
            <a:r>
              <a:rPr lang="en-US" sz="2200" dirty="0"/>
              <a:t>.</a:t>
            </a:r>
          </a:p>
          <a:p>
            <a:br>
              <a:rPr lang="en-US" sz="2200" dirty="0"/>
            </a:b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5FF8E-6146-451D-9261-4B7A764D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57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DBBB-A152-4D2E-B5C6-FF89FCBC0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Naive Bayes Algorithm?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D1B47-5DB9-4F8C-962A-8FDAE9A87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6706" y="2569277"/>
            <a:ext cx="9779183" cy="343648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It is a classification technique based on Bayes’ Theorem with an assumption of independence among predictors. In simple terms, a Naive Bayes classifier assumes that the presence of a particular feature in a class is unrelated to the presence of any other feature.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Naive Bayes model is easy to build and particularly useful for very large data sets. Along with simplicity, Naive Bayes is known to outperform even highly sophisticated classification methods.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7A64B-50A9-47A6-A04D-771600E4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69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27800-4F2F-4C04-B943-F871E28D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NAÏVE BAYES Algorithm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D1E1A-B107-4B71-977A-8393ACFE61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Naive Bayes is the most simple algorithm that we can apply to your data.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As the name suggests, here this algorithm makes an assumption as all the variables in the dataset is “Naive” </a:t>
            </a:r>
            <a:r>
              <a:rPr lang="en-US" dirty="0" err="1"/>
              <a:t>i.e</a:t>
            </a:r>
            <a:r>
              <a:rPr lang="en-US" dirty="0"/>
              <a:t> not correlated to each other.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Naive Bayes is a very popular classification algorithm that is mostly used to get the base accuracy of the dataset.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C6A69-FDC8-4F9E-BC07-4B739944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47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C9B7-B7C8-451B-AB6E-C15134F3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Naive Bayes Algorithm Work?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43D36-B229-4F1C-824A-F10A351141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understand the working of the Naive Bayes Algorithm:</a:t>
            </a:r>
          </a:p>
          <a:p>
            <a:r>
              <a:rPr lang="en-US" b="1" dirty="0"/>
              <a:t>Step 1: </a:t>
            </a:r>
            <a:r>
              <a:rPr lang="en-US" dirty="0"/>
              <a:t>Make Frequency Tables Using Data Sets</a:t>
            </a:r>
          </a:p>
          <a:p>
            <a:r>
              <a:rPr lang="en-US" b="1" dirty="0"/>
              <a:t>Step 2:</a:t>
            </a:r>
            <a:r>
              <a:rPr lang="en-US" dirty="0"/>
              <a:t> Make a likelihood table by calculating the probabilities of each condition.</a:t>
            </a:r>
          </a:p>
          <a:p>
            <a:r>
              <a:rPr lang="en-US" b="1" dirty="0"/>
              <a:t>Step 3:</a:t>
            </a:r>
            <a:r>
              <a:rPr lang="en-US" dirty="0"/>
              <a:t> Now, we need to calculate the probability using the Naive Bayes equation for each class.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32988-AC90-4A87-8D3A-7DB93F78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61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179</TotalTime>
  <Words>1018</Words>
  <Application>Microsoft Office PowerPoint</Application>
  <PresentationFormat>Widescreen</PresentationFormat>
  <Paragraphs>119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CMMI6</vt:lpstr>
      <vt:lpstr>CMR9</vt:lpstr>
      <vt:lpstr>Tenorite</vt:lpstr>
      <vt:lpstr>Times New Roman</vt:lpstr>
      <vt:lpstr>Wingdings</vt:lpstr>
      <vt:lpstr>Office Theme</vt:lpstr>
      <vt:lpstr>Naïve Bayes, Bayesian Learning</vt:lpstr>
      <vt:lpstr>Agenda</vt:lpstr>
      <vt:lpstr>Introduction</vt:lpstr>
      <vt:lpstr>What is Machine Learning?</vt:lpstr>
      <vt:lpstr>Roles for Bayesian Methods</vt:lpstr>
      <vt:lpstr>MATHEMATICAL FORMULA FOR NAIVE BAYES </vt:lpstr>
      <vt:lpstr>What is Naive Bayes Algorithm?</vt:lpstr>
      <vt:lpstr>NAÏVE BAYES Algorithm </vt:lpstr>
      <vt:lpstr>How Naive Bayes Algorithm Work?</vt:lpstr>
      <vt:lpstr>Application</vt:lpstr>
      <vt:lpstr>Advantages of Naive Bayes</vt:lpstr>
      <vt:lpstr>Disadvantages of Naive Bayes </vt:lpstr>
      <vt:lpstr>Research Paper</vt:lpstr>
      <vt:lpstr>Research Paper</vt:lpstr>
      <vt:lpstr>Research Paper</vt:lpstr>
      <vt:lpstr>Research Paper</vt:lpstr>
      <vt:lpstr>Results</vt:lpstr>
      <vt:lpstr>Results</vt:lpstr>
      <vt:lpstr>Comment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abhilashkumar1401@gmail.com</dc:creator>
  <cp:lastModifiedBy>Smita Kulkarni</cp:lastModifiedBy>
  <cp:revision>28</cp:revision>
  <dcterms:created xsi:type="dcterms:W3CDTF">2021-09-26T14:18:09Z</dcterms:created>
  <dcterms:modified xsi:type="dcterms:W3CDTF">2021-10-17T09:00:16Z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