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95" r:id="rId3"/>
    <p:sldId id="296" r:id="rId4"/>
    <p:sldId id="297" r:id="rId5"/>
    <p:sldId id="299" r:id="rId6"/>
    <p:sldId id="300" r:id="rId7"/>
    <p:sldId id="301" r:id="rId8"/>
    <p:sldId id="302" r:id="rId9"/>
    <p:sldId id="304" r:id="rId10"/>
    <p:sldId id="303" r:id="rId11"/>
    <p:sldId id="305" r:id="rId12"/>
    <p:sldId id="306" r:id="rId13"/>
    <p:sldId id="307" r:id="rId14"/>
    <p:sldId id="313" r:id="rId15"/>
    <p:sldId id="308" r:id="rId16"/>
    <p:sldId id="309" r:id="rId17"/>
    <p:sldId id="311" r:id="rId18"/>
    <p:sldId id="312" r:id="rId19"/>
    <p:sldId id="262" r:id="rId20"/>
    <p:sldId id="270" r:id="rId21"/>
  </p:sldIdLst>
  <p:sldSz cx="9144000" cy="5143500" type="screen16x9"/>
  <p:notesSz cx="6858000" cy="9144000"/>
  <p:embeddedFontLst>
    <p:embeddedFont>
      <p:font typeface="Amatic SC" panose="00000500000000000000" pitchFamily="2" charset="-79"/>
      <p:regular r:id="rId23"/>
      <p:bold r:id="rId24"/>
    </p:embeddedFon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Quicksand" panose="020B0604020202020204" charset="0"/>
      <p:regular r:id="rId30"/>
      <p:bold r:id="rId31"/>
    </p:embeddedFont>
    <p:embeddedFont>
      <p:font typeface="Short Stack"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139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224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301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0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837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960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979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534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543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178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2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863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3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2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610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20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86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7">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72000"/>
          </a:schemeClr>
        </a:solidFill>
        <a:effectLst/>
      </p:bgPr>
    </p:bg>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00" y="1790578"/>
            <a:ext cx="5371200" cy="17112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4000" dirty="0">
                <a:solidFill>
                  <a:schemeClr val="bg1"/>
                </a:solidFill>
                <a:latin typeface="Quicksand" panose="020B0604020202020204" charset="0"/>
              </a:rPr>
              <a:t>MACHINE LEARNING :</a:t>
            </a:r>
            <a:br>
              <a:rPr lang="en-US" sz="4000" dirty="0">
                <a:solidFill>
                  <a:schemeClr val="bg1"/>
                </a:solidFill>
                <a:latin typeface="Quicksand" panose="020B0604020202020204" charset="0"/>
              </a:rPr>
            </a:br>
            <a:endParaRPr sz="4000" dirty="0">
              <a:solidFill>
                <a:schemeClr val="bg1"/>
              </a:solidFill>
              <a:latin typeface="Quicksan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Problem Statement </a:t>
            </a:r>
            <a:endParaRPr dirty="0">
              <a:latin typeface="Quicksand" panose="020B0604020202020204" charset="0"/>
            </a:endParaRPr>
          </a:p>
        </p:txBody>
      </p:sp>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latin typeface="Quicksand" panose="020B0604020202020204" charset="0"/>
              </a:rPr>
              <a:t>To detect fake news Naïve Bayes uses bag of words feature </a:t>
            </a:r>
          </a:p>
          <a:p>
            <a:pPr marL="114300" lvl="0" indent="0" algn="just">
              <a:buNone/>
            </a:pPr>
            <a:endParaRPr lang="en-US" sz="1400" b="1" dirty="0">
              <a:solidFill>
                <a:schemeClr val="tx2">
                  <a:lumMod val="10000"/>
                </a:schemeClr>
              </a:solidFill>
              <a:latin typeface="Quicksand" panose="020B0604020202020204" charset="0"/>
            </a:endParaRPr>
          </a:p>
          <a:p>
            <a:pPr lvl="0" algn="just">
              <a:buFont typeface="Arial" panose="020B0604020202020204" pitchFamily="34" charset="0"/>
              <a:buChar char="•"/>
            </a:pPr>
            <a:r>
              <a:rPr lang="en-US" sz="1400" b="1" dirty="0">
                <a:solidFill>
                  <a:schemeClr val="tx2">
                    <a:lumMod val="10000"/>
                  </a:schemeClr>
                </a:solidFill>
              </a:rPr>
              <a:t>Naive Bayes classifiers work by correlating the use of tokens</a:t>
            </a:r>
            <a:r>
              <a:rPr lang="en-US" sz="1400" b="1" dirty="0">
                <a:solidFill>
                  <a:schemeClr val="tx2">
                    <a:lumMod val="10000"/>
                  </a:schemeClr>
                </a:solidFill>
                <a:latin typeface="Quicksand" panose="020B0604020202020204" charset="0"/>
              </a:rPr>
              <a:t> with legitimate and fake news</a:t>
            </a:r>
            <a:r>
              <a:rPr lang="en-US" sz="1400" b="1" dirty="0">
                <a:solidFill>
                  <a:schemeClr val="tx2">
                    <a:lumMod val="10000"/>
                  </a:schemeClr>
                </a:solidFill>
              </a:rPr>
              <a:t> and then using Bayes theorem to calculate a probability that an email is or is not a spam message</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a:buFont typeface="Arial" panose="020B0604020202020204" pitchFamily="34" charset="0"/>
              <a:buChar char="•"/>
            </a:pPr>
            <a:r>
              <a:rPr lang="en-US" sz="1400" b="1" dirty="0">
                <a:solidFill>
                  <a:schemeClr val="tx2">
                    <a:lumMod val="10000"/>
                  </a:schemeClr>
                </a:solidFill>
              </a:rPr>
              <a:t>The dataset contains information about Facebook posts. They were collected from three large Facebook pages each from the right and from the left, as well as three large mainstream political news pages (Politico, CNN, ABC News)</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a:buFont typeface="Arial" panose="020B0604020202020204" pitchFamily="34" charset="0"/>
              <a:buChar char="•"/>
            </a:pPr>
            <a:r>
              <a:rPr lang="en-US" sz="1400" b="1" dirty="0">
                <a:solidFill>
                  <a:schemeClr val="tx2">
                    <a:lumMod val="10000"/>
                  </a:schemeClr>
                </a:solidFill>
              </a:rPr>
              <a:t>Raters were asked to provide notes and sources to explain their rulings of “mixture of true and false” or “mostly false.”</a:t>
            </a:r>
            <a:endParaRPr sz="1400" b="1" dirty="0">
              <a:solidFill>
                <a:schemeClr val="tx2">
                  <a:lumMod val="10000"/>
                </a:schemeClr>
              </a:solidFill>
              <a:latin typeface="Quicksand" panose="020B0604020202020204"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0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ML Model Implementation </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1068789"/>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rPr>
                  <a:t>The formula for calculating the conditional probability of the fact, that news article is fake given that it contains some specific word looks as following: </a:t>
                </a:r>
              </a:p>
              <a:p>
                <a:pPr lvl="0" algn="just">
                  <a:buFont typeface="Arial" panose="020B0604020202020204" pitchFamily="34" charset="0"/>
                  <a:buChar char="•"/>
                </a:pPr>
                <a:endParaRPr lang="en-US" sz="1400" b="1" dirty="0">
                  <a:solidFill>
                    <a:schemeClr val="tx2">
                      <a:lumMod val="10000"/>
                    </a:schemeClr>
                  </a:solidFill>
                </a:endParaRPr>
              </a:p>
              <a:p>
                <a:pPr marL="114300" lvl="0" indent="0" algn="just">
                  <a:buNone/>
                </a:pPr>
                <a14:m>
                  <m:oMathPara xmlns:m="http://schemas.openxmlformats.org/officeDocument/2006/math">
                    <m:oMathParaPr>
                      <m:jc m:val="centerGroup"/>
                    </m:oMathParaPr>
                    <m:oMath xmlns:m="http://schemas.openxmlformats.org/officeDocument/2006/math">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dPr>
                        <m:e>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e>
                        <m:e>
                          <m:r>
                            <a:rPr lang="en-US" sz="1400" b="1" i="1" smtClean="0">
                              <a:solidFill>
                                <a:schemeClr val="tx2">
                                  <a:lumMod val="10000"/>
                                </a:schemeClr>
                              </a:solidFill>
                              <a:latin typeface="Cambria Math" panose="02040503050406030204" pitchFamily="18" charset="0"/>
                              <a:ea typeface="Cambria Math" panose="02040503050406030204" pitchFamily="18" charset="0"/>
                            </a:rPr>
                            <m:t>𝑾</m:t>
                          </m:r>
                        </m:e>
                      </m:d>
                      <m:r>
                        <a:rPr lang="en-US" sz="1400" b="1" i="1" smtClean="0">
                          <a:solidFill>
                            <a:schemeClr val="tx2">
                              <a:lumMod val="10000"/>
                            </a:schemeClr>
                          </a:solidFill>
                          <a:latin typeface="Cambria Math" panose="02040503050406030204" pitchFamily="18" charset="0"/>
                          <a:ea typeface="Cambria Math" panose="02040503050406030204" pitchFamily="18" charset="0"/>
                        </a:rPr>
                        <m:t>=</m:t>
                      </m:r>
                      <m:f>
                        <m:f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fPr>
                        <m:num>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dPr>
                            <m:e>
                              <m:r>
                                <a:rPr lang="en-US" sz="1400" b="1" i="1" smtClean="0">
                                  <a:solidFill>
                                    <a:schemeClr val="tx2">
                                      <a:lumMod val="10000"/>
                                    </a:schemeClr>
                                  </a:solidFill>
                                  <a:latin typeface="Cambria Math" panose="02040503050406030204" pitchFamily="18" charset="0"/>
                                  <a:ea typeface="Cambria Math" panose="02040503050406030204" pitchFamily="18" charset="0"/>
                                </a:rPr>
                                <m:t>𝑾</m:t>
                              </m:r>
                            </m:e>
                            <m:e>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e>
                          </m:d>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num>
                        <m:den>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dPr>
                            <m:e>
                              <m:r>
                                <a:rPr lang="en-US" sz="1400" b="1" i="1" smtClean="0">
                                  <a:solidFill>
                                    <a:schemeClr val="tx2">
                                      <a:lumMod val="10000"/>
                                    </a:schemeClr>
                                  </a:solidFill>
                                  <a:latin typeface="Cambria Math" panose="02040503050406030204" pitchFamily="18" charset="0"/>
                                  <a:ea typeface="Cambria Math" panose="02040503050406030204" pitchFamily="18" charset="0"/>
                                </a:rPr>
                                <m:t>𝑾</m:t>
                              </m:r>
                            </m:e>
                            <m:e>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e>
                          </m:d>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dPr>
                            <m:e>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e>
                          </m:d>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dPr>
                            <m:e>
                              <m:r>
                                <a:rPr lang="en-US" sz="1400" b="1" i="1" smtClean="0">
                                  <a:solidFill>
                                    <a:schemeClr val="tx2">
                                      <a:lumMod val="10000"/>
                                    </a:schemeClr>
                                  </a:solidFill>
                                  <a:latin typeface="Cambria Math" panose="02040503050406030204" pitchFamily="18" charset="0"/>
                                  <a:ea typeface="Cambria Math" panose="02040503050406030204" pitchFamily="18" charset="0"/>
                                </a:rPr>
                                <m:t>𝑾</m:t>
                              </m:r>
                            </m:e>
                            <m:e>
                              <m:r>
                                <a:rPr lang="en-US" sz="1400" b="1" i="1" smtClean="0">
                                  <a:solidFill>
                                    <a:schemeClr val="tx2">
                                      <a:lumMod val="10000"/>
                                    </a:schemeClr>
                                  </a:solidFill>
                                  <a:latin typeface="Cambria Math" panose="02040503050406030204" pitchFamily="18" charset="0"/>
                                  <a:ea typeface="Cambria Math" panose="02040503050406030204" pitchFamily="18" charset="0"/>
                                </a:rPr>
                                <m:t>𝑻</m:t>
                              </m:r>
                            </m:e>
                          </m:d>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𝑻</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den>
                      </m:f>
                    </m:oMath>
                  </m:oMathPara>
                </a14:m>
                <a:endParaRPr lang="en-US" sz="1400" b="1" i="1" dirty="0">
                  <a:solidFill>
                    <a:schemeClr val="tx2">
                      <a:lumMod val="10000"/>
                    </a:schemeClr>
                  </a:solidFill>
                  <a:latin typeface="Cambria Math" panose="02040503050406030204" pitchFamily="18" charset="0"/>
                  <a:ea typeface="Cambria Math" panose="02040503050406030204" pitchFamily="18" charset="0"/>
                </a:endParaRPr>
              </a:p>
              <a:p>
                <a:pPr marL="114300" lvl="0" indent="0" algn="just">
                  <a:buNone/>
                </a:pPr>
                <a:endParaRPr lang="ar-AE" sz="1400" b="1" i="1" dirty="0">
                  <a:solidFill>
                    <a:schemeClr val="tx2">
                      <a:lumMod val="10000"/>
                    </a:schemeClr>
                  </a:solidFill>
                  <a:latin typeface="Cambria Math" panose="02040503050406030204" pitchFamily="18" charset="0"/>
                  <a:ea typeface="Cambria Math" panose="02040503050406030204" pitchFamily="18" charset="0"/>
                </a:endParaRPr>
              </a:p>
              <a:p>
                <a:pPr algn="just">
                  <a:buFont typeface="Arial" panose="020B0604020202020204" pitchFamily="34" charset="0"/>
                  <a:buChar char="•"/>
                </a:pPr>
                <a:r>
                  <a:rPr lang="en-US" sz="1400" b="1" dirty="0" err="1">
                    <a:solidFill>
                      <a:schemeClr val="tx2">
                        <a:lumMod val="10000"/>
                      </a:schemeClr>
                    </a:solidFill>
                  </a:rPr>
                  <a:t>Pr</a:t>
                </a:r>
                <a:r>
                  <a:rPr lang="en-US" sz="1400" b="1" dirty="0">
                    <a:solidFill>
                      <a:schemeClr val="tx2">
                        <a:lumMod val="10000"/>
                      </a:schemeClr>
                    </a:solidFill>
                  </a:rPr>
                  <a:t>(F|W) – conditional probability, that a news article is fake given that word W appears in it</a:t>
                </a:r>
              </a:p>
              <a:p>
                <a:pPr algn="just">
                  <a:buFont typeface="Arial" panose="020B0604020202020204" pitchFamily="34" charset="0"/>
                  <a:buChar char="•"/>
                </a:pPr>
                <a:r>
                  <a:rPr lang="en-US" sz="1400" b="1" dirty="0" err="1">
                    <a:solidFill>
                      <a:schemeClr val="tx2">
                        <a:lumMod val="10000"/>
                      </a:schemeClr>
                    </a:solidFill>
                  </a:rPr>
                  <a:t>Pr</a:t>
                </a:r>
                <a:r>
                  <a:rPr lang="en-US" sz="1400" b="1" dirty="0">
                    <a:solidFill>
                      <a:schemeClr val="tx2">
                        <a:lumMod val="10000"/>
                      </a:schemeClr>
                    </a:solidFill>
                  </a:rPr>
                  <a:t>(W|F) – conditional probability of finding word W in fake news articles</a:t>
                </a:r>
              </a:p>
              <a:p>
                <a:pPr algn="just">
                  <a:buFont typeface="Arial" panose="020B0604020202020204" pitchFamily="34" charset="0"/>
                  <a:buChar char="•"/>
                </a:pPr>
                <a:r>
                  <a:rPr lang="en-US" sz="1400" b="1" dirty="0" err="1">
                    <a:solidFill>
                      <a:schemeClr val="tx2">
                        <a:lumMod val="10000"/>
                      </a:schemeClr>
                    </a:solidFill>
                  </a:rPr>
                  <a:t>Pr</a:t>
                </a:r>
                <a:r>
                  <a:rPr lang="en-US" sz="1400" b="1" dirty="0">
                    <a:solidFill>
                      <a:schemeClr val="tx2">
                        <a:lumMod val="10000"/>
                      </a:schemeClr>
                    </a:solidFill>
                  </a:rPr>
                  <a:t>(F) – overall probability that given news article is fake news article</a:t>
                </a:r>
              </a:p>
              <a:p>
                <a:pPr algn="just">
                  <a:buFont typeface="Arial" panose="020B0604020202020204" pitchFamily="34" charset="0"/>
                  <a:buChar char="•"/>
                </a:pPr>
                <a:r>
                  <a:rPr lang="en-US" sz="1400" b="1" dirty="0" err="1">
                    <a:solidFill>
                      <a:schemeClr val="tx2">
                        <a:lumMod val="10000"/>
                      </a:schemeClr>
                    </a:solidFill>
                  </a:rPr>
                  <a:t>Pr</a:t>
                </a:r>
                <a:r>
                  <a:rPr lang="en-US" sz="1400" b="1" dirty="0">
                    <a:solidFill>
                      <a:schemeClr val="tx2">
                        <a:lumMod val="10000"/>
                      </a:schemeClr>
                    </a:solidFill>
                  </a:rPr>
                  <a:t>(W|T) – conditional probability of finding word W in true news articles</a:t>
                </a:r>
              </a:p>
              <a:p>
                <a:pPr algn="just">
                  <a:buFont typeface="Arial" panose="020B0604020202020204" pitchFamily="34" charset="0"/>
                  <a:buChar char="•"/>
                </a:pPr>
                <a:r>
                  <a:rPr lang="en-US" sz="1400" b="1" dirty="0" err="1">
                    <a:solidFill>
                      <a:schemeClr val="tx2">
                        <a:lumMod val="10000"/>
                      </a:schemeClr>
                    </a:solidFill>
                  </a:rPr>
                  <a:t>Pr</a:t>
                </a:r>
                <a:r>
                  <a:rPr lang="en-US" sz="1400" b="1" dirty="0">
                    <a:solidFill>
                      <a:schemeClr val="tx2">
                        <a:lumMod val="10000"/>
                      </a:schemeClr>
                    </a:solidFill>
                  </a:rPr>
                  <a:t>(T) – overall probability that given news article is true news article</a:t>
                </a:r>
                <a:endParaRPr lang="en-US" sz="1400" b="1" i="1" dirty="0">
                  <a:solidFill>
                    <a:schemeClr val="tx2">
                      <a:lumMod val="10000"/>
                    </a:schemeClr>
                  </a:solidFill>
                  <a:latin typeface="Cambria Math" panose="02040503050406030204" pitchFamily="18" charset="0"/>
                  <a:ea typeface="Cambria Math" panose="02040503050406030204" pitchFamily="18" charset="0"/>
                </a:endParaRPr>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1068789"/>
                <a:ext cx="8431039" cy="3819511"/>
              </a:xfrm>
              <a:prstGeom prst="rect">
                <a:avLst/>
              </a:prstGeom>
              <a:blipFill>
                <a:blip r:embed="rId3"/>
                <a:stretch>
                  <a:fillRect l="-145" t="-319" r="-1228"/>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96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ML Model Implementation </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rPr>
                  <a:t>Probabilities </a:t>
                </a:r>
                <a:r>
                  <a:rPr lang="en-US" sz="1400" b="1" dirty="0" err="1">
                    <a:solidFill>
                      <a:schemeClr val="tx2">
                        <a:lumMod val="10000"/>
                      </a:schemeClr>
                    </a:solidFill>
                  </a:rPr>
                  <a:t>Pr</a:t>
                </a:r>
                <a:r>
                  <a:rPr lang="en-US" sz="1400" b="1" dirty="0">
                    <a:solidFill>
                      <a:schemeClr val="tx2">
                        <a:lumMod val="10000"/>
                      </a:schemeClr>
                    </a:solidFill>
                  </a:rPr>
                  <a:t>(F|W) are known for each word of the news article. Now combining these probabilities to get the probability, that given news article is fake. Formula is given as :</a:t>
                </a:r>
              </a:p>
              <a:p>
                <a:pPr marL="114300" lvl="0" indent="0" algn="just">
                  <a:lnSpc>
                    <a:spcPct val="100000"/>
                  </a:lnSpc>
                  <a:buNone/>
                </a:pPr>
                <a:endParaRPr lang="en-US" sz="1400" b="1" dirty="0">
                  <a:solidFill>
                    <a:schemeClr val="tx2">
                      <a:lumMod val="10000"/>
                    </a:schemeClr>
                  </a:solidFill>
                </a:endParaRPr>
              </a:p>
              <a:p>
                <a:pPr marL="114300" lvl="0" indent="0" algn="just">
                  <a:buNone/>
                </a:pPr>
                <a14:m>
                  <m:oMathPara xmlns:m="http://schemas.openxmlformats.org/officeDocument/2006/math">
                    <m:oMathParaPr>
                      <m:jc m:val="centerGroup"/>
                    </m:oMathParaPr>
                    <m:oMath xmlns:m="http://schemas.openxmlformats.org/officeDocument/2006/math">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dPr>
                        <m:e>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e>
                        <m:e>
                          <m:sSub>
                            <m:sSub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sSubPr>
                            <m:e>
                              <m:r>
                                <a:rPr lang="en-US" sz="1400" b="1" i="1" smtClean="0">
                                  <a:solidFill>
                                    <a:schemeClr val="tx2">
                                      <a:lumMod val="10000"/>
                                    </a:schemeClr>
                                  </a:solidFill>
                                  <a:latin typeface="Cambria Math" panose="02040503050406030204" pitchFamily="18" charset="0"/>
                                  <a:ea typeface="Cambria Math" panose="02040503050406030204" pitchFamily="18" charset="0"/>
                                </a:rPr>
                                <m:t>𝑾</m:t>
                              </m:r>
                            </m:e>
                            <m:sub>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sub>
                          </m:sSub>
                        </m:e>
                      </m:d>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𝑷𝒓</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𝑭</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sSub>
                        <m:sSubPr>
                          <m:ctrlPr>
                            <a:rPr lang="en-US" sz="1400" b="1" i="1" smtClean="0">
                              <a:solidFill>
                                <a:schemeClr val="tx2">
                                  <a:lumMod val="10000"/>
                                </a:schemeClr>
                              </a:solidFill>
                              <a:latin typeface="Cambria Math" panose="02040503050406030204" pitchFamily="18" charset="0"/>
                              <a:ea typeface="Cambria Math" panose="02040503050406030204" pitchFamily="18" charset="0"/>
                            </a:rPr>
                          </m:ctrlPr>
                        </m:sSubPr>
                        <m:e>
                          <m:r>
                            <a:rPr lang="en-US" sz="1400" b="1" i="1" smtClean="0">
                              <a:solidFill>
                                <a:schemeClr val="tx2">
                                  <a:lumMod val="10000"/>
                                </a:schemeClr>
                              </a:solidFill>
                              <a:latin typeface="Cambria Math" panose="02040503050406030204" pitchFamily="18" charset="0"/>
                              <a:ea typeface="Cambria Math" panose="02040503050406030204" pitchFamily="18" charset="0"/>
                            </a:rPr>
                            <m:t>𝑾</m:t>
                          </m:r>
                        </m:e>
                        <m:sub>
                          <m:r>
                            <a:rPr lang="en-US" sz="1400" b="1" i="1" smtClean="0">
                              <a:solidFill>
                                <a:schemeClr val="tx2">
                                  <a:lumMod val="10000"/>
                                </a:schemeClr>
                              </a:solidFill>
                              <a:latin typeface="Cambria Math" panose="02040503050406030204" pitchFamily="18" charset="0"/>
                              <a:ea typeface="Cambria Math" panose="02040503050406030204" pitchFamily="18" charset="0"/>
                            </a:rPr>
                            <m:t>𝒏</m:t>
                          </m:r>
                        </m:sub>
                      </m:sSub>
                      <m:r>
                        <a:rPr lang="en-US" sz="1400" b="1" i="1" smtClean="0">
                          <a:solidFill>
                            <a:schemeClr val="tx2">
                              <a:lumMod val="10000"/>
                            </a:schemeClr>
                          </a:solidFill>
                          <a:latin typeface="Cambria Math" panose="02040503050406030204" pitchFamily="18" charset="0"/>
                          <a:ea typeface="Cambria Math" panose="02040503050406030204" pitchFamily="18" charset="0"/>
                        </a:rPr>
                        <m:t>)</m:t>
                      </m:r>
                    </m:oMath>
                  </m:oMathPara>
                </a14:m>
                <a:endParaRPr lang="en-US" sz="1400" b="1" i="1" dirty="0">
                  <a:solidFill>
                    <a:schemeClr val="tx2">
                      <a:lumMod val="10000"/>
                    </a:schemeClr>
                  </a:solidFill>
                  <a:latin typeface="Cambria Math" panose="02040503050406030204" pitchFamily="18" charset="0"/>
                  <a:ea typeface="Cambria Math" panose="02040503050406030204" pitchFamily="18" charset="0"/>
                </a:endParaRPr>
              </a:p>
              <a:p>
                <a:pPr marL="114300" indent="0" algn="just">
                  <a:buNone/>
                </a:pPr>
                <a14:m>
                  <m:oMathPara xmlns:m="http://schemas.openxmlformats.org/officeDocument/2006/math">
                    <m:oMathParaPr>
                      <m:jc m:val="centerGroup"/>
                    </m:oMathParaPr>
                    <m:oMath xmlns:m="http://schemas.openxmlformats.org/officeDocument/2006/math">
                      <m:r>
                        <a:rPr lang="en-US" sz="1400" b="1" i="1">
                          <a:solidFill>
                            <a:schemeClr val="tx2">
                              <a:lumMod val="10000"/>
                            </a:schemeClr>
                          </a:solidFill>
                          <a:latin typeface="Cambria Math" panose="02040503050406030204" pitchFamily="18" charset="0"/>
                          <a:ea typeface="Cambria Math" panose="02040503050406030204" pitchFamily="18" charset="0"/>
                        </a:rPr>
                        <m:t>𝒑</m:t>
                      </m:r>
                      <m:r>
                        <a:rPr lang="en-US" sz="1400" b="1" i="1">
                          <a:solidFill>
                            <a:schemeClr val="tx2">
                              <a:lumMod val="10000"/>
                            </a:schemeClr>
                          </a:solidFill>
                          <a:latin typeface="Cambria Math" panose="02040503050406030204" pitchFamily="18" charset="0"/>
                          <a:ea typeface="Cambria Math" panose="02040503050406030204" pitchFamily="18" charset="0"/>
                        </a:rPr>
                        <m:t>𝟐</m:t>
                      </m:r>
                      <m:r>
                        <a:rPr lang="en-US" sz="1400" b="1" i="1">
                          <a:solidFill>
                            <a:schemeClr val="tx2">
                              <a:lumMod val="10000"/>
                            </a:schemeClr>
                          </a:solidFill>
                          <a:latin typeface="Cambria Math" panose="02040503050406030204" pitchFamily="18" charset="0"/>
                          <a:ea typeface="Cambria Math" panose="02040503050406030204" pitchFamily="18" charset="0"/>
                        </a:rPr>
                        <m:t>=(</m:t>
                      </m:r>
                      <m:r>
                        <a:rPr lang="en-US" sz="1400" b="1" i="1">
                          <a:solidFill>
                            <a:schemeClr val="tx2">
                              <a:lumMod val="10000"/>
                            </a:schemeClr>
                          </a:solidFill>
                          <a:latin typeface="Cambria Math" panose="02040503050406030204" pitchFamily="18" charset="0"/>
                          <a:ea typeface="Cambria Math" panose="02040503050406030204" pitchFamily="18" charset="0"/>
                        </a:rPr>
                        <m:t>𝟏</m:t>
                      </m:r>
                      <m:r>
                        <a:rPr lang="en-US" sz="1400" b="1" i="1">
                          <a:solidFill>
                            <a:schemeClr val="tx2">
                              <a:lumMod val="10000"/>
                            </a:schemeClr>
                          </a:solidFill>
                          <a:latin typeface="Cambria Math" panose="02040503050406030204" pitchFamily="18" charset="0"/>
                          <a:ea typeface="Cambria Math" panose="02040503050406030204" pitchFamily="18" charset="0"/>
                        </a:rPr>
                        <m:t>−</m:t>
                      </m:r>
                      <m:r>
                        <a:rPr lang="en-US" sz="1400" b="1" i="1">
                          <a:solidFill>
                            <a:schemeClr val="tx2">
                              <a:lumMod val="10000"/>
                            </a:schemeClr>
                          </a:solidFill>
                          <a:latin typeface="Cambria Math" panose="02040503050406030204" pitchFamily="18" charset="0"/>
                          <a:ea typeface="Cambria Math" panose="02040503050406030204" pitchFamily="18" charset="0"/>
                        </a:rPr>
                        <m:t>𝑷𝒓</m:t>
                      </m:r>
                      <m:d>
                        <m:dPr>
                          <m:ctrlPr>
                            <a:rPr lang="en-US" sz="1400" b="1" i="1">
                              <a:solidFill>
                                <a:schemeClr val="tx2">
                                  <a:lumMod val="10000"/>
                                </a:schemeClr>
                              </a:solidFill>
                              <a:latin typeface="Cambria Math" panose="02040503050406030204" pitchFamily="18" charset="0"/>
                              <a:ea typeface="Cambria Math" panose="02040503050406030204" pitchFamily="18" charset="0"/>
                            </a:rPr>
                          </m:ctrlPr>
                        </m:dPr>
                        <m:e>
                          <m:r>
                            <a:rPr lang="en-US" sz="1400" b="1" i="1">
                              <a:solidFill>
                                <a:schemeClr val="tx2">
                                  <a:lumMod val="10000"/>
                                </a:schemeClr>
                              </a:solidFill>
                              <a:latin typeface="Cambria Math" panose="02040503050406030204" pitchFamily="18" charset="0"/>
                              <a:ea typeface="Cambria Math" panose="02040503050406030204" pitchFamily="18" charset="0"/>
                            </a:rPr>
                            <m:t>𝑭</m:t>
                          </m:r>
                        </m:e>
                        <m:e>
                          <m:sSub>
                            <m:sSubPr>
                              <m:ctrlPr>
                                <a:rPr lang="en-US" sz="1400" b="1" i="1">
                                  <a:solidFill>
                                    <a:schemeClr val="tx2">
                                      <a:lumMod val="10000"/>
                                    </a:schemeClr>
                                  </a:solidFill>
                                  <a:latin typeface="Cambria Math" panose="02040503050406030204" pitchFamily="18" charset="0"/>
                                  <a:ea typeface="Cambria Math" panose="02040503050406030204" pitchFamily="18" charset="0"/>
                                </a:rPr>
                              </m:ctrlPr>
                            </m:sSubPr>
                            <m:e>
                              <m:r>
                                <a:rPr lang="en-US" sz="1400" b="1" i="1">
                                  <a:solidFill>
                                    <a:schemeClr val="tx2">
                                      <a:lumMod val="10000"/>
                                    </a:schemeClr>
                                  </a:solidFill>
                                  <a:latin typeface="Cambria Math" panose="02040503050406030204" pitchFamily="18" charset="0"/>
                                  <a:ea typeface="Cambria Math" panose="02040503050406030204" pitchFamily="18" charset="0"/>
                                </a:rPr>
                                <m:t>𝑾</m:t>
                              </m:r>
                            </m:e>
                            <m:sub>
                              <m:r>
                                <a:rPr lang="en-US" sz="1400" b="1" i="1">
                                  <a:solidFill>
                                    <a:schemeClr val="tx2">
                                      <a:lumMod val="10000"/>
                                    </a:schemeClr>
                                  </a:solidFill>
                                  <a:latin typeface="Cambria Math" panose="02040503050406030204" pitchFamily="18" charset="0"/>
                                  <a:ea typeface="Cambria Math" panose="02040503050406030204" pitchFamily="18" charset="0"/>
                                </a:rPr>
                                <m:t>𝟏</m:t>
                              </m:r>
                            </m:sub>
                          </m:sSub>
                        </m:e>
                      </m:d>
                      <m:r>
                        <a:rPr lang="en-US" sz="1400" b="1" i="1">
                          <a:solidFill>
                            <a:schemeClr val="tx2">
                              <a:lumMod val="10000"/>
                            </a:schemeClr>
                          </a:solidFill>
                          <a:latin typeface="Cambria Math" panose="02040503050406030204" pitchFamily="18" charset="0"/>
                          <a:ea typeface="Cambria Math" panose="02040503050406030204" pitchFamily="18" charset="0"/>
                        </a:rPr>
                        <m:t>…</m:t>
                      </m:r>
                      <m:r>
                        <a:rPr lang="en-US" sz="1400" b="1" i="1">
                          <a:solidFill>
                            <a:schemeClr val="tx2">
                              <a:lumMod val="10000"/>
                            </a:schemeClr>
                          </a:solidFill>
                          <a:latin typeface="Cambria Math" panose="02040503050406030204" pitchFamily="18" charset="0"/>
                          <a:ea typeface="Cambria Math" panose="02040503050406030204" pitchFamily="18" charset="0"/>
                        </a:rPr>
                        <m:t>𝑷𝒓</m:t>
                      </m:r>
                      <m:r>
                        <a:rPr lang="en-US" sz="1400" b="1" i="1">
                          <a:solidFill>
                            <a:schemeClr val="tx2">
                              <a:lumMod val="10000"/>
                            </a:schemeClr>
                          </a:solidFill>
                          <a:latin typeface="Cambria Math" panose="02040503050406030204" pitchFamily="18" charset="0"/>
                          <a:ea typeface="Cambria Math" panose="02040503050406030204" pitchFamily="18" charset="0"/>
                        </a:rPr>
                        <m:t>(</m:t>
                      </m:r>
                      <m:r>
                        <a:rPr lang="en-US" sz="1400" b="1" i="1">
                          <a:solidFill>
                            <a:schemeClr val="tx2">
                              <a:lumMod val="10000"/>
                            </a:schemeClr>
                          </a:solidFill>
                          <a:latin typeface="Cambria Math" panose="02040503050406030204" pitchFamily="18" charset="0"/>
                          <a:ea typeface="Cambria Math" panose="02040503050406030204" pitchFamily="18" charset="0"/>
                        </a:rPr>
                        <m:t>𝑭</m:t>
                      </m:r>
                      <m:r>
                        <a:rPr lang="en-US" sz="1400" b="1" i="1">
                          <a:solidFill>
                            <a:schemeClr val="tx2">
                              <a:lumMod val="10000"/>
                            </a:schemeClr>
                          </a:solidFill>
                          <a:latin typeface="Cambria Math" panose="02040503050406030204" pitchFamily="18" charset="0"/>
                          <a:ea typeface="Cambria Math" panose="02040503050406030204" pitchFamily="18" charset="0"/>
                        </a:rPr>
                        <m:t>|</m:t>
                      </m:r>
                      <m:sSub>
                        <m:sSubPr>
                          <m:ctrlPr>
                            <a:rPr lang="en-US" sz="1400" b="1" i="1">
                              <a:solidFill>
                                <a:schemeClr val="tx2">
                                  <a:lumMod val="10000"/>
                                </a:schemeClr>
                              </a:solidFill>
                              <a:latin typeface="Cambria Math" panose="02040503050406030204" pitchFamily="18" charset="0"/>
                              <a:ea typeface="Cambria Math" panose="02040503050406030204" pitchFamily="18" charset="0"/>
                            </a:rPr>
                          </m:ctrlPr>
                        </m:sSubPr>
                        <m:e>
                          <m:r>
                            <a:rPr lang="en-US" sz="1400" b="1" i="1">
                              <a:solidFill>
                                <a:schemeClr val="tx2">
                                  <a:lumMod val="10000"/>
                                </a:schemeClr>
                              </a:solidFill>
                              <a:latin typeface="Cambria Math" panose="02040503050406030204" pitchFamily="18" charset="0"/>
                              <a:ea typeface="Cambria Math" panose="02040503050406030204" pitchFamily="18" charset="0"/>
                            </a:rPr>
                            <m:t>𝑾</m:t>
                          </m:r>
                        </m:e>
                        <m:sub>
                          <m:r>
                            <a:rPr lang="en-US" sz="1400" b="1" i="1">
                              <a:solidFill>
                                <a:schemeClr val="tx2">
                                  <a:lumMod val="10000"/>
                                </a:schemeClr>
                              </a:solidFill>
                              <a:latin typeface="Cambria Math" panose="02040503050406030204" pitchFamily="18" charset="0"/>
                              <a:ea typeface="Cambria Math" panose="02040503050406030204" pitchFamily="18" charset="0"/>
                            </a:rPr>
                            <m:t>𝒏</m:t>
                          </m:r>
                        </m:sub>
                      </m:sSub>
                      <m:r>
                        <a:rPr lang="en-US" sz="1400" b="1" i="1">
                          <a:solidFill>
                            <a:schemeClr val="tx2">
                              <a:lumMod val="10000"/>
                            </a:schemeClr>
                          </a:solidFill>
                          <a:latin typeface="Cambria Math" panose="02040503050406030204" pitchFamily="18" charset="0"/>
                          <a:ea typeface="Cambria Math" panose="02040503050406030204" pitchFamily="18" charset="0"/>
                        </a:rPr>
                        <m:t>)</m:t>
                      </m:r>
                    </m:oMath>
                  </m:oMathPara>
                </a14:m>
                <a:endParaRPr lang="en-US" sz="1400" b="1" i="1" dirty="0">
                  <a:solidFill>
                    <a:schemeClr val="tx2">
                      <a:lumMod val="10000"/>
                    </a:schemeClr>
                  </a:solidFill>
                  <a:latin typeface="Cambria Math" panose="02040503050406030204" pitchFamily="18" charset="0"/>
                  <a:ea typeface="Cambria Math" panose="02040503050406030204" pitchFamily="18" charset="0"/>
                </a:endParaRPr>
              </a:p>
              <a:p>
                <a:pPr marL="114300" lvl="0" indent="0" algn="just">
                  <a:buNone/>
                </a:pPr>
                <a14:m>
                  <m:oMathPara xmlns:m="http://schemas.openxmlformats.org/officeDocument/2006/math">
                    <m:oMathParaPr>
                      <m:jc m:val="centerGroup"/>
                    </m:oMathParaPr>
                    <m:oMath xmlns:m="http://schemas.openxmlformats.org/officeDocument/2006/math">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𝟐</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oMath>
                  </m:oMathPara>
                </a14:m>
                <a:endParaRPr lang="en-US" sz="1400" b="1" dirty="0">
                  <a:solidFill>
                    <a:schemeClr val="tx2">
                      <a:lumMod val="10000"/>
                    </a:schemeClr>
                  </a:solidFill>
                  <a:ea typeface="Cambria Math" panose="02040503050406030204" pitchFamily="18" charset="0"/>
                </a:endParaRPr>
              </a:p>
              <a:p>
                <a:pPr marL="114300" lvl="0" indent="0" algn="just">
                  <a:lnSpc>
                    <a:spcPct val="100000"/>
                  </a:lnSpc>
                  <a:buNone/>
                </a:pPr>
                <a:endParaRPr lang="en-US" sz="1400" b="1" dirty="0">
                  <a:solidFill>
                    <a:schemeClr val="tx2">
                      <a:lumMod val="10000"/>
                    </a:schemeClr>
                  </a:solidFill>
                  <a:ea typeface="Cambria Math" panose="02040503050406030204" pitchFamily="18" charset="0"/>
                </a:endParaRPr>
              </a:p>
              <a:p>
                <a:pPr algn="just">
                  <a:buFont typeface="Arial" panose="020B0604020202020204" pitchFamily="34" charset="0"/>
                  <a:buChar char="•"/>
                </a:pPr>
                <a:r>
                  <a:rPr lang="en-US" sz="1400" b="1" dirty="0">
                    <a:solidFill>
                      <a:schemeClr val="tx2">
                        <a:lumMod val="10000"/>
                      </a:schemeClr>
                    </a:solidFill>
                  </a:rPr>
                  <a:t>n – total number of words in the news article</a:t>
                </a:r>
              </a:p>
              <a:p>
                <a:pPr algn="just">
                  <a:buFont typeface="Arial" panose="020B0604020202020204" pitchFamily="34" charset="0"/>
                  <a:buChar char="•"/>
                </a:pPr>
                <a:r>
                  <a:rPr lang="en-US" sz="1400" b="1" dirty="0">
                    <a:solidFill>
                      <a:schemeClr val="tx2">
                        <a:lumMod val="10000"/>
                      </a:schemeClr>
                    </a:solidFill>
                  </a:rPr>
                  <a:t>p1 – product of the probabilities that a news article is fake given that it contains a specific word for all of the words in the news article</a:t>
                </a:r>
              </a:p>
              <a:p>
                <a:pPr algn="just">
                  <a:buFont typeface="Arial" panose="020B0604020202020204" pitchFamily="34" charset="0"/>
                  <a:buChar char="•"/>
                </a:pPr>
                <a:r>
                  <a:rPr lang="en-US" sz="1400" b="1" dirty="0">
                    <a:solidFill>
                      <a:schemeClr val="tx2">
                        <a:lumMod val="10000"/>
                      </a:schemeClr>
                    </a:solidFill>
                  </a:rPr>
                  <a:t>p2 – same as p1, but complement probabilities are used instead</a:t>
                </a:r>
              </a:p>
              <a:p>
                <a:pPr algn="just">
                  <a:buFont typeface="Arial" panose="020B0604020202020204" pitchFamily="34" charset="0"/>
                  <a:buChar char="•"/>
                </a:pPr>
                <a:r>
                  <a:rPr lang="en-US" sz="1400" b="1" dirty="0" err="1">
                    <a:solidFill>
                      <a:schemeClr val="tx2">
                        <a:lumMod val="10000"/>
                      </a:schemeClr>
                    </a:solidFill>
                  </a:rPr>
                  <a:t>Pr</a:t>
                </a:r>
                <a:r>
                  <a:rPr lang="en-US" sz="1400" b="1" dirty="0">
                    <a:solidFill>
                      <a:schemeClr val="tx2">
                        <a:lumMod val="10000"/>
                      </a:schemeClr>
                    </a:solidFill>
                  </a:rPr>
                  <a:t>(F|W1), </a:t>
                </a:r>
                <a:r>
                  <a:rPr lang="en-US" sz="1400" b="1" dirty="0" err="1">
                    <a:solidFill>
                      <a:schemeClr val="tx2">
                        <a:lumMod val="10000"/>
                      </a:schemeClr>
                    </a:solidFill>
                  </a:rPr>
                  <a:t>Pr</a:t>
                </a:r>
                <a:r>
                  <a:rPr lang="en-US" sz="1400" b="1" dirty="0">
                    <a:solidFill>
                      <a:schemeClr val="tx2">
                        <a:lumMod val="10000"/>
                      </a:schemeClr>
                    </a:solidFill>
                  </a:rPr>
                  <a:t>(F|W2) … </a:t>
                </a:r>
                <a:r>
                  <a:rPr lang="en-US" sz="1400" b="1" dirty="0" err="1">
                    <a:solidFill>
                      <a:schemeClr val="tx2">
                        <a:lumMod val="10000"/>
                      </a:schemeClr>
                    </a:solidFill>
                  </a:rPr>
                  <a:t>Pr</a:t>
                </a:r>
                <a:r>
                  <a:rPr lang="en-US" sz="1400" b="1" dirty="0">
                    <a:solidFill>
                      <a:schemeClr val="tx2">
                        <a:lumMod val="10000"/>
                      </a:schemeClr>
                    </a:solidFill>
                  </a:rPr>
                  <a:t>(</a:t>
                </a:r>
                <a:r>
                  <a:rPr lang="en-US" sz="1400" b="1" dirty="0" err="1">
                    <a:solidFill>
                      <a:schemeClr val="tx2">
                        <a:lumMod val="10000"/>
                      </a:schemeClr>
                    </a:solidFill>
                  </a:rPr>
                  <a:t>F|Wn</a:t>
                </a:r>
                <a:r>
                  <a:rPr lang="en-US" sz="1400" b="1" dirty="0">
                    <a:solidFill>
                      <a:schemeClr val="tx2">
                        <a:lumMod val="10000"/>
                      </a:schemeClr>
                    </a:solidFill>
                  </a:rPr>
                  <a:t>) – conditional probabilities that a news article is a fake given that words W1, W2, </a:t>
                </a:r>
                <a:r>
                  <a:rPr lang="en-US" sz="1400" b="1" dirty="0" err="1">
                    <a:solidFill>
                      <a:schemeClr val="tx2">
                        <a:lumMod val="10000"/>
                      </a:schemeClr>
                    </a:solidFill>
                  </a:rPr>
                  <a:t>Wn</a:t>
                </a:r>
                <a:r>
                  <a:rPr lang="en-US" sz="1400" b="1" dirty="0">
                    <a:solidFill>
                      <a:schemeClr val="tx2">
                        <a:lumMod val="10000"/>
                      </a:schemeClr>
                    </a:solidFill>
                  </a:rPr>
                  <a:t> respectively appear in it</a:t>
                </a:r>
              </a:p>
              <a:p>
                <a:pPr algn="just">
                  <a:buFont typeface="Arial" panose="020B0604020202020204" pitchFamily="34" charset="0"/>
                  <a:buChar char="•"/>
                </a:pPr>
                <a:r>
                  <a:rPr lang="en-US" sz="1400" b="1" dirty="0">
                    <a:solidFill>
                      <a:schemeClr val="tx2">
                        <a:lumMod val="10000"/>
                      </a:schemeClr>
                    </a:solidFill>
                  </a:rPr>
                  <a:t>p – the overall probability of the fact that given news article is fake</a:t>
                </a:r>
                <a:endParaRPr lang="en-US" sz="1400" b="1" i="1" dirty="0">
                  <a:solidFill>
                    <a:schemeClr val="tx2">
                      <a:lumMod val="10000"/>
                    </a:schemeClr>
                  </a:solidFill>
                  <a:latin typeface="Cambria Math" panose="02040503050406030204" pitchFamily="18" charset="0"/>
                  <a:ea typeface="Cambria Math" panose="02040503050406030204" pitchFamily="18" charset="0"/>
                </a:endParaRPr>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930338"/>
                <a:ext cx="8431039" cy="3819511"/>
              </a:xfrm>
              <a:prstGeom prst="rect">
                <a:avLst/>
              </a:prstGeom>
              <a:blipFill>
                <a:blip r:embed="rId3"/>
                <a:stretch>
                  <a:fillRect l="-145" t="-319" r="-1228" b="-7348"/>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28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ML Model Implementation </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rPr>
                  <a:t>Training set contains lots of news articles, labeled as true or fake one can define the probability of finding specific word in fake news article as a ratio of the fake news articles</a:t>
                </a:r>
              </a:p>
              <a:p>
                <a:pPr lvl="0" algn="just">
                  <a:buFont typeface="Arial" panose="020B0604020202020204" pitchFamily="34" charset="0"/>
                  <a:buChar char="•"/>
                </a:pPr>
                <a:r>
                  <a:rPr lang="en-US" sz="1400" b="1" dirty="0">
                    <a:solidFill>
                      <a:schemeClr val="tx2">
                        <a:lumMod val="10000"/>
                      </a:schemeClr>
                    </a:solidFill>
                  </a:rPr>
                  <a:t>The data is divided into three subsets: training dataset, validation dataset, test dataset. Test dataset was used to get the unbiased estimation of how well the classifier performs on new data</a:t>
                </a:r>
              </a:p>
              <a:p>
                <a:pPr algn="just">
                  <a:buFont typeface="Arial" panose="020B0604020202020204" pitchFamily="34" charset="0"/>
                  <a:buChar char="•"/>
                </a:pPr>
                <a14:m>
                  <m:oMath xmlns:m="http://schemas.openxmlformats.org/officeDocument/2006/math">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𝟐</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oMath>
                </a14:m>
                <a:r>
                  <a:rPr lang="en-US" sz="1400" b="1" dirty="0">
                    <a:solidFill>
                      <a:schemeClr val="tx2">
                        <a:lumMod val="10000"/>
                      </a:schemeClr>
                    </a:solidFill>
                    <a:ea typeface="Cambria Math" panose="02040503050406030204" pitchFamily="18" charset="0"/>
                  </a:rPr>
                  <a:t> </a:t>
                </a:r>
                <a:r>
                  <a:rPr lang="en-US" sz="1400" b="1" dirty="0">
                    <a:solidFill>
                      <a:schemeClr val="tx2">
                        <a:lumMod val="10000"/>
                      </a:schemeClr>
                    </a:solidFill>
                  </a:rPr>
                  <a:t>This formula is often used for fake news detection</a:t>
                </a:r>
                <a:endParaRPr lang="en-US" sz="1400" b="1" dirty="0">
                  <a:solidFill>
                    <a:schemeClr val="tx2">
                      <a:lumMod val="10000"/>
                    </a:schemeClr>
                  </a:solidFill>
                  <a:ea typeface="Cambria Math" panose="02040503050406030204" pitchFamily="18" charset="0"/>
                </a:endParaRPr>
              </a:p>
              <a:p>
                <a:pPr lvl="0" algn="just">
                  <a:buFont typeface="Arial" panose="020B0604020202020204" pitchFamily="34" charset="0"/>
                  <a:buChar char="•"/>
                </a:pPr>
                <a:endParaRPr lang="en-US" sz="1400" b="1" i="1" dirty="0">
                  <a:solidFill>
                    <a:schemeClr val="tx2">
                      <a:lumMod val="10000"/>
                    </a:schemeClr>
                  </a:solidFill>
                  <a:latin typeface="Cambria Math" panose="02040503050406030204" pitchFamily="18" charset="0"/>
                  <a:ea typeface="Cambria Math" panose="02040503050406030204" pitchFamily="18" charset="0"/>
                </a:endParaRPr>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930338"/>
                <a:ext cx="8431039" cy="3819511"/>
              </a:xfrm>
              <a:prstGeom prst="rect">
                <a:avLst/>
              </a:prstGeom>
              <a:blipFill>
                <a:blip r:embed="rId3"/>
                <a:stretch>
                  <a:fillRect l="-145" t="-319" r="-1228"/>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077;p44">
            <a:extLst>
              <a:ext uri="{FF2B5EF4-FFF2-40B4-BE49-F238E27FC236}">
                <a16:creationId xmlns:a16="http://schemas.microsoft.com/office/drawing/2014/main" id="{165FEBD0-19DB-40C2-A18F-DF144DABA306}"/>
              </a:ext>
            </a:extLst>
          </p:cNvPr>
          <p:cNvGrpSpPr/>
          <p:nvPr/>
        </p:nvGrpSpPr>
        <p:grpSpPr>
          <a:xfrm>
            <a:off x="3195824" y="2779036"/>
            <a:ext cx="2760398" cy="1970812"/>
            <a:chOff x="3780312" y="4500871"/>
            <a:chExt cx="719100" cy="511978"/>
          </a:xfrm>
        </p:grpSpPr>
        <p:sp>
          <p:nvSpPr>
            <p:cNvPr id="7" name="Google Shape;1078;p44">
              <a:extLst>
                <a:ext uri="{FF2B5EF4-FFF2-40B4-BE49-F238E27FC236}">
                  <a16:creationId xmlns:a16="http://schemas.microsoft.com/office/drawing/2014/main" id="{A8122763-BE70-45D7-9FE7-B866109C5C59}"/>
                </a:ext>
              </a:extLst>
            </p:cNvPr>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lt1"/>
                  </a:solidFill>
                  <a:latin typeface="Quicksand"/>
                  <a:ea typeface="Quicksand"/>
                  <a:cs typeface="Quicksand"/>
                  <a:sym typeface="Quicksand"/>
                </a:rPr>
                <a:t>TESTING</a:t>
              </a:r>
              <a:endParaRPr sz="1200" b="1" i="0" u="none" strike="noStrike" cap="none" dirty="0">
                <a:solidFill>
                  <a:schemeClr val="lt1"/>
                </a:solidFill>
                <a:latin typeface="Quicksand"/>
                <a:ea typeface="Quicksand"/>
                <a:cs typeface="Quicksand"/>
                <a:sym typeface="Quicksand"/>
              </a:endParaRPr>
            </a:p>
          </p:txBody>
        </p:sp>
        <p:sp>
          <p:nvSpPr>
            <p:cNvPr id="9" name="Google Shape;1080;p44">
              <a:extLst>
                <a:ext uri="{FF2B5EF4-FFF2-40B4-BE49-F238E27FC236}">
                  <a16:creationId xmlns:a16="http://schemas.microsoft.com/office/drawing/2014/main" id="{A019A8F4-083F-49B4-AB6A-9B1A7D90CFBE}"/>
                </a:ext>
              </a:extLst>
            </p:cNvPr>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lt1"/>
                  </a:solidFill>
                  <a:latin typeface="Quicksand"/>
                  <a:ea typeface="Quicksand"/>
                  <a:cs typeface="Quicksand"/>
                  <a:sym typeface="Quicksand"/>
                </a:rPr>
                <a:t>LOADING DATASET</a:t>
              </a:r>
              <a:endParaRPr sz="1200" b="1" i="0" u="none" strike="noStrike" cap="none" dirty="0">
                <a:solidFill>
                  <a:schemeClr val="lt1"/>
                </a:solidFill>
                <a:latin typeface="Quicksand"/>
                <a:ea typeface="Quicksand"/>
                <a:cs typeface="Quicksand"/>
                <a:sym typeface="Quicksand"/>
              </a:endParaRPr>
            </a:p>
          </p:txBody>
        </p:sp>
        <p:sp>
          <p:nvSpPr>
            <p:cNvPr id="10" name="Google Shape;1081;p44">
              <a:extLst>
                <a:ext uri="{FF2B5EF4-FFF2-40B4-BE49-F238E27FC236}">
                  <a16:creationId xmlns:a16="http://schemas.microsoft.com/office/drawing/2014/main" id="{63D5A2F0-DB3B-408D-BAB7-61657B81932F}"/>
                </a:ext>
              </a:extLst>
            </p:cNvPr>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b="1" dirty="0">
                  <a:solidFill>
                    <a:schemeClr val="lt1"/>
                  </a:solidFill>
                  <a:latin typeface="Quicksand"/>
                  <a:ea typeface="Quicksand"/>
                  <a:cs typeface="Quicksand"/>
                  <a:sym typeface="Quicksand"/>
                </a:rPr>
                <a:t>SPLITTING DATA</a:t>
              </a:r>
              <a:endParaRPr sz="1200" b="1" i="0" u="none" strike="noStrike" cap="none" dirty="0">
                <a:solidFill>
                  <a:schemeClr val="lt1"/>
                </a:solidFill>
                <a:latin typeface="Quicksand"/>
                <a:ea typeface="Quicksand"/>
                <a:cs typeface="Quicksand"/>
                <a:sym typeface="Quicksand"/>
              </a:endParaRPr>
            </a:p>
          </p:txBody>
        </p:sp>
        <p:sp>
          <p:nvSpPr>
            <p:cNvPr id="11" name="Google Shape;1082;p44">
              <a:extLst>
                <a:ext uri="{FF2B5EF4-FFF2-40B4-BE49-F238E27FC236}">
                  <a16:creationId xmlns:a16="http://schemas.microsoft.com/office/drawing/2014/main" id="{9D8DB4EA-15CB-4155-9222-845DEC317B2F}"/>
                </a:ext>
              </a:extLst>
            </p:cNvPr>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dirty="0">
                  <a:solidFill>
                    <a:schemeClr val="lt1"/>
                  </a:solidFill>
                  <a:latin typeface="Quicksand"/>
                  <a:ea typeface="Quicksand"/>
                  <a:cs typeface="Quicksand"/>
                  <a:sym typeface="Quicksand"/>
                </a:rPr>
                <a:t>PREPROCESSING </a:t>
              </a:r>
              <a:endParaRPr sz="1200" b="1" i="0" u="none" strike="noStrike" cap="none" dirty="0">
                <a:solidFill>
                  <a:schemeClr val="lt1"/>
                </a:solidFill>
                <a:latin typeface="Quicksand"/>
                <a:ea typeface="Quicksand"/>
                <a:cs typeface="Quicksand"/>
                <a:sym typeface="Quicksand"/>
              </a:endParaRPr>
            </a:p>
          </p:txBody>
        </p:sp>
        <p:sp>
          <p:nvSpPr>
            <p:cNvPr id="12" name="Google Shape;1083;p44">
              <a:extLst>
                <a:ext uri="{FF2B5EF4-FFF2-40B4-BE49-F238E27FC236}">
                  <a16:creationId xmlns:a16="http://schemas.microsoft.com/office/drawing/2014/main" id="{2615C287-F5E5-40B4-BD52-18FCE9B50EC6}"/>
                </a:ext>
              </a:extLst>
            </p:cNvPr>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dirty="0">
                  <a:solidFill>
                    <a:schemeClr val="lt1"/>
                  </a:solidFill>
                  <a:latin typeface="Quicksand"/>
                  <a:ea typeface="Quicksand"/>
                  <a:cs typeface="Quicksand"/>
                  <a:sym typeface="Quicksand"/>
                </a:rPr>
                <a:t>N</a:t>
              </a:r>
              <a:r>
                <a:rPr lang="en" sz="1200" b="1" dirty="0">
                  <a:solidFill>
                    <a:schemeClr val="lt1"/>
                  </a:solidFill>
                  <a:latin typeface="Quicksand"/>
                  <a:ea typeface="Quicksand"/>
                  <a:cs typeface="Quicksand"/>
                  <a:sym typeface="Quicksand"/>
                </a:rPr>
                <a:t>A</a:t>
              </a:r>
              <a:r>
                <a:rPr lang="en-IN" sz="1200" b="1" dirty="0">
                  <a:solidFill>
                    <a:schemeClr val="lt1"/>
                  </a:solidFill>
                  <a:latin typeface="Quicksand"/>
                  <a:ea typeface="Quicksand"/>
                  <a:cs typeface="Quicksand"/>
                  <a:sym typeface="Quicksand"/>
                </a:rPr>
                <a:t>Ï</a:t>
              </a:r>
              <a:r>
                <a:rPr lang="en" sz="1200" b="1" dirty="0">
                  <a:solidFill>
                    <a:schemeClr val="lt1"/>
                  </a:solidFill>
                  <a:latin typeface="Quicksand"/>
                  <a:ea typeface="Quicksand"/>
                  <a:cs typeface="Quicksand"/>
                  <a:sym typeface="Quicksand"/>
                </a:rPr>
                <a:t>VE BAYES </a:t>
              </a:r>
              <a:endParaRPr sz="1200" b="1" i="0" u="none" strike="noStrike" cap="none" dirty="0">
                <a:solidFill>
                  <a:schemeClr val="lt1"/>
                </a:solidFill>
                <a:latin typeface="Quicksand"/>
                <a:ea typeface="Quicksand"/>
                <a:cs typeface="Quicksand"/>
                <a:sym typeface="Quicksand"/>
              </a:endParaRPr>
            </a:p>
          </p:txBody>
        </p:sp>
        <p:sp>
          <p:nvSpPr>
            <p:cNvPr id="13" name="Google Shape;1084;p44">
              <a:extLst>
                <a:ext uri="{FF2B5EF4-FFF2-40B4-BE49-F238E27FC236}">
                  <a16:creationId xmlns:a16="http://schemas.microsoft.com/office/drawing/2014/main" id="{EC92B4AF-BBAB-4B33-9BED-DD2B023389D1}"/>
                </a:ext>
              </a:extLst>
            </p:cNvPr>
            <p:cNvSpPr/>
            <p:nvPr/>
          </p:nvSpPr>
          <p:spPr>
            <a:xfrm>
              <a:off x="3780312" y="4500871"/>
              <a:ext cx="719100" cy="43992"/>
            </a:xfrm>
            <a:prstGeom prst="ellipse">
              <a:avLst/>
            </a:prstGeom>
            <a:solidFill>
              <a:srgbClr val="30485C">
                <a:alpha val="1285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Quicksand"/>
                <a:ea typeface="Quicksand"/>
                <a:cs typeface="Quicksand"/>
                <a:sym typeface="Quicksand"/>
              </a:endParaRPr>
            </a:p>
          </p:txBody>
        </p:sp>
      </p:grpSp>
    </p:spTree>
    <p:extLst>
      <p:ext uri="{BB962C8B-B14F-4D97-AF65-F5344CB8AC3E}">
        <p14:creationId xmlns:p14="http://schemas.microsoft.com/office/powerpoint/2010/main" val="175711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Hyperparameter Tuning</a:t>
            </a:r>
            <a:endParaRPr dirty="0">
              <a:latin typeface="Quicksand" panose="020B0604020202020204" charset="0"/>
            </a:endParaRPr>
          </a:p>
        </p:txBody>
      </p:sp>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algn="just">
              <a:buFont typeface="Arial" panose="020B0604020202020204" pitchFamily="34" charset="0"/>
              <a:buChar char="•"/>
            </a:pPr>
            <a:r>
              <a:rPr lang="en-US" sz="1400" b="1" dirty="0">
                <a:solidFill>
                  <a:schemeClr val="tx2">
                    <a:lumMod val="10000"/>
                  </a:schemeClr>
                </a:solidFill>
              </a:rPr>
              <a:t>The best results on the validation dataset were received with the unconditional probability of the fact, that any news article is correct being equal to 0.59 and the true probability threshold being equal to 0.8</a:t>
            </a:r>
          </a:p>
          <a:p>
            <a:pPr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The ‘unconditional probability of any news article  being correct’ and ‘the true probability threshold’ are the global parameters that were tuned</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The true probability threshold is a value such that every article with a ‘probability of being true news article’ greater than the threshold is classified as a ‘true news article’ by the classifier, while all other articles are classified as ‘false news articles’</a:t>
            </a:r>
          </a:p>
          <a:p>
            <a:pPr marL="114300" indent="0" algn="just">
              <a:buNone/>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If the classifier does not recognize all of the words in a news article, it will report that it is unable to classify the article</a:t>
            </a:r>
          </a:p>
          <a:p>
            <a:pPr marL="114300" lvl="0" indent="0" algn="just">
              <a:buNone/>
            </a:pPr>
            <a:endParaRPr lang="en-US" sz="1400" b="1" dirty="0">
              <a:solidFill>
                <a:schemeClr val="tx2">
                  <a:lumMod val="10000"/>
                </a:schemeClr>
              </a:solidFill>
              <a:latin typeface="Quicksand" panose="020B0604020202020204" charset="0"/>
              <a:ea typeface="Cambria Math" panose="02040503050406030204" pitchFamily="18"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sp>
        <p:nvSpPr>
          <p:cNvPr id="14" name="Google Shape;1259;p48">
            <a:extLst>
              <a:ext uri="{FF2B5EF4-FFF2-40B4-BE49-F238E27FC236}">
                <a16:creationId xmlns:a16="http://schemas.microsoft.com/office/drawing/2014/main" id="{DB407A4D-0833-463E-A48C-6B8E96F62FF1}"/>
              </a:ext>
            </a:extLst>
          </p:cNvPr>
          <p:cNvSpPr/>
          <p:nvPr/>
        </p:nvSpPr>
        <p:spPr>
          <a:xfrm>
            <a:off x="6976488" y="249436"/>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4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Hyperparameter Tuning</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algn="just">
                  <a:buFont typeface="Arial" panose="020B0604020202020204" pitchFamily="34" charset="0"/>
                  <a:buChar char="•"/>
                </a:pPr>
                <a:r>
                  <a:rPr lang="en-US" sz="1400" b="1" dirty="0">
                    <a:solidFill>
                      <a:schemeClr val="tx2">
                        <a:lumMod val="10000"/>
                      </a:schemeClr>
                    </a:solidFill>
                  </a:rPr>
                  <a:t>The dataset was labelled as “mostly true”, “mostly false”, “mixture of true and false” and “no factual content”. </a:t>
                </a:r>
                <a:r>
                  <a:rPr lang="en-US" sz="1400" b="1" dirty="0">
                    <a:solidFill>
                      <a:schemeClr val="tx2">
                        <a:lumMod val="10000"/>
                      </a:schemeClr>
                    </a:solidFill>
                    <a:latin typeface="Quicksand" panose="020B0604020202020204" charset="0"/>
                    <a:ea typeface="Cambria Math" panose="02040503050406030204" pitchFamily="18" charset="0"/>
                  </a:rPr>
                  <a:t>There were words which were unrecognizable due to their absence in training set </a:t>
                </a:r>
                <a:r>
                  <a:rPr lang="en-US" sz="1400" b="1" dirty="0">
                    <a:solidFill>
                      <a:schemeClr val="tx2">
                        <a:lumMod val="10000"/>
                      </a:schemeClr>
                    </a:solidFill>
                  </a:rPr>
                  <a:t>For all such words it was decided to define the probability of the news article being fake given that it contains this word as 0.5</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algn="just">
                  <a:buFont typeface="Arial" panose="020B0604020202020204" pitchFamily="34" charset="0"/>
                  <a:buChar char="•"/>
                </a:pPr>
                <a14:m>
                  <m:oMath xmlns:m="http://schemas.openxmlformats.org/officeDocument/2006/math">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𝟏</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r>
                      <a:rPr lang="en-US" sz="1400" b="1" i="1" smtClean="0">
                        <a:solidFill>
                          <a:schemeClr val="tx2">
                            <a:lumMod val="10000"/>
                          </a:schemeClr>
                        </a:solidFill>
                        <a:latin typeface="Cambria Math" panose="02040503050406030204" pitchFamily="18" charset="0"/>
                        <a:ea typeface="Cambria Math" panose="02040503050406030204" pitchFamily="18" charset="0"/>
                      </a:rPr>
                      <m:t>𝒑</m:t>
                    </m:r>
                    <m:r>
                      <a:rPr lang="en-US" sz="1400" b="1" i="1" smtClean="0">
                        <a:solidFill>
                          <a:schemeClr val="tx2">
                            <a:lumMod val="10000"/>
                          </a:schemeClr>
                        </a:solidFill>
                        <a:latin typeface="Cambria Math" panose="02040503050406030204" pitchFamily="18" charset="0"/>
                        <a:ea typeface="Cambria Math" panose="02040503050406030204" pitchFamily="18" charset="0"/>
                      </a:rPr>
                      <m:t>𝟐</m:t>
                    </m:r>
                    <m:r>
                      <a:rPr lang="en-US" sz="1400" b="1" i="1" smtClean="0">
                        <a:solidFill>
                          <a:schemeClr val="tx2">
                            <a:lumMod val="10000"/>
                          </a:schemeClr>
                        </a:solidFill>
                        <a:latin typeface="Cambria Math" panose="02040503050406030204" pitchFamily="18" charset="0"/>
                        <a:ea typeface="Cambria Math" panose="02040503050406030204" pitchFamily="18" charset="0"/>
                      </a:rPr>
                      <m:t>)</m:t>
                    </m:r>
                  </m:oMath>
                </a14:m>
                <a:r>
                  <a:rPr lang="en-US" sz="1400" b="1" dirty="0">
                    <a:solidFill>
                      <a:schemeClr val="tx2">
                        <a:lumMod val="10000"/>
                      </a:schemeClr>
                    </a:solidFill>
                    <a:ea typeface="Cambria Math" panose="02040503050406030204" pitchFamily="18" charset="0"/>
                  </a:rPr>
                  <a:t> is computationally unstable if calculated directly. </a:t>
                </a:r>
                <a:r>
                  <a:rPr lang="en-US" sz="1400" b="1" dirty="0">
                    <a:solidFill>
                      <a:schemeClr val="tx2">
                        <a:lumMod val="10000"/>
                      </a:schemeClr>
                    </a:solidFill>
                  </a:rPr>
                  <a:t>p1 and p2 can be calculated in more stable way using logarithms and exponentiation to obtain proper results</a:t>
                </a:r>
                <a:endParaRPr lang="en-US" sz="1400" b="1" dirty="0">
                  <a:solidFill>
                    <a:schemeClr val="tx2">
                      <a:lumMod val="10000"/>
                    </a:schemeClr>
                  </a:solidFill>
                  <a:latin typeface="Quicksand" panose="020B0604020202020204" charset="0"/>
                  <a:ea typeface="Cambria Math" panose="02040503050406030204" pitchFamily="18" charset="0"/>
                </a:endParaRPr>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930338"/>
                <a:ext cx="8431039" cy="3819511"/>
              </a:xfrm>
              <a:prstGeom prst="rect">
                <a:avLst/>
              </a:prstGeom>
              <a:blipFill>
                <a:blip r:embed="rId3"/>
                <a:stretch>
                  <a:fillRect l="-145" t="-319" r="-1228"/>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sp>
        <p:nvSpPr>
          <p:cNvPr id="14" name="Google Shape;1259;p48">
            <a:extLst>
              <a:ext uri="{FF2B5EF4-FFF2-40B4-BE49-F238E27FC236}">
                <a16:creationId xmlns:a16="http://schemas.microsoft.com/office/drawing/2014/main" id="{DB407A4D-0833-463E-A48C-6B8E96F62FF1}"/>
              </a:ext>
            </a:extLst>
          </p:cNvPr>
          <p:cNvSpPr/>
          <p:nvPr/>
        </p:nvSpPr>
        <p:spPr>
          <a:xfrm>
            <a:off x="6976488" y="249436"/>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32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Result and Conclusion</a:t>
            </a:r>
            <a:endParaRPr dirty="0">
              <a:latin typeface="Quicksand" panose="020B0604020202020204" charset="0"/>
            </a:endParaRPr>
          </a:p>
        </p:txBody>
      </p:sp>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Out of 927 news in the dataset only 46 were fake news i.e. 4.9% of the total which led to a slightly bit off target classification of fake news </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Out of 927 articles the classifier was unable to classify 228 articles as neither True or Fake</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graphicFrame>
        <p:nvGraphicFramePr>
          <p:cNvPr id="6" name="Google Shape;801;p25">
            <a:extLst>
              <a:ext uri="{FF2B5EF4-FFF2-40B4-BE49-F238E27FC236}">
                <a16:creationId xmlns:a16="http://schemas.microsoft.com/office/drawing/2014/main" id="{D04D3DC0-D09A-4E28-8C40-ACACF5F84ED5}"/>
              </a:ext>
            </a:extLst>
          </p:cNvPr>
          <p:cNvGraphicFramePr/>
          <p:nvPr>
            <p:extLst>
              <p:ext uri="{D42A27DB-BD31-4B8C-83A1-F6EECF244321}">
                <p14:modId xmlns:p14="http://schemas.microsoft.com/office/powerpoint/2010/main" val="2865504490"/>
              </p:ext>
            </p:extLst>
          </p:nvPr>
        </p:nvGraphicFramePr>
        <p:xfrm>
          <a:off x="1879231" y="1727514"/>
          <a:ext cx="5797476" cy="2074430"/>
        </p:xfrm>
        <a:graphic>
          <a:graphicData uri="http://schemas.openxmlformats.org/drawingml/2006/table">
            <a:tbl>
              <a:tblPr>
                <a:noFill/>
                <a:tableStyleId>{2B03CB37-95F9-485E-A174-E9CAC466BC3E}</a:tableStyleId>
              </a:tblPr>
              <a:tblGrid>
                <a:gridCol w="1491290">
                  <a:extLst>
                    <a:ext uri="{9D8B030D-6E8A-4147-A177-3AD203B41FA5}">
                      <a16:colId xmlns:a16="http://schemas.microsoft.com/office/drawing/2014/main" val="20000"/>
                    </a:ext>
                  </a:extLst>
                </a:gridCol>
                <a:gridCol w="1456660">
                  <a:extLst>
                    <a:ext uri="{9D8B030D-6E8A-4147-A177-3AD203B41FA5}">
                      <a16:colId xmlns:a16="http://schemas.microsoft.com/office/drawing/2014/main" val="20001"/>
                    </a:ext>
                  </a:extLst>
                </a:gridCol>
                <a:gridCol w="1339703">
                  <a:extLst>
                    <a:ext uri="{9D8B030D-6E8A-4147-A177-3AD203B41FA5}">
                      <a16:colId xmlns:a16="http://schemas.microsoft.com/office/drawing/2014/main" val="20002"/>
                    </a:ext>
                  </a:extLst>
                </a:gridCol>
                <a:gridCol w="1509823">
                  <a:extLst>
                    <a:ext uri="{9D8B030D-6E8A-4147-A177-3AD203B41FA5}">
                      <a16:colId xmlns:a16="http://schemas.microsoft.com/office/drawing/2014/main" val="20003"/>
                    </a:ext>
                  </a:extLst>
                </a:gridCol>
              </a:tblGrid>
              <a:tr h="505297">
                <a:tc>
                  <a:txBody>
                    <a:bodyPr/>
                    <a:lstStyle/>
                    <a:p>
                      <a:pPr marL="0" lvl="0" indent="0" algn="ctr" rtl="0">
                        <a:spcBef>
                          <a:spcPts val="0"/>
                        </a:spcBef>
                        <a:spcAft>
                          <a:spcPts val="0"/>
                        </a:spcAft>
                        <a:buNone/>
                      </a:pPr>
                      <a:r>
                        <a:rPr lang="en-US" sz="1400" b="0" dirty="0">
                          <a:solidFill>
                            <a:schemeClr val="tx2">
                              <a:lumMod val="10000"/>
                            </a:schemeClr>
                          </a:solidFill>
                          <a:latin typeface="Quicksand"/>
                          <a:ea typeface="Quicksand"/>
                          <a:cs typeface="Quicksand"/>
                          <a:sym typeface="Quicksand"/>
                        </a:rPr>
                        <a:t>News Article Type</a:t>
                      </a:r>
                      <a:endParaRPr sz="1400" b="0" dirty="0">
                        <a:solidFill>
                          <a:schemeClr val="tx2">
                            <a:lumMod val="10000"/>
                          </a:schemeClr>
                        </a:solidFill>
                        <a:latin typeface="Quicksand"/>
                        <a:ea typeface="Quicksand"/>
                        <a:cs typeface="Quicksand"/>
                        <a:sym typeface="Quicksand"/>
                      </a:endParaRPr>
                    </a:p>
                  </a:txBody>
                  <a:tcPr marL="91425" marR="91425" marT="68575" marB="68575" anchor="ctr">
                    <a:lnL w="19050"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400" b="0" dirty="0">
                          <a:solidFill>
                            <a:schemeClr val="tx2">
                              <a:lumMod val="10000"/>
                            </a:schemeClr>
                          </a:solidFill>
                          <a:latin typeface="Quicksand"/>
                          <a:ea typeface="Quicksand"/>
                          <a:cs typeface="Quicksand"/>
                          <a:sym typeface="Quicksand"/>
                        </a:rPr>
                        <a:t>Total No. of News </a:t>
                      </a:r>
                      <a:endParaRPr sz="1400" b="0"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400" b="0" dirty="0">
                          <a:solidFill>
                            <a:schemeClr val="tx2">
                              <a:lumMod val="10000"/>
                            </a:schemeClr>
                          </a:solidFill>
                          <a:latin typeface="Quicksand"/>
                          <a:ea typeface="Quicksand"/>
                          <a:cs typeface="Quicksand"/>
                          <a:sym typeface="Quicksand"/>
                        </a:rPr>
                        <a:t>Correctly Classified News</a:t>
                      </a:r>
                      <a:endParaRPr sz="1400" b="0"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400" b="0" dirty="0">
                          <a:solidFill>
                            <a:schemeClr val="tx2">
                              <a:lumMod val="10000"/>
                            </a:schemeClr>
                          </a:solidFill>
                          <a:latin typeface="Quicksand"/>
                          <a:ea typeface="Quicksand"/>
                          <a:cs typeface="Quicksand"/>
                          <a:sym typeface="Quicksand"/>
                        </a:rPr>
                        <a:t>Classification Accuracy</a:t>
                      </a:r>
                      <a:endParaRPr sz="1400" b="0"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432400">
                <a:tc>
                  <a:txBody>
                    <a:bodyPr/>
                    <a:lstStyle/>
                    <a:p>
                      <a:pPr marL="0" lvl="0" indent="0" algn="ctr" rtl="0">
                        <a:spcBef>
                          <a:spcPts val="0"/>
                        </a:spcBef>
                        <a:spcAft>
                          <a:spcPts val="0"/>
                        </a:spcAft>
                        <a:buNone/>
                      </a:pPr>
                      <a:r>
                        <a:rPr lang="en" sz="1400" dirty="0">
                          <a:solidFill>
                            <a:schemeClr val="tx2">
                              <a:lumMod val="10000"/>
                            </a:schemeClr>
                          </a:solidFill>
                          <a:latin typeface="Quicksand"/>
                          <a:ea typeface="Quicksand"/>
                          <a:cs typeface="Quicksand"/>
                          <a:sym typeface="Quicksand"/>
                        </a:rPr>
                        <a:t>True</a:t>
                      </a:r>
                      <a:endParaRPr sz="1400" dirty="0">
                        <a:solidFill>
                          <a:schemeClr val="tx2">
                            <a:lumMod val="10000"/>
                          </a:schemeClr>
                        </a:solidFill>
                        <a:latin typeface="Quicksand"/>
                        <a:ea typeface="Quicksand"/>
                        <a:cs typeface="Quicksand"/>
                        <a:sym typeface="Quicksand"/>
                      </a:endParaRPr>
                    </a:p>
                  </a:txBody>
                  <a:tcPr marL="91425" marR="91425" marT="68575" marB="68575" anchor="ctr">
                    <a:lnL w="19050"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881</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666</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75.59%</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32400">
                <a:tc>
                  <a:txBody>
                    <a:bodyPr/>
                    <a:lstStyle/>
                    <a:p>
                      <a:pPr marL="0" lvl="0" indent="0" algn="ctr" rtl="0">
                        <a:spcBef>
                          <a:spcPts val="0"/>
                        </a:spcBef>
                        <a:spcAft>
                          <a:spcPts val="0"/>
                        </a:spcAft>
                        <a:buNone/>
                      </a:pPr>
                      <a:r>
                        <a:rPr lang="en" sz="1400" dirty="0">
                          <a:solidFill>
                            <a:schemeClr val="tx2">
                              <a:lumMod val="10000"/>
                            </a:schemeClr>
                          </a:solidFill>
                          <a:latin typeface="Quicksand"/>
                          <a:ea typeface="Quicksand"/>
                          <a:cs typeface="Quicksand"/>
                          <a:sym typeface="Quicksand"/>
                        </a:rPr>
                        <a:t>Fake</a:t>
                      </a:r>
                      <a:endParaRPr sz="1400" dirty="0">
                        <a:solidFill>
                          <a:schemeClr val="tx2">
                            <a:lumMod val="10000"/>
                          </a:schemeClr>
                        </a:solidFill>
                        <a:latin typeface="Quicksand"/>
                        <a:ea typeface="Quicksand"/>
                        <a:cs typeface="Quicksand"/>
                        <a:sym typeface="Quicksand"/>
                      </a:endParaRPr>
                    </a:p>
                  </a:txBody>
                  <a:tcPr marL="91425" marR="91425" marT="68575" marB="68575" anchor="ctr">
                    <a:lnL w="19050"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46</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33</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71.73%</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32400">
                <a:tc>
                  <a:txBody>
                    <a:bodyPr/>
                    <a:lstStyle/>
                    <a:p>
                      <a:pPr marL="0" lvl="0" indent="0" algn="ctr" rtl="0">
                        <a:spcBef>
                          <a:spcPts val="0"/>
                        </a:spcBef>
                        <a:spcAft>
                          <a:spcPts val="0"/>
                        </a:spcAft>
                        <a:buNone/>
                      </a:pPr>
                      <a:r>
                        <a:rPr lang="en" sz="1400" dirty="0">
                          <a:solidFill>
                            <a:schemeClr val="tx2">
                              <a:lumMod val="10000"/>
                            </a:schemeClr>
                          </a:solidFill>
                          <a:latin typeface="Quicksand"/>
                          <a:ea typeface="Quicksand"/>
                          <a:cs typeface="Quicksand"/>
                          <a:sym typeface="Quicksand"/>
                        </a:rPr>
                        <a:t>Total</a:t>
                      </a:r>
                      <a:endParaRPr sz="1400" dirty="0">
                        <a:solidFill>
                          <a:schemeClr val="tx2">
                            <a:lumMod val="10000"/>
                          </a:schemeClr>
                        </a:solidFill>
                        <a:latin typeface="Quicksand"/>
                        <a:ea typeface="Quicksand"/>
                        <a:cs typeface="Quicksand"/>
                        <a:sym typeface="Quicksand"/>
                      </a:endParaRPr>
                    </a:p>
                  </a:txBody>
                  <a:tcPr marL="91425" marR="91425" marT="68575" marB="68575" anchor="ctr">
                    <a:lnL w="19050"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927</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699</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tx2">
                              <a:lumMod val="10000"/>
                            </a:schemeClr>
                          </a:solidFill>
                          <a:latin typeface="Quicksand"/>
                          <a:ea typeface="Quicksand"/>
                          <a:cs typeface="Quicksand"/>
                          <a:sym typeface="Quicksand"/>
                        </a:rPr>
                        <a:t>75.40%</a:t>
                      </a:r>
                      <a:endParaRPr sz="1800" b="1" dirty="0">
                        <a:solidFill>
                          <a:schemeClr val="tx2">
                            <a:lumMod val="10000"/>
                          </a:schemeClr>
                        </a:solidFill>
                        <a:latin typeface="Quicksand"/>
                        <a:ea typeface="Quicksand"/>
                        <a:cs typeface="Quicksand"/>
                        <a:sym typeface="Quicksand"/>
                      </a:endParaRPr>
                    </a:p>
                  </a:txBody>
                  <a:tcPr marL="91425" marR="91425" marT="68575" marB="68575" anchor="ctr">
                    <a:lnL w="9525"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 name="Google Shape;1251;p48">
            <a:extLst>
              <a:ext uri="{FF2B5EF4-FFF2-40B4-BE49-F238E27FC236}">
                <a16:creationId xmlns:a16="http://schemas.microsoft.com/office/drawing/2014/main" id="{0BCFCBC8-56A9-417C-B0D0-F21A44AF7167}"/>
              </a:ext>
            </a:extLst>
          </p:cNvPr>
          <p:cNvSpPr/>
          <p:nvPr/>
        </p:nvSpPr>
        <p:spPr>
          <a:xfrm>
            <a:off x="6867286" y="166807"/>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91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Result and Conclusion</a:t>
            </a:r>
            <a:endParaRPr dirty="0">
              <a:latin typeface="Quicksand" panose="020B0604020202020204" charset="0"/>
            </a:endParaRPr>
          </a:p>
        </p:txBody>
      </p:sp>
      <p:sp>
        <p:nvSpPr>
          <p:cNvPr id="729" name="Google Shape;729;p18"/>
          <p:cNvSpPr txBox="1">
            <a:spLocks noGrp="1"/>
          </p:cNvSpPr>
          <p:nvPr>
            <p:ph type="body" idx="1"/>
          </p:nvPr>
        </p:nvSpPr>
        <p:spPr>
          <a:xfrm>
            <a:off x="356455" y="1226424"/>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rPr>
              <a:t>When the classifier classifies the news article as fake the result is considered positive</a:t>
            </a:r>
          </a:p>
          <a:p>
            <a:pPr lvl="0" algn="just">
              <a:buFont typeface="Arial" panose="020B0604020202020204" pitchFamily="34" charset="0"/>
              <a:buChar char="•"/>
            </a:pPr>
            <a:r>
              <a:rPr lang="en-US" sz="1400" b="1" dirty="0">
                <a:solidFill>
                  <a:schemeClr val="tx2">
                    <a:lumMod val="10000"/>
                  </a:schemeClr>
                </a:solidFill>
              </a:rPr>
              <a:t>Number of false positive examples is the number of news articles incorrectly classified as fake</a:t>
            </a:r>
          </a:p>
          <a:p>
            <a:pPr lvl="0" algn="just">
              <a:buFont typeface="Arial" panose="020B0604020202020204" pitchFamily="34" charset="0"/>
              <a:buChar char="•"/>
            </a:pPr>
            <a:r>
              <a:rPr lang="en-US" sz="1400" b="1" dirty="0">
                <a:solidFill>
                  <a:schemeClr val="tx2">
                    <a:lumMod val="10000"/>
                  </a:schemeClr>
                </a:solidFill>
              </a:rPr>
              <a:t>Number of true negative examples is the number of news articles, correctly classified as true</a:t>
            </a:r>
          </a:p>
          <a:p>
            <a:pPr lvl="0" algn="just">
              <a:buFont typeface="Arial" panose="020B0604020202020204" pitchFamily="34" charset="0"/>
              <a:buChar char="•"/>
            </a:pPr>
            <a:r>
              <a:rPr lang="en-US" sz="1400" b="1" dirty="0">
                <a:solidFill>
                  <a:schemeClr val="tx2">
                    <a:lumMod val="10000"/>
                  </a:schemeClr>
                </a:solidFill>
              </a:rPr>
              <a:t>Number of false negative examples is the number of news articles incorrectly classified as true</a:t>
            </a:r>
          </a:p>
          <a:p>
            <a:pPr lvl="0" algn="just">
              <a:buFont typeface="Arial" panose="020B0604020202020204" pitchFamily="34" charset="0"/>
              <a:buChar char="•"/>
            </a:pPr>
            <a:r>
              <a:rPr lang="en-IN" sz="1400" b="1" dirty="0">
                <a:solidFill>
                  <a:schemeClr val="tx2">
                    <a:lumMod val="10000"/>
                  </a:schemeClr>
                </a:solidFill>
              </a:rPr>
              <a:t>Precision = </a:t>
            </a:r>
            <a:r>
              <a:rPr lang="en-IN" sz="1400" b="1" dirty="0" err="1">
                <a:solidFill>
                  <a:schemeClr val="tx2">
                    <a:lumMod val="10000"/>
                  </a:schemeClr>
                </a:solidFill>
              </a:rPr>
              <a:t>tp</a:t>
            </a:r>
            <a:r>
              <a:rPr lang="en-IN" sz="1400" b="1" dirty="0">
                <a:solidFill>
                  <a:schemeClr val="tx2">
                    <a:lumMod val="10000"/>
                  </a:schemeClr>
                </a:solidFill>
              </a:rPr>
              <a:t> / (</a:t>
            </a:r>
            <a:r>
              <a:rPr lang="en-IN" sz="1400" b="1" dirty="0" err="1">
                <a:solidFill>
                  <a:schemeClr val="tx2">
                    <a:lumMod val="10000"/>
                  </a:schemeClr>
                </a:solidFill>
              </a:rPr>
              <a:t>tp</a:t>
            </a:r>
            <a:r>
              <a:rPr lang="en-IN" sz="1400" b="1" dirty="0">
                <a:solidFill>
                  <a:schemeClr val="tx2">
                    <a:lumMod val="10000"/>
                  </a:schemeClr>
                </a:solidFill>
              </a:rPr>
              <a:t> + </a:t>
            </a:r>
            <a:r>
              <a:rPr lang="en-IN" sz="1400" b="1" dirty="0" err="1">
                <a:solidFill>
                  <a:schemeClr val="tx2">
                    <a:lumMod val="10000"/>
                  </a:schemeClr>
                </a:solidFill>
              </a:rPr>
              <a:t>fp</a:t>
            </a:r>
            <a:r>
              <a:rPr lang="en-IN" sz="1400" b="1" dirty="0">
                <a:solidFill>
                  <a:schemeClr val="tx2">
                    <a:lumMod val="10000"/>
                  </a:schemeClr>
                </a:solidFill>
              </a:rPr>
              <a:t>);  </a:t>
            </a:r>
            <a:r>
              <a:rPr lang="en-US" sz="1400" b="1" dirty="0" err="1">
                <a:solidFill>
                  <a:schemeClr val="tx2">
                    <a:lumMod val="10000"/>
                  </a:schemeClr>
                </a:solidFill>
              </a:rPr>
              <a:t>tp</a:t>
            </a:r>
            <a:r>
              <a:rPr lang="en-US" sz="1400" b="1" dirty="0">
                <a:solidFill>
                  <a:schemeClr val="tx2">
                    <a:lumMod val="10000"/>
                  </a:schemeClr>
                </a:solidFill>
              </a:rPr>
              <a:t> – number of true positive examples; </a:t>
            </a:r>
            <a:r>
              <a:rPr lang="en-US" sz="1400" b="1" dirty="0" err="1">
                <a:solidFill>
                  <a:schemeClr val="tx2">
                    <a:lumMod val="10000"/>
                  </a:schemeClr>
                </a:solidFill>
              </a:rPr>
              <a:t>fp</a:t>
            </a:r>
            <a:r>
              <a:rPr lang="en-US" sz="1400" b="1" dirty="0">
                <a:solidFill>
                  <a:schemeClr val="tx2">
                    <a:lumMod val="10000"/>
                  </a:schemeClr>
                </a:solidFill>
              </a:rPr>
              <a:t> – number of false positive examples</a:t>
            </a: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The precision comes out to be 0.71</a:t>
            </a: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7" name="Google Shape;1251;p48">
            <a:extLst>
              <a:ext uri="{FF2B5EF4-FFF2-40B4-BE49-F238E27FC236}">
                <a16:creationId xmlns:a16="http://schemas.microsoft.com/office/drawing/2014/main" id="{0BCFCBC8-56A9-417C-B0D0-F21A44AF7167}"/>
              </a:ext>
            </a:extLst>
          </p:cNvPr>
          <p:cNvSpPr/>
          <p:nvPr/>
        </p:nvSpPr>
        <p:spPr>
          <a:xfrm>
            <a:off x="6867286" y="166807"/>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65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Result and Conclusion</a:t>
            </a:r>
            <a:endParaRPr dirty="0">
              <a:latin typeface="Quicksand" panose="020B0604020202020204" charset="0"/>
            </a:endParaRPr>
          </a:p>
        </p:txBody>
      </p:sp>
      <p:sp>
        <p:nvSpPr>
          <p:cNvPr id="729" name="Google Shape;729;p18"/>
          <p:cNvSpPr txBox="1">
            <a:spLocks noGrp="1"/>
          </p:cNvSpPr>
          <p:nvPr>
            <p:ph type="body" idx="1"/>
          </p:nvPr>
        </p:nvSpPr>
        <p:spPr>
          <a:xfrm>
            <a:off x="356455" y="1226424"/>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The performance of the classifier can be improved :  </a:t>
            </a:r>
            <a:endParaRPr lang="en-US" sz="1600" b="1" dirty="0">
              <a:solidFill>
                <a:schemeClr val="tx2">
                  <a:lumMod val="10000"/>
                </a:schemeClr>
              </a:solidFill>
              <a:latin typeface="Quicksand" panose="020B0604020202020204" charset="0"/>
              <a:ea typeface="Cambria Math" panose="02040503050406030204" pitchFamily="18" charset="0"/>
            </a:endParaRPr>
          </a:p>
          <a:p>
            <a:pPr lvl="1" algn="just">
              <a:lnSpc>
                <a:spcPct val="100000"/>
              </a:lnSpc>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1"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Increasing the Dataset</a:t>
            </a:r>
          </a:p>
          <a:p>
            <a:pPr lvl="1"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Increasing the length of the news articles</a:t>
            </a:r>
          </a:p>
          <a:p>
            <a:pPr lvl="1"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Removing stop words</a:t>
            </a:r>
          </a:p>
          <a:p>
            <a:pPr lvl="1"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Stemming</a:t>
            </a:r>
          </a:p>
          <a:p>
            <a:pPr lvl="1"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Considering rare words separately</a:t>
            </a:r>
          </a:p>
          <a:p>
            <a:pPr lvl="0" algn="just">
              <a:buFont typeface="Arial" panose="020B0604020202020204" pitchFamily="34" charset="0"/>
              <a:buChar char="•"/>
            </a:pPr>
            <a:endParaRPr lang="en-US" sz="1400" b="1" dirty="0">
              <a:solidFill>
                <a:schemeClr val="tx2">
                  <a:lumMod val="10000"/>
                </a:schemeClr>
              </a:solidFill>
              <a:latin typeface="Quicksand" panose="020B0604020202020204" charset="0"/>
              <a:ea typeface="Cambria Math" panose="02040503050406030204" pitchFamily="18" charset="0"/>
            </a:endParaRPr>
          </a:p>
          <a:p>
            <a:pPr lvl="0" algn="just">
              <a:buFont typeface="Arial" panose="020B0604020202020204" pitchFamily="34" charset="0"/>
              <a:buChar char="•"/>
            </a:pPr>
            <a:r>
              <a:rPr lang="en-US" sz="1400" b="1" dirty="0">
                <a:solidFill>
                  <a:schemeClr val="tx2">
                    <a:lumMod val="10000"/>
                  </a:schemeClr>
                </a:solidFill>
                <a:latin typeface="Quicksand" panose="020B0604020202020204" charset="0"/>
                <a:ea typeface="Cambria Math" panose="02040503050406030204" pitchFamily="18" charset="0"/>
              </a:rPr>
              <a:t>The result suggests that the classification was a success and can be improves by taking few fields into consideration</a:t>
            </a: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sp>
        <p:nvSpPr>
          <p:cNvPr id="7" name="Google Shape;1251;p48">
            <a:extLst>
              <a:ext uri="{FF2B5EF4-FFF2-40B4-BE49-F238E27FC236}">
                <a16:creationId xmlns:a16="http://schemas.microsoft.com/office/drawing/2014/main" id="{0BCFCBC8-56A9-417C-B0D0-F21A44AF7167}"/>
              </a:ext>
            </a:extLst>
          </p:cNvPr>
          <p:cNvSpPr/>
          <p:nvPr/>
        </p:nvSpPr>
        <p:spPr>
          <a:xfrm>
            <a:off x="6867286" y="166807"/>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76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239206" y="2874790"/>
            <a:ext cx="8665535" cy="7848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IN" sz="1600" dirty="0" err="1">
                <a:solidFill>
                  <a:schemeClr val="tx1">
                    <a:lumMod val="50000"/>
                  </a:schemeClr>
                </a:solidFill>
              </a:rPr>
              <a:t>Mykhailo</a:t>
            </a:r>
            <a:r>
              <a:rPr lang="en-IN" sz="1600" dirty="0">
                <a:solidFill>
                  <a:schemeClr val="tx1">
                    <a:lumMod val="50000"/>
                  </a:schemeClr>
                </a:solidFill>
              </a:rPr>
              <a:t> </a:t>
            </a:r>
            <a:r>
              <a:rPr lang="en-IN" sz="1600" dirty="0" err="1">
                <a:solidFill>
                  <a:schemeClr val="tx1">
                    <a:lumMod val="50000"/>
                  </a:schemeClr>
                </a:solidFill>
              </a:rPr>
              <a:t>Granik</a:t>
            </a:r>
            <a:r>
              <a:rPr lang="en-IN" sz="1600" dirty="0">
                <a:solidFill>
                  <a:schemeClr val="tx1">
                    <a:lumMod val="50000"/>
                  </a:schemeClr>
                </a:solidFill>
              </a:rPr>
              <a:t>, Volodymyr </a:t>
            </a:r>
            <a:r>
              <a:rPr lang="en-IN" sz="1600" dirty="0" err="1">
                <a:solidFill>
                  <a:schemeClr val="tx1">
                    <a:lumMod val="50000"/>
                  </a:schemeClr>
                </a:solidFill>
              </a:rPr>
              <a:t>Mesyura</a:t>
            </a:r>
            <a:r>
              <a:rPr lang="en-IN" sz="1600" dirty="0">
                <a:solidFill>
                  <a:schemeClr val="tx1">
                    <a:lumMod val="50000"/>
                  </a:schemeClr>
                </a:solidFill>
              </a:rPr>
              <a:t>, </a:t>
            </a:r>
            <a:r>
              <a:rPr lang="en-IN" sz="1600" b="1" i="1" dirty="0">
                <a:solidFill>
                  <a:schemeClr val="tx1">
                    <a:lumMod val="50000"/>
                  </a:schemeClr>
                </a:solidFill>
              </a:rPr>
              <a:t>‘Fake News Detection Using Naïve Bayes Classifier’.</a:t>
            </a:r>
            <a:r>
              <a:rPr lang="en-IN" sz="1600" i="1" dirty="0">
                <a:solidFill>
                  <a:schemeClr val="tx1">
                    <a:lumMod val="50000"/>
                  </a:schemeClr>
                </a:solidFill>
              </a:rPr>
              <a:t> </a:t>
            </a:r>
            <a:r>
              <a:rPr lang="en-IN" sz="1600" dirty="0">
                <a:solidFill>
                  <a:schemeClr val="tx1">
                    <a:lumMod val="50000"/>
                  </a:schemeClr>
                </a:solidFill>
              </a:rPr>
              <a:t>2017 IEEE First Ukraine Conference on Electrical and Computer Engineering (UKRCON), 2017.</a:t>
            </a: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741" name="Google Shape;741;p19"/>
          <p:cNvSpPr txBox="1">
            <a:spLocks noGrp="1"/>
          </p:cNvSpPr>
          <p:nvPr>
            <p:ph type="ctrTitle" idx="4294967295"/>
          </p:nvPr>
        </p:nvSpPr>
        <p:spPr>
          <a:xfrm>
            <a:off x="1498174" y="1729631"/>
            <a:ext cx="6147600"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1400" dirty="0">
                <a:solidFill>
                  <a:schemeClr val="tx1">
                    <a:lumMod val="50000"/>
                  </a:schemeClr>
                </a:solidFill>
                <a:latin typeface="Quicksand" panose="020B0604020202020204" charset="0"/>
              </a:rPr>
              <a:t>REFERENCE</a:t>
            </a:r>
            <a:endParaRPr sz="1400" dirty="0">
              <a:solidFill>
                <a:schemeClr val="tx1">
                  <a:lumMod val="50000"/>
                </a:schemeClr>
              </a:solidFill>
            </a:endParaRPr>
          </a:p>
        </p:txBody>
      </p:sp>
      <p:sp>
        <p:nvSpPr>
          <p:cNvPr id="10" name="Google Shape;1257;p48">
            <a:extLst>
              <a:ext uri="{FF2B5EF4-FFF2-40B4-BE49-F238E27FC236}">
                <a16:creationId xmlns:a16="http://schemas.microsoft.com/office/drawing/2014/main" id="{549A112D-FE7E-4884-89FF-EE047186D272}"/>
              </a:ext>
            </a:extLst>
          </p:cNvPr>
          <p:cNvSpPr/>
          <p:nvPr/>
        </p:nvSpPr>
        <p:spPr>
          <a:xfrm>
            <a:off x="4017187" y="1118863"/>
            <a:ext cx="1109625" cy="10306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alpha val="0"/>
          </a:schemeClr>
        </a:solidFill>
        <a:effectLst/>
      </p:bgPr>
    </p:bg>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112300" y="1254949"/>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NAÏVE BAYES </a:t>
            </a:r>
            <a:endParaRPr dirty="0">
              <a:latin typeface="Quicksand" panose="020B0604020202020204" charset="0"/>
            </a:endParaRPr>
          </a:p>
        </p:txBody>
      </p:sp>
      <p:sp>
        <p:nvSpPr>
          <p:cNvPr id="717" name="Google Shape;717;p16"/>
          <p:cNvSpPr txBox="1">
            <a:spLocks noGrp="1"/>
          </p:cNvSpPr>
          <p:nvPr>
            <p:ph type="subTitle" idx="1"/>
          </p:nvPr>
        </p:nvSpPr>
        <p:spPr>
          <a:xfrm>
            <a:off x="2112300" y="2571750"/>
            <a:ext cx="4919400" cy="78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b="1" dirty="0">
              <a:solidFill>
                <a:schemeClr val="tx1">
                  <a:lumMod val="50000"/>
                </a:schemeClr>
              </a:solidFill>
            </a:endParaRPr>
          </a:p>
        </p:txBody>
      </p:sp>
    </p:spTree>
    <p:extLst>
      <p:ext uri="{BB962C8B-B14F-4D97-AF65-F5344CB8AC3E}">
        <p14:creationId xmlns:p14="http://schemas.microsoft.com/office/powerpoint/2010/main" val="971949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Shape 821"/>
        <p:cNvGrpSpPr/>
        <p:nvPr/>
      </p:nvGrpSpPr>
      <p:grpSpPr>
        <a:xfrm>
          <a:off x="0" y="0"/>
          <a:ext cx="0" cy="0"/>
          <a:chOff x="0" y="0"/>
          <a:chExt cx="0" cy="0"/>
        </a:xfrm>
      </p:grpSpPr>
      <p:sp>
        <p:nvSpPr>
          <p:cNvPr id="823" name="Google Shape;823;p27"/>
          <p:cNvSpPr txBox="1">
            <a:spLocks noGrp="1"/>
          </p:cNvSpPr>
          <p:nvPr>
            <p:ph type="subTitle" idx="4294967295"/>
          </p:nvPr>
        </p:nvSpPr>
        <p:spPr>
          <a:xfrm>
            <a:off x="685775" y="1169581"/>
            <a:ext cx="77724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9600" dirty="0">
                <a:solidFill>
                  <a:schemeClr val="tx1">
                    <a:lumMod val="75000"/>
                  </a:schemeClr>
                </a:solidFill>
                <a:latin typeface="Quicksand" panose="020B0604020202020204" charset="0"/>
              </a:rPr>
              <a:t>THANK </a:t>
            </a:r>
          </a:p>
          <a:p>
            <a:pPr marL="0" lvl="0" indent="0" algn="ctr" rtl="0">
              <a:lnSpc>
                <a:spcPct val="100000"/>
              </a:lnSpc>
              <a:spcBef>
                <a:spcPts val="600"/>
              </a:spcBef>
              <a:spcAft>
                <a:spcPts val="0"/>
              </a:spcAft>
              <a:buNone/>
            </a:pPr>
            <a:r>
              <a:rPr lang="en" sz="9600" dirty="0">
                <a:solidFill>
                  <a:schemeClr val="tx1">
                    <a:lumMod val="75000"/>
                  </a:schemeClr>
                </a:solidFill>
                <a:latin typeface="Quicksand" panose="020B0604020202020204" charset="0"/>
              </a:rPr>
              <a:t>YOU</a:t>
            </a:r>
            <a:endParaRPr sz="9600" dirty="0">
              <a:solidFill>
                <a:schemeClr val="tx1">
                  <a:lumMod val="75000"/>
                </a:schemeClr>
              </a:solidFill>
              <a:latin typeface="Quicksand" panose="020B0604020202020204" charset="0"/>
            </a:endParaRPr>
          </a:p>
        </p:txBody>
      </p:sp>
      <p:sp>
        <p:nvSpPr>
          <p:cNvPr id="824" name="Google Shape;824;p2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Google Shape;1223;p48">
            <a:extLst>
              <a:ext uri="{FF2B5EF4-FFF2-40B4-BE49-F238E27FC236}">
                <a16:creationId xmlns:a16="http://schemas.microsoft.com/office/drawing/2014/main" id="{89682E10-DCBB-48A5-A4C4-A4A09254FB2F}"/>
              </a:ext>
            </a:extLst>
          </p:cNvPr>
          <p:cNvSpPr/>
          <p:nvPr/>
        </p:nvSpPr>
        <p:spPr>
          <a:xfrm rot="16200000">
            <a:off x="2639141" y="-930734"/>
            <a:ext cx="4117459" cy="7520608"/>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754025" y="11675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Naïve Bayes Classifier Algorithm  </a:t>
            </a:r>
            <a:endParaRPr dirty="0">
              <a:latin typeface="Quicksand" panose="020B0604020202020204" charset="0"/>
            </a:endParaRPr>
          </a:p>
        </p:txBody>
      </p:sp>
      <p:sp>
        <p:nvSpPr>
          <p:cNvPr id="729" name="Google Shape;729;p18"/>
          <p:cNvSpPr txBox="1">
            <a:spLocks noGrp="1"/>
          </p:cNvSpPr>
          <p:nvPr>
            <p:ph type="body" idx="1"/>
          </p:nvPr>
        </p:nvSpPr>
        <p:spPr>
          <a:xfrm>
            <a:off x="356455" y="1157831"/>
            <a:ext cx="8431039" cy="3339742"/>
          </a:xfrm>
          <a:prstGeom prst="rect">
            <a:avLst/>
          </a:prstGeom>
        </p:spPr>
        <p:txBody>
          <a:bodyPr spcFirstLastPara="1" wrap="square" lIns="0" tIns="0" rIns="0" bIns="0" anchor="t" anchorCtr="0">
            <a:noAutofit/>
          </a:bodyPr>
          <a:lstStyle/>
          <a:p>
            <a:pPr lvl="0" algn="just" rtl="0">
              <a:spcBef>
                <a:spcPts val="600"/>
              </a:spcBef>
              <a:spcAft>
                <a:spcPts val="0"/>
              </a:spcAft>
              <a:buSzPts val="1800"/>
              <a:buFont typeface="Arial" panose="020B0604020202020204" pitchFamily="34" charset="0"/>
              <a:buChar char="•"/>
            </a:pPr>
            <a:r>
              <a:rPr lang="en-US" sz="1400" b="1" dirty="0">
                <a:solidFill>
                  <a:schemeClr val="tx2">
                    <a:lumMod val="10000"/>
                  </a:schemeClr>
                </a:solidFill>
                <a:latin typeface="Quicksand" panose="020B0604020202020204" charset="0"/>
              </a:rPr>
              <a:t>Naïve Bayes algorithm is a supervised learning algorithm, which is based on Bayes theorem and used for solving classification problems</a:t>
            </a: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algn="just">
              <a:buFont typeface="Arial" panose="020B0604020202020204" pitchFamily="34" charset="0"/>
              <a:buChar char="•"/>
            </a:pPr>
            <a:r>
              <a:rPr lang="en-US" sz="1400" b="1" dirty="0">
                <a:solidFill>
                  <a:schemeClr val="tx2">
                    <a:lumMod val="10000"/>
                  </a:schemeClr>
                </a:solidFill>
                <a:latin typeface="Quicksand" panose="020B0604020202020204" charset="0"/>
              </a:rPr>
              <a:t>The Naïve Bayes Classifier is a simple and effective classification method that aids in the development of fast machine learning models capable of making quick predictions</a:t>
            </a:r>
          </a:p>
          <a:p>
            <a:pPr algn="just">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algn="just">
              <a:buFont typeface="Arial" panose="020B0604020202020204" pitchFamily="34" charset="0"/>
              <a:buChar char="•"/>
            </a:pPr>
            <a:r>
              <a:rPr lang="en-US" sz="1400" b="1" dirty="0">
                <a:solidFill>
                  <a:schemeClr val="tx2">
                    <a:lumMod val="10000"/>
                  </a:schemeClr>
                </a:solidFill>
                <a:latin typeface="Quicksand" panose="020B0604020202020204" charset="0"/>
              </a:rPr>
              <a:t>The fundamental Naïve Bayes assumption is that each feature makes an independent and equal contribution to the outcome. </a:t>
            </a:r>
            <a:r>
              <a:rPr lang="en-US" sz="1400" b="1" dirty="0">
                <a:solidFill>
                  <a:srgbClr val="000000"/>
                </a:solidFill>
                <a:latin typeface="Quicksand" panose="020B0604020202020204" charset="0"/>
              </a:rPr>
              <a:t>O</a:t>
            </a:r>
            <a:r>
              <a:rPr lang="en-US" sz="1400" b="1" i="0" dirty="0">
                <a:solidFill>
                  <a:srgbClr val="000000"/>
                </a:solidFill>
                <a:effectLst/>
                <a:latin typeface="Quicksand" panose="020B0604020202020204" charset="0"/>
              </a:rPr>
              <a:t>ne particular feature in a class doesn’t affect the presence of another one</a:t>
            </a:r>
          </a:p>
          <a:p>
            <a:pPr marL="114300" lvl="0" indent="0" algn="just" rtl="0">
              <a:spcBef>
                <a:spcPts val="600"/>
              </a:spcBef>
              <a:spcAft>
                <a:spcPts val="0"/>
              </a:spcAft>
              <a:buSzPts val="1800"/>
              <a:buNone/>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r>
              <a:rPr lang="en-US" sz="1400" b="1" dirty="0">
                <a:solidFill>
                  <a:schemeClr val="tx2">
                    <a:lumMod val="10000"/>
                  </a:schemeClr>
                </a:solidFill>
                <a:latin typeface="Quicksand" panose="020B0604020202020204" charset="0"/>
              </a:rPr>
              <a:t>It is a probabilistic classifier, which means it predicts on the basis of the probability of an object</a:t>
            </a: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marL="114300" lvl="0" indent="0" algn="just" rtl="0">
              <a:spcBef>
                <a:spcPts val="600"/>
              </a:spcBef>
              <a:spcAft>
                <a:spcPts val="0"/>
              </a:spcAft>
              <a:buSzPts val="1800"/>
              <a:buNone/>
            </a:pPr>
            <a:endParaRPr lang="en-US" sz="1400" b="1" dirty="0">
              <a:solidFill>
                <a:schemeClr val="tx2">
                  <a:lumMod val="10000"/>
                </a:schemeClr>
              </a:solidFill>
              <a:latin typeface="Quicksand" panose="020B0604020202020204" charset="0"/>
            </a:endParaRPr>
          </a:p>
          <a:p>
            <a:pPr algn="just" fontAlgn="base">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marL="114300" indent="0" algn="just" fontAlgn="base">
              <a:buNone/>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sz="1400"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5" name="Google Shape;1212;p48">
            <a:extLst>
              <a:ext uri="{FF2B5EF4-FFF2-40B4-BE49-F238E27FC236}">
                <a16:creationId xmlns:a16="http://schemas.microsoft.com/office/drawing/2014/main" id="{6D18F635-C0ED-4B70-A203-FF70428FF5EE}"/>
              </a:ext>
            </a:extLst>
          </p:cNvPr>
          <p:cNvSpPr/>
          <p:nvPr/>
        </p:nvSpPr>
        <p:spPr>
          <a:xfrm>
            <a:off x="7741727" y="218945"/>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27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4" y="102554"/>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Bayes Theorem </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1157831"/>
                <a:ext cx="8431039" cy="3339742"/>
              </a:xfrm>
              <a:prstGeom prst="rect">
                <a:avLst/>
              </a:prstGeom>
            </p:spPr>
            <p:txBody>
              <a:bodyPr spcFirstLastPara="1" wrap="square" lIns="0" tIns="0" rIns="0" bIns="0" anchor="t" anchorCtr="0">
                <a:noAutofit/>
              </a:bodyPr>
              <a:lstStyle/>
              <a:p>
                <a:pPr marL="114300" indent="0" algn="just">
                  <a:buNone/>
                </a:pPr>
                <a:endParaRPr lang="en-US" sz="1400" b="1" dirty="0">
                  <a:solidFill>
                    <a:srgbClr val="000000"/>
                  </a:solidFill>
                  <a:latin typeface="Quicksand" panose="020B0604020202020204" charset="0"/>
                </a:endParaRPr>
              </a:p>
              <a:p>
                <a:pPr algn="just">
                  <a:buFont typeface="Arial" panose="020B0604020202020204" pitchFamily="34" charset="0"/>
                  <a:buChar char="•"/>
                </a:pPr>
                <a:r>
                  <a:rPr lang="en-US" sz="1400" b="1" dirty="0">
                    <a:solidFill>
                      <a:schemeClr val="tx2">
                        <a:lumMod val="10000"/>
                      </a:schemeClr>
                    </a:solidFill>
                    <a:latin typeface="Quicksand" panose="020B0604020202020204" charset="0"/>
                  </a:rPr>
                  <a:t>Bayes' theorem, also known as Bayes' Rule or Bayes' law, is a mathematical formula for calculating the probability of a hypothesis given prior information. It is determined by conditional probability</a:t>
                </a:r>
              </a:p>
              <a:p>
                <a:pPr algn="just">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algn="just">
                  <a:buFont typeface="Arial" panose="020B0604020202020204" pitchFamily="34" charset="0"/>
                  <a:buChar char="•"/>
                </a:pPr>
                <a:r>
                  <a:rPr lang="en-US" sz="1400" b="1" i="0" dirty="0">
                    <a:solidFill>
                      <a:srgbClr val="000000"/>
                    </a:solidFill>
                    <a:effectLst/>
                    <a:latin typeface="Quicksand" panose="020B0604020202020204" charset="0"/>
                  </a:rPr>
                  <a:t>The formula for Bayes' theorem is given as : </a:t>
                </a:r>
              </a:p>
              <a:p>
                <a:pPr algn="just">
                  <a:buFont typeface="Arial" panose="020B0604020202020204" pitchFamily="34" charset="0"/>
                  <a:buChar char="•"/>
                </a:pPr>
                <a:endParaRPr lang="en-US" sz="1400" b="1" i="0" dirty="0">
                  <a:solidFill>
                    <a:srgbClr val="000000"/>
                  </a:solidFill>
                  <a:effectLst/>
                  <a:latin typeface="Quicksand" panose="020B0604020202020204" charset="0"/>
                </a:endParaRPr>
              </a:p>
              <a:p>
                <a:pPr marL="114300" indent="0" algn="just">
                  <a:buNone/>
                </a:pPr>
                <a14:m>
                  <m:oMathPara xmlns:m="http://schemas.openxmlformats.org/officeDocument/2006/math">
                    <m:oMathParaPr>
                      <m:jc m:val="centerGroup"/>
                    </m:oMathParaPr>
                    <m:oMath xmlns:m="http://schemas.openxmlformats.org/officeDocument/2006/math">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𝑨</m:t>
                              </m:r>
                            </m:e>
                          </m:d>
                          <m:r>
                            <a:rPr lang="en-US" sz="1800" b="1" i="1" dirty="0" smtClean="0">
                              <a:solidFill>
                                <a:srgbClr val="000000"/>
                              </a:solidFill>
                              <a:effectLst/>
                              <a:latin typeface="Cambria Math" panose="02040503050406030204" pitchFamily="18" charset="0"/>
                              <a:ea typeface="Cambria Math" panose="02040503050406030204" pitchFamily="18" charset="0"/>
                            </a:rPr>
                            <m:t>𝑩</m:t>
                          </m:r>
                        </m:e>
                      </m:d>
                      <m:r>
                        <a:rPr lang="en-US" sz="1800" b="1" i="1" dirty="0" smtClean="0">
                          <a:solidFill>
                            <a:srgbClr val="000000"/>
                          </a:solidFill>
                          <a:effectLst/>
                          <a:latin typeface="Cambria Math" panose="02040503050406030204" pitchFamily="18" charset="0"/>
                          <a:ea typeface="Cambria Math" panose="02040503050406030204" pitchFamily="18" charset="0"/>
                        </a:rPr>
                        <m:t>=</m:t>
                      </m:r>
                      <m:f>
                        <m:fPr>
                          <m:ctrlPr>
                            <a:rPr lang="en-US" sz="1800" b="1" i="1" dirty="0" smtClean="0">
                              <a:solidFill>
                                <a:srgbClr val="000000"/>
                              </a:solidFill>
                              <a:effectLst/>
                              <a:latin typeface="Cambria Math" panose="02040503050406030204" pitchFamily="18" charset="0"/>
                              <a:ea typeface="Cambria Math" panose="02040503050406030204" pitchFamily="18" charset="0"/>
                            </a:rPr>
                          </m:ctrlPr>
                        </m:fPr>
                        <m:num>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𝑩</m:t>
                                  </m:r>
                                </m:e>
                              </m:d>
                              <m:r>
                                <a:rPr lang="en-US" sz="1800" b="1" i="1" dirty="0" smtClean="0">
                                  <a:solidFill>
                                    <a:srgbClr val="000000"/>
                                  </a:solidFill>
                                  <a:effectLst/>
                                  <a:latin typeface="Cambria Math" panose="02040503050406030204" pitchFamily="18" charset="0"/>
                                  <a:ea typeface="Cambria Math" panose="02040503050406030204" pitchFamily="18" charset="0"/>
                                </a:rPr>
                                <m:t>𝑨</m:t>
                              </m:r>
                            </m:e>
                          </m:d>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𝑨</m:t>
                              </m:r>
                            </m:e>
                          </m:d>
                        </m:num>
                        <m:den>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𝑩</m:t>
                              </m:r>
                            </m:e>
                          </m:d>
                        </m:den>
                      </m:f>
                    </m:oMath>
                  </m:oMathPara>
                </a14:m>
                <a:endParaRPr lang="en-US" sz="1800" b="1" i="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sz="1400" dirty="0"/>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1157831"/>
                <a:ext cx="8431039" cy="3339742"/>
              </a:xfrm>
              <a:prstGeom prst="rect">
                <a:avLst/>
              </a:prstGeom>
              <a:blipFill>
                <a:blip r:embed="rId3"/>
                <a:stretch>
                  <a:fillRect l="-145" r="-1228"/>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 name="Google Shape;1212;p48">
            <a:extLst>
              <a:ext uri="{FF2B5EF4-FFF2-40B4-BE49-F238E27FC236}">
                <a16:creationId xmlns:a16="http://schemas.microsoft.com/office/drawing/2014/main" id="{6D18F635-C0ED-4B70-A203-FF70428FF5EE}"/>
              </a:ext>
            </a:extLst>
          </p:cNvPr>
          <p:cNvSpPr/>
          <p:nvPr/>
        </p:nvSpPr>
        <p:spPr>
          <a:xfrm>
            <a:off x="6667838" y="152002"/>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13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4" y="97564"/>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Bayes Theorem</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1028936"/>
                <a:ext cx="8431039" cy="3339742"/>
              </a:xfrm>
              <a:prstGeom prst="rect">
                <a:avLst/>
              </a:prstGeom>
            </p:spPr>
            <p:txBody>
              <a:bodyPr spcFirstLastPara="1" wrap="square" lIns="0" tIns="0" rIns="0" bIns="0" anchor="t" anchorCtr="0">
                <a:noAutofit/>
              </a:bodyPr>
              <a:lstStyle/>
              <a:p>
                <a:pPr marL="114300" indent="0" algn="just">
                  <a:buNone/>
                </a:pPr>
                <a14:m>
                  <m:oMathPara xmlns:m="http://schemas.openxmlformats.org/officeDocument/2006/math">
                    <m:oMathParaPr>
                      <m:jc m:val="centerGroup"/>
                    </m:oMathParaPr>
                    <m:oMath xmlns:m="http://schemas.openxmlformats.org/officeDocument/2006/math">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𝑨</m:t>
                              </m:r>
                            </m:e>
                          </m:d>
                          <m:r>
                            <a:rPr lang="en-US" sz="1800" b="1" i="1" dirty="0" smtClean="0">
                              <a:solidFill>
                                <a:srgbClr val="000000"/>
                              </a:solidFill>
                              <a:effectLst/>
                              <a:latin typeface="Cambria Math" panose="02040503050406030204" pitchFamily="18" charset="0"/>
                              <a:ea typeface="Cambria Math" panose="02040503050406030204" pitchFamily="18" charset="0"/>
                            </a:rPr>
                            <m:t>𝑩</m:t>
                          </m:r>
                        </m:e>
                      </m:d>
                      <m:r>
                        <a:rPr lang="en-US" sz="1800" b="1" i="1" dirty="0" smtClean="0">
                          <a:solidFill>
                            <a:srgbClr val="000000"/>
                          </a:solidFill>
                          <a:effectLst/>
                          <a:latin typeface="Cambria Math" panose="02040503050406030204" pitchFamily="18" charset="0"/>
                          <a:ea typeface="Cambria Math" panose="02040503050406030204" pitchFamily="18" charset="0"/>
                        </a:rPr>
                        <m:t>=</m:t>
                      </m:r>
                      <m:f>
                        <m:fPr>
                          <m:ctrlPr>
                            <a:rPr lang="en-US" sz="1800" b="1" i="1" dirty="0" smtClean="0">
                              <a:solidFill>
                                <a:srgbClr val="000000"/>
                              </a:solidFill>
                              <a:effectLst/>
                              <a:latin typeface="Cambria Math" panose="02040503050406030204" pitchFamily="18" charset="0"/>
                              <a:ea typeface="Cambria Math" panose="02040503050406030204" pitchFamily="18" charset="0"/>
                            </a:rPr>
                          </m:ctrlPr>
                        </m:fPr>
                        <m:num>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𝑩</m:t>
                                  </m:r>
                                </m:e>
                              </m:d>
                              <m:r>
                                <a:rPr lang="en-US" sz="1800" b="1" i="1" dirty="0" smtClean="0">
                                  <a:solidFill>
                                    <a:srgbClr val="000000"/>
                                  </a:solidFill>
                                  <a:effectLst/>
                                  <a:latin typeface="Cambria Math" panose="02040503050406030204" pitchFamily="18" charset="0"/>
                                  <a:ea typeface="Cambria Math" panose="02040503050406030204" pitchFamily="18" charset="0"/>
                                </a:rPr>
                                <m:t>𝑨</m:t>
                              </m:r>
                            </m:e>
                          </m:d>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𝑨</m:t>
                              </m:r>
                            </m:e>
                          </m:d>
                        </m:num>
                        <m:den>
                          <m:r>
                            <a:rPr lang="en-US" sz="1800" b="1" i="1" dirty="0" smtClean="0">
                              <a:solidFill>
                                <a:srgbClr val="000000"/>
                              </a:solidFill>
                              <a:effectLst/>
                              <a:latin typeface="Cambria Math" panose="02040503050406030204" pitchFamily="18" charset="0"/>
                              <a:ea typeface="Cambria Math" panose="02040503050406030204" pitchFamily="18" charset="0"/>
                            </a:rPr>
                            <m:t>𝑷</m:t>
                          </m:r>
                          <m:d>
                            <m:dPr>
                              <m:ctrlPr>
                                <a:rPr lang="en-US" sz="1800" b="1" i="1" dirty="0" smtClean="0">
                                  <a:solidFill>
                                    <a:srgbClr val="000000"/>
                                  </a:solidFill>
                                  <a:effectLst/>
                                  <a:latin typeface="Cambria Math" panose="02040503050406030204" pitchFamily="18" charset="0"/>
                                  <a:ea typeface="Cambria Math" panose="02040503050406030204" pitchFamily="18" charset="0"/>
                                </a:rPr>
                              </m:ctrlPr>
                            </m:dPr>
                            <m:e>
                              <m:r>
                                <a:rPr lang="en-US" sz="1800" b="1" i="1" dirty="0" smtClean="0">
                                  <a:solidFill>
                                    <a:srgbClr val="000000"/>
                                  </a:solidFill>
                                  <a:effectLst/>
                                  <a:latin typeface="Cambria Math" panose="02040503050406030204" pitchFamily="18" charset="0"/>
                                  <a:ea typeface="Cambria Math" panose="02040503050406030204" pitchFamily="18" charset="0"/>
                                </a:rPr>
                                <m:t>𝑩</m:t>
                              </m:r>
                            </m:e>
                          </m:d>
                        </m:den>
                      </m:f>
                    </m:oMath>
                  </m:oMathPara>
                </a14:m>
                <a:endParaRPr lang="en-US" sz="1800" b="1" i="1" dirty="0">
                  <a:solidFill>
                    <a:srgbClr val="000000"/>
                  </a:solidFill>
                  <a:effectLst/>
                  <a:latin typeface="Cambria Math" panose="02040503050406030204" pitchFamily="18" charset="0"/>
                  <a:ea typeface="Cambria Math" panose="02040503050406030204" pitchFamily="18" charset="0"/>
                </a:endParaRPr>
              </a:p>
              <a:p>
                <a:pPr algn="just">
                  <a:lnSpc>
                    <a:spcPct val="200000"/>
                  </a:lnSpc>
                  <a:buFont typeface="Arial" panose="020B0604020202020204" pitchFamily="34" charset="0"/>
                  <a:buChar char="•"/>
                </a:pPr>
                <a:r>
                  <a:rPr lang="en-US" sz="1400" b="1" i="0" dirty="0">
                    <a:solidFill>
                      <a:schemeClr val="tx2">
                        <a:lumMod val="10000"/>
                      </a:schemeClr>
                    </a:solidFill>
                    <a:effectLst/>
                    <a:latin typeface="Quicksand" panose="020B0604020202020204" charset="0"/>
                  </a:rPr>
                  <a:t>P(A|B) is Posterior probability: Probability of hypothesis A on the observed event B</a:t>
                </a:r>
              </a:p>
              <a:p>
                <a:pPr marL="114300" indent="0" algn="just">
                  <a:buNone/>
                </a:pPr>
                <a:endParaRPr lang="en-US" sz="1400" b="1" i="0" dirty="0">
                  <a:solidFill>
                    <a:schemeClr val="tx2">
                      <a:lumMod val="10000"/>
                    </a:schemeClr>
                  </a:solidFill>
                  <a:effectLst/>
                  <a:latin typeface="Quicksand" panose="020B0604020202020204" charset="0"/>
                </a:endParaRPr>
              </a:p>
              <a:p>
                <a:pPr algn="just">
                  <a:buFont typeface="Arial" panose="020B0604020202020204" pitchFamily="34" charset="0"/>
                  <a:buChar char="•"/>
                </a:pPr>
                <a:r>
                  <a:rPr lang="en-US" sz="1400" b="1" i="0" dirty="0">
                    <a:solidFill>
                      <a:schemeClr val="tx2">
                        <a:lumMod val="10000"/>
                      </a:schemeClr>
                    </a:solidFill>
                    <a:effectLst/>
                    <a:latin typeface="Quicksand" panose="020B0604020202020204" charset="0"/>
                  </a:rPr>
                  <a:t>P(B|A) is Likelihood probability: Probability of the evidence given that the probability of a hypothesis is true</a:t>
                </a:r>
              </a:p>
              <a:p>
                <a:pPr marL="114300" indent="0" algn="just">
                  <a:buNone/>
                </a:pPr>
                <a:endParaRPr lang="en-US" sz="1400" b="1" dirty="0">
                  <a:solidFill>
                    <a:schemeClr val="tx2">
                      <a:lumMod val="10000"/>
                    </a:schemeClr>
                  </a:solidFill>
                  <a:latin typeface="Quicksand" panose="020B0604020202020204" charset="0"/>
                </a:endParaRPr>
              </a:p>
              <a:p>
                <a:pPr algn="just">
                  <a:buFont typeface="Arial" panose="020B0604020202020204" pitchFamily="34" charset="0"/>
                  <a:buChar char="•"/>
                </a:pPr>
                <a:r>
                  <a:rPr lang="en-US" sz="1400" b="1" i="0" dirty="0">
                    <a:solidFill>
                      <a:schemeClr val="tx2">
                        <a:lumMod val="10000"/>
                      </a:schemeClr>
                    </a:solidFill>
                    <a:effectLst/>
                    <a:latin typeface="Quicksand" panose="020B0604020202020204" charset="0"/>
                  </a:rPr>
                  <a:t>P(A) is Prior Probability: Probability of hypothesis before observing the evidence</a:t>
                </a:r>
              </a:p>
              <a:p>
                <a:pPr marL="114300" indent="0" algn="just">
                  <a:buNone/>
                </a:pPr>
                <a:endParaRPr lang="en-US" sz="1400" b="1" i="0" dirty="0">
                  <a:solidFill>
                    <a:schemeClr val="tx2">
                      <a:lumMod val="10000"/>
                    </a:schemeClr>
                  </a:solidFill>
                  <a:effectLst/>
                  <a:latin typeface="Quicksand" panose="020B0604020202020204" charset="0"/>
                </a:endParaRPr>
              </a:p>
              <a:p>
                <a:pPr algn="just">
                  <a:buFont typeface="Arial" panose="020B0604020202020204" pitchFamily="34" charset="0"/>
                  <a:buChar char="•"/>
                </a:pPr>
                <a:r>
                  <a:rPr lang="en-US" sz="1400" b="1" i="0" dirty="0">
                    <a:solidFill>
                      <a:schemeClr val="tx2">
                        <a:lumMod val="10000"/>
                      </a:schemeClr>
                    </a:solidFill>
                    <a:effectLst/>
                    <a:latin typeface="Quicksand" panose="020B0604020202020204" charset="0"/>
                  </a:rPr>
                  <a:t>P(B) is Marginal Probability: Probability of Evidence</a:t>
                </a:r>
              </a:p>
              <a:p>
                <a:pPr algn="just">
                  <a:buFont typeface="Arial" panose="020B0604020202020204" pitchFamily="34" charset="0"/>
                  <a:buChar char="•"/>
                </a:pPr>
                <a:endParaRPr lang="en-US" sz="1800" b="1" i="0" dirty="0">
                  <a:solidFill>
                    <a:srgbClr val="000000"/>
                  </a:solidFill>
                  <a:effectLst/>
                  <a:latin typeface="Cambria Math" panose="02040503050406030204" pitchFamily="18" charset="0"/>
                  <a:ea typeface="Cambria Math" panose="02040503050406030204" pitchFamily="18" charset="0"/>
                </a:endParaRPr>
              </a:p>
              <a:p>
                <a:pPr algn="just">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100" b="0" i="0" dirty="0">
                  <a:solidFill>
                    <a:srgbClr val="333333"/>
                  </a:solidFill>
                  <a:effectLst/>
                  <a:latin typeface="inter-regular"/>
                </a:endParaRPr>
              </a:p>
              <a:p>
                <a:pPr marL="114300" lvl="0" indent="0" algn="just" rtl="0">
                  <a:spcBef>
                    <a:spcPts val="600"/>
                  </a:spcBef>
                  <a:spcAft>
                    <a:spcPts val="0"/>
                  </a:spcAft>
                  <a:buSzPts val="1800"/>
                  <a:buNone/>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sz="1400" dirty="0"/>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1028936"/>
                <a:ext cx="8431039" cy="3339742"/>
              </a:xfrm>
              <a:prstGeom prst="rect">
                <a:avLst/>
              </a:prstGeom>
              <a:blipFill>
                <a:blip r:embed="rId3"/>
                <a:stretch>
                  <a:fillRect l="-145" r="-1228" b="-3285"/>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6689104" y="153802"/>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33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Mathematical Concept </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1028935"/>
                <a:ext cx="8431039" cy="3819511"/>
              </a:xfrm>
              <a:prstGeom prst="rect">
                <a:avLst/>
              </a:prstGeom>
            </p:spPr>
            <p:txBody>
              <a:bodyPr spcFirstLastPara="1" wrap="square" lIns="0" tIns="0" rIns="0" bIns="0" anchor="t" anchorCtr="0">
                <a:noAutofit/>
              </a:bodyPr>
              <a:lstStyle/>
              <a:p>
                <a:pPr marL="114300" indent="0" algn="just">
                  <a:buNone/>
                </a:pPr>
                <a14:m>
                  <m:oMathPara xmlns:m="http://schemas.openxmlformats.org/officeDocument/2006/math">
                    <m:oMathParaPr>
                      <m:jc m:val="centerGroup"/>
                    </m:oMathParaPr>
                    <m:oMath xmlns:m="http://schemas.openxmlformats.org/officeDocument/2006/math">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400" b="1" i="1" smtClean="0">
                                  <a:solidFill>
                                    <a:srgbClr val="000000"/>
                                  </a:solidFill>
                                  <a:effectLst/>
                                  <a:latin typeface="Cambria Math" panose="02040503050406030204" pitchFamily="18" charset="0"/>
                                  <a:ea typeface="Cambria Math" panose="02040503050406030204" pitchFamily="18" charset="0"/>
                                </a:rPr>
                              </m:ctrlPr>
                            </m:dPr>
                            <m:e>
                              <m:r>
                                <a:rPr lang="en-US" sz="1400" b="1" i="1" smtClean="0">
                                  <a:solidFill>
                                    <a:srgbClr val="000000"/>
                                  </a:solidFill>
                                  <a:effectLst/>
                                  <a:latin typeface="Cambria Math" panose="02040503050406030204" pitchFamily="18" charset="0"/>
                                  <a:ea typeface="Cambria Math" panose="02040503050406030204" pitchFamily="18" charset="0"/>
                                </a:rPr>
                                <m:t>𝒚</m:t>
                              </m:r>
                            </m:e>
                          </m:d>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𝟏</m:t>
                              </m:r>
                            </m:sub>
                          </m:sSub>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𝒏</m:t>
                              </m:r>
                            </m:sub>
                          </m:sSub>
                        </m:e>
                      </m:d>
                      <m:r>
                        <a:rPr lang="en-US" sz="1400" b="1" i="1" smtClean="0">
                          <a:solidFill>
                            <a:srgbClr val="000000"/>
                          </a:solidFill>
                          <a:effectLst/>
                          <a:latin typeface="Cambria Math" panose="02040503050406030204" pitchFamily="18" charset="0"/>
                          <a:ea typeface="Cambria Math" panose="02040503050406030204" pitchFamily="18" charset="0"/>
                        </a:rPr>
                        <m:t>=</m:t>
                      </m:r>
                      <m:f>
                        <m:fPr>
                          <m:ctrlPr>
                            <a:rPr lang="en-US" sz="1400" b="1" i="1" smtClean="0">
                              <a:solidFill>
                                <a:srgbClr val="000000"/>
                              </a:solidFill>
                              <a:effectLst/>
                              <a:latin typeface="Cambria Math" panose="02040503050406030204" pitchFamily="18" charset="0"/>
                              <a:ea typeface="Cambria Math" panose="02040503050406030204" pitchFamily="18" charset="0"/>
                            </a:rPr>
                          </m:ctrlPr>
                        </m:fPr>
                        <m:num>
                          <m:r>
                            <m:rPr>
                              <m:nor/>
                            </m:rPr>
                            <a:rPr lang="en-US" sz="1400" b="1" dirty="0">
                              <a:solidFill>
                                <a:srgbClr val="000000"/>
                              </a:solidFill>
                              <a:latin typeface="Cambria Math" panose="02040503050406030204" pitchFamily="18" charset="0"/>
                              <a:ea typeface="Cambria Math" panose="02040503050406030204" pitchFamily="18" charset="0"/>
                            </a:rPr>
                            <m:t> </m:t>
                          </m:r>
                          <m:r>
                            <a:rPr lang="en-US" sz="1400" b="1" i="1" dirty="0" smtClean="0">
                              <a:solidFill>
                                <a:srgbClr val="000000"/>
                              </a:solidFill>
                              <a:latin typeface="Cambria Math" panose="02040503050406030204" pitchFamily="18" charset="0"/>
                              <a:ea typeface="Cambria Math" panose="02040503050406030204" pitchFamily="18" charset="0"/>
                            </a:rPr>
                            <m:t>𝑷</m:t>
                          </m:r>
                          <m:d>
                            <m:dPr>
                              <m:ctrlPr>
                                <a:rPr lang="en-US" sz="1400" b="1" i="1" dirty="0" smtClean="0">
                                  <a:solidFill>
                                    <a:srgbClr val="000000"/>
                                  </a:solidFill>
                                  <a:latin typeface="Cambria Math" panose="02040503050406030204" pitchFamily="18" charset="0"/>
                                  <a:ea typeface="Cambria Math" panose="02040503050406030204" pitchFamily="18" charset="0"/>
                                </a:rPr>
                              </m:ctrlPr>
                            </m:dPr>
                            <m:e>
                              <m:r>
                                <a:rPr lang="en-US" sz="1400" b="1" i="1" dirty="0" smtClean="0">
                                  <a:solidFill>
                                    <a:srgbClr val="000000"/>
                                  </a:solidFill>
                                  <a:latin typeface="Cambria Math" panose="02040503050406030204" pitchFamily="18" charset="0"/>
                                  <a:ea typeface="Cambria Math" panose="02040503050406030204" pitchFamily="18" charset="0"/>
                                </a:rPr>
                                <m:t>𝒚</m:t>
                              </m:r>
                            </m:e>
                          </m:d>
                          <m:r>
                            <a:rPr lang="en-US" sz="1400" b="1" i="1" dirty="0" smtClean="0">
                              <a:solidFill>
                                <a:srgbClr val="000000"/>
                              </a:solidFill>
                              <a:latin typeface="Cambria Math" panose="02040503050406030204" pitchFamily="18" charset="0"/>
                              <a:ea typeface="Cambria Math" panose="02040503050406030204" pitchFamily="18" charset="0"/>
                            </a:rPr>
                            <m:t>𝑷</m:t>
                          </m:r>
                          <m:r>
                            <a:rPr lang="en-US" sz="1400" b="1" i="1" dirty="0" smtClean="0">
                              <a:solidFill>
                                <a:srgbClr val="000000"/>
                              </a:solidFill>
                              <a:latin typeface="Cambria Math" panose="02040503050406030204" pitchFamily="18" charset="0"/>
                              <a:ea typeface="Cambria Math" panose="02040503050406030204" pitchFamily="18" charset="0"/>
                            </a:rPr>
                            <m:t>(</m:t>
                          </m:r>
                          <m:sSub>
                            <m:sSubPr>
                              <m:ctrlPr>
                                <a:rPr lang="en-US" sz="1400" b="1" i="1" dirty="0" smtClean="0">
                                  <a:solidFill>
                                    <a:srgbClr val="000000"/>
                                  </a:solidFill>
                                  <a:latin typeface="Cambria Math" panose="02040503050406030204" pitchFamily="18" charset="0"/>
                                  <a:ea typeface="Cambria Math" panose="02040503050406030204" pitchFamily="18" charset="0"/>
                                </a:rPr>
                              </m:ctrlPr>
                            </m:sSubPr>
                            <m:e>
                              <m:r>
                                <a:rPr lang="en-US" sz="1400" b="1" i="1" dirty="0" smtClean="0">
                                  <a:solidFill>
                                    <a:srgbClr val="000000"/>
                                  </a:solidFill>
                                  <a:latin typeface="Cambria Math" panose="02040503050406030204" pitchFamily="18" charset="0"/>
                                  <a:ea typeface="Cambria Math" panose="02040503050406030204" pitchFamily="18" charset="0"/>
                                </a:rPr>
                                <m:t>𝒙</m:t>
                              </m:r>
                            </m:e>
                            <m:sub>
                              <m:r>
                                <a:rPr lang="en-US" sz="1400" b="1" i="1" dirty="0" smtClean="0">
                                  <a:solidFill>
                                    <a:srgbClr val="000000"/>
                                  </a:solidFill>
                                  <a:latin typeface="Cambria Math" panose="02040503050406030204" pitchFamily="18" charset="0"/>
                                  <a:ea typeface="Cambria Math" panose="02040503050406030204" pitchFamily="18" charset="0"/>
                                </a:rPr>
                                <m:t>𝟏</m:t>
                              </m:r>
                            </m:sub>
                          </m:sSub>
                          <m:r>
                            <a:rPr lang="en-US" sz="1400" b="1" i="1" dirty="0" smtClean="0">
                              <a:solidFill>
                                <a:srgbClr val="000000"/>
                              </a:solidFill>
                              <a:latin typeface="Cambria Math" panose="02040503050406030204" pitchFamily="18" charset="0"/>
                              <a:ea typeface="Cambria Math" panose="02040503050406030204" pitchFamily="18" charset="0"/>
                            </a:rPr>
                            <m:t>,…,</m:t>
                          </m:r>
                          <m:sSub>
                            <m:sSubPr>
                              <m:ctrlPr>
                                <a:rPr lang="en-US" sz="1400" b="1" i="1" dirty="0" smtClean="0">
                                  <a:solidFill>
                                    <a:srgbClr val="000000"/>
                                  </a:solidFill>
                                  <a:latin typeface="Cambria Math" panose="02040503050406030204" pitchFamily="18" charset="0"/>
                                  <a:ea typeface="Cambria Math" panose="02040503050406030204" pitchFamily="18" charset="0"/>
                                </a:rPr>
                              </m:ctrlPr>
                            </m:sSubPr>
                            <m:e>
                              <m:r>
                                <a:rPr lang="en-US" sz="1400" b="1" i="1" dirty="0" smtClean="0">
                                  <a:solidFill>
                                    <a:srgbClr val="000000"/>
                                  </a:solidFill>
                                  <a:latin typeface="Cambria Math" panose="02040503050406030204" pitchFamily="18" charset="0"/>
                                  <a:ea typeface="Cambria Math" panose="02040503050406030204" pitchFamily="18" charset="0"/>
                                </a:rPr>
                                <m:t>𝒙</m:t>
                              </m:r>
                            </m:e>
                            <m:sub>
                              <m:r>
                                <a:rPr lang="en-US" sz="1400" b="1" i="1" dirty="0" smtClean="0">
                                  <a:solidFill>
                                    <a:srgbClr val="000000"/>
                                  </a:solidFill>
                                  <a:latin typeface="Cambria Math" panose="02040503050406030204" pitchFamily="18" charset="0"/>
                                  <a:ea typeface="Cambria Math" panose="02040503050406030204" pitchFamily="18" charset="0"/>
                                </a:rPr>
                                <m:t>𝒏</m:t>
                              </m:r>
                            </m:sub>
                          </m:sSub>
                          <m:r>
                            <a:rPr lang="en-US" sz="1400" b="1" i="1" dirty="0" smtClean="0">
                              <a:solidFill>
                                <a:srgbClr val="000000"/>
                              </a:solidFill>
                              <a:latin typeface="Cambria Math" panose="02040503050406030204" pitchFamily="18" charset="0"/>
                              <a:ea typeface="Cambria Math" panose="02040503050406030204" pitchFamily="18" charset="0"/>
                            </a:rPr>
                            <m:t>|</m:t>
                          </m:r>
                          <m:r>
                            <a:rPr lang="en-US" sz="1400" b="1" i="1" dirty="0" smtClean="0">
                              <a:solidFill>
                                <a:srgbClr val="000000"/>
                              </a:solidFill>
                              <a:latin typeface="Cambria Math" panose="02040503050406030204" pitchFamily="18" charset="0"/>
                              <a:ea typeface="Cambria Math" panose="02040503050406030204" pitchFamily="18" charset="0"/>
                            </a:rPr>
                            <m:t>𝒚</m:t>
                          </m:r>
                          <m:r>
                            <a:rPr lang="en-US" sz="1400" b="1" i="1" dirty="0" smtClean="0">
                              <a:solidFill>
                                <a:srgbClr val="000000"/>
                              </a:solidFill>
                              <a:latin typeface="Cambria Math" panose="02040503050406030204" pitchFamily="18" charset="0"/>
                              <a:ea typeface="Cambria Math" panose="02040503050406030204" pitchFamily="18" charset="0"/>
                            </a:rPr>
                            <m:t>)</m:t>
                          </m:r>
                        </m:num>
                        <m:den>
                          <m:r>
                            <a:rPr lang="en-US" sz="1400" b="1" i="1" dirty="0">
                              <a:solidFill>
                                <a:srgbClr val="000000"/>
                              </a:solidFill>
                              <a:latin typeface="Cambria Math" panose="02040503050406030204" pitchFamily="18" charset="0"/>
                              <a:ea typeface="Cambria Math" panose="02040503050406030204" pitchFamily="18" charset="0"/>
                            </a:rPr>
                            <m:t>𝑷</m:t>
                          </m:r>
                          <m:r>
                            <a:rPr lang="en-US" sz="1400" b="1" i="1" dirty="0">
                              <a:solidFill>
                                <a:srgbClr val="000000"/>
                              </a:solidFill>
                              <a:latin typeface="Cambria Math" panose="02040503050406030204" pitchFamily="18" charset="0"/>
                              <a:ea typeface="Cambria Math" panose="02040503050406030204" pitchFamily="18" charset="0"/>
                            </a:rPr>
                            <m:t>(</m:t>
                          </m:r>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𝟏</m:t>
                              </m:r>
                            </m:sub>
                          </m:sSub>
                          <m:r>
                            <a:rPr lang="en-US" sz="1400" b="1" i="1" dirty="0">
                              <a:solidFill>
                                <a:srgbClr val="000000"/>
                              </a:solidFill>
                              <a:latin typeface="Cambria Math" panose="02040503050406030204" pitchFamily="18" charset="0"/>
                              <a:ea typeface="Cambria Math" panose="02040503050406030204" pitchFamily="18" charset="0"/>
                            </a:rPr>
                            <m:t>,…,</m:t>
                          </m:r>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𝒏</m:t>
                              </m:r>
                            </m:sub>
                          </m:sSub>
                          <m:r>
                            <a:rPr lang="en-US" sz="1400" b="1" i="1" dirty="0">
                              <a:solidFill>
                                <a:srgbClr val="000000"/>
                              </a:solidFill>
                              <a:latin typeface="Cambria Math" panose="02040503050406030204" pitchFamily="18" charset="0"/>
                              <a:ea typeface="Cambria Math" panose="02040503050406030204" pitchFamily="18" charset="0"/>
                            </a:rPr>
                            <m:t>)</m:t>
                          </m:r>
                        </m:den>
                      </m:f>
                    </m:oMath>
                  </m:oMathPara>
                </a14:m>
                <a:endParaRPr lang="en-US" sz="1400" b="1" i="0" dirty="0">
                  <a:solidFill>
                    <a:srgbClr val="000000"/>
                  </a:solidFill>
                  <a:effectLst/>
                  <a:latin typeface="Cambria Math" panose="02040503050406030204" pitchFamily="18" charset="0"/>
                  <a:ea typeface="Cambria Math" panose="02040503050406030204" pitchFamily="18" charset="0"/>
                </a:endParaRPr>
              </a:p>
              <a:p>
                <a:pPr algn="just">
                  <a:buFont typeface="Arial" panose="020B0604020202020204" pitchFamily="34" charset="0"/>
                  <a:buChar char="•"/>
                </a:pPr>
                <a:r>
                  <a:rPr lang="en-US" sz="1400" b="1" dirty="0">
                    <a:solidFill>
                      <a:schemeClr val="tx2">
                        <a:lumMod val="10000"/>
                      </a:schemeClr>
                    </a:solidFill>
                    <a:latin typeface="Quicksand" panose="020B0604020202020204" charset="0"/>
                  </a:rPr>
                  <a:t>Using naïve conditional independence assumption that for all </a:t>
                </a:r>
                <a:r>
                  <a:rPr lang="en-US" sz="1400" b="1" dirty="0" err="1">
                    <a:solidFill>
                      <a:schemeClr val="tx2">
                        <a:lumMod val="10000"/>
                      </a:schemeClr>
                    </a:solidFill>
                    <a:latin typeface="Quicksand" panose="020B0604020202020204" charset="0"/>
                  </a:rPr>
                  <a:t>i</a:t>
                </a:r>
                <a:r>
                  <a:rPr lang="en-US" sz="1400" b="1" dirty="0">
                    <a:solidFill>
                      <a:schemeClr val="tx2">
                        <a:lumMod val="10000"/>
                      </a:schemeClr>
                    </a:solidFill>
                    <a:latin typeface="Quicksand" panose="020B0604020202020204" charset="0"/>
                  </a:rPr>
                  <a:t>, the relation is :</a:t>
                </a:r>
              </a:p>
              <a:p>
                <a:pPr marL="114300" indent="0" algn="just">
                  <a:lnSpc>
                    <a:spcPct val="150000"/>
                  </a:lnSpc>
                  <a:buNone/>
                </a:pPr>
                <a14:m>
                  <m:oMathPara xmlns:m="http://schemas.openxmlformats.org/officeDocument/2006/math">
                    <m:oMathParaPr>
                      <m:jc m:val="centerGroup"/>
                    </m:oMathParaPr>
                    <m:oMath xmlns:m="http://schemas.openxmlformats.org/officeDocument/2006/math">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𝒊</m:t>
                              </m:r>
                            </m:sub>
                          </m:sSub>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𝒚</m:t>
                          </m:r>
                          <m:r>
                            <a:rPr lang="en-US" sz="1400" b="1" i="1" smtClean="0">
                              <a:solidFill>
                                <a:srgbClr val="000000"/>
                              </a:solidFill>
                              <a:effectLst/>
                              <a:latin typeface="Cambria Math" panose="02040503050406030204" pitchFamily="18" charset="0"/>
                              <a:ea typeface="Cambria Math" panose="02040503050406030204" pitchFamily="18" charset="0"/>
                            </a:rPr>
                            <m:t>, </m:t>
                          </m:r>
                          <m:sSub>
                            <m:sSubPr>
                              <m:ctrlPr>
                                <a:rPr lang="en-US" sz="1400" b="1" i="1" smtClean="0">
                                  <a:solidFill>
                                    <a:srgbClr val="000000"/>
                                  </a:solidFill>
                                  <a:latin typeface="Cambria Math" panose="02040503050406030204" pitchFamily="18" charset="0"/>
                                  <a:ea typeface="Cambria Math" panose="02040503050406030204" pitchFamily="18" charset="0"/>
                                </a:rPr>
                              </m:ctrlPr>
                            </m:sSubPr>
                            <m:e>
                              <m:r>
                                <a:rPr lang="en-US" sz="1400" b="1" i="1" smtClean="0">
                                  <a:solidFill>
                                    <a:srgbClr val="000000"/>
                                  </a:solidFill>
                                  <a:latin typeface="Cambria Math" panose="02040503050406030204" pitchFamily="18" charset="0"/>
                                  <a:ea typeface="Cambria Math" panose="02040503050406030204" pitchFamily="18" charset="0"/>
                                </a:rPr>
                                <m:t>𝒙</m:t>
                              </m:r>
                            </m:e>
                            <m:sub>
                              <m:r>
                                <a:rPr lang="en-US" sz="1400" b="1" i="1" smtClean="0">
                                  <a:solidFill>
                                    <a:srgbClr val="000000"/>
                                  </a:solidFill>
                                  <a:latin typeface="Cambria Math" panose="02040503050406030204" pitchFamily="18" charset="0"/>
                                  <a:ea typeface="Cambria Math" panose="02040503050406030204" pitchFamily="18" charset="0"/>
                                </a:rPr>
                                <m:t>𝟏</m:t>
                              </m:r>
                            </m:sub>
                          </m:sSub>
                          <m:r>
                            <a:rPr lang="en-US" sz="1400" b="1" i="1" smtClean="0">
                              <a:solidFill>
                                <a:srgbClr val="000000"/>
                              </a:solidFill>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𝒊</m:t>
                              </m:r>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𝟏</m:t>
                              </m:r>
                            </m:sub>
                          </m:sSub>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a:solidFill>
                                    <a:srgbClr val="000000"/>
                                  </a:solidFill>
                                  <a:latin typeface="Cambria Math" panose="02040503050406030204" pitchFamily="18" charset="0"/>
                                  <a:ea typeface="Cambria Math" panose="02040503050406030204" pitchFamily="18" charset="0"/>
                                </a:rPr>
                              </m:ctrlPr>
                            </m:sSubPr>
                            <m:e>
                              <m:r>
                                <a:rPr lang="en-US" sz="1400" b="1" i="1">
                                  <a:solidFill>
                                    <a:srgbClr val="000000"/>
                                  </a:solidFill>
                                  <a:latin typeface="Cambria Math" panose="02040503050406030204" pitchFamily="18" charset="0"/>
                                  <a:ea typeface="Cambria Math" panose="02040503050406030204" pitchFamily="18" charset="0"/>
                                </a:rPr>
                                <m:t>𝒙</m:t>
                              </m:r>
                            </m:e>
                            <m:sub>
                              <m:r>
                                <a:rPr lang="en-US" sz="1400" b="1" i="1">
                                  <a:solidFill>
                                    <a:srgbClr val="000000"/>
                                  </a:solidFill>
                                  <a:latin typeface="Cambria Math" panose="02040503050406030204" pitchFamily="18" charset="0"/>
                                  <a:ea typeface="Cambria Math" panose="02040503050406030204" pitchFamily="18" charset="0"/>
                                </a:rPr>
                                <m:t>𝒊</m:t>
                              </m:r>
                              <m:r>
                                <a:rPr lang="en-US" sz="1400" b="1" i="1" smtClean="0">
                                  <a:solidFill>
                                    <a:srgbClr val="000000"/>
                                  </a:solidFill>
                                  <a:latin typeface="Cambria Math" panose="02040503050406030204" pitchFamily="18" charset="0"/>
                                  <a:ea typeface="Cambria Math" panose="02040503050406030204" pitchFamily="18" charset="0"/>
                                </a:rPr>
                                <m:t>+</m:t>
                              </m:r>
                              <m:r>
                                <a:rPr lang="en-US" sz="1400" b="1" i="1">
                                  <a:solidFill>
                                    <a:srgbClr val="000000"/>
                                  </a:solidFill>
                                  <a:latin typeface="Cambria Math" panose="02040503050406030204" pitchFamily="18" charset="0"/>
                                  <a:ea typeface="Cambria Math" panose="02040503050406030204" pitchFamily="18" charset="0"/>
                                </a:rPr>
                                <m:t>𝟏</m:t>
                              </m:r>
                            </m:sub>
                          </m:sSub>
                          <m:r>
                            <a:rPr lang="en-US" sz="1400" b="1" i="1" smtClean="0">
                              <a:solidFill>
                                <a:srgbClr val="000000"/>
                              </a:solidFill>
                              <a:latin typeface="Cambria Math" panose="02040503050406030204" pitchFamily="18" charset="0"/>
                              <a:ea typeface="Cambria Math" panose="02040503050406030204" pitchFamily="18" charset="0"/>
                            </a:rPr>
                            <m:t>,…,</m:t>
                          </m:r>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𝒏</m:t>
                              </m:r>
                            </m:sub>
                          </m:sSub>
                        </m:e>
                      </m:d>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𝒊</m:t>
                              </m:r>
                            </m:sub>
                          </m:sSub>
                        </m:e>
                        <m:e>
                          <m:r>
                            <a:rPr lang="en-US" sz="1400" b="1" i="1" smtClean="0">
                              <a:solidFill>
                                <a:srgbClr val="000000"/>
                              </a:solidFill>
                              <a:effectLst/>
                              <a:latin typeface="Cambria Math" panose="02040503050406030204" pitchFamily="18" charset="0"/>
                              <a:ea typeface="Cambria Math" panose="02040503050406030204" pitchFamily="18" charset="0"/>
                            </a:rPr>
                            <m:t>𝒚</m:t>
                          </m:r>
                        </m:e>
                      </m:d>
                    </m:oMath>
                  </m:oMathPara>
                </a14:m>
                <a:endParaRPr lang="en-US" sz="1400" b="1" dirty="0">
                  <a:solidFill>
                    <a:srgbClr val="000000"/>
                  </a:solidFill>
                  <a:effectLst/>
                  <a:latin typeface="Quicksand" panose="020B0604020202020204" charset="0"/>
                  <a:ea typeface="Cambria Math" panose="02040503050406030204" pitchFamily="18" charset="0"/>
                </a:endParaRPr>
              </a:p>
              <a:p>
                <a:pPr marL="114300" indent="0" algn="just">
                  <a:buNone/>
                </a:pPr>
                <a:endParaRPr lang="en-US" sz="1400" b="1" dirty="0">
                  <a:solidFill>
                    <a:schemeClr val="tx2">
                      <a:lumMod val="10000"/>
                    </a:schemeClr>
                  </a:solidFill>
                  <a:latin typeface="Quicksand" panose="020B0604020202020204" charset="0"/>
                </a:endParaRPr>
              </a:p>
              <a:p>
                <a:pPr marL="114300" lvl="0" indent="0" algn="just">
                  <a:buNone/>
                </a:pPr>
                <a14:m>
                  <m:oMathPara xmlns:m="http://schemas.openxmlformats.org/officeDocument/2006/math">
                    <m:oMathParaPr>
                      <m:jc m:val="centerGroup"/>
                    </m:oMathParaPr>
                    <m:oMath xmlns:m="http://schemas.openxmlformats.org/officeDocument/2006/math">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400" b="1" i="1" smtClean="0">
                                  <a:solidFill>
                                    <a:srgbClr val="000000"/>
                                  </a:solidFill>
                                  <a:effectLst/>
                                  <a:latin typeface="Cambria Math" panose="02040503050406030204" pitchFamily="18" charset="0"/>
                                  <a:ea typeface="Cambria Math" panose="02040503050406030204" pitchFamily="18" charset="0"/>
                                </a:rPr>
                              </m:ctrlPr>
                            </m:dPr>
                            <m:e>
                              <m:r>
                                <a:rPr lang="en-US" sz="1400" b="1" i="1" smtClean="0">
                                  <a:solidFill>
                                    <a:srgbClr val="000000"/>
                                  </a:solidFill>
                                  <a:effectLst/>
                                  <a:latin typeface="Cambria Math" panose="02040503050406030204" pitchFamily="18" charset="0"/>
                                  <a:ea typeface="Cambria Math" panose="02040503050406030204" pitchFamily="18" charset="0"/>
                                </a:rPr>
                                <m:t>𝒚</m:t>
                              </m:r>
                            </m:e>
                          </m:d>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𝟏</m:t>
                              </m:r>
                            </m:sub>
                          </m:sSub>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𝒏</m:t>
                              </m:r>
                            </m:sub>
                          </m:sSub>
                        </m:e>
                      </m:d>
                      <m:r>
                        <a:rPr lang="en-US" sz="1400" b="1" i="1" smtClean="0">
                          <a:solidFill>
                            <a:srgbClr val="000000"/>
                          </a:solidFill>
                          <a:effectLst/>
                          <a:latin typeface="Cambria Math" panose="02040503050406030204" pitchFamily="18" charset="0"/>
                          <a:ea typeface="Cambria Math" panose="02040503050406030204" pitchFamily="18" charset="0"/>
                        </a:rPr>
                        <m:t>=</m:t>
                      </m:r>
                      <m:f>
                        <m:fPr>
                          <m:ctrlPr>
                            <a:rPr lang="en-US" sz="1400" b="1" i="1" smtClean="0">
                              <a:solidFill>
                                <a:srgbClr val="000000"/>
                              </a:solidFill>
                              <a:effectLst/>
                              <a:latin typeface="Cambria Math" panose="02040503050406030204" pitchFamily="18" charset="0"/>
                              <a:ea typeface="Cambria Math" panose="02040503050406030204" pitchFamily="18" charset="0"/>
                            </a:rPr>
                          </m:ctrlPr>
                        </m:fPr>
                        <m:num>
                          <m:r>
                            <a:rPr lang="en-US" sz="1400" b="1" i="1" smtClean="0">
                              <a:solidFill>
                                <a:srgbClr val="000000"/>
                              </a:solidFill>
                              <a:effectLst/>
                              <a:latin typeface="Cambria Math" panose="02040503050406030204" pitchFamily="18" charset="0"/>
                              <a:ea typeface="Cambria Math" panose="02040503050406030204" pitchFamily="18" charset="0"/>
                            </a:rPr>
                            <m:t>𝑷</m:t>
                          </m:r>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𝒚</m:t>
                          </m:r>
                          <m:r>
                            <a:rPr lang="en-US" sz="1400" b="1" i="1" smtClean="0">
                              <a:solidFill>
                                <a:srgbClr val="000000"/>
                              </a:solidFill>
                              <a:effectLst/>
                              <a:latin typeface="Cambria Math" panose="02040503050406030204" pitchFamily="18" charset="0"/>
                              <a:ea typeface="Cambria Math" panose="02040503050406030204" pitchFamily="18" charset="0"/>
                            </a:rPr>
                            <m:t>)</m:t>
                          </m:r>
                          <m:nary>
                            <m:naryPr>
                              <m:chr m:val="∏"/>
                              <m:ctrlPr>
                                <a:rPr lang="en-US" sz="1400" b="1" i="1" smtClean="0">
                                  <a:solidFill>
                                    <a:srgbClr val="000000"/>
                                  </a:solidFill>
                                  <a:effectLst/>
                                  <a:latin typeface="Cambria Math" panose="02040503050406030204" pitchFamily="18" charset="0"/>
                                  <a:ea typeface="Cambria Math" panose="02040503050406030204" pitchFamily="18" charset="0"/>
                                </a:rPr>
                              </m:ctrlPr>
                            </m:naryPr>
                            <m:sub>
                              <m:r>
                                <m:rPr>
                                  <m:brk m:alnAt="23"/>
                                </m:rPr>
                                <a:rPr lang="en-US" sz="1400" b="1" i="1" smtClean="0">
                                  <a:solidFill>
                                    <a:srgbClr val="000000"/>
                                  </a:solidFill>
                                  <a:effectLst/>
                                  <a:latin typeface="Cambria Math" panose="02040503050406030204" pitchFamily="18" charset="0"/>
                                  <a:ea typeface="Cambria Math" panose="02040503050406030204" pitchFamily="18" charset="0"/>
                                </a:rPr>
                                <m:t>𝒊</m:t>
                              </m:r>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𝟏</m:t>
                              </m:r>
                            </m:sub>
                            <m:sup>
                              <m:r>
                                <a:rPr lang="en-US" sz="1400" b="1" i="1" smtClean="0">
                                  <a:solidFill>
                                    <a:srgbClr val="000000"/>
                                  </a:solidFill>
                                  <a:effectLst/>
                                  <a:latin typeface="Cambria Math" panose="02040503050406030204" pitchFamily="18" charset="0"/>
                                  <a:ea typeface="Cambria Math" panose="02040503050406030204" pitchFamily="18" charset="0"/>
                                </a:rPr>
                                <m:t>𝒏</m:t>
                              </m:r>
                            </m:sup>
                            <m:e>
                              <m:r>
                                <a:rPr lang="en-US" sz="1400" b="1" i="1" smtClean="0">
                                  <a:solidFill>
                                    <a:srgbClr val="000000"/>
                                  </a:solidFill>
                                  <a:effectLst/>
                                  <a:latin typeface="Cambria Math" panose="02040503050406030204" pitchFamily="18" charset="0"/>
                                  <a:ea typeface="Cambria Math" panose="02040503050406030204" pitchFamily="18" charset="0"/>
                                </a:rPr>
                                <m:t>𝑷</m:t>
                              </m:r>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𝒊</m:t>
                                  </m:r>
                                </m:sub>
                              </m:sSub>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𝒚</m:t>
                              </m:r>
                              <m:r>
                                <a:rPr lang="en-US" sz="1400" b="1" i="1" smtClean="0">
                                  <a:solidFill>
                                    <a:srgbClr val="000000"/>
                                  </a:solidFill>
                                  <a:effectLst/>
                                  <a:latin typeface="Cambria Math" panose="02040503050406030204" pitchFamily="18" charset="0"/>
                                  <a:ea typeface="Cambria Math" panose="02040503050406030204" pitchFamily="18" charset="0"/>
                                </a:rPr>
                                <m:t>)</m:t>
                              </m:r>
                            </m:e>
                          </m:nary>
                        </m:num>
                        <m:den>
                          <m:r>
                            <a:rPr lang="en-US" sz="1400" b="1" i="1" dirty="0">
                              <a:solidFill>
                                <a:srgbClr val="000000"/>
                              </a:solidFill>
                              <a:latin typeface="Cambria Math" panose="02040503050406030204" pitchFamily="18" charset="0"/>
                              <a:ea typeface="Cambria Math" panose="02040503050406030204" pitchFamily="18" charset="0"/>
                            </a:rPr>
                            <m:t>𝑷</m:t>
                          </m:r>
                          <m:r>
                            <a:rPr lang="en-US" sz="1400" b="1" i="1" dirty="0">
                              <a:solidFill>
                                <a:srgbClr val="000000"/>
                              </a:solidFill>
                              <a:latin typeface="Cambria Math" panose="02040503050406030204" pitchFamily="18" charset="0"/>
                              <a:ea typeface="Cambria Math" panose="02040503050406030204" pitchFamily="18" charset="0"/>
                            </a:rPr>
                            <m:t>(</m:t>
                          </m:r>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𝟏</m:t>
                              </m:r>
                            </m:sub>
                          </m:sSub>
                          <m:r>
                            <a:rPr lang="en-US" sz="1400" b="1" i="1" dirty="0">
                              <a:solidFill>
                                <a:srgbClr val="000000"/>
                              </a:solidFill>
                              <a:latin typeface="Cambria Math" panose="02040503050406030204" pitchFamily="18" charset="0"/>
                              <a:ea typeface="Cambria Math" panose="02040503050406030204" pitchFamily="18" charset="0"/>
                            </a:rPr>
                            <m:t>,…,</m:t>
                          </m:r>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𝒏</m:t>
                              </m:r>
                            </m:sub>
                          </m:sSub>
                          <m:r>
                            <a:rPr lang="en-US" sz="1400" b="1" i="1" dirty="0" smtClean="0">
                              <a:solidFill>
                                <a:srgbClr val="000000"/>
                              </a:solidFill>
                              <a:latin typeface="Cambria Math" panose="02040503050406030204" pitchFamily="18" charset="0"/>
                              <a:ea typeface="Cambria Math" panose="02040503050406030204" pitchFamily="18" charset="0"/>
                            </a:rPr>
                            <m:t>)</m:t>
                          </m:r>
                        </m:den>
                      </m:f>
                    </m:oMath>
                  </m:oMathPara>
                </a14:m>
                <a:endParaRPr lang="en-US" sz="1400" b="0" i="0" dirty="0">
                  <a:solidFill>
                    <a:srgbClr val="333333"/>
                  </a:solidFill>
                  <a:effectLst/>
                  <a:latin typeface="inter-regular"/>
                </a:endParaRPr>
              </a:p>
              <a:p>
                <a:pPr algn="just">
                  <a:buFont typeface="Arial" panose="020B0604020202020204" pitchFamily="34" charset="0"/>
                  <a:buChar char="•"/>
                </a:pPr>
                <a14:m>
                  <m:oMath xmlns:m="http://schemas.openxmlformats.org/officeDocument/2006/math">
                    <m:r>
                      <a:rPr lang="en-US" sz="1400" b="1" i="1" dirty="0" smtClean="0">
                        <a:solidFill>
                          <a:srgbClr val="000000"/>
                        </a:solidFill>
                        <a:latin typeface="Cambria Math" panose="02040503050406030204" pitchFamily="18" charset="0"/>
                        <a:ea typeface="Cambria Math" panose="02040503050406030204" pitchFamily="18" charset="0"/>
                      </a:rPr>
                      <m:t>𝑷</m:t>
                    </m:r>
                    <m:d>
                      <m:dPr>
                        <m:ctrlPr>
                          <a:rPr lang="en-US" sz="1400" b="1" i="1" dirty="0" smtClean="0">
                            <a:solidFill>
                              <a:srgbClr val="000000"/>
                            </a:solidFill>
                            <a:latin typeface="Cambria Math" panose="02040503050406030204" pitchFamily="18" charset="0"/>
                            <a:ea typeface="Cambria Math" panose="02040503050406030204" pitchFamily="18" charset="0"/>
                          </a:rPr>
                        </m:ctrlPr>
                      </m:dPr>
                      <m:e>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𝟏</m:t>
                            </m:r>
                          </m:sub>
                        </m:sSub>
                        <m:r>
                          <a:rPr lang="en-US" sz="1400" b="1" i="1" dirty="0">
                            <a:solidFill>
                              <a:srgbClr val="000000"/>
                            </a:solidFill>
                            <a:latin typeface="Cambria Math" panose="02040503050406030204" pitchFamily="18" charset="0"/>
                            <a:ea typeface="Cambria Math" panose="02040503050406030204" pitchFamily="18" charset="0"/>
                          </a:rPr>
                          <m:t>,…,</m:t>
                        </m:r>
                        <m:sSub>
                          <m:sSubPr>
                            <m:ctrlPr>
                              <a:rPr lang="en-US" sz="1400" b="1" i="1" dirty="0">
                                <a:solidFill>
                                  <a:srgbClr val="000000"/>
                                </a:solidFill>
                                <a:latin typeface="Cambria Math" panose="02040503050406030204" pitchFamily="18" charset="0"/>
                                <a:ea typeface="Cambria Math" panose="02040503050406030204" pitchFamily="18" charset="0"/>
                              </a:rPr>
                            </m:ctrlPr>
                          </m:sSubPr>
                          <m:e>
                            <m:r>
                              <a:rPr lang="en-US" sz="1400" b="1" i="1" dirty="0">
                                <a:solidFill>
                                  <a:srgbClr val="000000"/>
                                </a:solidFill>
                                <a:latin typeface="Cambria Math" panose="02040503050406030204" pitchFamily="18" charset="0"/>
                                <a:ea typeface="Cambria Math" panose="02040503050406030204" pitchFamily="18" charset="0"/>
                              </a:rPr>
                              <m:t>𝒙</m:t>
                            </m:r>
                          </m:e>
                          <m:sub>
                            <m:r>
                              <a:rPr lang="en-US" sz="1400" b="1" i="1" dirty="0">
                                <a:solidFill>
                                  <a:srgbClr val="000000"/>
                                </a:solidFill>
                                <a:latin typeface="Cambria Math" panose="02040503050406030204" pitchFamily="18" charset="0"/>
                                <a:ea typeface="Cambria Math" panose="02040503050406030204" pitchFamily="18" charset="0"/>
                              </a:rPr>
                              <m:t>𝒏</m:t>
                            </m:r>
                          </m:sub>
                        </m:sSub>
                      </m:e>
                    </m:d>
                  </m:oMath>
                </a14:m>
                <a:r>
                  <a:rPr lang="en-US" sz="1400" b="1" dirty="0">
                    <a:solidFill>
                      <a:schemeClr val="tx2">
                        <a:lumMod val="10000"/>
                      </a:schemeClr>
                    </a:solidFill>
                    <a:latin typeface="Quicksand" panose="020B0604020202020204" charset="0"/>
                  </a:rPr>
                  <a:t> is constant given the input we can use classification rule :</a:t>
                </a:r>
              </a:p>
              <a:p>
                <a:pPr marL="114300" indent="0" algn="just">
                  <a:buNone/>
                </a:pPr>
                <a14:m>
                  <m:oMathPara xmlns:m="http://schemas.openxmlformats.org/officeDocument/2006/math">
                    <m:oMathParaPr>
                      <m:jc m:val="centerGroup"/>
                    </m:oMathParaPr>
                    <m:oMath xmlns:m="http://schemas.openxmlformats.org/officeDocument/2006/math">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d>
                            <m:dPr>
                              <m:begChr m:val=""/>
                              <m:endChr m:val="|"/>
                              <m:ctrlPr>
                                <a:rPr lang="en-US" sz="1400" b="1" i="1" smtClean="0">
                                  <a:solidFill>
                                    <a:srgbClr val="000000"/>
                                  </a:solidFill>
                                  <a:effectLst/>
                                  <a:latin typeface="Cambria Math" panose="02040503050406030204" pitchFamily="18" charset="0"/>
                                  <a:ea typeface="Cambria Math" panose="02040503050406030204" pitchFamily="18" charset="0"/>
                                </a:rPr>
                              </m:ctrlPr>
                            </m:dPr>
                            <m:e>
                              <m:r>
                                <a:rPr lang="en-US" sz="1400" b="1" i="1" smtClean="0">
                                  <a:solidFill>
                                    <a:srgbClr val="000000"/>
                                  </a:solidFill>
                                  <a:effectLst/>
                                  <a:latin typeface="Cambria Math" panose="02040503050406030204" pitchFamily="18" charset="0"/>
                                  <a:ea typeface="Cambria Math" panose="02040503050406030204" pitchFamily="18" charset="0"/>
                                </a:rPr>
                                <m:t>𝒚</m:t>
                              </m:r>
                            </m:e>
                          </m:d>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𝟏</m:t>
                              </m:r>
                            </m:sub>
                          </m:sSub>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𝒏</m:t>
                              </m:r>
                            </m:sub>
                          </m:sSub>
                        </m:e>
                      </m:d>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a:solidFill>
                            <a:srgbClr val="000000"/>
                          </a:solidFill>
                          <a:latin typeface="Cambria Math" panose="02040503050406030204" pitchFamily="18" charset="0"/>
                          <a:ea typeface="Cambria Math" panose="02040503050406030204" pitchFamily="18" charset="0"/>
                        </a:rPr>
                        <m:t>𝑷</m:t>
                      </m:r>
                      <m:r>
                        <a:rPr lang="en-US" sz="1400" b="1" i="1">
                          <a:solidFill>
                            <a:srgbClr val="000000"/>
                          </a:solidFill>
                          <a:latin typeface="Cambria Math" panose="02040503050406030204" pitchFamily="18" charset="0"/>
                          <a:ea typeface="Cambria Math" panose="02040503050406030204" pitchFamily="18" charset="0"/>
                        </a:rPr>
                        <m:t>(</m:t>
                      </m:r>
                      <m:r>
                        <a:rPr lang="en-US" sz="1400" b="1" i="1">
                          <a:solidFill>
                            <a:srgbClr val="000000"/>
                          </a:solidFill>
                          <a:latin typeface="Cambria Math" panose="02040503050406030204" pitchFamily="18" charset="0"/>
                          <a:ea typeface="Cambria Math" panose="02040503050406030204" pitchFamily="18" charset="0"/>
                        </a:rPr>
                        <m:t>𝒚</m:t>
                      </m:r>
                      <m:r>
                        <a:rPr lang="en-US" sz="1400" b="1" i="1">
                          <a:solidFill>
                            <a:srgbClr val="000000"/>
                          </a:solidFill>
                          <a:latin typeface="Cambria Math" panose="02040503050406030204" pitchFamily="18" charset="0"/>
                          <a:ea typeface="Cambria Math" panose="02040503050406030204" pitchFamily="18" charset="0"/>
                        </a:rPr>
                        <m:t>)</m:t>
                      </m:r>
                      <m:nary>
                        <m:naryPr>
                          <m:chr m:val="∏"/>
                          <m:ctrlPr>
                            <a:rPr lang="en-US" sz="1400" b="1" i="1">
                              <a:solidFill>
                                <a:srgbClr val="000000"/>
                              </a:solidFill>
                              <a:latin typeface="Cambria Math" panose="02040503050406030204" pitchFamily="18" charset="0"/>
                              <a:ea typeface="Cambria Math" panose="02040503050406030204" pitchFamily="18" charset="0"/>
                            </a:rPr>
                          </m:ctrlPr>
                        </m:naryPr>
                        <m:sub>
                          <m:r>
                            <m:rPr>
                              <m:brk m:alnAt="23"/>
                            </m:rPr>
                            <a:rPr lang="en-US" sz="1400" b="1" i="1">
                              <a:solidFill>
                                <a:srgbClr val="000000"/>
                              </a:solidFill>
                              <a:latin typeface="Cambria Math" panose="02040503050406030204" pitchFamily="18" charset="0"/>
                              <a:ea typeface="Cambria Math" panose="02040503050406030204" pitchFamily="18" charset="0"/>
                            </a:rPr>
                            <m:t>𝒊</m:t>
                          </m:r>
                          <m:r>
                            <a:rPr lang="en-US" sz="1400" b="1" i="1">
                              <a:solidFill>
                                <a:srgbClr val="000000"/>
                              </a:solidFill>
                              <a:latin typeface="Cambria Math" panose="02040503050406030204" pitchFamily="18" charset="0"/>
                              <a:ea typeface="Cambria Math" panose="02040503050406030204" pitchFamily="18" charset="0"/>
                            </a:rPr>
                            <m:t>=</m:t>
                          </m:r>
                          <m:r>
                            <a:rPr lang="en-US" sz="1400" b="1" i="1">
                              <a:solidFill>
                                <a:srgbClr val="000000"/>
                              </a:solidFill>
                              <a:latin typeface="Cambria Math" panose="02040503050406030204" pitchFamily="18" charset="0"/>
                              <a:ea typeface="Cambria Math" panose="02040503050406030204" pitchFamily="18" charset="0"/>
                            </a:rPr>
                            <m:t>𝟏</m:t>
                          </m:r>
                        </m:sub>
                        <m:sup>
                          <m:r>
                            <a:rPr lang="en-US" sz="1400" b="1" i="1">
                              <a:solidFill>
                                <a:srgbClr val="000000"/>
                              </a:solidFill>
                              <a:latin typeface="Cambria Math" panose="02040503050406030204" pitchFamily="18" charset="0"/>
                              <a:ea typeface="Cambria Math" panose="02040503050406030204" pitchFamily="18" charset="0"/>
                            </a:rPr>
                            <m:t>𝒏</m:t>
                          </m:r>
                        </m:sup>
                        <m:e>
                          <m:r>
                            <a:rPr lang="en-US" sz="1400" b="1" i="1">
                              <a:solidFill>
                                <a:srgbClr val="000000"/>
                              </a:solidFill>
                              <a:latin typeface="Cambria Math" panose="02040503050406030204" pitchFamily="18" charset="0"/>
                              <a:ea typeface="Cambria Math" panose="02040503050406030204" pitchFamily="18" charset="0"/>
                            </a:rPr>
                            <m:t>𝑷</m:t>
                          </m:r>
                          <m:r>
                            <a:rPr lang="en-US" sz="1400" b="1" i="1">
                              <a:solidFill>
                                <a:srgbClr val="000000"/>
                              </a:solidFill>
                              <a:latin typeface="Cambria Math" panose="02040503050406030204" pitchFamily="18" charset="0"/>
                              <a:ea typeface="Cambria Math" panose="02040503050406030204" pitchFamily="18" charset="0"/>
                            </a:rPr>
                            <m:t>(</m:t>
                          </m:r>
                          <m:sSub>
                            <m:sSubPr>
                              <m:ctrlPr>
                                <a:rPr lang="en-US" sz="1400" b="1" i="1">
                                  <a:solidFill>
                                    <a:srgbClr val="000000"/>
                                  </a:solidFill>
                                  <a:latin typeface="Cambria Math" panose="02040503050406030204" pitchFamily="18" charset="0"/>
                                  <a:ea typeface="Cambria Math" panose="02040503050406030204" pitchFamily="18" charset="0"/>
                                </a:rPr>
                              </m:ctrlPr>
                            </m:sSubPr>
                            <m:e>
                              <m:r>
                                <a:rPr lang="en-US" sz="1400" b="1" i="1">
                                  <a:solidFill>
                                    <a:srgbClr val="000000"/>
                                  </a:solidFill>
                                  <a:latin typeface="Cambria Math" panose="02040503050406030204" pitchFamily="18" charset="0"/>
                                  <a:ea typeface="Cambria Math" panose="02040503050406030204" pitchFamily="18" charset="0"/>
                                </a:rPr>
                                <m:t>𝒙</m:t>
                              </m:r>
                            </m:e>
                            <m:sub>
                              <m:r>
                                <a:rPr lang="en-US" sz="1400" b="1" i="1">
                                  <a:solidFill>
                                    <a:srgbClr val="000000"/>
                                  </a:solidFill>
                                  <a:latin typeface="Cambria Math" panose="02040503050406030204" pitchFamily="18" charset="0"/>
                                  <a:ea typeface="Cambria Math" panose="02040503050406030204" pitchFamily="18" charset="0"/>
                                </a:rPr>
                                <m:t>𝒊</m:t>
                              </m:r>
                            </m:sub>
                          </m:sSub>
                          <m:r>
                            <a:rPr lang="en-US" sz="1400" b="1" i="1">
                              <a:solidFill>
                                <a:srgbClr val="000000"/>
                              </a:solidFill>
                              <a:latin typeface="Cambria Math" panose="02040503050406030204" pitchFamily="18" charset="0"/>
                              <a:ea typeface="Cambria Math" panose="02040503050406030204" pitchFamily="18" charset="0"/>
                            </a:rPr>
                            <m:t>|</m:t>
                          </m:r>
                          <m:r>
                            <a:rPr lang="en-US" sz="1400" b="1" i="1">
                              <a:solidFill>
                                <a:srgbClr val="000000"/>
                              </a:solidFill>
                              <a:latin typeface="Cambria Math" panose="02040503050406030204" pitchFamily="18" charset="0"/>
                              <a:ea typeface="Cambria Math" panose="02040503050406030204" pitchFamily="18" charset="0"/>
                            </a:rPr>
                            <m:t>𝒚</m:t>
                          </m:r>
                          <m:r>
                            <a:rPr lang="en-US" sz="1400" b="1" i="1">
                              <a:solidFill>
                                <a:srgbClr val="000000"/>
                              </a:solidFill>
                              <a:latin typeface="Cambria Math" panose="02040503050406030204" pitchFamily="18" charset="0"/>
                              <a:ea typeface="Cambria Math" panose="02040503050406030204" pitchFamily="18" charset="0"/>
                            </a:rPr>
                            <m:t>)</m:t>
                          </m:r>
                        </m:e>
                      </m:nary>
                    </m:oMath>
                  </m:oMathPara>
                </a14:m>
                <a:endParaRPr lang="en-US" sz="1400" b="1" dirty="0">
                  <a:solidFill>
                    <a:schemeClr val="tx2">
                      <a:lumMod val="10000"/>
                    </a:schemeClr>
                  </a:solidFill>
                  <a:latin typeface="Quicksand" panose="020B0604020202020204" charset="0"/>
                </a:endParaRPr>
              </a:p>
              <a:p>
                <a:pPr marL="114300" indent="0" algn="just">
                  <a:buNone/>
                </a:pPr>
                <a14:m>
                  <m:oMathPara xmlns:m="http://schemas.openxmlformats.org/officeDocument/2006/math">
                    <m:oMathParaPr>
                      <m:jc m:val="centerGroup"/>
                    </m:oMathParaPr>
                    <m:oMath xmlns:m="http://schemas.openxmlformats.org/officeDocument/2006/math">
                      <m:acc>
                        <m:accPr>
                          <m:chr m:val="̂"/>
                          <m:ctrlPr>
                            <a:rPr lang="en-US" sz="1400" b="1" i="1">
                              <a:solidFill>
                                <a:srgbClr val="000000"/>
                              </a:solidFill>
                              <a:latin typeface="Cambria Math" panose="02040503050406030204" pitchFamily="18" charset="0"/>
                              <a:ea typeface="Cambria Math" panose="02040503050406030204" pitchFamily="18" charset="0"/>
                            </a:rPr>
                          </m:ctrlPr>
                        </m:accPr>
                        <m:e>
                          <m:r>
                            <a:rPr lang="en-US" sz="1400" b="1" i="1">
                              <a:solidFill>
                                <a:srgbClr val="000000"/>
                              </a:solidFill>
                              <a:latin typeface="Cambria Math" panose="02040503050406030204" pitchFamily="18" charset="0"/>
                              <a:ea typeface="Cambria Math" panose="02040503050406030204" pitchFamily="18" charset="0"/>
                            </a:rPr>
                            <m:t>𝒚</m:t>
                          </m:r>
                        </m:e>
                      </m:acc>
                      <m:r>
                        <a:rPr lang="en-US" sz="1400" b="1" i="1">
                          <a:solidFill>
                            <a:srgbClr val="000000"/>
                          </a:solidFill>
                          <a:latin typeface="Cambria Math" panose="02040503050406030204" pitchFamily="18" charset="0"/>
                          <a:ea typeface="Cambria Math" panose="02040503050406030204" pitchFamily="18" charset="0"/>
                        </a:rPr>
                        <m:t> </m:t>
                      </m:r>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𝒂𝒓𝒈</m:t>
                      </m:r>
                      <m:r>
                        <a:rPr lang="en-US" sz="1400" b="1" i="1" smtClean="0">
                          <a:solidFill>
                            <a:srgbClr val="000000"/>
                          </a:solidFill>
                          <a:effectLst/>
                          <a:latin typeface="Cambria Math" panose="02040503050406030204" pitchFamily="18" charset="0"/>
                          <a:ea typeface="Cambria Math" panose="02040503050406030204" pitchFamily="18" charset="0"/>
                        </a:rPr>
                        <m:t> </m:t>
                      </m:r>
                      <m:r>
                        <a:rPr lang="en-US" sz="1400" b="1" i="1" smtClean="0">
                          <a:solidFill>
                            <a:srgbClr val="000000"/>
                          </a:solidFill>
                          <a:effectLst/>
                          <a:latin typeface="Cambria Math" panose="02040503050406030204" pitchFamily="18" charset="0"/>
                          <a:ea typeface="Cambria Math" panose="02040503050406030204" pitchFamily="18" charset="0"/>
                        </a:rPr>
                        <m:t>𝒎𝒂𝒙𝑷</m:t>
                      </m:r>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𝒚</m:t>
                      </m:r>
                      <m:r>
                        <a:rPr lang="en-US" sz="1400" b="1" i="1" smtClean="0">
                          <a:solidFill>
                            <a:srgbClr val="000000"/>
                          </a:solidFill>
                          <a:effectLst/>
                          <a:latin typeface="Cambria Math" panose="02040503050406030204" pitchFamily="18" charset="0"/>
                          <a:ea typeface="Cambria Math" panose="02040503050406030204" pitchFamily="18" charset="0"/>
                        </a:rPr>
                        <m:t>)</m:t>
                      </m:r>
                      <m:nary>
                        <m:naryPr>
                          <m:chr m:val="∏"/>
                          <m:ctrlPr>
                            <a:rPr lang="en-US" sz="1400" b="1" i="1" smtClean="0">
                              <a:solidFill>
                                <a:srgbClr val="000000"/>
                              </a:solidFill>
                              <a:effectLst/>
                              <a:latin typeface="Cambria Math" panose="02040503050406030204" pitchFamily="18" charset="0"/>
                              <a:ea typeface="Cambria Math" panose="02040503050406030204" pitchFamily="18" charset="0"/>
                            </a:rPr>
                          </m:ctrlPr>
                        </m:naryPr>
                        <m:sub>
                          <m:r>
                            <m:rPr>
                              <m:brk m:alnAt="23"/>
                            </m:rPr>
                            <a:rPr lang="en-US" sz="1400" b="1" i="1" smtClean="0">
                              <a:solidFill>
                                <a:srgbClr val="000000"/>
                              </a:solidFill>
                              <a:effectLst/>
                              <a:latin typeface="Cambria Math" panose="02040503050406030204" pitchFamily="18" charset="0"/>
                              <a:ea typeface="Cambria Math" panose="02040503050406030204" pitchFamily="18" charset="0"/>
                            </a:rPr>
                            <m:t>𝒊</m:t>
                          </m:r>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𝟏</m:t>
                          </m:r>
                        </m:sub>
                        <m:sup>
                          <m:r>
                            <a:rPr lang="en-US" sz="1400" b="1" i="1" smtClean="0">
                              <a:solidFill>
                                <a:srgbClr val="000000"/>
                              </a:solidFill>
                              <a:effectLst/>
                              <a:latin typeface="Cambria Math" panose="02040503050406030204" pitchFamily="18" charset="0"/>
                              <a:ea typeface="Cambria Math" panose="02040503050406030204" pitchFamily="18" charset="0"/>
                            </a:rPr>
                            <m:t>𝒏</m:t>
                          </m:r>
                        </m:sup>
                        <m:e>
                          <m:r>
                            <a:rPr lang="en-US" sz="1400" b="1" i="1" smtClean="0">
                              <a:solidFill>
                                <a:srgbClr val="000000"/>
                              </a:solidFill>
                              <a:effectLst/>
                              <a:latin typeface="Cambria Math" panose="02040503050406030204" pitchFamily="18" charset="0"/>
                              <a:ea typeface="Cambria Math" panose="02040503050406030204" pitchFamily="18" charset="0"/>
                            </a:rPr>
                            <m:t>𝑷</m:t>
                          </m:r>
                          <m:r>
                            <a:rPr lang="en-US" sz="1400" b="1" i="1" smtClean="0">
                              <a:solidFill>
                                <a:srgbClr val="000000"/>
                              </a:solidFill>
                              <a:effectLst/>
                              <a:latin typeface="Cambria Math" panose="02040503050406030204" pitchFamily="18" charset="0"/>
                              <a:ea typeface="Cambria Math" panose="02040503050406030204" pitchFamily="18" charset="0"/>
                            </a:rPr>
                            <m:t>(</m:t>
                          </m:r>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𝒊</m:t>
                              </m:r>
                            </m:sub>
                          </m:sSub>
                          <m:r>
                            <a:rPr lang="en-US" sz="1400" b="1" i="1" smtClean="0">
                              <a:solidFill>
                                <a:srgbClr val="000000"/>
                              </a:solidFill>
                              <a:effectLst/>
                              <a:latin typeface="Cambria Math" panose="02040503050406030204" pitchFamily="18" charset="0"/>
                              <a:ea typeface="Cambria Math" panose="02040503050406030204" pitchFamily="18" charset="0"/>
                            </a:rPr>
                            <m:t>|</m:t>
                          </m:r>
                          <m:r>
                            <a:rPr lang="en-US" sz="1400" b="1" i="1" smtClean="0">
                              <a:solidFill>
                                <a:srgbClr val="000000"/>
                              </a:solidFill>
                              <a:effectLst/>
                              <a:latin typeface="Cambria Math" panose="02040503050406030204" pitchFamily="18" charset="0"/>
                              <a:ea typeface="Cambria Math" panose="02040503050406030204" pitchFamily="18" charset="0"/>
                            </a:rPr>
                            <m:t>𝒚</m:t>
                          </m:r>
                          <m:r>
                            <a:rPr lang="en-US" sz="1400" b="1" i="1" smtClean="0">
                              <a:solidFill>
                                <a:srgbClr val="000000"/>
                              </a:solidFill>
                              <a:effectLst/>
                              <a:latin typeface="Cambria Math" panose="02040503050406030204" pitchFamily="18" charset="0"/>
                              <a:ea typeface="Cambria Math" panose="02040503050406030204" pitchFamily="18" charset="0"/>
                            </a:rPr>
                            <m:t>)</m:t>
                          </m:r>
                        </m:e>
                      </m:nary>
                    </m:oMath>
                  </m:oMathPara>
                </a14:m>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lang="en-US" sz="1400" b="1" dirty="0">
                  <a:solidFill>
                    <a:schemeClr val="tx2">
                      <a:lumMod val="10000"/>
                    </a:schemeClr>
                  </a:solidFill>
                  <a:latin typeface="Quicksand" panose="020B0604020202020204" charset="0"/>
                </a:endParaRPr>
              </a:p>
              <a:p>
                <a:pPr lvl="0" algn="just" rtl="0">
                  <a:spcBef>
                    <a:spcPts val="600"/>
                  </a:spcBef>
                  <a:spcAft>
                    <a:spcPts val="0"/>
                  </a:spcAft>
                  <a:buSzPts val="1800"/>
                  <a:buFont typeface="Arial" panose="020B0604020202020204" pitchFamily="34" charset="0"/>
                  <a:buChar char="•"/>
                </a:pPr>
                <a:endParaRPr sz="1400" dirty="0"/>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1028935"/>
                <a:ext cx="8431039" cy="3819511"/>
              </a:xfrm>
              <a:prstGeom prst="rect">
                <a:avLst/>
              </a:prstGeom>
              <a:blipFill>
                <a:blip r:embed="rId3"/>
                <a:stretch>
                  <a:fillRect l="-145"/>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89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Mathematical Concept </a:t>
            </a:r>
            <a:endParaRPr dirty="0">
              <a:latin typeface="Quicksand" panose="020B0604020202020204" charset="0"/>
            </a:endParaRPr>
          </a:p>
        </p:txBody>
      </p:sp>
      <mc:AlternateContent xmlns:mc="http://schemas.openxmlformats.org/markup-compatibility/2006" xmlns:a14="http://schemas.microsoft.com/office/drawing/2010/main">
        <mc:Choice Requires="a14">
          <p:sp>
            <p:nvSpPr>
              <p:cNvPr id="729" name="Google Shape;729;p18"/>
              <p:cNvSpPr txBox="1">
                <a:spLocks noGrp="1"/>
              </p:cNvSpPr>
              <p:nvPr>
                <p:ph type="body" idx="1"/>
              </p:nvPr>
            </p:nvSpPr>
            <p:spPr>
              <a:xfrm>
                <a:off x="356455" y="1028935"/>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i="0" dirty="0">
                    <a:solidFill>
                      <a:srgbClr val="212529"/>
                    </a:solidFill>
                    <a:effectLst/>
                    <a:latin typeface="Quicksand" panose="020B0604020202020204" charset="0"/>
                  </a:rPr>
                  <a:t>Maximum A Posteriori estimation can be used to estimate </a:t>
                </a:r>
                <a14:m>
                  <m:oMath xmlns:m="http://schemas.openxmlformats.org/officeDocument/2006/math">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r>
                          <a:rPr lang="en-US" sz="1400" b="1" i="1" smtClean="0">
                            <a:solidFill>
                              <a:srgbClr val="000000"/>
                            </a:solidFill>
                            <a:effectLst/>
                            <a:latin typeface="Cambria Math" panose="02040503050406030204" pitchFamily="18" charset="0"/>
                            <a:ea typeface="Cambria Math" panose="02040503050406030204" pitchFamily="18" charset="0"/>
                          </a:rPr>
                          <m:t>𝒚</m:t>
                        </m:r>
                      </m:e>
                    </m:d>
                  </m:oMath>
                </a14:m>
                <a:r>
                  <a:rPr lang="en-US" sz="1400" b="1" i="0" dirty="0">
                    <a:solidFill>
                      <a:srgbClr val="212529"/>
                    </a:solidFill>
                    <a:effectLst/>
                    <a:latin typeface="Quicksand" panose="020B0604020202020204" charset="0"/>
                  </a:rPr>
                  <a:t> and </a:t>
                </a:r>
                <a14:m>
                  <m:oMath xmlns:m="http://schemas.openxmlformats.org/officeDocument/2006/math">
                    <m:r>
                      <a:rPr lang="en-US" sz="1400" b="1" i="1">
                        <a:solidFill>
                          <a:srgbClr val="000000"/>
                        </a:solidFill>
                        <a:latin typeface="Cambria Math" panose="02040503050406030204" pitchFamily="18" charset="0"/>
                        <a:ea typeface="Cambria Math" panose="02040503050406030204" pitchFamily="18" charset="0"/>
                      </a:rPr>
                      <m:t>𝑷</m:t>
                    </m:r>
                    <m:d>
                      <m:dPr>
                        <m:ctrlPr>
                          <a:rPr lang="en-US" sz="1400" b="1" i="1">
                            <a:solidFill>
                              <a:srgbClr val="000000"/>
                            </a:solidFill>
                            <a:latin typeface="Cambria Math" panose="02040503050406030204" pitchFamily="18" charset="0"/>
                            <a:ea typeface="Cambria Math" panose="02040503050406030204" pitchFamily="18" charset="0"/>
                          </a:rPr>
                        </m:ctrlPr>
                      </m:dPr>
                      <m:e>
                        <m:sSub>
                          <m:sSubPr>
                            <m:ctrlPr>
                              <a:rPr lang="en-US" sz="1400" b="1" i="1" smtClean="0">
                                <a:solidFill>
                                  <a:srgbClr val="000000"/>
                                </a:solidFill>
                                <a:latin typeface="Cambria Math" panose="02040503050406030204" pitchFamily="18" charset="0"/>
                                <a:ea typeface="Cambria Math" panose="02040503050406030204" pitchFamily="18" charset="0"/>
                              </a:rPr>
                            </m:ctrlPr>
                          </m:sSubPr>
                          <m:e>
                            <m:r>
                              <a:rPr lang="en-US" sz="1400" b="1" i="1" smtClean="0">
                                <a:solidFill>
                                  <a:srgbClr val="000000"/>
                                </a:solidFill>
                                <a:latin typeface="Cambria Math" panose="02040503050406030204" pitchFamily="18" charset="0"/>
                                <a:ea typeface="Cambria Math" panose="02040503050406030204" pitchFamily="18" charset="0"/>
                              </a:rPr>
                              <m:t>𝒙</m:t>
                            </m:r>
                          </m:e>
                          <m:sub>
                            <m:r>
                              <a:rPr lang="en-US" sz="1400" b="1" i="1" smtClean="0">
                                <a:solidFill>
                                  <a:srgbClr val="000000"/>
                                </a:solidFill>
                                <a:latin typeface="Cambria Math" panose="02040503050406030204" pitchFamily="18" charset="0"/>
                                <a:ea typeface="Cambria Math" panose="02040503050406030204" pitchFamily="18" charset="0"/>
                              </a:rPr>
                              <m:t>𝒊</m:t>
                            </m:r>
                          </m:sub>
                        </m:sSub>
                        <m:r>
                          <a:rPr lang="en-US" sz="1400" b="1" i="1" smtClean="0">
                            <a:solidFill>
                              <a:srgbClr val="000000"/>
                            </a:solidFill>
                            <a:latin typeface="Cambria Math" panose="02040503050406030204" pitchFamily="18" charset="0"/>
                            <a:ea typeface="Cambria Math" panose="02040503050406030204" pitchFamily="18" charset="0"/>
                          </a:rPr>
                          <m:t>|</m:t>
                        </m:r>
                        <m:r>
                          <a:rPr lang="en-US" sz="1400" b="1" i="1" smtClean="0">
                            <a:solidFill>
                              <a:srgbClr val="000000"/>
                            </a:solidFill>
                            <a:latin typeface="Cambria Math" panose="02040503050406030204" pitchFamily="18" charset="0"/>
                            <a:ea typeface="Cambria Math" panose="02040503050406030204" pitchFamily="18" charset="0"/>
                          </a:rPr>
                          <m:t>𝒚</m:t>
                        </m:r>
                      </m:e>
                    </m:d>
                  </m:oMath>
                </a14:m>
                <a:endParaRPr lang="en-US" sz="1400" b="1" dirty="0">
                  <a:latin typeface="Quicksand" panose="020B0604020202020204" charset="0"/>
                </a:endParaRPr>
              </a:p>
              <a:p>
                <a:pPr marL="114300" lvl="0" indent="0" algn="just">
                  <a:buNone/>
                </a:pPr>
                <a:endParaRPr lang="en-US" sz="1400" b="1" dirty="0">
                  <a:latin typeface="Quicksand" panose="020B0604020202020204" charset="0"/>
                </a:endParaRPr>
              </a:p>
              <a:p>
                <a:pPr algn="just">
                  <a:buFont typeface="Arial" panose="020B0604020202020204" pitchFamily="34" charset="0"/>
                  <a:buChar char="•"/>
                </a:pPr>
                <a:r>
                  <a:rPr lang="en-IN" sz="1400" b="1" i="0" dirty="0">
                    <a:solidFill>
                      <a:srgbClr val="292929"/>
                    </a:solidFill>
                    <a:effectLst/>
                    <a:latin typeface="Quicksand" panose="020B0604020202020204" charset="0"/>
                  </a:rPr>
                  <a:t>Categorical And Continuous Features</a:t>
                </a:r>
              </a:p>
              <a:p>
                <a:pPr marL="114300" indent="0" algn="just">
                  <a:buNone/>
                </a:pPr>
                <a:endParaRPr lang="en-US" sz="1400" b="1" dirty="0">
                  <a:latin typeface="Quicksand" panose="020B0604020202020204" charset="0"/>
                </a:endParaRPr>
              </a:p>
              <a:p>
                <a:pPr lvl="1" algn="just">
                  <a:buFont typeface="Courier New" panose="02070309020205020404" pitchFamily="49" charset="0"/>
                  <a:buChar char="o"/>
                </a:pPr>
                <a:r>
                  <a:rPr lang="en-US" sz="1400" b="1" i="0" dirty="0">
                    <a:solidFill>
                      <a:srgbClr val="292929"/>
                    </a:solidFill>
                    <a:effectLst/>
                    <a:latin typeface="Quicksand" panose="020B0604020202020204" charset="0"/>
                  </a:rPr>
                  <a:t>Categorical Data</a:t>
                </a:r>
                <a:r>
                  <a:rPr lang="en-US" sz="1400" b="1" dirty="0">
                    <a:solidFill>
                      <a:srgbClr val="292929"/>
                    </a:solidFill>
                    <a:latin typeface="Quicksand" panose="020B0604020202020204" charset="0"/>
                  </a:rPr>
                  <a:t> :</a:t>
                </a:r>
              </a:p>
              <a:p>
                <a:pPr lvl="2" algn="just">
                  <a:buFont typeface="Arial" panose="020B0604020202020204" pitchFamily="34" charset="0"/>
                  <a:buChar char="•"/>
                </a:pPr>
                <a:r>
                  <a:rPr lang="en-US" sz="1400" b="1" i="0" dirty="0">
                    <a:solidFill>
                      <a:srgbClr val="292929"/>
                    </a:solidFill>
                    <a:effectLst/>
                    <a:latin typeface="Quicksand" panose="020B0604020202020204" charset="0"/>
                  </a:rPr>
                  <a:t>For categorical features, the estimation of </a:t>
                </a:r>
                <a14:m>
                  <m:oMath xmlns:m="http://schemas.openxmlformats.org/officeDocument/2006/math">
                    <m:r>
                      <a:rPr lang="en-US" sz="1400" b="1" i="1" smtClean="0">
                        <a:solidFill>
                          <a:srgbClr val="000000"/>
                        </a:solidFill>
                        <a:effectLst/>
                        <a:latin typeface="Cambria Math" panose="02040503050406030204" pitchFamily="18" charset="0"/>
                        <a:ea typeface="Cambria Math" panose="02040503050406030204" pitchFamily="18" charset="0"/>
                      </a:rPr>
                      <m:t>𝑷</m:t>
                    </m:r>
                    <m:d>
                      <m:dPr>
                        <m:ctrlPr>
                          <a:rPr lang="en-US" sz="1400" b="1" i="1" smtClean="0">
                            <a:solidFill>
                              <a:srgbClr val="000000"/>
                            </a:solidFill>
                            <a:effectLst/>
                            <a:latin typeface="Cambria Math" panose="02040503050406030204" pitchFamily="18" charset="0"/>
                            <a:ea typeface="Cambria Math" panose="02040503050406030204" pitchFamily="18" charset="0"/>
                          </a:rPr>
                        </m:ctrlPr>
                      </m:dPr>
                      <m:e>
                        <m:sSub>
                          <m:sSubPr>
                            <m:ctrlPr>
                              <a:rPr lang="en-US" sz="1400" b="1" i="1" smtClean="0">
                                <a:solidFill>
                                  <a:srgbClr val="000000"/>
                                </a:solidFill>
                                <a:effectLst/>
                                <a:latin typeface="Cambria Math" panose="02040503050406030204" pitchFamily="18" charset="0"/>
                                <a:ea typeface="Cambria Math" panose="02040503050406030204" pitchFamily="18" charset="0"/>
                              </a:rPr>
                            </m:ctrlPr>
                          </m:sSubPr>
                          <m:e>
                            <m:r>
                              <a:rPr lang="en-US" sz="1400" b="1" i="1" smtClean="0">
                                <a:solidFill>
                                  <a:srgbClr val="000000"/>
                                </a:solidFill>
                                <a:effectLst/>
                                <a:latin typeface="Cambria Math" panose="02040503050406030204" pitchFamily="18" charset="0"/>
                                <a:ea typeface="Cambria Math" panose="02040503050406030204" pitchFamily="18" charset="0"/>
                              </a:rPr>
                              <m:t>𝒙</m:t>
                            </m:r>
                          </m:e>
                          <m:sub>
                            <m:r>
                              <a:rPr lang="en-US" sz="1400" b="1" i="1" smtClean="0">
                                <a:solidFill>
                                  <a:srgbClr val="000000"/>
                                </a:solidFill>
                                <a:effectLst/>
                                <a:latin typeface="Cambria Math" panose="02040503050406030204" pitchFamily="18" charset="0"/>
                                <a:ea typeface="Cambria Math" panose="02040503050406030204" pitchFamily="18" charset="0"/>
                              </a:rPr>
                              <m:t>𝒊</m:t>
                            </m:r>
                          </m:sub>
                        </m:sSub>
                      </m:e>
                      <m:e>
                        <m:r>
                          <a:rPr lang="en-US" sz="1400" b="1" i="1" smtClean="0">
                            <a:solidFill>
                              <a:srgbClr val="000000"/>
                            </a:solidFill>
                            <a:effectLst/>
                            <a:latin typeface="Cambria Math" panose="02040503050406030204" pitchFamily="18" charset="0"/>
                            <a:ea typeface="Cambria Math" panose="02040503050406030204" pitchFamily="18" charset="0"/>
                          </a:rPr>
                          <m:t>𝒚</m:t>
                        </m:r>
                      </m:e>
                    </m:d>
                  </m:oMath>
                </a14:m>
                <a:r>
                  <a:rPr lang="en-US" sz="1400" b="1" i="0" dirty="0">
                    <a:solidFill>
                      <a:srgbClr val="292929"/>
                    </a:solidFill>
                    <a:effectLst/>
                    <a:latin typeface="Quicksand" panose="020B0604020202020204" charset="0"/>
                  </a:rPr>
                  <a:t> is easy </a:t>
                </a:r>
              </a:p>
              <a:p>
                <a:pPr lvl="2" algn="just">
                  <a:buFont typeface="Arial" panose="020B0604020202020204" pitchFamily="34" charset="0"/>
                  <a:buChar char="•"/>
                </a:pPr>
                <a:endParaRPr lang="en-US" sz="1400" b="1" i="0" dirty="0">
                  <a:solidFill>
                    <a:srgbClr val="292929"/>
                  </a:solidFill>
                  <a:effectLst/>
                  <a:latin typeface="Quicksand" panose="020B0604020202020204" charset="0"/>
                </a:endParaRPr>
              </a:p>
              <a:p>
                <a:pPr lvl="1" algn="just">
                  <a:buFont typeface="Courier New" panose="02070309020205020404" pitchFamily="49" charset="0"/>
                  <a:buChar char="o"/>
                </a:pPr>
                <a:r>
                  <a:rPr lang="en-US" sz="1400" b="1" i="0" dirty="0">
                    <a:solidFill>
                      <a:srgbClr val="292929"/>
                    </a:solidFill>
                    <a:effectLst/>
                    <a:latin typeface="Quicksand" panose="020B0604020202020204" charset="0"/>
                  </a:rPr>
                  <a:t>Continuous Data :</a:t>
                </a:r>
              </a:p>
              <a:p>
                <a:pPr lvl="2" algn="just">
                  <a:buFont typeface="Arial" panose="020B0604020202020204" pitchFamily="34" charset="0"/>
                  <a:buChar char="•"/>
                </a:pPr>
                <a:r>
                  <a:rPr lang="en-US" sz="1400" b="1" i="0" dirty="0">
                    <a:solidFill>
                      <a:srgbClr val="292929"/>
                    </a:solidFill>
                    <a:effectLst/>
                    <a:latin typeface="Quicksand" panose="020B0604020202020204" charset="0"/>
                  </a:rPr>
                  <a:t>For continuous features, there are essentially two choices: discretization and continuous Naive Bayes</a:t>
                </a:r>
              </a:p>
              <a:p>
                <a:pPr lvl="2" algn="just">
                  <a:buFont typeface="Arial" panose="020B0604020202020204" pitchFamily="34" charset="0"/>
                  <a:buChar char="•"/>
                </a:pPr>
                <a:r>
                  <a:rPr lang="en-US" sz="1400" b="1" i="0" dirty="0">
                    <a:solidFill>
                      <a:srgbClr val="292929"/>
                    </a:solidFill>
                    <a:effectLst/>
                    <a:latin typeface="Quicksand" panose="020B0604020202020204" charset="0"/>
                  </a:rPr>
                  <a:t>Discretization works by breaking the data into categorical values</a:t>
                </a:r>
                <a:endParaRPr lang="en-US" sz="1400" b="1" dirty="0">
                  <a:solidFill>
                    <a:srgbClr val="292929"/>
                  </a:solidFill>
                  <a:latin typeface="Quicksand" panose="020B0604020202020204" charset="0"/>
                </a:endParaRPr>
              </a:p>
              <a:p>
                <a:pPr lvl="2">
                  <a:buFont typeface="Arial" panose="020B0604020202020204" pitchFamily="34" charset="0"/>
                  <a:buChar char="•"/>
                </a:pPr>
                <a:endParaRPr lang="en-US" sz="1000" b="0" i="0" dirty="0">
                  <a:solidFill>
                    <a:srgbClr val="292929"/>
                  </a:solidFill>
                  <a:effectLst/>
                  <a:latin typeface="charter"/>
                </a:endParaRPr>
              </a:p>
              <a:p>
                <a:pPr lvl="1">
                  <a:buFont typeface="Arial" panose="020B0604020202020204" pitchFamily="34" charset="0"/>
                  <a:buChar char="•"/>
                </a:pPr>
                <a:endParaRPr lang="en-US" sz="1100" b="0" i="0" dirty="0">
                  <a:solidFill>
                    <a:srgbClr val="292929"/>
                  </a:solidFill>
                  <a:effectLst/>
                  <a:latin typeface="charter"/>
                </a:endParaRPr>
              </a:p>
              <a:p>
                <a:pPr lvl="0" algn="just">
                  <a:buFont typeface="Arial" panose="020B0604020202020204" pitchFamily="34" charset="0"/>
                  <a:buChar char="•"/>
                </a:pPr>
                <a:endParaRPr sz="1400" b="1" dirty="0">
                  <a:latin typeface="Quicksand" panose="020B0604020202020204" charset="0"/>
                </a:endParaRPr>
              </a:p>
            </p:txBody>
          </p:sp>
        </mc:Choice>
        <mc:Fallback xmlns="">
          <p:sp>
            <p:nvSpPr>
              <p:cNvPr id="729" name="Google Shape;729;p18"/>
              <p:cNvSpPr txBox="1">
                <a:spLocks noGrp="1" noRot="1" noChangeAspect="1" noMove="1" noResize="1" noEditPoints="1" noAdjustHandles="1" noChangeArrowheads="1" noChangeShapeType="1" noTextEdit="1"/>
              </p:cNvSpPr>
              <p:nvPr>
                <p:ph type="body" idx="1"/>
              </p:nvPr>
            </p:nvSpPr>
            <p:spPr>
              <a:xfrm>
                <a:off x="356455" y="1028935"/>
                <a:ext cx="8431039" cy="3819511"/>
              </a:xfrm>
              <a:prstGeom prst="rect">
                <a:avLst/>
              </a:prstGeom>
              <a:blipFill>
                <a:blip r:embed="rId3"/>
                <a:stretch>
                  <a:fillRect l="-145" t="-319" r="-1228"/>
                </a:stretch>
              </a:blipFill>
            </p:spPr>
            <p:txBody>
              <a:bodyPr/>
              <a:lstStyle/>
              <a:p>
                <a:r>
                  <a:rPr lang="en-IN">
                    <a:noFill/>
                  </a:rPr>
                  <a:t> </a:t>
                </a:r>
              </a:p>
            </p:txBody>
          </p:sp>
        </mc:Fallback>
      </mc:AlternateContent>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89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Shape 707"/>
        <p:cNvGrpSpPr/>
        <p:nvPr/>
      </p:nvGrpSpPr>
      <p:grpSpPr>
        <a:xfrm>
          <a:off x="0" y="0"/>
          <a:ext cx="0" cy="0"/>
          <a:chOff x="0" y="0"/>
          <a:chExt cx="0" cy="0"/>
        </a:xfrm>
      </p:grpSpPr>
      <p:sp>
        <p:nvSpPr>
          <p:cNvPr id="709" name="Google Shape;709;p15"/>
          <p:cNvSpPr txBox="1">
            <a:spLocks noGrp="1"/>
          </p:cNvSpPr>
          <p:nvPr>
            <p:ph type="subTitle" idx="4294967295"/>
          </p:nvPr>
        </p:nvSpPr>
        <p:spPr>
          <a:xfrm>
            <a:off x="1275125" y="1556250"/>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1400" b="1" dirty="0">
                <a:solidFill>
                  <a:schemeClr val="tx2">
                    <a:lumMod val="10000"/>
                  </a:schemeClr>
                </a:solidFill>
              </a:rPr>
              <a:t>RESEARCH PAPER REVIEW  </a:t>
            </a:r>
          </a:p>
          <a:p>
            <a:pPr marL="0" lvl="0" indent="0" algn="ctr" rtl="0">
              <a:spcBef>
                <a:spcPts val="0"/>
              </a:spcBef>
              <a:spcAft>
                <a:spcPts val="0"/>
              </a:spcAft>
              <a:buNone/>
            </a:pPr>
            <a:endParaRPr lang="en-US" sz="1400" b="1" dirty="0">
              <a:solidFill>
                <a:schemeClr val="tx2">
                  <a:lumMod val="10000"/>
                </a:schemeClr>
              </a:solidFill>
            </a:endParaRPr>
          </a:p>
          <a:p>
            <a:pPr marL="0" lvl="0" indent="0" algn="ctr" rtl="0">
              <a:spcBef>
                <a:spcPts val="0"/>
              </a:spcBef>
              <a:spcAft>
                <a:spcPts val="0"/>
              </a:spcAft>
              <a:buNone/>
            </a:pPr>
            <a:r>
              <a:rPr lang="en-US" sz="3600" b="1" dirty="0">
                <a:solidFill>
                  <a:schemeClr val="tx2">
                    <a:lumMod val="10000"/>
                  </a:schemeClr>
                </a:solidFill>
              </a:rPr>
              <a:t>Fake News Detection Using Naïve Bayes Classifier</a:t>
            </a:r>
            <a:endParaRPr sz="3600" b="1" dirty="0">
              <a:solidFill>
                <a:schemeClr val="tx2">
                  <a:lumMod val="10000"/>
                </a:schemeClr>
              </a:solidFill>
            </a:endParaRPr>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1257;p48">
            <a:extLst>
              <a:ext uri="{FF2B5EF4-FFF2-40B4-BE49-F238E27FC236}">
                <a16:creationId xmlns:a16="http://schemas.microsoft.com/office/drawing/2014/main" id="{81E3EEC9-356C-4F3C-8A66-C0940A49808C}"/>
              </a:ext>
            </a:extLst>
          </p:cNvPr>
          <p:cNvSpPr/>
          <p:nvPr/>
        </p:nvSpPr>
        <p:spPr>
          <a:xfrm>
            <a:off x="5902370" y="1557690"/>
            <a:ext cx="264515" cy="260093"/>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24;p48">
            <a:extLst>
              <a:ext uri="{FF2B5EF4-FFF2-40B4-BE49-F238E27FC236}">
                <a16:creationId xmlns:a16="http://schemas.microsoft.com/office/drawing/2014/main" id="{2E8F82DA-A533-452D-9501-3F2AECDE28BC}"/>
              </a:ext>
            </a:extLst>
          </p:cNvPr>
          <p:cNvSpPr/>
          <p:nvPr/>
        </p:nvSpPr>
        <p:spPr>
          <a:xfrm>
            <a:off x="6166885" y="1575271"/>
            <a:ext cx="264515" cy="22493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chemeClr val="tx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2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400" y="9756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Quicksand" panose="020B0604020202020204" charset="0"/>
              </a:rPr>
              <a:t>Problem Statement </a:t>
            </a:r>
            <a:endParaRPr dirty="0">
              <a:latin typeface="Quicksand" panose="020B0604020202020204" charset="0"/>
            </a:endParaRPr>
          </a:p>
        </p:txBody>
      </p:sp>
      <p:sp>
        <p:nvSpPr>
          <p:cNvPr id="729" name="Google Shape;729;p18"/>
          <p:cNvSpPr txBox="1">
            <a:spLocks noGrp="1"/>
          </p:cNvSpPr>
          <p:nvPr>
            <p:ph type="body" idx="1"/>
          </p:nvPr>
        </p:nvSpPr>
        <p:spPr>
          <a:xfrm>
            <a:off x="356455" y="930338"/>
            <a:ext cx="8431039" cy="3819511"/>
          </a:xfrm>
          <a:prstGeom prst="rect">
            <a:avLst/>
          </a:prstGeom>
        </p:spPr>
        <p:txBody>
          <a:bodyPr spcFirstLastPara="1" wrap="square" lIns="0" tIns="0" rIns="0" bIns="0" anchor="t" anchorCtr="0">
            <a:noAutofit/>
          </a:bodyPr>
          <a:lstStyle/>
          <a:p>
            <a:pPr lvl="0" algn="just">
              <a:buFont typeface="Arial" panose="020B0604020202020204" pitchFamily="34" charset="0"/>
              <a:buChar char="•"/>
            </a:pPr>
            <a:r>
              <a:rPr lang="en-US" sz="1400" b="1" dirty="0">
                <a:solidFill>
                  <a:schemeClr val="tx2">
                    <a:lumMod val="10000"/>
                  </a:schemeClr>
                </a:solidFill>
                <a:latin typeface="Quicksand" panose="020B0604020202020204" charset="0"/>
              </a:rPr>
              <a:t>Electronic spamming is the practice of sending unsolicited messages (spam), with the help of electronic messaging system. Our aim to identify whether the message is legitimate or not</a:t>
            </a:r>
          </a:p>
          <a:p>
            <a:pPr marL="114300" lvl="0" indent="0" algn="just">
              <a:lnSpc>
                <a:spcPct val="100000"/>
              </a:lnSpc>
              <a:buNone/>
            </a:pPr>
            <a:endParaRPr lang="en-US" sz="1400" b="1" dirty="0">
              <a:solidFill>
                <a:schemeClr val="tx2">
                  <a:lumMod val="10000"/>
                </a:schemeClr>
              </a:solidFill>
              <a:latin typeface="Quicksand" panose="020B0604020202020204" charset="0"/>
            </a:endParaRPr>
          </a:p>
          <a:p>
            <a:pPr lvl="0" algn="just">
              <a:buFont typeface="Arial" panose="020B0604020202020204" pitchFamily="34" charset="0"/>
              <a:buChar char="•"/>
            </a:pPr>
            <a:r>
              <a:rPr lang="en-US" sz="1400" b="1" dirty="0">
                <a:solidFill>
                  <a:schemeClr val="tx2">
                    <a:lumMod val="10000"/>
                  </a:schemeClr>
                </a:solidFill>
              </a:rPr>
              <a:t>Spam messages and fake news articles have a lot of common properties:</a:t>
            </a:r>
          </a:p>
          <a:p>
            <a:pPr lvl="1" algn="just">
              <a:buFont typeface="Arial" panose="020B0604020202020204" pitchFamily="34" charset="0"/>
              <a:buChar char="•"/>
            </a:pPr>
            <a:r>
              <a:rPr lang="en-US" sz="1100" b="1" dirty="0">
                <a:solidFill>
                  <a:schemeClr val="tx2">
                    <a:lumMod val="10000"/>
                  </a:schemeClr>
                </a:solidFill>
              </a:rPr>
              <a:t>They often have a lot of grammatical mistakes </a:t>
            </a:r>
          </a:p>
          <a:p>
            <a:pPr lvl="1" algn="just">
              <a:buFont typeface="Arial" panose="020B0604020202020204" pitchFamily="34" charset="0"/>
              <a:buChar char="•"/>
            </a:pPr>
            <a:r>
              <a:rPr lang="en-US" sz="1100" b="1" dirty="0">
                <a:solidFill>
                  <a:schemeClr val="tx2">
                    <a:lumMod val="10000"/>
                  </a:schemeClr>
                </a:solidFill>
              </a:rPr>
              <a:t>They are often emotionally colored</a:t>
            </a:r>
          </a:p>
          <a:p>
            <a:pPr lvl="1" algn="just">
              <a:buFont typeface="Arial" panose="020B0604020202020204" pitchFamily="34" charset="0"/>
              <a:buChar char="•"/>
            </a:pPr>
            <a:r>
              <a:rPr lang="en-US" sz="1100" b="1" dirty="0">
                <a:solidFill>
                  <a:schemeClr val="tx2">
                    <a:lumMod val="10000"/>
                  </a:schemeClr>
                </a:solidFill>
              </a:rPr>
              <a:t>They often try to affect reader’s opinion on some topics in manipulative way</a:t>
            </a:r>
          </a:p>
          <a:p>
            <a:pPr lvl="1" algn="just">
              <a:buFont typeface="Arial" panose="020B0604020202020204" pitchFamily="34" charset="0"/>
              <a:buChar char="•"/>
            </a:pPr>
            <a:r>
              <a:rPr lang="en-US" sz="1100" b="1" dirty="0">
                <a:solidFill>
                  <a:schemeClr val="tx2">
                    <a:lumMod val="10000"/>
                  </a:schemeClr>
                </a:solidFill>
              </a:rPr>
              <a:t>Their content is often not true</a:t>
            </a:r>
            <a:endParaRPr lang="en-US" sz="1400" b="1" dirty="0">
              <a:solidFill>
                <a:schemeClr val="tx2">
                  <a:lumMod val="10000"/>
                </a:schemeClr>
              </a:solidFill>
              <a:latin typeface="Quicksand" panose="020B0604020202020204" charset="0"/>
            </a:endParaRPr>
          </a:p>
          <a:p>
            <a:pPr marL="571500" lvl="1" indent="0" algn="just">
              <a:lnSpc>
                <a:spcPct val="100000"/>
              </a:lnSpc>
              <a:buNone/>
            </a:pPr>
            <a:endParaRPr lang="en-US" sz="1400" b="1" dirty="0">
              <a:solidFill>
                <a:schemeClr val="tx2">
                  <a:lumMod val="10000"/>
                </a:schemeClr>
              </a:solidFill>
              <a:latin typeface="Quicksand" panose="020B0604020202020204" charset="0"/>
            </a:endParaRPr>
          </a:p>
          <a:p>
            <a:pPr algn="just">
              <a:buFont typeface="Arial" panose="020B0604020202020204" pitchFamily="34" charset="0"/>
              <a:buChar char="•"/>
            </a:pPr>
            <a:r>
              <a:rPr lang="en-US" sz="1400" b="1" dirty="0">
                <a:solidFill>
                  <a:schemeClr val="tx2">
                    <a:lumMod val="10000"/>
                  </a:schemeClr>
                </a:solidFill>
              </a:rPr>
              <a:t>Fake news articles and spam messages indeed share a lot of important properties. Therefore, we use similar approaches for spam filtering and fake news detection</a:t>
            </a:r>
          </a:p>
          <a:p>
            <a:pPr algn="just">
              <a:lnSpc>
                <a:spcPct val="100000"/>
              </a:lnSpc>
              <a:buFont typeface="Arial" panose="020B0604020202020204" pitchFamily="34" charset="0"/>
              <a:buChar char="•"/>
            </a:pPr>
            <a:endParaRPr lang="en-US" sz="1400" b="1" dirty="0">
              <a:solidFill>
                <a:schemeClr val="tx2">
                  <a:lumMod val="10000"/>
                </a:schemeClr>
              </a:solidFill>
            </a:endParaRPr>
          </a:p>
          <a:p>
            <a:pPr algn="just">
              <a:buFont typeface="Arial" panose="020B0604020202020204" pitchFamily="34" charset="0"/>
              <a:buChar char="•"/>
            </a:pPr>
            <a:r>
              <a:rPr lang="en-IN" sz="1400" b="1" dirty="0">
                <a:solidFill>
                  <a:schemeClr val="tx2">
                    <a:lumMod val="10000"/>
                  </a:schemeClr>
                </a:solidFill>
              </a:rPr>
              <a:t>Naive Bayes is a simple technique for constructing classifiers</a:t>
            </a:r>
            <a:r>
              <a:rPr lang="en-US" sz="1400" b="1" dirty="0">
                <a:solidFill>
                  <a:schemeClr val="tx2">
                    <a:lumMod val="10000"/>
                  </a:schemeClr>
                </a:solidFill>
              </a:rPr>
              <a:t> and is a </a:t>
            </a:r>
            <a:r>
              <a:rPr lang="en-IN" sz="1400" b="1" dirty="0">
                <a:solidFill>
                  <a:schemeClr val="tx2">
                    <a:lumMod val="10000"/>
                  </a:schemeClr>
                </a:solidFill>
              </a:rPr>
              <a:t>popular statistical technique for Fake news detection</a:t>
            </a:r>
            <a:endParaRPr lang="en-US" sz="1400" b="1" dirty="0">
              <a:solidFill>
                <a:schemeClr val="tx2">
                  <a:lumMod val="10000"/>
                </a:schemeClr>
              </a:solidFill>
              <a:latin typeface="Quicksand" panose="020B0604020202020204" charset="0"/>
            </a:endParaRPr>
          </a:p>
          <a:p>
            <a:pPr lvl="0" algn="just">
              <a:buFont typeface="Arial" panose="020B0604020202020204" pitchFamily="34" charset="0"/>
              <a:buChar char="•"/>
            </a:pPr>
            <a:endParaRPr sz="1400" b="1" dirty="0">
              <a:solidFill>
                <a:schemeClr val="tx2">
                  <a:lumMod val="10000"/>
                </a:schemeClr>
              </a:solidFill>
              <a:latin typeface="Quicksand" panose="020B0604020202020204" charset="0"/>
            </a:endParaRPr>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dirty="0"/>
          </a:p>
        </p:txBody>
      </p:sp>
      <p:sp>
        <p:nvSpPr>
          <p:cNvPr id="5" name="Google Shape;1212;p48">
            <a:extLst>
              <a:ext uri="{FF2B5EF4-FFF2-40B4-BE49-F238E27FC236}">
                <a16:creationId xmlns:a16="http://schemas.microsoft.com/office/drawing/2014/main" id="{6D18F635-C0ED-4B70-A203-FF70428FF5EE}"/>
              </a:ext>
            </a:extLst>
          </p:cNvPr>
          <p:cNvSpPr/>
          <p:nvPr/>
        </p:nvSpPr>
        <p:spPr>
          <a:xfrm>
            <a:off x="7220732" y="168069"/>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64867"/>
      </p:ext>
    </p:extLst>
  </p:cSld>
  <p:clrMapOvr>
    <a:masterClrMapping/>
  </p:clrMapOvr>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1512</Words>
  <Application>Microsoft Office PowerPoint</Application>
  <PresentationFormat>On-screen Show (16:9)</PresentationFormat>
  <Paragraphs>194</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Amatic SC</vt:lpstr>
      <vt:lpstr>Arial</vt:lpstr>
      <vt:lpstr>charter</vt:lpstr>
      <vt:lpstr>Short Stack</vt:lpstr>
      <vt:lpstr>Cambria Math</vt:lpstr>
      <vt:lpstr>inter-regular</vt:lpstr>
      <vt:lpstr>Calibri</vt:lpstr>
      <vt:lpstr>Quicksand</vt:lpstr>
      <vt:lpstr>Courier New</vt:lpstr>
      <vt:lpstr>Knight template</vt:lpstr>
      <vt:lpstr>MACHINE LEARNING : </vt:lpstr>
      <vt:lpstr>NAÏVE BAYES </vt:lpstr>
      <vt:lpstr>Naïve Bayes Classifier Algorithm  </vt:lpstr>
      <vt:lpstr>Bayes Theorem </vt:lpstr>
      <vt:lpstr>Bayes Theorem</vt:lpstr>
      <vt:lpstr>Mathematical Concept </vt:lpstr>
      <vt:lpstr>Mathematical Concept </vt:lpstr>
      <vt:lpstr>PowerPoint Presentation</vt:lpstr>
      <vt:lpstr>Problem Statement </vt:lpstr>
      <vt:lpstr>Problem Statement </vt:lpstr>
      <vt:lpstr>ML Model Implementation </vt:lpstr>
      <vt:lpstr>ML Model Implementation </vt:lpstr>
      <vt:lpstr>ML Model Implementation </vt:lpstr>
      <vt:lpstr>Hyperparameter Tuning</vt:lpstr>
      <vt:lpstr>Hyperparameter Tuning</vt:lpstr>
      <vt:lpstr>Result and Conclusion</vt:lpstr>
      <vt:lpstr>Result and Conclusion</vt:lpstr>
      <vt:lpstr>Result and 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OPEN ENDED ASSIGNMENT </dc:title>
  <dc:creator>HP</dc:creator>
  <cp:lastModifiedBy>Smita Kulkarni</cp:lastModifiedBy>
  <cp:revision>12</cp:revision>
  <dcterms:modified xsi:type="dcterms:W3CDTF">2022-03-09T03:25:04Z</dcterms:modified>
</cp:coreProperties>
</file>