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66" r:id="rId5"/>
    <p:sldId id="309" r:id="rId6"/>
    <p:sldId id="311" r:id="rId7"/>
    <p:sldId id="310" r:id="rId8"/>
    <p:sldId id="321" r:id="rId9"/>
    <p:sldId id="322" r:id="rId10"/>
    <p:sldId id="324" r:id="rId11"/>
    <p:sldId id="312" r:id="rId12"/>
    <p:sldId id="314" r:id="rId13"/>
    <p:sldId id="315" r:id="rId14"/>
    <p:sldId id="316" r:id="rId15"/>
    <p:sldId id="317" r:id="rId16"/>
    <p:sldId id="318" r:id="rId17"/>
    <p:sldId id="325" r:id="rId18"/>
    <p:sldId id="326" r:id="rId19"/>
    <p:sldId id="328" r:id="rId20"/>
    <p:sldId id="329" r:id="rId21"/>
    <p:sldId id="330" r:id="rId22"/>
    <p:sldId id="331" r:id="rId23"/>
    <p:sldId id="334" r:id="rId24"/>
    <p:sldId id="327" r:id="rId25"/>
    <p:sldId id="332" r:id="rId26"/>
    <p:sldId id="31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8436A-32FA-4CCC-9A60-E88FE7665769}" type="datetimeFigureOut">
              <a:rPr lang="en-IN" smtClean="0"/>
              <a:t>09-03-2022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A76CA-C790-4AD3-B180-6894A8CEE2EF}" type="slidenum">
              <a:rPr lang="en-IN" smtClean="0"/>
              <a:t>‹#›</a:t>
            </a:fld>
            <a:endParaRPr lang="en-IN"/>
          </a:p>
        </p:txBody>
      </p:sp>
    </p:spTree>
    <p:extLst>
      <p:ext uri="{BB962C8B-B14F-4D97-AF65-F5344CB8AC3E}">
        <p14:creationId xmlns:p14="http://schemas.microsoft.com/office/powerpoint/2010/main" val="153890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l"/>
            <a:r>
              <a:rPr lang="en-US" dirty="0"/>
              <a:t>Machine Learning</a:t>
            </a:r>
            <a:br>
              <a:rPr lang="en-US" dirty="0"/>
            </a:br>
            <a:br>
              <a:rPr lang="en-IN" sz="1800" b="0" i="0" u="none" strike="noStrike" baseline="0" dirty="0">
                <a:solidFill>
                  <a:srgbClr val="000000"/>
                </a:solidFill>
                <a:latin typeface="Bookman Old Style" panose="02050604050505020204" pitchFamily="18" charset="0"/>
              </a:rPr>
            </a:br>
            <a:r>
              <a:rPr lang="en-IN" sz="1800" b="0" i="0" u="none" strike="noStrike" baseline="0" dirty="0">
                <a:solidFill>
                  <a:srgbClr val="000000"/>
                </a:solidFill>
                <a:latin typeface="Bookman Old Style" panose="02050604050505020204" pitchFamily="18" charset="0"/>
              </a:rPr>
              <a:t> </a:t>
            </a:r>
            <a:r>
              <a:rPr lang="en-IN" sz="2800" b="0" i="0" u="none" strike="noStrike" baseline="0" dirty="0">
                <a:solidFill>
                  <a:srgbClr val="000000"/>
                </a:solidFill>
              </a:rPr>
              <a:t>(Naïve Bayes, Bayesian Learning)</a:t>
            </a: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9BF1-58D2-483C-8D6A-F3A4DBEB9B8B}"/>
              </a:ext>
            </a:extLst>
          </p:cNvPr>
          <p:cNvSpPr>
            <a:spLocks noGrp="1"/>
          </p:cNvSpPr>
          <p:nvPr>
            <p:ph type="title"/>
          </p:nvPr>
        </p:nvSpPr>
        <p:spPr/>
        <p:txBody>
          <a:bodyPr/>
          <a:lstStyle/>
          <a:p>
            <a:r>
              <a:rPr lang="en-US" i="0" dirty="0">
                <a:solidFill>
                  <a:srgbClr val="000000"/>
                </a:solidFill>
                <a:effectLst/>
              </a:rPr>
              <a:t>Types Of Naive Bayes Algorithms</a:t>
            </a:r>
            <a:endParaRPr lang="en-IN" dirty="0"/>
          </a:p>
        </p:txBody>
      </p:sp>
      <p:sp>
        <p:nvSpPr>
          <p:cNvPr id="3" name="Content Placeholder 2">
            <a:extLst>
              <a:ext uri="{FF2B5EF4-FFF2-40B4-BE49-F238E27FC236}">
                <a16:creationId xmlns:a16="http://schemas.microsoft.com/office/drawing/2014/main" id="{1F19A410-E6E6-488E-841A-468F24482D8E}"/>
              </a:ext>
            </a:extLst>
          </p:cNvPr>
          <p:cNvSpPr>
            <a:spLocks noGrp="1"/>
          </p:cNvSpPr>
          <p:nvPr>
            <p:ph idx="1"/>
          </p:nvPr>
        </p:nvSpPr>
        <p:spPr/>
        <p:txBody>
          <a:bodyPr>
            <a:normAutofit/>
          </a:bodyPr>
          <a:lstStyle/>
          <a:p>
            <a:pPr marL="0" indent="0" algn="just" rtl="0">
              <a:buNone/>
            </a:pPr>
            <a:r>
              <a:rPr lang="en-US" b="1" i="0" dirty="0">
                <a:solidFill>
                  <a:srgbClr val="000000"/>
                </a:solidFill>
                <a:effectLst/>
              </a:rPr>
              <a:t>1. Gaussian Naïve Bayes:  </a:t>
            </a:r>
            <a:r>
              <a:rPr lang="en-US" b="0" i="0" dirty="0">
                <a:solidFill>
                  <a:srgbClr val="000000"/>
                </a:solidFill>
                <a:effectLst/>
              </a:rPr>
              <a:t>When characteristic values are continuous in nature then an assumption is made that the values linked with each class are dispersed according to Gaussian that is Normal Distribution.</a:t>
            </a:r>
          </a:p>
          <a:p>
            <a:pPr marL="0" indent="0" algn="just" rtl="0">
              <a:buNone/>
            </a:pPr>
            <a:r>
              <a:rPr lang="en-US" b="1" i="0" dirty="0">
                <a:solidFill>
                  <a:srgbClr val="000000"/>
                </a:solidFill>
                <a:effectLst/>
              </a:rPr>
              <a:t>2. Multinomial Naïve Bayes: </a:t>
            </a:r>
            <a:r>
              <a:rPr lang="en-US" b="0" i="0" dirty="0">
                <a:solidFill>
                  <a:srgbClr val="000000"/>
                </a:solidFill>
                <a:effectLst/>
              </a:rPr>
              <a:t>Multinomial Naive Bayes is favored to use on data that is multinomial distributed. It is widely used in text classification in NLP.  Each event in text classification constitutes the presence of a word in a document.</a:t>
            </a:r>
          </a:p>
          <a:p>
            <a:pPr marL="0" indent="0" algn="just" rtl="0">
              <a:buNone/>
            </a:pPr>
            <a:r>
              <a:rPr lang="en-US" b="1" i="0" dirty="0">
                <a:solidFill>
                  <a:srgbClr val="000000"/>
                </a:solidFill>
                <a:effectLst/>
              </a:rPr>
              <a:t>3. Bernoulli Naïve Bayes:  </a:t>
            </a:r>
            <a:r>
              <a:rPr lang="en-US" b="0" i="0" dirty="0">
                <a:solidFill>
                  <a:srgbClr val="000000"/>
                </a:solidFill>
                <a:effectLst/>
              </a:rPr>
              <a:t>When data is dispensed according to the multivariate Bernoulli distributions then Bernoulli Naive Bayes is used. That means there exist multiple features but each one is assumed to contain a binary value. So, it requires features to be binary-valued.</a:t>
            </a:r>
          </a:p>
          <a:p>
            <a:pPr algn="just"/>
            <a:endParaRPr lang="en-IN" dirty="0"/>
          </a:p>
        </p:txBody>
      </p:sp>
    </p:spTree>
    <p:extLst>
      <p:ext uri="{BB962C8B-B14F-4D97-AF65-F5344CB8AC3E}">
        <p14:creationId xmlns:p14="http://schemas.microsoft.com/office/powerpoint/2010/main" val="379185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50FF-B593-4644-B452-8F4ACC0F397E}"/>
              </a:ext>
            </a:extLst>
          </p:cNvPr>
          <p:cNvSpPr>
            <a:spLocks noGrp="1"/>
          </p:cNvSpPr>
          <p:nvPr>
            <p:ph type="title"/>
          </p:nvPr>
        </p:nvSpPr>
        <p:spPr/>
        <p:txBody>
          <a:bodyPr>
            <a:normAutofit/>
          </a:bodyPr>
          <a:lstStyle/>
          <a:p>
            <a:r>
              <a:rPr lang="en-US" sz="3600" i="0" dirty="0">
                <a:solidFill>
                  <a:srgbClr val="000000"/>
                </a:solidFill>
                <a:effectLst/>
              </a:rPr>
              <a:t>Advantages And Disadvantages Of Naive Bayes Classifier</a:t>
            </a:r>
            <a:endParaRPr lang="en-IN" sz="3600" dirty="0"/>
          </a:p>
        </p:txBody>
      </p:sp>
      <p:sp>
        <p:nvSpPr>
          <p:cNvPr id="3" name="Content Placeholder 2">
            <a:extLst>
              <a:ext uri="{FF2B5EF4-FFF2-40B4-BE49-F238E27FC236}">
                <a16:creationId xmlns:a16="http://schemas.microsoft.com/office/drawing/2014/main" id="{16BD0124-7AF4-4E3B-97AA-072455FF9259}"/>
              </a:ext>
            </a:extLst>
          </p:cNvPr>
          <p:cNvSpPr>
            <a:spLocks noGrp="1"/>
          </p:cNvSpPr>
          <p:nvPr>
            <p:ph idx="1"/>
          </p:nvPr>
        </p:nvSpPr>
        <p:spPr>
          <a:xfrm>
            <a:off x="1097280" y="2108201"/>
            <a:ext cx="10058400" cy="3981881"/>
          </a:xfrm>
        </p:spPr>
        <p:txBody>
          <a:bodyPr>
            <a:normAutofit fontScale="92500" lnSpcReduction="10000"/>
          </a:bodyPr>
          <a:lstStyle/>
          <a:p>
            <a:pPr algn="l" rtl="0"/>
            <a:r>
              <a:rPr lang="en-US" b="1" i="0" u="sng" dirty="0">
                <a:solidFill>
                  <a:srgbClr val="000000"/>
                </a:solidFill>
                <a:effectLst/>
              </a:rPr>
              <a:t>Advantages:</a:t>
            </a:r>
            <a:endParaRPr lang="en-US" b="0" i="0" dirty="0">
              <a:solidFill>
                <a:srgbClr val="000000"/>
              </a:solidFill>
              <a:effectLst/>
            </a:endParaRPr>
          </a:p>
          <a:p>
            <a:pPr algn="l" rtl="0">
              <a:buFont typeface="Arial" panose="020B0604020202020204" pitchFamily="34" charset="0"/>
              <a:buChar char="•"/>
            </a:pPr>
            <a:r>
              <a:rPr lang="en-US" b="0" i="0" dirty="0">
                <a:solidFill>
                  <a:srgbClr val="000000"/>
                </a:solidFill>
                <a:effectLst/>
              </a:rPr>
              <a:t>It is a highly extensible algorithm that is very fast.</a:t>
            </a:r>
          </a:p>
          <a:p>
            <a:pPr algn="l" rtl="0">
              <a:buFont typeface="Arial" panose="020B0604020202020204" pitchFamily="34" charset="0"/>
              <a:buChar char="•"/>
            </a:pPr>
            <a:r>
              <a:rPr lang="en-US" b="0" i="0" dirty="0">
                <a:solidFill>
                  <a:srgbClr val="000000"/>
                </a:solidFill>
                <a:effectLst/>
              </a:rPr>
              <a:t>It can be used for both binaries as well as multiclass classification.</a:t>
            </a:r>
          </a:p>
          <a:p>
            <a:pPr algn="l" rtl="0">
              <a:buFont typeface="Arial" panose="020B0604020202020204" pitchFamily="34" charset="0"/>
              <a:buChar char="•"/>
            </a:pPr>
            <a:r>
              <a:rPr lang="en-US" b="0" i="0" dirty="0">
                <a:solidFill>
                  <a:srgbClr val="000000"/>
                </a:solidFill>
                <a:effectLst/>
              </a:rPr>
              <a:t>It has mainly three different types of algorithms that are </a:t>
            </a:r>
            <a:r>
              <a:rPr lang="en-US" b="0" i="0" dirty="0" err="1">
                <a:solidFill>
                  <a:srgbClr val="000000"/>
                </a:solidFill>
                <a:effectLst/>
              </a:rPr>
              <a:t>GaussianNB</a:t>
            </a:r>
            <a:r>
              <a:rPr lang="en-US" b="0" i="0" dirty="0">
                <a:solidFill>
                  <a:srgbClr val="000000"/>
                </a:solidFill>
                <a:effectLst/>
              </a:rPr>
              <a:t>, </a:t>
            </a:r>
            <a:r>
              <a:rPr lang="en-US" b="0" i="0" dirty="0" err="1">
                <a:solidFill>
                  <a:srgbClr val="000000"/>
                </a:solidFill>
                <a:effectLst/>
              </a:rPr>
              <a:t>MultinomialNB</a:t>
            </a:r>
            <a:r>
              <a:rPr lang="en-US" b="0" i="0" dirty="0">
                <a:solidFill>
                  <a:srgbClr val="000000"/>
                </a:solidFill>
                <a:effectLst/>
              </a:rPr>
              <a:t>, </a:t>
            </a:r>
            <a:r>
              <a:rPr lang="en-US" b="0" i="0" dirty="0" err="1">
                <a:solidFill>
                  <a:srgbClr val="000000"/>
                </a:solidFill>
                <a:effectLst/>
              </a:rPr>
              <a:t>BernoulliNB</a:t>
            </a:r>
            <a:r>
              <a:rPr lang="en-US" b="0" i="0" dirty="0">
                <a:solidFill>
                  <a:srgbClr val="000000"/>
                </a:solidFill>
                <a:effectLst/>
              </a:rPr>
              <a:t>.</a:t>
            </a:r>
          </a:p>
          <a:p>
            <a:pPr algn="l" rtl="0">
              <a:buFont typeface="Arial" panose="020B0604020202020204" pitchFamily="34" charset="0"/>
              <a:buChar char="•"/>
            </a:pPr>
            <a:r>
              <a:rPr lang="en-US" b="0" i="0" dirty="0">
                <a:solidFill>
                  <a:srgbClr val="000000"/>
                </a:solidFill>
                <a:effectLst/>
              </a:rPr>
              <a:t>It is a famous algorithm for spam email classification.</a:t>
            </a:r>
          </a:p>
          <a:p>
            <a:pPr algn="l" rtl="0">
              <a:buFont typeface="Arial" panose="020B0604020202020204" pitchFamily="34" charset="0"/>
              <a:buChar char="•"/>
            </a:pPr>
            <a:r>
              <a:rPr lang="en-US" b="0" i="0" dirty="0">
                <a:solidFill>
                  <a:srgbClr val="000000"/>
                </a:solidFill>
                <a:effectLst/>
              </a:rPr>
              <a:t>It can be easily trained on small datasets and can be used for large volumes of data as well.</a:t>
            </a:r>
          </a:p>
          <a:p>
            <a:pPr marL="0" indent="0" algn="l" rtl="0">
              <a:buNone/>
            </a:pPr>
            <a:r>
              <a:rPr lang="en-US" b="1" i="0" u="sng" dirty="0">
                <a:solidFill>
                  <a:srgbClr val="000000"/>
                </a:solidFill>
                <a:effectLst/>
              </a:rPr>
              <a:t>Disadvantages:</a:t>
            </a:r>
            <a:endParaRPr lang="en-US" b="0" i="0" dirty="0">
              <a:solidFill>
                <a:srgbClr val="000000"/>
              </a:solidFill>
              <a:effectLst/>
            </a:endParaRPr>
          </a:p>
          <a:p>
            <a:pPr algn="l" rtl="0">
              <a:buFont typeface="Arial" panose="020B0604020202020204" pitchFamily="34" charset="0"/>
              <a:buChar char="•"/>
            </a:pPr>
            <a:r>
              <a:rPr lang="en-US" b="0" i="0" dirty="0">
                <a:solidFill>
                  <a:srgbClr val="000000"/>
                </a:solidFill>
                <a:effectLst/>
              </a:rPr>
              <a:t>The main disadvantage of the NB is considering all the variables independent that contributes to the probability. </a:t>
            </a:r>
          </a:p>
          <a:p>
            <a:endParaRPr lang="en-IN" dirty="0"/>
          </a:p>
        </p:txBody>
      </p:sp>
    </p:spTree>
    <p:extLst>
      <p:ext uri="{BB962C8B-B14F-4D97-AF65-F5344CB8AC3E}">
        <p14:creationId xmlns:p14="http://schemas.microsoft.com/office/powerpoint/2010/main" val="101357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8140-F85E-4640-B753-F9DD5D0C1BED}"/>
              </a:ext>
            </a:extLst>
          </p:cNvPr>
          <p:cNvSpPr>
            <a:spLocks noGrp="1"/>
          </p:cNvSpPr>
          <p:nvPr>
            <p:ph type="title"/>
          </p:nvPr>
        </p:nvSpPr>
        <p:spPr/>
        <p:txBody>
          <a:bodyPr>
            <a:normAutofit/>
          </a:bodyPr>
          <a:lstStyle/>
          <a:p>
            <a:pPr rtl="0"/>
            <a:r>
              <a:rPr lang="en-US" sz="4400" i="0" dirty="0">
                <a:solidFill>
                  <a:srgbClr val="000000"/>
                </a:solidFill>
                <a:effectLst/>
              </a:rPr>
              <a:t>Applications of Naive Bayes Algorithms</a:t>
            </a:r>
            <a:endParaRPr lang="en-IN" sz="4400" dirty="0"/>
          </a:p>
        </p:txBody>
      </p:sp>
      <p:sp>
        <p:nvSpPr>
          <p:cNvPr id="3" name="Content Placeholder 2">
            <a:extLst>
              <a:ext uri="{FF2B5EF4-FFF2-40B4-BE49-F238E27FC236}">
                <a16:creationId xmlns:a16="http://schemas.microsoft.com/office/drawing/2014/main" id="{AB2361C0-1A8B-4077-9F1D-2FB815B9A6B6}"/>
              </a:ext>
            </a:extLst>
          </p:cNvPr>
          <p:cNvSpPr>
            <a:spLocks noGrp="1"/>
          </p:cNvSpPr>
          <p:nvPr>
            <p:ph idx="1"/>
          </p:nvPr>
        </p:nvSpPr>
        <p:spPr>
          <a:xfrm>
            <a:off x="1097280" y="2108201"/>
            <a:ext cx="10058400" cy="4061780"/>
          </a:xfrm>
        </p:spPr>
        <p:txBody>
          <a:bodyPr>
            <a:normAutofit fontScale="92500" lnSpcReduction="10000"/>
          </a:bodyPr>
          <a:lstStyle/>
          <a:p>
            <a:pPr marL="0" indent="0" algn="just" rtl="0">
              <a:buNone/>
            </a:pPr>
            <a:r>
              <a:rPr lang="en-US" b="1" i="0" dirty="0">
                <a:solidFill>
                  <a:srgbClr val="000000"/>
                </a:solidFill>
                <a:effectLst/>
              </a:rPr>
              <a:t>Real-time Prediction:  </a:t>
            </a:r>
            <a:r>
              <a:rPr lang="en-US" i="0" dirty="0">
                <a:solidFill>
                  <a:srgbClr val="000000"/>
                </a:solidFill>
                <a:effectLst/>
              </a:rPr>
              <a:t>Being a fast learning algorithm can be used to make predictions in real-time as well.</a:t>
            </a:r>
          </a:p>
          <a:p>
            <a:pPr marL="0" indent="0" algn="just" rtl="0">
              <a:buNone/>
            </a:pPr>
            <a:r>
              <a:rPr lang="en-US" b="1" i="0" dirty="0">
                <a:solidFill>
                  <a:srgbClr val="000000"/>
                </a:solidFill>
                <a:effectLst/>
              </a:rPr>
              <a:t>Multiclass Classification:  </a:t>
            </a:r>
            <a:r>
              <a:rPr lang="en-US" i="0" dirty="0">
                <a:solidFill>
                  <a:srgbClr val="000000"/>
                </a:solidFill>
                <a:effectLst/>
              </a:rPr>
              <a:t>It can be used for multi-class classification problems also.</a:t>
            </a:r>
          </a:p>
          <a:p>
            <a:pPr marL="0" indent="0" algn="just">
              <a:buNone/>
            </a:pPr>
            <a:r>
              <a:rPr lang="en-US" b="1" i="0" dirty="0">
                <a:solidFill>
                  <a:srgbClr val="000000"/>
                </a:solidFill>
                <a:effectLst/>
              </a:rPr>
              <a:t>Text Classification: </a:t>
            </a:r>
            <a:r>
              <a:rPr lang="en-US" i="0" dirty="0">
                <a:solidFill>
                  <a:srgbClr val="000000"/>
                </a:solidFill>
                <a:effectLst/>
              </a:rPr>
              <a:t>As it has shown good results in predicting multi-class classification so it has more success rates compared to all other algorithms. As a result, it is majorly used in </a:t>
            </a:r>
            <a:r>
              <a:rPr lang="en-US" i="0" dirty="0">
                <a:solidFill>
                  <a:schemeClr val="tx1"/>
                </a:solidFill>
                <a:effectLst/>
              </a:rPr>
              <a:t>sentiment analysis </a:t>
            </a:r>
            <a:r>
              <a:rPr lang="en-US" i="0" dirty="0">
                <a:solidFill>
                  <a:srgbClr val="000000"/>
                </a:solidFill>
                <a:effectLst/>
              </a:rPr>
              <a:t>&amp; spam detection.</a:t>
            </a:r>
          </a:p>
          <a:p>
            <a:pPr algn="just">
              <a:buFont typeface="Arial" panose="020B0604020202020204" pitchFamily="34" charset="0"/>
              <a:buChar char="•"/>
            </a:pPr>
            <a:r>
              <a:rPr lang="en-US" i="0" dirty="0">
                <a:solidFill>
                  <a:srgbClr val="000000"/>
                </a:solidFill>
                <a:effectLst/>
              </a:rPr>
              <a:t>It is used for Credit Scoring.</a:t>
            </a:r>
          </a:p>
          <a:p>
            <a:pPr algn="just">
              <a:buFont typeface="Arial" panose="020B0604020202020204" pitchFamily="34" charset="0"/>
              <a:buChar char="•"/>
            </a:pPr>
            <a:r>
              <a:rPr lang="en-US" i="0" dirty="0">
                <a:solidFill>
                  <a:srgbClr val="000000"/>
                </a:solidFill>
                <a:effectLst/>
              </a:rPr>
              <a:t>It is used in medical data classification.</a:t>
            </a:r>
          </a:p>
          <a:p>
            <a:pPr algn="just">
              <a:buFont typeface="Arial" panose="020B0604020202020204" pitchFamily="34" charset="0"/>
              <a:buChar char="•"/>
            </a:pPr>
            <a:r>
              <a:rPr lang="en-US" i="0" dirty="0">
                <a:solidFill>
                  <a:srgbClr val="000000"/>
                </a:solidFill>
                <a:effectLst/>
              </a:rPr>
              <a:t>It can be used in real-time predictions because Naïve Bayes Classifier is an eager learner.</a:t>
            </a:r>
          </a:p>
          <a:p>
            <a:pPr algn="just">
              <a:buFont typeface="Arial" panose="020B0604020202020204" pitchFamily="34" charset="0"/>
              <a:buChar char="•"/>
            </a:pPr>
            <a:r>
              <a:rPr lang="en-US" i="0" dirty="0">
                <a:solidFill>
                  <a:srgbClr val="000000"/>
                </a:solidFill>
                <a:effectLst/>
              </a:rPr>
              <a:t>It is used in Text classification such as Spam filtering and Sentiment analysis.</a:t>
            </a:r>
          </a:p>
        </p:txBody>
      </p:sp>
    </p:spTree>
    <p:extLst>
      <p:ext uri="{BB962C8B-B14F-4D97-AF65-F5344CB8AC3E}">
        <p14:creationId xmlns:p14="http://schemas.microsoft.com/office/powerpoint/2010/main" val="353861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1CD4-02BB-4C99-B51B-B2CA759621EC}"/>
              </a:ext>
            </a:extLst>
          </p:cNvPr>
          <p:cNvSpPr>
            <a:spLocks noGrp="1"/>
          </p:cNvSpPr>
          <p:nvPr>
            <p:ph type="title"/>
          </p:nvPr>
        </p:nvSpPr>
        <p:spPr/>
        <p:txBody>
          <a:bodyPr/>
          <a:lstStyle/>
          <a:p>
            <a:r>
              <a:rPr lang="en-IN" dirty="0"/>
              <a:t>Roles for Bayesian Methods</a:t>
            </a:r>
          </a:p>
        </p:txBody>
      </p:sp>
      <p:sp>
        <p:nvSpPr>
          <p:cNvPr id="3" name="Content Placeholder 2">
            <a:extLst>
              <a:ext uri="{FF2B5EF4-FFF2-40B4-BE49-F238E27FC236}">
                <a16:creationId xmlns:a16="http://schemas.microsoft.com/office/drawing/2014/main" id="{C904206A-6C05-47A9-9773-7C4E3BF8602A}"/>
              </a:ext>
            </a:extLst>
          </p:cNvPr>
          <p:cNvSpPr>
            <a:spLocks noGrp="1"/>
          </p:cNvSpPr>
          <p:nvPr>
            <p:ph idx="1"/>
          </p:nvPr>
        </p:nvSpPr>
        <p:spPr/>
        <p:txBody>
          <a:bodyPr/>
          <a:lstStyle/>
          <a:p>
            <a:pPr marL="0" indent="0" algn="l">
              <a:buNone/>
            </a:pPr>
            <a:r>
              <a:rPr lang="en-US" sz="1800" b="0" i="0" u="none" strike="noStrike" baseline="0" dirty="0"/>
              <a:t>1. Provides practical learning algorithms</a:t>
            </a:r>
          </a:p>
          <a:p>
            <a:pPr algn="l">
              <a:buFont typeface="Arial" panose="020B0604020202020204" pitchFamily="34" charset="0"/>
              <a:buChar char="•"/>
            </a:pPr>
            <a:r>
              <a:rPr lang="en-IN" sz="1800" b="0" i="0" u="none" strike="noStrike" baseline="0" dirty="0"/>
              <a:t>Naive Bayes learning</a:t>
            </a:r>
          </a:p>
          <a:p>
            <a:pPr algn="l">
              <a:buFont typeface="Arial" panose="020B0604020202020204" pitchFamily="34" charset="0"/>
              <a:buChar char="•"/>
            </a:pPr>
            <a:r>
              <a:rPr lang="en-IN" sz="1800" b="0" i="0" u="none" strike="noStrike" baseline="0" dirty="0"/>
              <a:t>Bayesian belief network learning</a:t>
            </a:r>
          </a:p>
          <a:p>
            <a:pPr algn="l">
              <a:buFont typeface="Arial" panose="020B0604020202020204" pitchFamily="34" charset="0"/>
              <a:buChar char="•"/>
            </a:pPr>
            <a:r>
              <a:rPr lang="en-US" sz="1800" b="0" i="0" u="none" strike="noStrike" baseline="0" dirty="0"/>
              <a:t>Combine prior knowledge (prior probabilities) with observed data</a:t>
            </a:r>
          </a:p>
          <a:p>
            <a:pPr algn="l">
              <a:buFont typeface="Arial" panose="020B0604020202020204" pitchFamily="34" charset="0"/>
              <a:buChar char="•"/>
            </a:pPr>
            <a:r>
              <a:rPr lang="en-IN" sz="1800" b="0" i="0" u="none" strike="noStrike" baseline="0" dirty="0"/>
              <a:t>Requires prior probabilities</a:t>
            </a:r>
          </a:p>
          <a:p>
            <a:pPr marL="0" indent="0" algn="l">
              <a:buNone/>
            </a:pPr>
            <a:r>
              <a:rPr lang="en-US" sz="1800" b="0" i="0" u="none" strike="noStrike" baseline="0" dirty="0"/>
              <a:t>2. Provides useful conceptual framework</a:t>
            </a:r>
          </a:p>
          <a:p>
            <a:pPr algn="l">
              <a:buFont typeface="Arial" panose="020B0604020202020204" pitchFamily="34" charset="0"/>
              <a:buChar char="•"/>
            </a:pPr>
            <a:r>
              <a:rPr lang="en-US" sz="1800" b="0" i="0" u="none" strike="noStrike" baseline="0" dirty="0"/>
              <a:t>Provides “gold standard” for evaluating other learning algorithms</a:t>
            </a:r>
          </a:p>
          <a:p>
            <a:pPr algn="l">
              <a:buFont typeface="Arial" panose="020B0604020202020204" pitchFamily="34" charset="0"/>
              <a:buChar char="•"/>
            </a:pPr>
            <a:r>
              <a:rPr lang="en-US" sz="1800" b="0" i="0" u="none" strike="noStrike" baseline="0" dirty="0"/>
              <a:t>Additional insight into Occam’s razor</a:t>
            </a:r>
            <a:endParaRPr lang="en-IN" dirty="0"/>
          </a:p>
        </p:txBody>
      </p:sp>
    </p:spTree>
    <p:extLst>
      <p:ext uri="{BB962C8B-B14F-4D97-AF65-F5344CB8AC3E}">
        <p14:creationId xmlns:p14="http://schemas.microsoft.com/office/powerpoint/2010/main" val="375449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B979-43C0-4E8D-B484-CB82DB4BE4F2}"/>
              </a:ext>
            </a:extLst>
          </p:cNvPr>
          <p:cNvSpPr>
            <a:spLocks noGrp="1"/>
          </p:cNvSpPr>
          <p:nvPr>
            <p:ph type="title"/>
          </p:nvPr>
        </p:nvSpPr>
        <p:spPr/>
        <p:txBody>
          <a:bodyPr>
            <a:normAutofit/>
          </a:bodyPr>
          <a:lstStyle/>
          <a:p>
            <a:br>
              <a:rPr lang="en-IN" sz="4400" b="0" i="0" u="none" strike="noStrike" baseline="0" dirty="0">
                <a:solidFill>
                  <a:srgbClr val="000000"/>
                </a:solidFill>
              </a:rPr>
            </a:br>
            <a:r>
              <a:rPr lang="en-IN" sz="4400" b="0" i="0" u="none" strike="noStrike" baseline="0" dirty="0">
                <a:solidFill>
                  <a:srgbClr val="000000"/>
                </a:solidFill>
              </a:rPr>
              <a:t>Research Paper Review</a:t>
            </a:r>
            <a:endParaRPr lang="en-IN" sz="7200" dirty="0"/>
          </a:p>
        </p:txBody>
      </p:sp>
      <p:sp>
        <p:nvSpPr>
          <p:cNvPr id="3" name="Content Placeholder 2">
            <a:extLst>
              <a:ext uri="{FF2B5EF4-FFF2-40B4-BE49-F238E27FC236}">
                <a16:creationId xmlns:a16="http://schemas.microsoft.com/office/drawing/2014/main" id="{CA0EFEDB-500E-4089-9BCD-A506DF8DEF91}"/>
              </a:ext>
            </a:extLst>
          </p:cNvPr>
          <p:cNvSpPr>
            <a:spLocks noGrp="1"/>
          </p:cNvSpPr>
          <p:nvPr>
            <p:ph idx="1"/>
          </p:nvPr>
        </p:nvSpPr>
        <p:spPr/>
        <p:txBody>
          <a:bodyPr>
            <a:normAutofit/>
          </a:bodyPr>
          <a:lstStyle/>
          <a:p>
            <a:pPr marL="0" indent="0" algn="just">
              <a:buNone/>
            </a:pPr>
            <a:r>
              <a:rPr lang="en-US" b="1" dirty="0">
                <a:solidFill>
                  <a:srgbClr val="000000"/>
                </a:solidFill>
              </a:rPr>
              <a:t>P</a:t>
            </a:r>
            <a:r>
              <a:rPr lang="en-US" b="1" i="0" u="none" strike="noStrike" baseline="0" dirty="0">
                <a:solidFill>
                  <a:srgbClr val="000000"/>
                </a:solidFill>
              </a:rPr>
              <a:t>roblem statement of research paper :- </a:t>
            </a:r>
            <a:r>
              <a:rPr lang="en-US" dirty="0"/>
              <a:t>Investigating the Performance of Naïve- Bayes Classifiers and K- Nearest Neighbor Classifiers.</a:t>
            </a:r>
          </a:p>
          <a:p>
            <a:pPr marL="0" indent="0" algn="just">
              <a:buNone/>
            </a:pPr>
            <a:r>
              <a:rPr lang="en-US" dirty="0"/>
              <a:t>The main objective of this paper is to review, implement Bayesian theory and investigating the performance of two widely used Naive Bayes and K- Nearest Neighbor (KNN) classifier based on an application "Credit card approval", and also to show how classification rate improves in KNN by varying the value of k. The proposed approach is implemented and applied, the experimental results and performance evaluation are shown and finally conclusions are discussed.</a:t>
            </a:r>
          </a:p>
          <a:p>
            <a:pPr marL="0" indent="0" algn="just">
              <a:buNone/>
            </a:pPr>
            <a:endParaRPr lang="en-US" b="1" i="0" u="none" strike="noStrike" baseline="0" dirty="0">
              <a:solidFill>
                <a:srgbClr val="000000"/>
              </a:solidFill>
            </a:endParaRPr>
          </a:p>
        </p:txBody>
      </p:sp>
    </p:spTree>
    <p:extLst>
      <p:ext uri="{BB962C8B-B14F-4D97-AF65-F5344CB8AC3E}">
        <p14:creationId xmlns:p14="http://schemas.microsoft.com/office/powerpoint/2010/main" val="218086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7AE6-8129-4718-86F2-631D1BEFE46E}"/>
              </a:ext>
            </a:extLst>
          </p:cNvPr>
          <p:cNvSpPr>
            <a:spLocks noGrp="1"/>
          </p:cNvSpPr>
          <p:nvPr>
            <p:ph type="title"/>
          </p:nvPr>
        </p:nvSpPr>
        <p:spPr/>
        <p:txBody>
          <a:bodyPr>
            <a:noAutofit/>
          </a:bodyPr>
          <a:lstStyle/>
          <a:p>
            <a:br>
              <a:rPr lang="en-IN" sz="3400" b="0" i="0" u="none" strike="noStrike" baseline="0" dirty="0">
                <a:solidFill>
                  <a:srgbClr val="000000"/>
                </a:solidFill>
              </a:rPr>
            </a:br>
            <a:r>
              <a:rPr lang="en-IN" sz="3400" b="0" i="0" u="none" strike="noStrike" baseline="0" dirty="0">
                <a:solidFill>
                  <a:srgbClr val="000000"/>
                </a:solidFill>
              </a:rPr>
              <a:t>ML model implementation </a:t>
            </a:r>
            <a:endParaRPr lang="en-IN" sz="3400" dirty="0"/>
          </a:p>
        </p:txBody>
      </p:sp>
      <p:sp>
        <p:nvSpPr>
          <p:cNvPr id="3" name="Content Placeholder 2">
            <a:extLst>
              <a:ext uri="{FF2B5EF4-FFF2-40B4-BE49-F238E27FC236}">
                <a16:creationId xmlns:a16="http://schemas.microsoft.com/office/drawing/2014/main" id="{C4AB7E10-1AD1-4B68-863E-773315F83583}"/>
              </a:ext>
            </a:extLst>
          </p:cNvPr>
          <p:cNvSpPr>
            <a:spLocks noGrp="1"/>
          </p:cNvSpPr>
          <p:nvPr>
            <p:ph idx="1"/>
          </p:nvPr>
        </p:nvSpPr>
        <p:spPr/>
        <p:txBody>
          <a:bodyPr>
            <a:normAutofit/>
          </a:bodyPr>
          <a:lstStyle/>
          <a:p>
            <a:pPr algn="just"/>
            <a:r>
              <a:rPr lang="en-US" sz="1800" dirty="0"/>
              <a:t>In the general case, they have k mutually exclusive and exhaustive classes; hi , </a:t>
            </a:r>
            <a:r>
              <a:rPr lang="en-US" sz="1800" dirty="0" err="1"/>
              <a:t>i</a:t>
            </a:r>
            <a:r>
              <a:rPr lang="en-US" sz="1800" dirty="0"/>
              <a:t> = 1, ......k; P(</a:t>
            </a:r>
            <a:r>
              <a:rPr lang="en-US" sz="1800" dirty="0" err="1"/>
              <a:t>D|hi</a:t>
            </a:r>
            <a:r>
              <a:rPr lang="en-US" sz="1800" dirty="0"/>
              <a:t>) is the probability of seeing D as the input when it is known to belong to class hi . The posterior probability of class hi can be calculated as-</a:t>
            </a:r>
          </a:p>
          <a:p>
            <a:pPr algn="just"/>
            <a:endParaRPr lang="en-IN" sz="1800" dirty="0"/>
          </a:p>
          <a:p>
            <a:pPr algn="just"/>
            <a:endParaRPr lang="en-IN" sz="1800" dirty="0"/>
          </a:p>
          <a:p>
            <a:pPr algn="just"/>
            <a:r>
              <a:rPr lang="en-US" sz="1800" dirty="0"/>
              <a:t>In order to choose the best hypotheses from amongst the set of generated hypothesis the maximally probable hypothesis </a:t>
            </a:r>
            <a:r>
              <a:rPr lang="en-US" sz="1800" dirty="0" err="1"/>
              <a:t>hMAP</a:t>
            </a:r>
            <a:r>
              <a:rPr lang="en-US" sz="1800" dirty="0"/>
              <a:t> is selected and is known as maximum a posteriori (MAP) hypothesis and if we assume that P(h) is same for all the hypothesis then the maximally probable hypothesis reduces to maximum likelihood hypothesis.</a:t>
            </a:r>
            <a:endParaRPr lang="en-IN" sz="1800" dirty="0"/>
          </a:p>
        </p:txBody>
      </p:sp>
      <p:pic>
        <p:nvPicPr>
          <p:cNvPr id="5" name="Picture 4">
            <a:extLst>
              <a:ext uri="{FF2B5EF4-FFF2-40B4-BE49-F238E27FC236}">
                <a16:creationId xmlns:a16="http://schemas.microsoft.com/office/drawing/2014/main" id="{168E7F40-DA6E-4D18-A72B-9C116F91F3CB}"/>
              </a:ext>
            </a:extLst>
          </p:cNvPr>
          <p:cNvPicPr>
            <a:picLocks noChangeAspect="1"/>
          </p:cNvPicPr>
          <p:nvPr/>
        </p:nvPicPr>
        <p:blipFill>
          <a:blip r:embed="rId2"/>
          <a:stretch>
            <a:fillRect/>
          </a:stretch>
        </p:blipFill>
        <p:spPr>
          <a:xfrm>
            <a:off x="4011781" y="3185883"/>
            <a:ext cx="3674465" cy="844579"/>
          </a:xfrm>
          <a:prstGeom prst="rect">
            <a:avLst/>
          </a:prstGeom>
        </p:spPr>
      </p:pic>
    </p:spTree>
    <p:extLst>
      <p:ext uri="{BB962C8B-B14F-4D97-AF65-F5344CB8AC3E}">
        <p14:creationId xmlns:p14="http://schemas.microsoft.com/office/powerpoint/2010/main" val="888948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F422-55DE-4DF5-8884-8C88FC5E7742}"/>
              </a:ext>
            </a:extLst>
          </p:cNvPr>
          <p:cNvSpPr>
            <a:spLocks noGrp="1"/>
          </p:cNvSpPr>
          <p:nvPr>
            <p:ph type="title"/>
          </p:nvPr>
        </p:nvSpPr>
        <p:spPr/>
        <p:txBody>
          <a:bodyPr/>
          <a:lstStyle/>
          <a:p>
            <a:r>
              <a:rPr lang="en-IN" dirty="0"/>
              <a:t>Naïve Bayes Classifier</a:t>
            </a:r>
          </a:p>
        </p:txBody>
      </p:sp>
      <p:sp>
        <p:nvSpPr>
          <p:cNvPr id="3" name="Content Placeholder 2">
            <a:extLst>
              <a:ext uri="{FF2B5EF4-FFF2-40B4-BE49-F238E27FC236}">
                <a16:creationId xmlns:a16="http://schemas.microsoft.com/office/drawing/2014/main" id="{565397F2-4A2C-4375-BBB9-B2F724BC6485}"/>
              </a:ext>
            </a:extLst>
          </p:cNvPr>
          <p:cNvSpPr>
            <a:spLocks noGrp="1"/>
          </p:cNvSpPr>
          <p:nvPr>
            <p:ph idx="1"/>
          </p:nvPr>
        </p:nvSpPr>
        <p:spPr>
          <a:xfrm>
            <a:off x="1097280" y="2108201"/>
            <a:ext cx="10058400" cy="4106168"/>
          </a:xfrm>
        </p:spPr>
        <p:txBody>
          <a:bodyPr>
            <a:noAutofit/>
          </a:bodyPr>
          <a:lstStyle/>
          <a:p>
            <a:pPr algn="just"/>
            <a:r>
              <a:rPr lang="en-US" sz="1800" dirty="0"/>
              <a:t>The Naive Bayes classifier is based on the simplifying assumption that the attribute values are conditionally independent given target value. In other words, the assumption is that given the target value of the instance, the probability of observing the conjunction a1, a2......an is just the product of the probabilities for the individual attributes:</a:t>
            </a:r>
          </a:p>
          <a:p>
            <a:pPr algn="just"/>
            <a:endParaRPr lang="en-IN" sz="1800" dirty="0"/>
          </a:p>
          <a:p>
            <a:pPr algn="just"/>
            <a:endParaRPr lang="en-IN" sz="1800" dirty="0"/>
          </a:p>
          <a:p>
            <a:pPr algn="just"/>
            <a:r>
              <a:rPr lang="en-US" sz="1800" dirty="0"/>
              <a:t>So, basically the Naive Bayes Classifier ignores the possible dependencies, namely, correlations, among the inputs and reduces a multivariate problem to a group of univariate problems. It is noticed that in a Naive Bayes classifier the number of distinct P( </a:t>
            </a:r>
            <a:r>
              <a:rPr lang="en-US" sz="1800" dirty="0" err="1"/>
              <a:t>ai|aj</a:t>
            </a:r>
            <a:r>
              <a:rPr lang="en-US" sz="1800" dirty="0"/>
              <a:t>)terms that must be estimated from the training data is just the number of distinct attribute values times the number of distinct target values- a much smaller number than if we were estimate the P(a1, a2, ……………… </a:t>
            </a:r>
            <a:r>
              <a:rPr lang="en-US" sz="1800" dirty="0" err="1"/>
              <a:t>an|vj</a:t>
            </a:r>
            <a:r>
              <a:rPr lang="en-US" sz="1800" dirty="0"/>
              <a:t>) terms as needed for Bayesian theory.</a:t>
            </a:r>
            <a:endParaRPr lang="en-IN" sz="1800" dirty="0"/>
          </a:p>
        </p:txBody>
      </p:sp>
      <p:pic>
        <p:nvPicPr>
          <p:cNvPr id="5" name="Picture 4">
            <a:extLst>
              <a:ext uri="{FF2B5EF4-FFF2-40B4-BE49-F238E27FC236}">
                <a16:creationId xmlns:a16="http://schemas.microsoft.com/office/drawing/2014/main" id="{E0310700-767C-40E6-ACEA-403586828D3F}"/>
              </a:ext>
            </a:extLst>
          </p:cNvPr>
          <p:cNvPicPr>
            <a:picLocks noChangeAspect="1"/>
          </p:cNvPicPr>
          <p:nvPr/>
        </p:nvPicPr>
        <p:blipFill>
          <a:blip r:embed="rId2"/>
          <a:stretch>
            <a:fillRect/>
          </a:stretch>
        </p:blipFill>
        <p:spPr>
          <a:xfrm>
            <a:off x="4202984" y="3356276"/>
            <a:ext cx="3786031" cy="967148"/>
          </a:xfrm>
          <a:prstGeom prst="rect">
            <a:avLst/>
          </a:prstGeom>
        </p:spPr>
      </p:pic>
    </p:spTree>
    <p:extLst>
      <p:ext uri="{BB962C8B-B14F-4D97-AF65-F5344CB8AC3E}">
        <p14:creationId xmlns:p14="http://schemas.microsoft.com/office/powerpoint/2010/main" val="2465819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B9F4-F58D-45DD-8E75-C778D7D34153}"/>
              </a:ext>
            </a:extLst>
          </p:cNvPr>
          <p:cNvSpPr>
            <a:spLocks noGrp="1"/>
          </p:cNvSpPr>
          <p:nvPr>
            <p:ph type="title"/>
          </p:nvPr>
        </p:nvSpPr>
        <p:spPr/>
        <p:txBody>
          <a:bodyPr/>
          <a:lstStyle/>
          <a:p>
            <a:r>
              <a:rPr lang="en-IN" dirty="0"/>
              <a:t>K-Nearest Neighbour Classifier (KNN)</a:t>
            </a:r>
          </a:p>
        </p:txBody>
      </p:sp>
      <p:sp>
        <p:nvSpPr>
          <p:cNvPr id="3" name="Content Placeholder 2">
            <a:extLst>
              <a:ext uri="{FF2B5EF4-FFF2-40B4-BE49-F238E27FC236}">
                <a16:creationId xmlns:a16="http://schemas.microsoft.com/office/drawing/2014/main" id="{7DC7ADDE-E0CD-4C33-93F0-AF5E98D75435}"/>
              </a:ext>
            </a:extLst>
          </p:cNvPr>
          <p:cNvSpPr>
            <a:spLocks noGrp="1"/>
          </p:cNvSpPr>
          <p:nvPr>
            <p:ph idx="1"/>
          </p:nvPr>
        </p:nvSpPr>
        <p:spPr>
          <a:xfrm>
            <a:off x="1066800" y="1904015"/>
            <a:ext cx="10058400" cy="4567807"/>
          </a:xfrm>
        </p:spPr>
        <p:txBody>
          <a:bodyPr>
            <a:noAutofit/>
          </a:bodyPr>
          <a:lstStyle/>
          <a:p>
            <a:pPr algn="just"/>
            <a:r>
              <a:rPr lang="en-US" sz="1600" dirty="0"/>
              <a:t>Among the various methods of supervised statistical pattern recognition, the Nearest Neighbor rule achieves consistently high performance, without a priori assumptions about the distributions from which the training examples are drawn. It involves a training set of both positive and negative cases. A new sample is classified by calculating the distance to the nearest training case; the sign of that point then determines the classification of the sample. The k-NN classifier extends this idea by taking the k nearest points and assigning the sign of the majority. It is common to select k small and odd to break ties (typically 1, 3 or 5). Larger k values help reduce the effects of noisy points within the training data set, and the choice of k is often performed through cross-validation. </a:t>
            </a:r>
          </a:p>
          <a:p>
            <a:pPr algn="just"/>
            <a:r>
              <a:rPr lang="en-US" sz="1600" dirty="0"/>
              <a:t>In parametric methods, whether for density estimation or classification, we assume a model valid for over the whole input space. In classification, when we assume a normal density, we assume that all examples of the class are drawn from this same density. But practically this assumption does not always hold and we may incur a large error if it does not. If we cannot make such assumptions and cannot come up with a parametric model, one possibility is to use semi parametric mixture model. In nonparametric estimation, all we assume is that similar inputs have similar outputs. This is a reasonable assumption: The world is smooth and functions, whether they are densities, discriminants or regression functions, changes slowly. Similar instance means similar things. Therefore, our algorithm is composed of finding the similar past instances from the training set using a suitable distance measure and interpolating from them to find the right output.</a:t>
            </a:r>
            <a:endParaRPr lang="en-IN" sz="1600" dirty="0"/>
          </a:p>
        </p:txBody>
      </p:sp>
    </p:spTree>
    <p:extLst>
      <p:ext uri="{BB962C8B-B14F-4D97-AF65-F5344CB8AC3E}">
        <p14:creationId xmlns:p14="http://schemas.microsoft.com/office/powerpoint/2010/main" val="3224369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CB6C-CBA4-42A1-B9B4-4823A793008B}"/>
              </a:ext>
            </a:extLst>
          </p:cNvPr>
          <p:cNvSpPr>
            <a:spLocks noGrp="1"/>
          </p:cNvSpPr>
          <p:nvPr>
            <p:ph type="title"/>
          </p:nvPr>
        </p:nvSpPr>
        <p:spPr/>
        <p:txBody>
          <a:bodyPr/>
          <a:lstStyle/>
          <a:p>
            <a:r>
              <a:rPr lang="en-IN" dirty="0"/>
              <a:t>Implementation, Training and Testing</a:t>
            </a:r>
          </a:p>
        </p:txBody>
      </p:sp>
      <p:sp>
        <p:nvSpPr>
          <p:cNvPr id="3" name="Content Placeholder 2">
            <a:extLst>
              <a:ext uri="{FF2B5EF4-FFF2-40B4-BE49-F238E27FC236}">
                <a16:creationId xmlns:a16="http://schemas.microsoft.com/office/drawing/2014/main" id="{96C8A9F1-4E85-45BE-B33B-8578E3A03E12}"/>
              </a:ext>
            </a:extLst>
          </p:cNvPr>
          <p:cNvSpPr>
            <a:spLocks noGrp="1"/>
          </p:cNvSpPr>
          <p:nvPr>
            <p:ph idx="1"/>
          </p:nvPr>
        </p:nvSpPr>
        <p:spPr>
          <a:xfrm>
            <a:off x="1097280" y="1904013"/>
            <a:ext cx="7416405" cy="4354743"/>
          </a:xfrm>
        </p:spPr>
        <p:txBody>
          <a:bodyPr>
            <a:noAutofit/>
          </a:bodyPr>
          <a:lstStyle/>
          <a:p>
            <a:pPr marL="0" indent="0" algn="just">
              <a:buNone/>
            </a:pPr>
            <a:r>
              <a:rPr lang="en-US" sz="1700" dirty="0"/>
              <a:t>In this section the classifier implemented, trained using the training set and then testing the classifier using the other set for testing. The data set is collected for this application from the source. </a:t>
            </a:r>
          </a:p>
          <a:p>
            <a:pPr marL="0" indent="0" algn="just">
              <a:buNone/>
            </a:pPr>
            <a:r>
              <a:rPr lang="en-US" sz="1700" dirty="0"/>
              <a:t>The brief description of the data file is given below: </a:t>
            </a:r>
          </a:p>
          <a:p>
            <a:pPr marL="0" indent="0" algn="just">
              <a:buNone/>
            </a:pPr>
            <a:r>
              <a:rPr lang="en-US" sz="1700" dirty="0"/>
              <a:t>• Raw datafile: </a:t>
            </a:r>
            <a:r>
              <a:rPr lang="en-US" sz="1700" dirty="0" err="1"/>
              <a:t>crx</a:t>
            </a:r>
            <a:r>
              <a:rPr lang="en-US" sz="1700" dirty="0"/>
              <a:t> </a:t>
            </a:r>
            <a:r>
              <a:rPr lang="en-US" sz="1700" dirty="0" err="1"/>
              <a:t>raw.data</a:t>
            </a:r>
            <a:r>
              <a:rPr lang="en-US" sz="1700" dirty="0"/>
              <a:t> </a:t>
            </a:r>
          </a:p>
          <a:p>
            <a:pPr marL="0" indent="0" algn="just">
              <a:buNone/>
            </a:pPr>
            <a:r>
              <a:rPr lang="en-US" sz="1700" dirty="0"/>
              <a:t>• Training datafile: </a:t>
            </a:r>
            <a:r>
              <a:rPr lang="en-US" sz="1700" dirty="0" err="1"/>
              <a:t>crx.train</a:t>
            </a:r>
            <a:r>
              <a:rPr lang="en-US" sz="1700" dirty="0"/>
              <a:t> </a:t>
            </a:r>
          </a:p>
          <a:p>
            <a:pPr marL="0" indent="0" algn="just">
              <a:buNone/>
            </a:pPr>
            <a:r>
              <a:rPr lang="en-US" sz="1700" dirty="0"/>
              <a:t>• Testing datafile: </a:t>
            </a:r>
            <a:r>
              <a:rPr lang="en-US" sz="1700" dirty="0" err="1"/>
              <a:t>crx.test</a:t>
            </a:r>
            <a:endParaRPr lang="en-US" sz="1700" dirty="0"/>
          </a:p>
          <a:p>
            <a:pPr marL="0" indent="0" algn="just">
              <a:buNone/>
            </a:pPr>
            <a:r>
              <a:rPr lang="en-US" sz="1700" b="1" dirty="0"/>
              <a:t>Story behind the data file</a:t>
            </a:r>
            <a:r>
              <a:rPr lang="en-US" sz="1700" dirty="0"/>
              <a:t>: These files concern credit card applications. All attribute names and values have been changed to meaningless symbols to protect confidentiality of the data. This dataset is interesting because there is a good mix of attributes – continuous, nominal with small numbers of values, and nominal with larger numbers of values. There are also a few missing values.</a:t>
            </a:r>
            <a:endParaRPr lang="en-IN" sz="1700" dirty="0"/>
          </a:p>
        </p:txBody>
      </p:sp>
      <p:pic>
        <p:nvPicPr>
          <p:cNvPr id="5" name="Picture 4">
            <a:extLst>
              <a:ext uri="{FF2B5EF4-FFF2-40B4-BE49-F238E27FC236}">
                <a16:creationId xmlns:a16="http://schemas.microsoft.com/office/drawing/2014/main" id="{540433CD-58FD-423C-9B4F-4287223043CB}"/>
              </a:ext>
            </a:extLst>
          </p:cNvPr>
          <p:cNvPicPr>
            <a:picLocks noChangeAspect="1"/>
          </p:cNvPicPr>
          <p:nvPr/>
        </p:nvPicPr>
        <p:blipFill>
          <a:blip r:embed="rId2"/>
          <a:stretch>
            <a:fillRect/>
          </a:stretch>
        </p:blipFill>
        <p:spPr>
          <a:xfrm>
            <a:off x="8946361" y="3275860"/>
            <a:ext cx="2750820" cy="2308194"/>
          </a:xfrm>
          <a:prstGeom prst="rect">
            <a:avLst/>
          </a:prstGeom>
        </p:spPr>
      </p:pic>
      <p:sp>
        <p:nvSpPr>
          <p:cNvPr id="6" name="TextBox 5">
            <a:extLst>
              <a:ext uri="{FF2B5EF4-FFF2-40B4-BE49-F238E27FC236}">
                <a16:creationId xmlns:a16="http://schemas.microsoft.com/office/drawing/2014/main" id="{71DD03AE-079F-4809-A4A5-43BB3543FE82}"/>
              </a:ext>
            </a:extLst>
          </p:cNvPr>
          <p:cNvSpPr txBox="1"/>
          <p:nvPr/>
        </p:nvSpPr>
        <p:spPr>
          <a:xfrm>
            <a:off x="8907299" y="2503503"/>
            <a:ext cx="2789882" cy="646331"/>
          </a:xfrm>
          <a:prstGeom prst="rect">
            <a:avLst/>
          </a:prstGeom>
          <a:noFill/>
        </p:spPr>
        <p:txBody>
          <a:bodyPr wrap="square" rtlCol="0">
            <a:spAutoFit/>
          </a:bodyPr>
          <a:lstStyle/>
          <a:p>
            <a:r>
              <a:rPr lang="en-IN" b="1" dirty="0"/>
              <a:t>Attributes for Credit Card application</a:t>
            </a:r>
          </a:p>
        </p:txBody>
      </p:sp>
    </p:spTree>
    <p:extLst>
      <p:ext uri="{BB962C8B-B14F-4D97-AF65-F5344CB8AC3E}">
        <p14:creationId xmlns:p14="http://schemas.microsoft.com/office/powerpoint/2010/main" val="40663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72B3-42E6-48B3-A352-D964774C94CE}"/>
              </a:ext>
            </a:extLst>
          </p:cNvPr>
          <p:cNvSpPr>
            <a:spLocks noGrp="1"/>
          </p:cNvSpPr>
          <p:nvPr>
            <p:ph type="title"/>
          </p:nvPr>
        </p:nvSpPr>
        <p:spPr/>
        <p:txBody>
          <a:bodyPr>
            <a:normAutofit/>
          </a:bodyPr>
          <a:lstStyle/>
          <a:p>
            <a:r>
              <a:rPr lang="en-US" sz="4000" dirty="0"/>
              <a:t>Simulation Results and Performance Analysis</a:t>
            </a:r>
            <a:endParaRPr lang="en-IN" sz="4000" dirty="0"/>
          </a:p>
        </p:txBody>
      </p:sp>
      <p:sp>
        <p:nvSpPr>
          <p:cNvPr id="3" name="Content Placeholder 2">
            <a:extLst>
              <a:ext uri="{FF2B5EF4-FFF2-40B4-BE49-F238E27FC236}">
                <a16:creationId xmlns:a16="http://schemas.microsoft.com/office/drawing/2014/main" id="{22A3E16F-4EAD-4078-A27B-89C658E501C6}"/>
              </a:ext>
            </a:extLst>
          </p:cNvPr>
          <p:cNvSpPr>
            <a:spLocks noGrp="1"/>
          </p:cNvSpPr>
          <p:nvPr>
            <p:ph idx="1"/>
          </p:nvPr>
        </p:nvSpPr>
        <p:spPr>
          <a:xfrm>
            <a:off x="1097280" y="1895137"/>
            <a:ext cx="10058400" cy="4239333"/>
          </a:xfrm>
        </p:spPr>
        <p:txBody>
          <a:bodyPr>
            <a:normAutofit/>
          </a:bodyPr>
          <a:lstStyle/>
          <a:p>
            <a:pPr marL="0" indent="0" algn="just">
              <a:buNone/>
            </a:pPr>
            <a:r>
              <a:rPr lang="en-US" sz="1500" dirty="0"/>
              <a:t>Using Naive Bayes classifier at first the tables are constructed from the attributes A1 to A9. The test set is classified based on the probabilities estimated. Each example is picked up from the test set and then its class is predicted. The predicted class is compared with target value that is given in test set. If they mismatch, this example becomes error. The same process is repeated for all 201 examples and last of all the percentage of correct classification and misclassification is calculated. Intuitively the trained classifier is tested on training set by which it is trained and surprisingly the information found is also not error free. It has some percentage of misclassification which is close to the value that is found is testing set. The information on training set found. </a:t>
            </a:r>
          </a:p>
          <a:p>
            <a:pPr marL="0" indent="0" algn="just">
              <a:buNone/>
            </a:pPr>
            <a:r>
              <a:rPr lang="en-US" sz="1500" dirty="0"/>
              <a:t>In K- Nearest Neighbor, the value of k is given like k=1, 3, 5, 11, 51, and 101. The distance metric is also given which is called Euclidean distance. Initially all 470 training examples are stored in a look up training set. The dimension of the distance vector is 470x1. Based on the value of k, the k numbers of smallest distance training examples are picked up and then calculate their corresponding accept or reject. Since k is always odd, so there is no chance to tie. For example, for k=1, the minimum distance training examples output will be the predicted value for this testing examples. For k=3, 3 minimum distance training examples output are considered and calculate the number of accept and reject. The bigger one will be the predicted value for this testing example. The same procedure is repeated for k=5, 11, 51 and 100. Last of all for each k, the (%) or error is calculated. </a:t>
            </a:r>
          </a:p>
          <a:p>
            <a:pPr marL="0" indent="0" algn="just">
              <a:buNone/>
            </a:pPr>
            <a:r>
              <a:rPr lang="en-US" sz="1500" dirty="0"/>
              <a:t>It is clear that for this particular problem at K=5, we get the minimum error which is 9.45(%)</a:t>
            </a:r>
            <a:endParaRPr lang="en-IN" sz="1500" dirty="0"/>
          </a:p>
        </p:txBody>
      </p:sp>
    </p:spTree>
    <p:extLst>
      <p:ext uri="{BB962C8B-B14F-4D97-AF65-F5344CB8AC3E}">
        <p14:creationId xmlns:p14="http://schemas.microsoft.com/office/powerpoint/2010/main" val="183955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1510-C73B-42C2-8610-5D505EE85AD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8936380-81BA-4592-B9C9-B745D6F2DD7C}"/>
              </a:ext>
            </a:extLst>
          </p:cNvPr>
          <p:cNvSpPr>
            <a:spLocks noGrp="1"/>
          </p:cNvSpPr>
          <p:nvPr>
            <p:ph idx="1"/>
          </p:nvPr>
        </p:nvSpPr>
        <p:spPr/>
        <p:txBody>
          <a:bodyPr/>
          <a:lstStyle/>
          <a:p>
            <a:pPr algn="just"/>
            <a:r>
              <a:rPr lang="en-IN" b="1" dirty="0"/>
              <a:t>What is MACHINE LEARNING?</a:t>
            </a:r>
          </a:p>
          <a:p>
            <a:pPr algn="just"/>
            <a:r>
              <a:rPr lang="en-US" b="0" i="0" dirty="0">
                <a:solidFill>
                  <a:srgbClr val="525252"/>
                </a:solidFill>
                <a:effectLst/>
              </a:rPr>
              <a:t>Machine learning is a branch of </a:t>
            </a:r>
            <a:r>
              <a:rPr lang="en-US" b="0" i="0" u="none" strike="noStrike" dirty="0">
                <a:solidFill>
                  <a:schemeClr val="tx1"/>
                </a:solidFill>
                <a:effectLst/>
              </a:rPr>
              <a:t>artificial intelligence (AI)</a:t>
            </a:r>
            <a:r>
              <a:rPr lang="en-US" b="0" i="0" dirty="0">
                <a:solidFill>
                  <a:schemeClr val="tx1"/>
                </a:solidFill>
                <a:effectLst/>
              </a:rPr>
              <a:t> </a:t>
            </a:r>
            <a:r>
              <a:rPr lang="en-US" b="0" i="0" dirty="0">
                <a:solidFill>
                  <a:srgbClr val="525252"/>
                </a:solidFill>
                <a:effectLst/>
              </a:rPr>
              <a:t>and computer science which focuses on the use of data and algorithms to imitate the way that humans learn, gradually improving its accuracy.</a:t>
            </a:r>
          </a:p>
          <a:p>
            <a:pPr algn="just"/>
            <a:r>
              <a:rPr lang="en-US" b="0" i="0" dirty="0">
                <a:solidFill>
                  <a:srgbClr val="525252"/>
                </a:solidFill>
                <a:effectLst/>
              </a:rPr>
              <a:t>Machine learning is an important component of the growing field of data science. Through the use of statistical methods, algorithms are trained to make classifications or predictions, uncovering key insights within data mining projects. These insights subsequently drive decision making within applications and businesses, ideally impacting key growth metrics</a:t>
            </a:r>
            <a:endParaRPr lang="en-IN" dirty="0"/>
          </a:p>
        </p:txBody>
      </p:sp>
    </p:spTree>
    <p:extLst>
      <p:ext uri="{BB962C8B-B14F-4D97-AF65-F5344CB8AC3E}">
        <p14:creationId xmlns:p14="http://schemas.microsoft.com/office/powerpoint/2010/main" val="1401753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437B68-7F30-4E41-B9C1-A56AE42B1D9E}"/>
              </a:ext>
            </a:extLst>
          </p:cNvPr>
          <p:cNvPicPr>
            <a:picLocks noChangeAspect="1"/>
          </p:cNvPicPr>
          <p:nvPr/>
        </p:nvPicPr>
        <p:blipFill>
          <a:blip r:embed="rId2"/>
          <a:stretch>
            <a:fillRect/>
          </a:stretch>
        </p:blipFill>
        <p:spPr>
          <a:xfrm>
            <a:off x="700234" y="391422"/>
            <a:ext cx="2003627" cy="1281810"/>
          </a:xfrm>
          <a:prstGeom prst="rect">
            <a:avLst/>
          </a:prstGeom>
        </p:spPr>
      </p:pic>
      <p:pic>
        <p:nvPicPr>
          <p:cNvPr id="19" name="Picture 18">
            <a:extLst>
              <a:ext uri="{FF2B5EF4-FFF2-40B4-BE49-F238E27FC236}">
                <a16:creationId xmlns:a16="http://schemas.microsoft.com/office/drawing/2014/main" id="{E2A55BA6-D72A-40F4-96DF-16A3C21405ED}"/>
              </a:ext>
            </a:extLst>
          </p:cNvPr>
          <p:cNvPicPr>
            <a:picLocks noChangeAspect="1"/>
          </p:cNvPicPr>
          <p:nvPr/>
        </p:nvPicPr>
        <p:blipFill>
          <a:blip r:embed="rId3"/>
          <a:stretch>
            <a:fillRect/>
          </a:stretch>
        </p:blipFill>
        <p:spPr>
          <a:xfrm>
            <a:off x="7910004" y="919393"/>
            <a:ext cx="3699732" cy="4336187"/>
          </a:xfrm>
          <a:prstGeom prst="rect">
            <a:avLst/>
          </a:prstGeom>
        </p:spPr>
      </p:pic>
      <p:pic>
        <p:nvPicPr>
          <p:cNvPr id="21" name="Picture 20">
            <a:extLst>
              <a:ext uri="{FF2B5EF4-FFF2-40B4-BE49-F238E27FC236}">
                <a16:creationId xmlns:a16="http://schemas.microsoft.com/office/drawing/2014/main" id="{F0816352-23A9-4DEE-8000-497FC43ABCBF}"/>
              </a:ext>
            </a:extLst>
          </p:cNvPr>
          <p:cNvPicPr>
            <a:picLocks noChangeAspect="1"/>
          </p:cNvPicPr>
          <p:nvPr/>
        </p:nvPicPr>
        <p:blipFill>
          <a:blip r:embed="rId4"/>
          <a:stretch>
            <a:fillRect/>
          </a:stretch>
        </p:blipFill>
        <p:spPr>
          <a:xfrm>
            <a:off x="3836432" y="3032905"/>
            <a:ext cx="2823098" cy="3176541"/>
          </a:xfrm>
          <a:prstGeom prst="rect">
            <a:avLst/>
          </a:prstGeom>
        </p:spPr>
      </p:pic>
      <p:pic>
        <p:nvPicPr>
          <p:cNvPr id="23" name="Picture 22">
            <a:extLst>
              <a:ext uri="{FF2B5EF4-FFF2-40B4-BE49-F238E27FC236}">
                <a16:creationId xmlns:a16="http://schemas.microsoft.com/office/drawing/2014/main" id="{9E4D0A24-2869-4BC2-B0DE-47304039C108}"/>
              </a:ext>
            </a:extLst>
          </p:cNvPr>
          <p:cNvPicPr>
            <a:picLocks noChangeAspect="1"/>
          </p:cNvPicPr>
          <p:nvPr/>
        </p:nvPicPr>
        <p:blipFill>
          <a:blip r:embed="rId5"/>
          <a:stretch>
            <a:fillRect/>
          </a:stretch>
        </p:blipFill>
        <p:spPr>
          <a:xfrm>
            <a:off x="4234343" y="1025461"/>
            <a:ext cx="2072640" cy="2007444"/>
          </a:xfrm>
          <a:prstGeom prst="rect">
            <a:avLst/>
          </a:prstGeom>
        </p:spPr>
      </p:pic>
      <p:pic>
        <p:nvPicPr>
          <p:cNvPr id="25" name="Picture 24">
            <a:extLst>
              <a:ext uri="{FF2B5EF4-FFF2-40B4-BE49-F238E27FC236}">
                <a16:creationId xmlns:a16="http://schemas.microsoft.com/office/drawing/2014/main" id="{E46E2ACE-E1D9-4576-A448-DEDF3D35BCF5}"/>
              </a:ext>
            </a:extLst>
          </p:cNvPr>
          <p:cNvPicPr>
            <a:picLocks noChangeAspect="1"/>
          </p:cNvPicPr>
          <p:nvPr/>
        </p:nvPicPr>
        <p:blipFill>
          <a:blip r:embed="rId6"/>
          <a:stretch>
            <a:fillRect/>
          </a:stretch>
        </p:blipFill>
        <p:spPr>
          <a:xfrm>
            <a:off x="495891" y="3532970"/>
            <a:ext cx="2264461" cy="2796808"/>
          </a:xfrm>
          <a:prstGeom prst="rect">
            <a:avLst/>
          </a:prstGeom>
        </p:spPr>
      </p:pic>
      <p:pic>
        <p:nvPicPr>
          <p:cNvPr id="27" name="Picture 26">
            <a:extLst>
              <a:ext uri="{FF2B5EF4-FFF2-40B4-BE49-F238E27FC236}">
                <a16:creationId xmlns:a16="http://schemas.microsoft.com/office/drawing/2014/main" id="{B54D391B-C3DD-4223-92C1-9E3282A5978E}"/>
              </a:ext>
            </a:extLst>
          </p:cNvPr>
          <p:cNvPicPr>
            <a:picLocks noChangeAspect="1"/>
          </p:cNvPicPr>
          <p:nvPr/>
        </p:nvPicPr>
        <p:blipFill>
          <a:blip r:embed="rId7"/>
          <a:stretch>
            <a:fillRect/>
          </a:stretch>
        </p:blipFill>
        <p:spPr>
          <a:xfrm>
            <a:off x="3840717" y="806459"/>
            <a:ext cx="3087928" cy="438004"/>
          </a:xfrm>
          <a:prstGeom prst="rect">
            <a:avLst/>
          </a:prstGeom>
        </p:spPr>
      </p:pic>
      <p:pic>
        <p:nvPicPr>
          <p:cNvPr id="29" name="Picture 28">
            <a:extLst>
              <a:ext uri="{FF2B5EF4-FFF2-40B4-BE49-F238E27FC236}">
                <a16:creationId xmlns:a16="http://schemas.microsoft.com/office/drawing/2014/main" id="{63B2EC32-2FD7-4D81-B14D-DD87B1905896}"/>
              </a:ext>
            </a:extLst>
          </p:cNvPr>
          <p:cNvPicPr>
            <a:picLocks noChangeAspect="1"/>
          </p:cNvPicPr>
          <p:nvPr/>
        </p:nvPicPr>
        <p:blipFill>
          <a:blip r:embed="rId8"/>
          <a:stretch>
            <a:fillRect/>
          </a:stretch>
        </p:blipFill>
        <p:spPr>
          <a:xfrm>
            <a:off x="342254" y="1614666"/>
            <a:ext cx="2647047" cy="891540"/>
          </a:xfrm>
          <a:prstGeom prst="rect">
            <a:avLst/>
          </a:prstGeom>
        </p:spPr>
      </p:pic>
      <p:pic>
        <p:nvPicPr>
          <p:cNvPr id="31" name="Picture 30">
            <a:extLst>
              <a:ext uri="{FF2B5EF4-FFF2-40B4-BE49-F238E27FC236}">
                <a16:creationId xmlns:a16="http://schemas.microsoft.com/office/drawing/2014/main" id="{E7A1C1E0-AF69-47C7-98A1-75923BD7C177}"/>
              </a:ext>
            </a:extLst>
          </p:cNvPr>
          <p:cNvPicPr>
            <a:picLocks noChangeAspect="1"/>
          </p:cNvPicPr>
          <p:nvPr/>
        </p:nvPicPr>
        <p:blipFill>
          <a:blip r:embed="rId9"/>
          <a:stretch>
            <a:fillRect/>
          </a:stretch>
        </p:blipFill>
        <p:spPr>
          <a:xfrm>
            <a:off x="564472" y="2587135"/>
            <a:ext cx="2103120" cy="891540"/>
          </a:xfrm>
          <a:prstGeom prst="rect">
            <a:avLst/>
          </a:prstGeom>
        </p:spPr>
      </p:pic>
      <p:sp>
        <p:nvSpPr>
          <p:cNvPr id="32" name="TextBox 31">
            <a:extLst>
              <a:ext uri="{FF2B5EF4-FFF2-40B4-BE49-F238E27FC236}">
                <a16:creationId xmlns:a16="http://schemas.microsoft.com/office/drawing/2014/main" id="{1AB914D2-2DA8-4CEA-B13B-4DA829ADC23D}"/>
              </a:ext>
            </a:extLst>
          </p:cNvPr>
          <p:cNvSpPr txBox="1"/>
          <p:nvPr/>
        </p:nvSpPr>
        <p:spPr>
          <a:xfrm>
            <a:off x="3949812" y="129812"/>
            <a:ext cx="2869738" cy="523220"/>
          </a:xfrm>
          <a:prstGeom prst="rect">
            <a:avLst/>
          </a:prstGeom>
          <a:noFill/>
        </p:spPr>
        <p:txBody>
          <a:bodyPr wrap="square" rtlCol="0">
            <a:spAutoFit/>
          </a:bodyPr>
          <a:lstStyle/>
          <a:p>
            <a:pPr algn="ctr"/>
            <a:r>
              <a:rPr lang="en-IN" sz="2800" b="1" dirty="0">
                <a:latin typeface="+mj-lt"/>
              </a:rPr>
              <a:t>List of Tables</a:t>
            </a:r>
          </a:p>
        </p:txBody>
      </p:sp>
    </p:spTree>
    <p:extLst>
      <p:ext uri="{BB962C8B-B14F-4D97-AF65-F5344CB8AC3E}">
        <p14:creationId xmlns:p14="http://schemas.microsoft.com/office/powerpoint/2010/main" val="1106107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E2CD-7BF4-42F1-8D37-FF5F53D54BED}"/>
              </a:ext>
            </a:extLst>
          </p:cNvPr>
          <p:cNvSpPr>
            <a:spLocks noGrp="1"/>
          </p:cNvSpPr>
          <p:nvPr>
            <p:ph type="title"/>
          </p:nvPr>
        </p:nvSpPr>
        <p:spPr/>
        <p:txBody>
          <a:bodyPr>
            <a:normAutofit/>
          </a:bodyPr>
          <a:lstStyle/>
          <a:p>
            <a:br>
              <a:rPr lang="en-IN" sz="3200" b="0" i="0" u="none" strike="noStrike" baseline="0" dirty="0">
                <a:solidFill>
                  <a:srgbClr val="000000"/>
                </a:solidFill>
              </a:rPr>
            </a:br>
            <a:r>
              <a:rPr lang="en-US" sz="3200" dirty="0">
                <a:solidFill>
                  <a:srgbClr val="000000"/>
                </a:solidFill>
              </a:rPr>
              <a:t>H</a:t>
            </a:r>
            <a:r>
              <a:rPr lang="en-US" sz="3200" b="0" i="0" u="none" strike="noStrike" baseline="0" dirty="0">
                <a:solidFill>
                  <a:srgbClr val="000000"/>
                </a:solidFill>
              </a:rPr>
              <a:t>yper parameter tuning to improve performance of ML Model. </a:t>
            </a:r>
            <a:endParaRPr lang="en-IN" sz="6600" dirty="0"/>
          </a:p>
        </p:txBody>
      </p:sp>
      <p:sp>
        <p:nvSpPr>
          <p:cNvPr id="3" name="Content Placeholder 2">
            <a:extLst>
              <a:ext uri="{FF2B5EF4-FFF2-40B4-BE49-F238E27FC236}">
                <a16:creationId xmlns:a16="http://schemas.microsoft.com/office/drawing/2014/main" id="{467792C3-FB74-44FE-A867-D05936DCF4A6}"/>
              </a:ext>
            </a:extLst>
          </p:cNvPr>
          <p:cNvSpPr>
            <a:spLocks noGrp="1"/>
          </p:cNvSpPr>
          <p:nvPr>
            <p:ph idx="1"/>
          </p:nvPr>
        </p:nvSpPr>
        <p:spPr/>
        <p:txBody>
          <a:bodyPr/>
          <a:lstStyle/>
          <a:p>
            <a:pPr algn="just"/>
            <a:r>
              <a:rPr lang="en-US" b="1" i="0" dirty="0">
                <a:solidFill>
                  <a:srgbClr val="0A0A0A"/>
                </a:solidFill>
                <a:effectLst/>
              </a:rPr>
              <a:t>Bayesian </a:t>
            </a:r>
            <a:r>
              <a:rPr lang="en-US" b="1" i="0" dirty="0" err="1">
                <a:solidFill>
                  <a:srgbClr val="0A0A0A"/>
                </a:solidFill>
                <a:effectLst/>
              </a:rPr>
              <a:t>Optimisation</a:t>
            </a:r>
            <a:r>
              <a:rPr lang="en-US" b="1" i="0" dirty="0">
                <a:solidFill>
                  <a:srgbClr val="0A0A0A"/>
                </a:solidFill>
                <a:effectLst/>
              </a:rPr>
              <a:t> :-</a:t>
            </a:r>
          </a:p>
          <a:p>
            <a:pPr marL="0" indent="0" algn="just">
              <a:buNone/>
            </a:pPr>
            <a:r>
              <a:rPr lang="en-US" b="0" i="0" dirty="0">
                <a:solidFill>
                  <a:srgbClr val="0A0A0A"/>
                </a:solidFill>
                <a:effectLst/>
              </a:rPr>
              <a:t>Bayesian </a:t>
            </a:r>
            <a:r>
              <a:rPr lang="en-US" b="0" i="0" dirty="0" err="1">
                <a:solidFill>
                  <a:srgbClr val="0A0A0A"/>
                </a:solidFill>
                <a:effectLst/>
              </a:rPr>
              <a:t>Optimisation</a:t>
            </a:r>
            <a:r>
              <a:rPr lang="en-US" b="0" i="0" dirty="0">
                <a:solidFill>
                  <a:srgbClr val="0A0A0A"/>
                </a:solidFill>
                <a:effectLst/>
              </a:rPr>
              <a:t> has emerged as an efficient tool for hyperparameter tuning of machine learning algorithms, more specifically, for complex models like deep neural networks. It offers an efficient framework for </a:t>
            </a:r>
            <a:r>
              <a:rPr lang="en-US" b="0" i="0" dirty="0" err="1">
                <a:solidFill>
                  <a:srgbClr val="0A0A0A"/>
                </a:solidFill>
                <a:effectLst/>
              </a:rPr>
              <a:t>optimising</a:t>
            </a:r>
            <a:r>
              <a:rPr lang="en-US" b="0" i="0" dirty="0">
                <a:solidFill>
                  <a:srgbClr val="0A0A0A"/>
                </a:solidFill>
                <a:effectLst/>
              </a:rPr>
              <a:t> the highly expensive black-box functions without knowing its form. It has been applied in several fields including learning optimal robot mechanics, sequential experimental design, and synthetic gene design. </a:t>
            </a:r>
          </a:p>
          <a:p>
            <a:pPr algn="just"/>
            <a:endParaRPr lang="en-IN" dirty="0"/>
          </a:p>
        </p:txBody>
      </p:sp>
    </p:spTree>
    <p:extLst>
      <p:ext uri="{BB962C8B-B14F-4D97-AF65-F5344CB8AC3E}">
        <p14:creationId xmlns:p14="http://schemas.microsoft.com/office/powerpoint/2010/main" val="2906868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0267-34D5-479F-B611-1E322926ADC3}"/>
              </a:ext>
            </a:extLst>
          </p:cNvPr>
          <p:cNvSpPr>
            <a:spLocks noGrp="1"/>
          </p:cNvSpPr>
          <p:nvPr>
            <p:ph type="title"/>
          </p:nvPr>
        </p:nvSpPr>
        <p:spPr/>
        <p:txBody>
          <a:bodyPr>
            <a:normAutofit/>
          </a:bodyPr>
          <a:lstStyle/>
          <a:p>
            <a:br>
              <a:rPr lang="en-IN" sz="3600" b="0" i="0" u="none" strike="noStrike" baseline="0" dirty="0">
                <a:solidFill>
                  <a:srgbClr val="000000"/>
                </a:solidFill>
              </a:rPr>
            </a:br>
            <a:r>
              <a:rPr lang="en-US" sz="3600" b="0" i="0" u="none" strike="noStrike" baseline="0" dirty="0">
                <a:solidFill>
                  <a:srgbClr val="000000"/>
                </a:solidFill>
              </a:rPr>
              <a:t>Results of the research paper</a:t>
            </a:r>
            <a:endParaRPr lang="en-IN" sz="6000" dirty="0"/>
          </a:p>
        </p:txBody>
      </p:sp>
      <p:sp>
        <p:nvSpPr>
          <p:cNvPr id="3" name="Content Placeholder 2">
            <a:extLst>
              <a:ext uri="{FF2B5EF4-FFF2-40B4-BE49-F238E27FC236}">
                <a16:creationId xmlns:a16="http://schemas.microsoft.com/office/drawing/2014/main" id="{86EA2A09-2E59-468F-A4B2-A02B28DF6438}"/>
              </a:ext>
            </a:extLst>
          </p:cNvPr>
          <p:cNvSpPr>
            <a:spLocks noGrp="1"/>
          </p:cNvSpPr>
          <p:nvPr>
            <p:ph idx="1"/>
          </p:nvPr>
        </p:nvSpPr>
        <p:spPr>
          <a:xfrm>
            <a:off x="1097280" y="1908699"/>
            <a:ext cx="10058400" cy="4456590"/>
          </a:xfrm>
        </p:spPr>
        <p:txBody>
          <a:bodyPr>
            <a:normAutofit fontScale="92500" lnSpcReduction="10000"/>
          </a:bodyPr>
          <a:lstStyle/>
          <a:p>
            <a:pPr marL="0" indent="0" algn="just">
              <a:buNone/>
            </a:pPr>
            <a:r>
              <a:rPr lang="en-US" sz="1600" dirty="0"/>
              <a:t>The main objective of this paper was to review the Bayesian theory and explore two simple machine learning techniques: a Naive Bayes classifier and </a:t>
            </a:r>
            <a:r>
              <a:rPr lang="en-US" sz="1600" dirty="0" err="1"/>
              <a:t>KNearest</a:t>
            </a:r>
            <a:r>
              <a:rPr lang="en-US" sz="1600" dirty="0"/>
              <a:t> Neighbor Classifier and investigate the performance of these two widely used classifiers.</a:t>
            </a:r>
          </a:p>
          <a:p>
            <a:pPr marL="0" indent="0" algn="just">
              <a:buNone/>
            </a:pPr>
            <a:r>
              <a:rPr lang="en-US" sz="1600" dirty="0"/>
              <a:t>1. The result of Bayesian inference depends strongly on prior probabilities, which must be available in order to apply the method directly. Since the Bayes theorem provides a principled way to calculate the posterior probability of each hypothesis given the training data, we can use it as the basis for straightforward learning algorithm that calculates the probability for each hypothesis then outputs the most probable.</a:t>
            </a:r>
          </a:p>
          <a:p>
            <a:pPr marL="0" indent="0" algn="just">
              <a:buNone/>
            </a:pPr>
            <a:r>
              <a:rPr lang="en-US" sz="1600" dirty="0"/>
              <a:t>2. The Naive Bayes classifier is applied to the credit card approval testing data set and found 12.43 (%) error of misclassification. </a:t>
            </a:r>
          </a:p>
          <a:p>
            <a:pPr marL="0" indent="0" algn="just">
              <a:buNone/>
            </a:pPr>
            <a:r>
              <a:rPr lang="en-US" sz="1600" dirty="0"/>
              <a:t>3. Instance-based methods are sometimes referred to as “Lazy” learning methods, because they delay the process until a new instance must be classified. A key advantage of this kind of delayed or lazy learning is that instead of estimating the target function once for the entire space, these methods can estimate it locally and differently for each new instance to be classified. </a:t>
            </a:r>
          </a:p>
          <a:p>
            <a:pPr marL="0" indent="0" algn="just">
              <a:buNone/>
            </a:pPr>
            <a:r>
              <a:rPr lang="en-US" sz="1600" dirty="0"/>
              <a:t>4. In K-Nearest Neighbor method, the selection of k values is tricky and application dependent. To simplify our problem it is always fixed to odd number so that no tie can happen. In our experiment we tried to classify the credit approval testing data set for different values of k and for k=5 they got the maximum correct classification rate. In that value the (%) of error classification is around 9.45 (%).</a:t>
            </a:r>
            <a:endParaRPr lang="en-IN" sz="1600" dirty="0"/>
          </a:p>
        </p:txBody>
      </p:sp>
    </p:spTree>
    <p:extLst>
      <p:ext uri="{BB962C8B-B14F-4D97-AF65-F5344CB8AC3E}">
        <p14:creationId xmlns:p14="http://schemas.microsoft.com/office/powerpoint/2010/main" val="18195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CAB1-0B3E-49BC-8A4F-C12643970FA8}"/>
              </a:ext>
            </a:extLst>
          </p:cNvPr>
          <p:cNvSpPr>
            <a:spLocks noGrp="1"/>
          </p:cNvSpPr>
          <p:nvPr>
            <p:ph type="title"/>
          </p:nvPr>
        </p:nvSpPr>
        <p:spPr/>
        <p:txBody>
          <a:bodyPr>
            <a:normAutofit/>
          </a:bodyPr>
          <a:lstStyle/>
          <a:p>
            <a:r>
              <a:rPr lang="en-IN" sz="4000" i="0" u="none" strike="noStrike" baseline="0" dirty="0"/>
              <a:t>Conclusion : Naïve Bayes, Bayesian Learning</a:t>
            </a:r>
            <a:endParaRPr lang="en-IN" sz="4000" dirty="0"/>
          </a:p>
        </p:txBody>
      </p:sp>
      <p:sp>
        <p:nvSpPr>
          <p:cNvPr id="3" name="Content Placeholder 2">
            <a:extLst>
              <a:ext uri="{FF2B5EF4-FFF2-40B4-BE49-F238E27FC236}">
                <a16:creationId xmlns:a16="http://schemas.microsoft.com/office/drawing/2014/main" id="{21261CB4-6C42-4263-96E1-97B51D1F21E1}"/>
              </a:ext>
            </a:extLst>
          </p:cNvPr>
          <p:cNvSpPr>
            <a:spLocks noGrp="1"/>
          </p:cNvSpPr>
          <p:nvPr>
            <p:ph idx="1"/>
          </p:nvPr>
        </p:nvSpPr>
        <p:spPr>
          <a:xfrm>
            <a:off x="1097280" y="2108201"/>
            <a:ext cx="10058400" cy="4106168"/>
          </a:xfrm>
        </p:spPr>
        <p:txBody>
          <a:bodyPr>
            <a:normAutofit lnSpcReduction="10000"/>
          </a:bodyPr>
          <a:lstStyle/>
          <a:p>
            <a:pPr marL="0" indent="0" algn="just">
              <a:buNone/>
            </a:pPr>
            <a:r>
              <a:rPr lang="en-IN" sz="1800" b="1" i="0" u="none" strike="noStrike" baseline="0" dirty="0"/>
              <a:t>Bayesian Learning :- </a:t>
            </a:r>
          </a:p>
          <a:p>
            <a:pPr algn="just">
              <a:buFont typeface="Arial" panose="020B0604020202020204" pitchFamily="34" charset="0"/>
              <a:buChar char="•"/>
            </a:pPr>
            <a:r>
              <a:rPr lang="en-US" sz="1800" b="0" i="0" u="none" strike="noStrike" baseline="0" dirty="0"/>
              <a:t>Probabilistic inference lends power and flexibility, can incorporate </a:t>
            </a:r>
            <a:r>
              <a:rPr lang="en-IN" sz="1800" b="0" i="0" u="none" strike="noStrike" baseline="0" dirty="0"/>
              <a:t>prior probabilistic knowledge. </a:t>
            </a:r>
          </a:p>
          <a:p>
            <a:pPr algn="just">
              <a:buFont typeface="Arial" panose="020B0604020202020204" pitchFamily="34" charset="0"/>
              <a:buChar char="•"/>
            </a:pPr>
            <a:r>
              <a:rPr lang="en-US" sz="1800" b="0" i="0" u="none" strike="noStrike" baseline="0" dirty="0"/>
              <a:t>Can make statistically invalid assumptions and still get reasonably </a:t>
            </a:r>
            <a:r>
              <a:rPr lang="en-IN" sz="1800" b="0" i="0" u="none" strike="noStrike" baseline="0" dirty="0"/>
              <a:t>good results (Naive Bayes). </a:t>
            </a:r>
          </a:p>
          <a:p>
            <a:pPr algn="just">
              <a:buFont typeface="Arial" panose="020B0604020202020204" pitchFamily="34" charset="0"/>
              <a:buChar char="•"/>
            </a:pPr>
            <a:r>
              <a:rPr lang="en-US" sz="1800" b="0" i="0" u="none" strike="noStrike" baseline="0" dirty="0"/>
              <a:t>Provides insights into algorithms that don’t even use probabilities </a:t>
            </a:r>
            <a:r>
              <a:rPr lang="en-IN" sz="1800" b="0" i="0" u="none" strike="noStrike" baseline="0" dirty="0"/>
              <a:t>(explicitly). </a:t>
            </a:r>
          </a:p>
          <a:p>
            <a:pPr algn="just">
              <a:buFont typeface="Arial" panose="020B0604020202020204" pitchFamily="34" charset="0"/>
              <a:buChar char="•"/>
            </a:pPr>
            <a:r>
              <a:rPr lang="en-US" sz="1800" b="0" i="0" u="none" strike="noStrike" baseline="0" dirty="0"/>
              <a:t>Bayesian Belief Networks let us incorporate even more types of prior knowledge (than standard Bayes techniques). </a:t>
            </a:r>
          </a:p>
          <a:p>
            <a:pPr algn="just">
              <a:buFont typeface="Arial" panose="020B0604020202020204" pitchFamily="34" charset="0"/>
              <a:buChar char="•"/>
            </a:pPr>
            <a:r>
              <a:rPr lang="en-US" sz="1800" b="0" i="0" u="none" strike="noStrike" baseline="0" dirty="0"/>
              <a:t>Many techniques that have proven their success in many application </a:t>
            </a:r>
            <a:r>
              <a:rPr lang="en-IN" sz="1800" b="0" i="0" u="none" strike="noStrike" baseline="0" dirty="0"/>
              <a:t>areas.</a:t>
            </a:r>
          </a:p>
          <a:p>
            <a:pPr marL="0" indent="0" algn="just">
              <a:buNone/>
            </a:pPr>
            <a:r>
              <a:rPr lang="en-US" sz="1800" b="1" i="0" dirty="0">
                <a:solidFill>
                  <a:srgbClr val="000000"/>
                </a:solidFill>
                <a:effectLst/>
              </a:rPr>
              <a:t>Naive Bayes :- </a:t>
            </a:r>
            <a:r>
              <a:rPr lang="en-US" sz="1800" i="0" dirty="0">
                <a:solidFill>
                  <a:srgbClr val="000000"/>
                </a:solidFill>
                <a:effectLst/>
              </a:rPr>
              <a:t>Naive Bayes</a:t>
            </a:r>
            <a:r>
              <a:rPr lang="en-US" sz="1800" b="1" i="0" dirty="0">
                <a:solidFill>
                  <a:srgbClr val="000000"/>
                </a:solidFill>
                <a:effectLst/>
              </a:rPr>
              <a:t> </a:t>
            </a:r>
            <a:r>
              <a:rPr lang="en-US" sz="1800" b="0" i="0" dirty="0">
                <a:solidFill>
                  <a:srgbClr val="000000"/>
                </a:solidFill>
                <a:effectLst/>
              </a:rPr>
              <a:t>algorithms are widely deployed for sentiment analysis, spam filtering, recommendation systems etc. They are fast and easier to employ but have the biggest disadvantage “the requirement of predictors to be independent”.</a:t>
            </a:r>
            <a:endParaRPr lang="en-IN" sz="1800" dirty="0"/>
          </a:p>
        </p:txBody>
      </p:sp>
    </p:spTree>
    <p:extLst>
      <p:ext uri="{BB962C8B-B14F-4D97-AF65-F5344CB8AC3E}">
        <p14:creationId xmlns:p14="http://schemas.microsoft.com/office/powerpoint/2010/main" val="348157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AE8D-65B1-4993-BCAE-C14F4EC91B9C}"/>
              </a:ext>
            </a:extLst>
          </p:cNvPr>
          <p:cNvSpPr>
            <a:spLocks noGrp="1"/>
          </p:cNvSpPr>
          <p:nvPr>
            <p:ph type="title"/>
          </p:nvPr>
        </p:nvSpPr>
        <p:spPr/>
        <p:txBody>
          <a:bodyPr/>
          <a:lstStyle/>
          <a:p>
            <a:br>
              <a:rPr lang="en-IN" i="0" u="none" strike="noStrike" baseline="0" dirty="0">
                <a:solidFill>
                  <a:srgbClr val="000000"/>
                </a:solidFill>
              </a:rPr>
            </a:br>
            <a:r>
              <a:rPr lang="en-IN" i="0" u="none" strike="noStrike" baseline="0" dirty="0">
                <a:solidFill>
                  <a:srgbClr val="000000"/>
                </a:solidFill>
              </a:rPr>
              <a:t>Naïve Bayes, Bayesian Learning </a:t>
            </a:r>
            <a:endParaRPr lang="en-IN" dirty="0"/>
          </a:p>
        </p:txBody>
      </p:sp>
      <p:sp>
        <p:nvSpPr>
          <p:cNvPr id="3" name="Content Placeholder 2">
            <a:extLst>
              <a:ext uri="{FF2B5EF4-FFF2-40B4-BE49-F238E27FC236}">
                <a16:creationId xmlns:a16="http://schemas.microsoft.com/office/drawing/2014/main" id="{8DCC6393-8B2A-4FF1-9D2C-8ECEFEC1C7D8}"/>
              </a:ext>
            </a:extLst>
          </p:cNvPr>
          <p:cNvSpPr>
            <a:spLocks noGrp="1"/>
          </p:cNvSpPr>
          <p:nvPr>
            <p:ph idx="1"/>
          </p:nvPr>
        </p:nvSpPr>
        <p:spPr>
          <a:xfrm>
            <a:off x="1097280" y="2108201"/>
            <a:ext cx="10058400" cy="4008514"/>
          </a:xfrm>
        </p:spPr>
        <p:txBody>
          <a:bodyPr>
            <a:normAutofit/>
          </a:bodyPr>
          <a:lstStyle/>
          <a:p>
            <a:pPr algn="just"/>
            <a:r>
              <a:rPr lang="en-US" b="1" i="0" dirty="0">
                <a:solidFill>
                  <a:srgbClr val="202124"/>
                </a:solidFill>
                <a:effectLst/>
              </a:rPr>
              <a:t>What is Naïve Bayes?</a:t>
            </a:r>
          </a:p>
          <a:p>
            <a:pPr algn="just"/>
            <a:r>
              <a:rPr lang="en-US" i="0" dirty="0">
                <a:solidFill>
                  <a:srgbClr val="202124"/>
                </a:solidFill>
                <a:effectLst/>
              </a:rPr>
              <a:t>Naïve Bayes is a simple learning algorithm that utilizes Bayes rule together with a strong assumption that the attributes are conditionally independent, given the class. While this independence assumption is often violated in practice, naïve Bayes nonetheless often delivers competitive classification accuracy.</a:t>
            </a:r>
          </a:p>
          <a:p>
            <a:pPr algn="just"/>
            <a:r>
              <a:rPr lang="en-US" b="1" i="0" dirty="0">
                <a:solidFill>
                  <a:srgbClr val="202124"/>
                </a:solidFill>
                <a:effectLst/>
              </a:rPr>
              <a:t>What is Bayesian Learning?</a:t>
            </a:r>
          </a:p>
          <a:p>
            <a:pPr algn="just"/>
            <a:r>
              <a:rPr lang="en-US" i="0" dirty="0">
                <a:solidFill>
                  <a:srgbClr val="202124"/>
                </a:solidFill>
                <a:effectLst/>
              </a:rPr>
              <a:t>The Bayesian framework for machine learning states that you start out by enumerating all reasonable models of the data and assigning your prior belief P(M) to each of these models. Then, upon observing the data D, you evaluate how probable the data was under each of these models to compute P(D|M).</a:t>
            </a:r>
            <a:endParaRPr lang="en-IN" dirty="0"/>
          </a:p>
        </p:txBody>
      </p:sp>
    </p:spTree>
    <p:extLst>
      <p:ext uri="{BB962C8B-B14F-4D97-AF65-F5344CB8AC3E}">
        <p14:creationId xmlns:p14="http://schemas.microsoft.com/office/powerpoint/2010/main" val="100168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ED61-7E65-4AB4-99E5-0C40D0238515}"/>
              </a:ext>
            </a:extLst>
          </p:cNvPr>
          <p:cNvSpPr>
            <a:spLocks noGrp="1"/>
          </p:cNvSpPr>
          <p:nvPr>
            <p:ph type="title"/>
          </p:nvPr>
        </p:nvSpPr>
        <p:spPr/>
        <p:txBody>
          <a:bodyPr>
            <a:normAutofit/>
          </a:bodyPr>
          <a:lstStyle/>
          <a:p>
            <a:r>
              <a:rPr lang="en-IN" i="0" dirty="0">
                <a:solidFill>
                  <a:srgbClr val="000000"/>
                </a:solidFill>
                <a:effectLst/>
              </a:rPr>
              <a:t>Bayes Theorem</a:t>
            </a:r>
            <a:endParaRPr lang="en-IN" dirty="0"/>
          </a:p>
        </p:txBody>
      </p:sp>
      <p:sp>
        <p:nvSpPr>
          <p:cNvPr id="3" name="Content Placeholder 2">
            <a:extLst>
              <a:ext uri="{FF2B5EF4-FFF2-40B4-BE49-F238E27FC236}">
                <a16:creationId xmlns:a16="http://schemas.microsoft.com/office/drawing/2014/main" id="{633671C9-1DFE-4CDC-86E7-917924492022}"/>
              </a:ext>
            </a:extLst>
          </p:cNvPr>
          <p:cNvSpPr>
            <a:spLocks noGrp="1"/>
          </p:cNvSpPr>
          <p:nvPr>
            <p:ph idx="1"/>
          </p:nvPr>
        </p:nvSpPr>
        <p:spPr>
          <a:xfrm>
            <a:off x="1097280" y="2108201"/>
            <a:ext cx="10058400" cy="4106168"/>
          </a:xfrm>
        </p:spPr>
        <p:txBody>
          <a:bodyPr>
            <a:normAutofit lnSpcReduction="10000"/>
          </a:bodyPr>
          <a:lstStyle/>
          <a:p>
            <a:pPr algn="just"/>
            <a:r>
              <a:rPr lang="en-IN" b="1" i="0" dirty="0">
                <a:solidFill>
                  <a:srgbClr val="000000"/>
                </a:solidFill>
                <a:effectLst/>
              </a:rPr>
              <a:t>Bayes Theorem:- </a:t>
            </a:r>
            <a:r>
              <a:rPr lang="en-US" b="0" i="0" dirty="0">
                <a:solidFill>
                  <a:srgbClr val="000000"/>
                </a:solidFill>
                <a:effectLst/>
              </a:rPr>
              <a:t>It is a theorem that works on conditional probability. </a:t>
            </a:r>
            <a:r>
              <a:rPr lang="en-US" b="0" i="0" dirty="0">
                <a:solidFill>
                  <a:schemeClr val="tx1"/>
                </a:solidFill>
                <a:effectLst/>
              </a:rPr>
              <a:t>Conditional probability </a:t>
            </a:r>
            <a:r>
              <a:rPr lang="en-US" b="0" i="0" dirty="0">
                <a:solidFill>
                  <a:srgbClr val="000000"/>
                </a:solidFill>
                <a:effectLst/>
              </a:rPr>
              <a:t>is the probability that something will happen, given that something else has already occurred. The conditional probability can give us the probability of an event using its prior knowledge.</a:t>
            </a:r>
          </a:p>
          <a:p>
            <a:pPr algn="just"/>
            <a:r>
              <a:rPr lang="en-IN" b="1" i="0" dirty="0">
                <a:solidFill>
                  <a:srgbClr val="000000"/>
                </a:solidFill>
                <a:effectLst/>
              </a:rPr>
              <a:t>Conditional probability :-</a:t>
            </a:r>
            <a:endParaRPr lang="en-IN" b="0" i="0" dirty="0">
              <a:solidFill>
                <a:srgbClr val="000000"/>
              </a:solidFill>
              <a:effectLst/>
              <a:latin typeface="roboto" panose="02000000000000000000" pitchFamily="2" charset="0"/>
            </a:endParaRPr>
          </a:p>
          <a:p>
            <a:pPr algn="l" rtl="0"/>
            <a:r>
              <a:rPr lang="en-US" b="0" i="0" dirty="0">
                <a:solidFill>
                  <a:srgbClr val="000000"/>
                </a:solidFill>
                <a:effectLst/>
              </a:rPr>
              <a:t>Where, </a:t>
            </a:r>
          </a:p>
          <a:p>
            <a:pPr algn="l" rtl="0"/>
            <a:r>
              <a:rPr lang="en-US" b="0" i="0" dirty="0">
                <a:solidFill>
                  <a:srgbClr val="000000"/>
                </a:solidFill>
                <a:effectLst/>
              </a:rPr>
              <a:t>P(A): The probability of hypothesis H being true. This is known as the prior probability.</a:t>
            </a:r>
          </a:p>
          <a:p>
            <a:pPr algn="l" rtl="0"/>
            <a:r>
              <a:rPr lang="en-US" b="0" i="0" dirty="0">
                <a:solidFill>
                  <a:srgbClr val="000000"/>
                </a:solidFill>
                <a:effectLst/>
              </a:rPr>
              <a:t>P(B): The probability of the evidence.</a:t>
            </a:r>
          </a:p>
          <a:p>
            <a:pPr algn="l" rtl="0"/>
            <a:r>
              <a:rPr lang="en-US" b="0" i="0" dirty="0">
                <a:solidFill>
                  <a:srgbClr val="000000"/>
                </a:solidFill>
                <a:effectLst/>
              </a:rPr>
              <a:t>P(A|B): The probability of the evidence given that hypothesis is true.  </a:t>
            </a:r>
          </a:p>
          <a:p>
            <a:pPr algn="l" rtl="0"/>
            <a:r>
              <a:rPr lang="en-US" b="0" i="0" dirty="0">
                <a:solidFill>
                  <a:srgbClr val="000000"/>
                </a:solidFill>
                <a:effectLst/>
              </a:rPr>
              <a:t>P(B|A): The probability of the hypothesis given that the evidence is true.</a:t>
            </a:r>
          </a:p>
          <a:p>
            <a:pPr marL="0" indent="0" algn="just">
              <a:buNone/>
            </a:pPr>
            <a:endParaRPr lang="en-IN" b="1" i="0" dirty="0">
              <a:solidFill>
                <a:srgbClr val="000000"/>
              </a:solidFill>
              <a:effectLst/>
            </a:endParaRPr>
          </a:p>
        </p:txBody>
      </p:sp>
      <p:pic>
        <p:nvPicPr>
          <p:cNvPr id="5" name="Picture 4">
            <a:extLst>
              <a:ext uri="{FF2B5EF4-FFF2-40B4-BE49-F238E27FC236}">
                <a16:creationId xmlns:a16="http://schemas.microsoft.com/office/drawing/2014/main" id="{032EBE70-0201-4D11-BE84-8A3DAA00890B}"/>
              </a:ext>
            </a:extLst>
          </p:cNvPr>
          <p:cNvPicPr>
            <a:picLocks noChangeAspect="1"/>
          </p:cNvPicPr>
          <p:nvPr/>
        </p:nvPicPr>
        <p:blipFill>
          <a:blip r:embed="rId2"/>
          <a:stretch>
            <a:fillRect/>
          </a:stretch>
        </p:blipFill>
        <p:spPr>
          <a:xfrm>
            <a:off x="4038518" y="3224413"/>
            <a:ext cx="3083634" cy="604484"/>
          </a:xfrm>
          <a:prstGeom prst="rect">
            <a:avLst/>
          </a:prstGeom>
        </p:spPr>
      </p:pic>
    </p:spTree>
    <p:extLst>
      <p:ext uri="{BB962C8B-B14F-4D97-AF65-F5344CB8AC3E}">
        <p14:creationId xmlns:p14="http://schemas.microsoft.com/office/powerpoint/2010/main" val="155831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C226-73CC-47A4-A41F-F7F454F00C9D}"/>
              </a:ext>
            </a:extLst>
          </p:cNvPr>
          <p:cNvSpPr>
            <a:spLocks noGrp="1"/>
          </p:cNvSpPr>
          <p:nvPr>
            <p:ph type="title"/>
          </p:nvPr>
        </p:nvSpPr>
        <p:spPr/>
        <p:txBody>
          <a:bodyPr/>
          <a:lstStyle/>
          <a:p>
            <a:r>
              <a:rPr lang="en-IN" b="0" i="0" dirty="0">
                <a:solidFill>
                  <a:srgbClr val="53565A"/>
                </a:solidFill>
                <a:effectLst/>
              </a:rPr>
              <a:t>Mathematics Behind Naive Bayes</a:t>
            </a:r>
            <a:endParaRPr lang="en-IN" dirty="0"/>
          </a:p>
        </p:txBody>
      </p:sp>
      <p:sp>
        <p:nvSpPr>
          <p:cNvPr id="3" name="Content Placeholder 2">
            <a:extLst>
              <a:ext uri="{FF2B5EF4-FFF2-40B4-BE49-F238E27FC236}">
                <a16:creationId xmlns:a16="http://schemas.microsoft.com/office/drawing/2014/main" id="{75BAB6A5-4B13-445A-B2F3-96468C3240F8}"/>
              </a:ext>
            </a:extLst>
          </p:cNvPr>
          <p:cNvSpPr>
            <a:spLocks noGrp="1"/>
          </p:cNvSpPr>
          <p:nvPr>
            <p:ph idx="1"/>
          </p:nvPr>
        </p:nvSpPr>
        <p:spPr>
          <a:xfrm>
            <a:off x="1097280" y="1917576"/>
            <a:ext cx="10058400" cy="4385569"/>
          </a:xfrm>
        </p:spPr>
        <p:txBody>
          <a:bodyPr>
            <a:normAutofit/>
          </a:bodyPr>
          <a:lstStyle/>
          <a:p>
            <a:pPr marL="0" indent="0">
              <a:buNone/>
            </a:pPr>
            <a:endParaRPr lang="en-US" sz="1500" dirty="0">
              <a:solidFill>
                <a:srgbClr val="53565A"/>
              </a:solidFill>
            </a:endParaRPr>
          </a:p>
          <a:p>
            <a:pPr marL="0" indent="0" algn="just">
              <a:buNone/>
            </a:pPr>
            <a:r>
              <a:rPr lang="en-US" sz="1500" b="1" i="0" dirty="0">
                <a:solidFill>
                  <a:srgbClr val="53565A"/>
                </a:solidFill>
                <a:effectLst/>
              </a:rPr>
              <a:t>Let’s better understand this with the help of a simple example :- </a:t>
            </a:r>
            <a:r>
              <a:rPr lang="en-US" sz="1500" b="0" i="0" dirty="0">
                <a:solidFill>
                  <a:srgbClr val="53565A"/>
                </a:solidFill>
                <a:effectLst/>
              </a:rPr>
              <a:t>Consider a well-shuffled deck of playing cards. A card is picked from that deck at random. The objective is to find the probability of a King card, given that the card picked is red in color.</a:t>
            </a:r>
          </a:p>
          <a:p>
            <a:pPr algn="just"/>
            <a:r>
              <a:rPr lang="en-US" sz="1500" b="1" i="0" dirty="0">
                <a:solidFill>
                  <a:srgbClr val="53565A"/>
                </a:solidFill>
                <a:effectLst/>
              </a:rPr>
              <a:t>Here</a:t>
            </a:r>
            <a:r>
              <a:rPr lang="en-US" sz="1500" b="0" i="0" dirty="0">
                <a:solidFill>
                  <a:srgbClr val="53565A"/>
                </a:solidFill>
                <a:effectLst/>
              </a:rPr>
              <a:t>, P(King | Red Card) = ?</a:t>
            </a:r>
          </a:p>
          <a:p>
            <a:pPr algn="just"/>
            <a:r>
              <a:rPr lang="en-US" sz="1500" b="1" i="0" dirty="0">
                <a:solidFill>
                  <a:srgbClr val="53565A"/>
                </a:solidFill>
                <a:effectLst/>
              </a:rPr>
              <a:t>We’ll use</a:t>
            </a:r>
            <a:r>
              <a:rPr lang="en-US" sz="1500" b="0" i="0" dirty="0">
                <a:solidFill>
                  <a:srgbClr val="53565A"/>
                </a:solidFill>
                <a:effectLst/>
              </a:rPr>
              <a:t>, P(King | Red Card) = P(Red Card | King) x P(King) / P(Red Card)</a:t>
            </a:r>
          </a:p>
          <a:p>
            <a:pPr algn="just"/>
            <a:r>
              <a:rPr lang="en-US" sz="1500" b="1" i="0" dirty="0">
                <a:solidFill>
                  <a:srgbClr val="53565A"/>
                </a:solidFill>
                <a:effectLst/>
              </a:rPr>
              <a:t>So</a:t>
            </a:r>
            <a:r>
              <a:rPr lang="en-US" sz="1500" b="0" i="0" dirty="0">
                <a:solidFill>
                  <a:srgbClr val="53565A"/>
                </a:solidFill>
                <a:effectLst/>
              </a:rPr>
              <a:t>, P (Red Card | King) = Probability of getting a Red card given that the card chosen is King = 2 Red Kings / 4 Total Kings = ½</a:t>
            </a:r>
          </a:p>
          <a:p>
            <a:pPr algn="just"/>
            <a:r>
              <a:rPr lang="en-US" sz="1500" b="0" i="0" dirty="0">
                <a:solidFill>
                  <a:srgbClr val="53565A"/>
                </a:solidFill>
                <a:effectLst/>
              </a:rPr>
              <a:t>     P (King) = Probability that the chosen card is a King = 4 Kings / 52 Total Cards = 1 / 13</a:t>
            </a:r>
          </a:p>
          <a:p>
            <a:pPr algn="just"/>
            <a:r>
              <a:rPr lang="en-US" sz="1500" b="0" i="0" dirty="0">
                <a:solidFill>
                  <a:srgbClr val="53565A"/>
                </a:solidFill>
                <a:effectLst/>
              </a:rPr>
              <a:t>     (Red Card) = Probability that the chosen card is red = 26 Red cards / 52 Total Cards = 1/ 2</a:t>
            </a:r>
          </a:p>
          <a:p>
            <a:pPr algn="just"/>
            <a:r>
              <a:rPr lang="en-US" sz="1500" b="1" i="0" dirty="0">
                <a:solidFill>
                  <a:srgbClr val="53565A"/>
                </a:solidFill>
                <a:effectLst/>
              </a:rPr>
              <a:t>Hence, </a:t>
            </a:r>
            <a:r>
              <a:rPr lang="en-US" sz="1500" b="0" i="0" dirty="0">
                <a:solidFill>
                  <a:srgbClr val="53565A"/>
                </a:solidFill>
                <a:effectLst/>
              </a:rPr>
              <a:t>finding the posterior probability of randomly choosing a King given a Red card is:</a:t>
            </a:r>
          </a:p>
          <a:p>
            <a:pPr algn="just"/>
            <a:r>
              <a:rPr lang="en-US" sz="1500" b="0" i="0" dirty="0">
                <a:solidFill>
                  <a:srgbClr val="53565A"/>
                </a:solidFill>
                <a:effectLst/>
              </a:rPr>
              <a:t>     P (King | Red Card) = (1 / 2) x (1 / 13) / (1 / 2) = 1</a:t>
            </a:r>
            <a:r>
              <a:rPr lang="en-US" sz="1500" b="1" i="0" dirty="0">
                <a:solidFill>
                  <a:srgbClr val="53565A"/>
                </a:solidFill>
                <a:effectLst/>
              </a:rPr>
              <a:t> / 13</a:t>
            </a:r>
            <a:r>
              <a:rPr lang="en-US" sz="1500" b="0" i="0" dirty="0">
                <a:solidFill>
                  <a:srgbClr val="53565A"/>
                </a:solidFill>
                <a:effectLst/>
              </a:rPr>
              <a:t> or </a:t>
            </a:r>
            <a:r>
              <a:rPr lang="en-US" sz="1500" b="1" i="0" dirty="0">
                <a:solidFill>
                  <a:srgbClr val="53565A"/>
                </a:solidFill>
                <a:effectLst/>
              </a:rPr>
              <a:t>0.077</a:t>
            </a:r>
            <a:endParaRPr lang="en-US" sz="1500" b="0" i="0" dirty="0">
              <a:solidFill>
                <a:srgbClr val="53565A"/>
              </a:solidFill>
              <a:effectLst/>
            </a:endParaRPr>
          </a:p>
        </p:txBody>
      </p:sp>
      <p:pic>
        <p:nvPicPr>
          <p:cNvPr id="4" name="Content Placeholder 3">
            <a:extLst>
              <a:ext uri="{FF2B5EF4-FFF2-40B4-BE49-F238E27FC236}">
                <a16:creationId xmlns:a16="http://schemas.microsoft.com/office/drawing/2014/main" id="{A9E7268F-59FE-496C-9C1C-BE3F0E376A5F}"/>
              </a:ext>
            </a:extLst>
          </p:cNvPr>
          <p:cNvPicPr>
            <a:picLocks noChangeAspect="1"/>
          </p:cNvPicPr>
          <p:nvPr/>
        </p:nvPicPr>
        <p:blipFill>
          <a:blip r:embed="rId2"/>
          <a:stretch>
            <a:fillRect/>
          </a:stretch>
        </p:blipFill>
        <p:spPr>
          <a:xfrm>
            <a:off x="4558453" y="1996621"/>
            <a:ext cx="2153065" cy="422064"/>
          </a:xfrm>
          <a:prstGeom prst="rect">
            <a:avLst/>
          </a:prstGeom>
        </p:spPr>
      </p:pic>
    </p:spTree>
    <p:extLst>
      <p:ext uri="{BB962C8B-B14F-4D97-AF65-F5344CB8AC3E}">
        <p14:creationId xmlns:p14="http://schemas.microsoft.com/office/powerpoint/2010/main" val="169766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D361-307D-48AE-83E1-805AF7F3C541}"/>
              </a:ext>
            </a:extLst>
          </p:cNvPr>
          <p:cNvSpPr>
            <a:spLocks noGrp="1"/>
          </p:cNvSpPr>
          <p:nvPr>
            <p:ph type="title"/>
          </p:nvPr>
        </p:nvSpPr>
        <p:spPr/>
        <p:txBody>
          <a:bodyPr>
            <a:normAutofit/>
          </a:bodyPr>
          <a:lstStyle/>
          <a:p>
            <a:r>
              <a:rPr lang="en-US" sz="4000" i="0" dirty="0">
                <a:solidFill>
                  <a:srgbClr val="53565A"/>
                </a:solidFill>
                <a:effectLst/>
              </a:rPr>
              <a:t>Understanding Naive Bayes with an Example</a:t>
            </a:r>
            <a:endParaRPr lang="en-IN" sz="4000" dirty="0"/>
          </a:p>
        </p:txBody>
      </p:sp>
      <p:sp>
        <p:nvSpPr>
          <p:cNvPr id="3" name="Content Placeholder 2">
            <a:extLst>
              <a:ext uri="{FF2B5EF4-FFF2-40B4-BE49-F238E27FC236}">
                <a16:creationId xmlns:a16="http://schemas.microsoft.com/office/drawing/2014/main" id="{590AB4F5-B507-4B20-8AEC-CF95071916DE}"/>
              </a:ext>
            </a:extLst>
          </p:cNvPr>
          <p:cNvSpPr>
            <a:spLocks noGrp="1"/>
          </p:cNvSpPr>
          <p:nvPr>
            <p:ph idx="1"/>
          </p:nvPr>
        </p:nvSpPr>
        <p:spPr/>
        <p:txBody>
          <a:bodyPr>
            <a:normAutofit/>
          </a:bodyPr>
          <a:lstStyle/>
          <a:p>
            <a:pPr marL="0" indent="0">
              <a:buNone/>
            </a:pPr>
            <a:r>
              <a:rPr lang="en-US" sz="1800" b="1" dirty="0">
                <a:solidFill>
                  <a:srgbClr val="53565A"/>
                </a:solidFill>
              </a:rPr>
              <a:t>T</a:t>
            </a:r>
            <a:r>
              <a:rPr lang="en-US" sz="1800" b="1" i="0" dirty="0">
                <a:solidFill>
                  <a:srgbClr val="53565A"/>
                </a:solidFill>
                <a:effectLst/>
              </a:rPr>
              <a:t>o predict the weather based on three predictors: humidity, temperature and wind speed. The training data is the following</a:t>
            </a:r>
            <a:r>
              <a:rPr lang="en-US" sz="1800" b="0" i="0" dirty="0">
                <a:solidFill>
                  <a:srgbClr val="53565A"/>
                </a:solidFill>
                <a:effectLst/>
              </a:rPr>
              <a:t>:</a:t>
            </a:r>
          </a:p>
          <a:p>
            <a:endParaRPr lang="en-IN" sz="1800" dirty="0"/>
          </a:p>
        </p:txBody>
      </p:sp>
      <p:graphicFrame>
        <p:nvGraphicFramePr>
          <p:cNvPr id="4" name="Table 3">
            <a:extLst>
              <a:ext uri="{FF2B5EF4-FFF2-40B4-BE49-F238E27FC236}">
                <a16:creationId xmlns:a16="http://schemas.microsoft.com/office/drawing/2014/main" id="{BFE29256-0C22-4025-BDA1-3BCFE5B8BCBB}"/>
              </a:ext>
            </a:extLst>
          </p:cNvPr>
          <p:cNvGraphicFramePr>
            <a:graphicFrameLocks noGrp="1"/>
          </p:cNvGraphicFramePr>
          <p:nvPr>
            <p:extLst>
              <p:ext uri="{D42A27DB-BD31-4B8C-83A1-F6EECF244321}">
                <p14:modId xmlns:p14="http://schemas.microsoft.com/office/powerpoint/2010/main" val="4269079701"/>
              </p:ext>
            </p:extLst>
          </p:nvPr>
        </p:nvGraphicFramePr>
        <p:xfrm>
          <a:off x="1097278" y="2804767"/>
          <a:ext cx="9997440" cy="3823754"/>
        </p:xfrm>
        <a:graphic>
          <a:graphicData uri="http://schemas.openxmlformats.org/drawingml/2006/table">
            <a:tbl>
              <a:tblPr/>
              <a:tblGrid>
                <a:gridCol w="2499360">
                  <a:extLst>
                    <a:ext uri="{9D8B030D-6E8A-4147-A177-3AD203B41FA5}">
                      <a16:colId xmlns:a16="http://schemas.microsoft.com/office/drawing/2014/main" val="279285043"/>
                    </a:ext>
                  </a:extLst>
                </a:gridCol>
                <a:gridCol w="2499360">
                  <a:extLst>
                    <a:ext uri="{9D8B030D-6E8A-4147-A177-3AD203B41FA5}">
                      <a16:colId xmlns:a16="http://schemas.microsoft.com/office/drawing/2014/main" val="117903096"/>
                    </a:ext>
                  </a:extLst>
                </a:gridCol>
                <a:gridCol w="2499360">
                  <a:extLst>
                    <a:ext uri="{9D8B030D-6E8A-4147-A177-3AD203B41FA5}">
                      <a16:colId xmlns:a16="http://schemas.microsoft.com/office/drawing/2014/main" val="3833313437"/>
                    </a:ext>
                  </a:extLst>
                </a:gridCol>
                <a:gridCol w="2499360">
                  <a:extLst>
                    <a:ext uri="{9D8B030D-6E8A-4147-A177-3AD203B41FA5}">
                      <a16:colId xmlns:a16="http://schemas.microsoft.com/office/drawing/2014/main" val="246608765"/>
                    </a:ext>
                  </a:extLst>
                </a:gridCol>
              </a:tblGrid>
              <a:tr h="501498">
                <a:tc>
                  <a:txBody>
                    <a:bodyPr/>
                    <a:lstStyle/>
                    <a:p>
                      <a:pPr algn="l"/>
                      <a:r>
                        <a:rPr lang="en-IN" sz="1400" b="1">
                          <a:effectLst/>
                        </a:rPr>
                        <a:t>Humidity</a:t>
                      </a:r>
                    </a:p>
                  </a:txBody>
                  <a:tcPr marL="50480" marR="220852" marT="50480" marB="50480" anchor="ctr">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E2E2E2"/>
                    </a:solidFill>
                  </a:tcPr>
                </a:tc>
                <a:tc>
                  <a:txBody>
                    <a:bodyPr/>
                    <a:lstStyle/>
                    <a:p>
                      <a:pPr algn="l"/>
                      <a:r>
                        <a:rPr lang="en-IN" sz="1400" b="1">
                          <a:effectLst/>
                        </a:rPr>
                        <a:t>Temperature</a:t>
                      </a:r>
                    </a:p>
                  </a:txBody>
                  <a:tcPr marL="50480" marR="220852" marT="50480" marB="50480" anchor="ctr">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E2E2E2"/>
                    </a:solidFill>
                  </a:tcPr>
                </a:tc>
                <a:tc>
                  <a:txBody>
                    <a:bodyPr/>
                    <a:lstStyle/>
                    <a:p>
                      <a:pPr algn="l"/>
                      <a:r>
                        <a:rPr lang="en-IN" sz="1400" b="1">
                          <a:effectLst/>
                        </a:rPr>
                        <a:t>Wind Speed</a:t>
                      </a:r>
                    </a:p>
                  </a:txBody>
                  <a:tcPr marL="50480" marR="220852" marT="50480" marB="50480" anchor="ctr">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E2E2E2"/>
                    </a:solidFill>
                  </a:tcPr>
                </a:tc>
                <a:tc>
                  <a:txBody>
                    <a:bodyPr/>
                    <a:lstStyle/>
                    <a:p>
                      <a:pPr algn="l"/>
                      <a:r>
                        <a:rPr lang="en-IN" sz="1400" b="1">
                          <a:effectLst/>
                        </a:rPr>
                        <a:t>Weather</a:t>
                      </a:r>
                    </a:p>
                  </a:txBody>
                  <a:tcPr marL="50480" marR="220852" marT="50480" marB="50480" anchor="ctr">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E2E2E2"/>
                    </a:solidFill>
                  </a:tcPr>
                </a:tc>
                <a:extLst>
                  <a:ext uri="{0D108BD9-81ED-4DB2-BD59-A6C34878D82A}">
                    <a16:rowId xmlns:a16="http://schemas.microsoft.com/office/drawing/2014/main" val="1180655961"/>
                  </a:ext>
                </a:extLst>
              </a:tr>
              <a:tr h="386817">
                <a:tc>
                  <a:txBody>
                    <a:bodyPr/>
                    <a:lstStyle/>
                    <a:p>
                      <a:pPr algn="l" fontAlgn="t"/>
                      <a:r>
                        <a:rPr lang="en-IN" sz="1400" b="1">
                          <a:effectLst/>
                        </a:rPr>
                        <a:t>Humid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a:effectLst/>
                        </a:rPr>
                        <a:t>Hot</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dirty="0">
                          <a:effectLst/>
                        </a:rPr>
                        <a:t>Fast</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a:effectLst/>
                        </a:rPr>
                        <a:t>Sunny</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639203619"/>
                  </a:ext>
                </a:extLst>
              </a:tr>
              <a:tr h="386817">
                <a:tc>
                  <a:txBody>
                    <a:bodyPr/>
                    <a:lstStyle/>
                    <a:p>
                      <a:pPr algn="l" fontAlgn="t"/>
                      <a:r>
                        <a:rPr lang="en-IN" sz="1400" b="1">
                          <a:effectLst/>
                        </a:rPr>
                        <a:t>Humid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dirty="0">
                          <a:effectLst/>
                        </a:rPr>
                        <a:t>Hot</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a:effectLst/>
                        </a:rPr>
                        <a:t>Fast</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a:effectLst/>
                        </a:rPr>
                        <a:t>Sunny</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F7F7F7"/>
                    </a:solidFill>
                  </a:tcPr>
                </a:tc>
                <a:extLst>
                  <a:ext uri="{0D108BD9-81ED-4DB2-BD59-A6C34878D82A}">
                    <a16:rowId xmlns:a16="http://schemas.microsoft.com/office/drawing/2014/main" val="2263567386"/>
                  </a:ext>
                </a:extLst>
              </a:tr>
              <a:tr h="386817">
                <a:tc>
                  <a:txBody>
                    <a:bodyPr/>
                    <a:lstStyle/>
                    <a:p>
                      <a:pPr algn="l" fontAlgn="t"/>
                      <a:r>
                        <a:rPr lang="en-IN" sz="1400" b="1" dirty="0">
                          <a:effectLst/>
                        </a:rPr>
                        <a:t>Humid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a:effectLst/>
                        </a:rPr>
                        <a:t>Hot</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dirty="0">
                          <a:effectLst/>
                        </a:rPr>
                        <a:t>Slow</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a:effectLst/>
                        </a:rPr>
                        <a:t>Sunny</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57354344"/>
                  </a:ext>
                </a:extLst>
              </a:tr>
              <a:tr h="386817">
                <a:tc>
                  <a:txBody>
                    <a:bodyPr/>
                    <a:lstStyle/>
                    <a:p>
                      <a:pPr algn="l" fontAlgn="t"/>
                      <a:r>
                        <a:rPr lang="en-IN" sz="1400" b="1">
                          <a:effectLst/>
                        </a:rPr>
                        <a:t>Not Humid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a:effectLst/>
                        </a:rPr>
                        <a:t>Cold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a:effectLst/>
                        </a:rPr>
                        <a:t>Fast</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a:effectLst/>
                        </a:rPr>
                        <a:t>Sunny</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F7F7F7"/>
                    </a:solidFill>
                  </a:tcPr>
                </a:tc>
                <a:extLst>
                  <a:ext uri="{0D108BD9-81ED-4DB2-BD59-A6C34878D82A}">
                    <a16:rowId xmlns:a16="http://schemas.microsoft.com/office/drawing/2014/main" val="3041327370"/>
                  </a:ext>
                </a:extLst>
              </a:tr>
              <a:tr h="386817">
                <a:tc>
                  <a:txBody>
                    <a:bodyPr/>
                    <a:lstStyle/>
                    <a:p>
                      <a:pPr algn="l" fontAlgn="t"/>
                      <a:r>
                        <a:rPr lang="en-IN" sz="1400" b="1">
                          <a:effectLst/>
                        </a:rPr>
                        <a:t>Not Humid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a:effectLst/>
                        </a:rPr>
                        <a:t>Hot</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a:effectLst/>
                        </a:rPr>
                        <a:t>Slow</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a:effectLst/>
                        </a:rPr>
                        <a:t>Rainy</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236649315"/>
                  </a:ext>
                </a:extLst>
              </a:tr>
              <a:tr h="386817">
                <a:tc>
                  <a:txBody>
                    <a:bodyPr/>
                    <a:lstStyle/>
                    <a:p>
                      <a:pPr algn="l" fontAlgn="t"/>
                      <a:r>
                        <a:rPr lang="en-IN" sz="1400" b="1">
                          <a:effectLst/>
                        </a:rPr>
                        <a:t>Not Humid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a:effectLst/>
                        </a:rPr>
                        <a:t>Cold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dirty="0">
                          <a:effectLst/>
                        </a:rPr>
                        <a:t>Fast</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a:effectLst/>
                        </a:rPr>
                        <a:t>Rainy</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F7F7F7"/>
                    </a:solidFill>
                  </a:tcPr>
                </a:tc>
                <a:extLst>
                  <a:ext uri="{0D108BD9-81ED-4DB2-BD59-A6C34878D82A}">
                    <a16:rowId xmlns:a16="http://schemas.microsoft.com/office/drawing/2014/main" val="1996951530"/>
                  </a:ext>
                </a:extLst>
              </a:tr>
              <a:tr h="386817">
                <a:tc>
                  <a:txBody>
                    <a:bodyPr/>
                    <a:lstStyle/>
                    <a:p>
                      <a:pPr algn="l" fontAlgn="t"/>
                      <a:r>
                        <a:rPr lang="en-IN" sz="1400" b="1">
                          <a:effectLst/>
                        </a:rPr>
                        <a:t>Humid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a:effectLst/>
                        </a:rPr>
                        <a:t>Hot</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a:effectLst/>
                        </a:rPr>
                        <a:t>Slow</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b="1">
                          <a:effectLst/>
                        </a:rPr>
                        <a:t>Rainy</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61720081"/>
                  </a:ext>
                </a:extLst>
              </a:tr>
              <a:tr h="386817">
                <a:tc>
                  <a:txBody>
                    <a:bodyPr/>
                    <a:lstStyle/>
                    <a:p>
                      <a:pPr algn="l" fontAlgn="t"/>
                      <a:r>
                        <a:rPr lang="en-IN" sz="1400" b="1">
                          <a:effectLst/>
                        </a:rPr>
                        <a:t>Humid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dirty="0">
                          <a:effectLst/>
                        </a:rPr>
                        <a:t>Cold</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a:effectLst/>
                        </a:rPr>
                        <a:t>Slow</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7F7F7"/>
                    </a:solidFill>
                  </a:tcPr>
                </a:tc>
                <a:tc>
                  <a:txBody>
                    <a:bodyPr/>
                    <a:lstStyle/>
                    <a:p>
                      <a:pPr algn="l" fontAlgn="t"/>
                      <a:r>
                        <a:rPr lang="en-IN" sz="1400" b="1" dirty="0">
                          <a:effectLst/>
                        </a:rPr>
                        <a:t>Rainy</a:t>
                      </a:r>
                    </a:p>
                  </a:txBody>
                  <a:tcPr marL="100961" marR="100961" marT="100961" marB="100961">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F7F7F7"/>
                    </a:solidFill>
                  </a:tcPr>
                </a:tc>
                <a:extLst>
                  <a:ext uri="{0D108BD9-81ED-4DB2-BD59-A6C34878D82A}">
                    <a16:rowId xmlns:a16="http://schemas.microsoft.com/office/drawing/2014/main" val="2479386904"/>
                  </a:ext>
                </a:extLst>
              </a:tr>
            </a:tbl>
          </a:graphicData>
        </a:graphic>
      </p:graphicFrame>
    </p:spTree>
    <p:extLst>
      <p:ext uri="{BB962C8B-B14F-4D97-AF65-F5344CB8AC3E}">
        <p14:creationId xmlns:p14="http://schemas.microsoft.com/office/powerpoint/2010/main" val="15568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294C04-C6FF-4F98-8B9D-970D417D0B99}"/>
              </a:ext>
            </a:extLst>
          </p:cNvPr>
          <p:cNvGraphicFramePr>
            <a:graphicFrameLocks noGrp="1"/>
          </p:cNvGraphicFramePr>
          <p:nvPr>
            <p:extLst>
              <p:ext uri="{D42A27DB-BD31-4B8C-83A1-F6EECF244321}">
                <p14:modId xmlns:p14="http://schemas.microsoft.com/office/powerpoint/2010/main" val="361156187"/>
              </p:ext>
            </p:extLst>
          </p:nvPr>
        </p:nvGraphicFramePr>
        <p:xfrm>
          <a:off x="1096963" y="756316"/>
          <a:ext cx="10058400" cy="792480"/>
        </p:xfrm>
        <a:graphic>
          <a:graphicData uri="http://schemas.openxmlformats.org/drawingml/2006/table">
            <a:tbl>
              <a:tblPr/>
              <a:tblGrid>
                <a:gridCol w="2514600">
                  <a:extLst>
                    <a:ext uri="{9D8B030D-6E8A-4147-A177-3AD203B41FA5}">
                      <a16:colId xmlns:a16="http://schemas.microsoft.com/office/drawing/2014/main" val="657692871"/>
                    </a:ext>
                  </a:extLst>
                </a:gridCol>
                <a:gridCol w="2514600">
                  <a:extLst>
                    <a:ext uri="{9D8B030D-6E8A-4147-A177-3AD203B41FA5}">
                      <a16:colId xmlns:a16="http://schemas.microsoft.com/office/drawing/2014/main" val="2098046800"/>
                    </a:ext>
                  </a:extLst>
                </a:gridCol>
                <a:gridCol w="2514600">
                  <a:extLst>
                    <a:ext uri="{9D8B030D-6E8A-4147-A177-3AD203B41FA5}">
                      <a16:colId xmlns:a16="http://schemas.microsoft.com/office/drawing/2014/main" val="4043338608"/>
                    </a:ext>
                  </a:extLst>
                </a:gridCol>
                <a:gridCol w="2514600">
                  <a:extLst>
                    <a:ext uri="{9D8B030D-6E8A-4147-A177-3AD203B41FA5}">
                      <a16:colId xmlns:a16="http://schemas.microsoft.com/office/drawing/2014/main" val="1131149712"/>
                    </a:ext>
                  </a:extLst>
                </a:gridCol>
              </a:tblGrid>
              <a:tr h="258580">
                <a:tc>
                  <a:txBody>
                    <a:bodyPr/>
                    <a:lstStyle/>
                    <a:p>
                      <a:pPr algn="l"/>
                      <a:r>
                        <a:rPr lang="en-IN" sz="1400" b="1">
                          <a:effectLst/>
                        </a:rPr>
                        <a:t>Humidity %</a:t>
                      </a:r>
                    </a:p>
                  </a:txBody>
                  <a:tcPr marL="60960" marR="266700" marT="60960" marB="60960" anchor="ctr">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E2E2E2"/>
                    </a:solidFill>
                  </a:tcPr>
                </a:tc>
                <a:tc>
                  <a:txBody>
                    <a:bodyPr/>
                    <a:lstStyle/>
                    <a:p>
                      <a:pPr algn="l"/>
                      <a:r>
                        <a:rPr lang="en-IN" sz="1400" b="1" dirty="0">
                          <a:effectLst/>
                        </a:rPr>
                        <a:t>Temperature (C)</a:t>
                      </a:r>
                    </a:p>
                  </a:txBody>
                  <a:tcPr marL="60960" marR="266700" marT="60960" marB="60960" anchor="ctr">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E2E2E2"/>
                    </a:solidFill>
                  </a:tcPr>
                </a:tc>
                <a:tc>
                  <a:txBody>
                    <a:bodyPr/>
                    <a:lstStyle/>
                    <a:p>
                      <a:pPr algn="l"/>
                      <a:r>
                        <a:rPr lang="en-IN" sz="1400" b="1">
                          <a:effectLst/>
                        </a:rPr>
                        <a:t>Wind Speed (Km/h)</a:t>
                      </a:r>
                    </a:p>
                  </a:txBody>
                  <a:tcPr marL="60960" marR="266700" marT="60960" marB="60960" anchor="ctr">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E2E2E2"/>
                    </a:solidFill>
                  </a:tcPr>
                </a:tc>
                <a:tc>
                  <a:txBody>
                    <a:bodyPr/>
                    <a:lstStyle/>
                    <a:p>
                      <a:pPr algn="l"/>
                      <a:r>
                        <a:rPr lang="en-IN" sz="1400" b="1">
                          <a:effectLst/>
                        </a:rPr>
                        <a:t>Weather</a:t>
                      </a:r>
                    </a:p>
                  </a:txBody>
                  <a:tcPr marL="60960" marR="266700" marT="60960" marB="60960" anchor="ctr">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E2E2E2"/>
                    </a:solidFill>
                  </a:tcPr>
                </a:tc>
                <a:extLst>
                  <a:ext uri="{0D108BD9-81ED-4DB2-BD59-A6C34878D82A}">
                    <a16:rowId xmlns:a16="http://schemas.microsoft.com/office/drawing/2014/main" val="1763512899"/>
                  </a:ext>
                </a:extLst>
              </a:tr>
              <a:tr h="338142">
                <a:tc>
                  <a:txBody>
                    <a:bodyPr/>
                    <a:lstStyle/>
                    <a:p>
                      <a:pPr algn="l" fontAlgn="t"/>
                      <a:r>
                        <a:rPr lang="en-IN" sz="1400">
                          <a:effectLst/>
                        </a:rPr>
                        <a:t>Humid</a:t>
                      </a:r>
                    </a:p>
                  </a:txBody>
                  <a:tcPr marL="121920" marR="121920" marT="121920" marB="121920">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dirty="0">
                          <a:effectLst/>
                        </a:rPr>
                        <a:t>Cold</a:t>
                      </a:r>
                    </a:p>
                  </a:txBody>
                  <a:tcPr marL="121920" marR="121920" marT="121920" marB="121920">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dirty="0">
                          <a:effectLst/>
                        </a:rPr>
                        <a:t>Fast</a:t>
                      </a:r>
                    </a:p>
                  </a:txBody>
                  <a:tcPr marL="121920" marR="121920" marT="121920" marB="121920">
                    <a:lnL w="15240" cap="flat" cmpd="sng" algn="ctr">
                      <a:solidFill>
                        <a:srgbClr val="E2E2E2"/>
                      </a:solidFill>
                      <a:prstDash val="solid"/>
                      <a:round/>
                      <a:headEnd type="none" w="med" len="med"/>
                      <a:tailEnd type="none" w="med" len="med"/>
                    </a:lnL>
                    <a:lnR w="15240" cap="flat" cmpd="sng" algn="ctr">
                      <a:solidFill>
                        <a:srgbClr val="E2E2E2"/>
                      </a:solidFill>
                      <a:prstDash val="solid"/>
                      <a:round/>
                      <a:headEnd type="none" w="med" len="med"/>
                      <a:tailEnd type="none" w="med" len="med"/>
                    </a:lnR>
                    <a:lnT>
                      <a:noFill/>
                    </a:lnT>
                    <a:lnB>
                      <a:noFill/>
                    </a:lnB>
                    <a:solidFill>
                      <a:srgbClr val="FFFFFF"/>
                    </a:solidFill>
                  </a:tcPr>
                </a:tc>
                <a:tc>
                  <a:txBody>
                    <a:bodyPr/>
                    <a:lstStyle/>
                    <a:p>
                      <a:pPr algn="l" fontAlgn="t"/>
                      <a:r>
                        <a:rPr lang="en-IN" sz="1400" dirty="0">
                          <a:effectLst/>
                        </a:rPr>
                        <a:t>?</a:t>
                      </a:r>
                    </a:p>
                  </a:txBody>
                  <a:tcPr marL="121920" marR="121920" marT="121920" marB="121920">
                    <a:lnL w="15240" cap="flat" cmpd="sng" algn="ctr">
                      <a:solidFill>
                        <a:srgbClr val="E2E2E2"/>
                      </a:solidFill>
                      <a:prstDash val="solid"/>
                      <a:round/>
                      <a:headEnd type="none" w="med" len="med"/>
                      <a:tailEnd type="none" w="med" len="med"/>
                    </a:lnL>
                    <a:lnR w="1524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583472302"/>
                  </a:ext>
                </a:extLst>
              </a:tr>
            </a:tbl>
          </a:graphicData>
        </a:graphic>
      </p:graphicFrame>
      <p:sp>
        <p:nvSpPr>
          <p:cNvPr id="4" name="TextBox 3">
            <a:extLst>
              <a:ext uri="{FF2B5EF4-FFF2-40B4-BE49-F238E27FC236}">
                <a16:creationId xmlns:a16="http://schemas.microsoft.com/office/drawing/2014/main" id="{FAD955E0-33CA-4015-BDC9-15359DDFCA7B}"/>
              </a:ext>
            </a:extLst>
          </p:cNvPr>
          <p:cNvSpPr txBox="1"/>
          <p:nvPr/>
        </p:nvSpPr>
        <p:spPr>
          <a:xfrm>
            <a:off x="1096963" y="249587"/>
            <a:ext cx="10058400" cy="369332"/>
          </a:xfrm>
          <a:prstGeom prst="rect">
            <a:avLst/>
          </a:prstGeom>
          <a:noFill/>
        </p:spPr>
        <p:txBody>
          <a:bodyPr wrap="square">
            <a:spAutoFit/>
          </a:bodyPr>
          <a:lstStyle/>
          <a:p>
            <a:r>
              <a:rPr lang="en-US" b="1" i="0" dirty="0">
                <a:solidFill>
                  <a:srgbClr val="53565A"/>
                </a:solidFill>
                <a:effectLst/>
              </a:rPr>
              <a:t>We’ll use naive Bayes to predict the weather for the following test observation:</a:t>
            </a:r>
            <a:endParaRPr lang="en-IN" b="1" dirty="0"/>
          </a:p>
        </p:txBody>
      </p:sp>
      <p:sp>
        <p:nvSpPr>
          <p:cNvPr id="5" name="Rectangle 1">
            <a:extLst>
              <a:ext uri="{FF2B5EF4-FFF2-40B4-BE49-F238E27FC236}">
                <a16:creationId xmlns:a16="http://schemas.microsoft.com/office/drawing/2014/main" id="{9D156ED7-5D9E-428A-B426-DECDFB5089B3}"/>
              </a:ext>
            </a:extLst>
          </p:cNvPr>
          <p:cNvSpPr>
            <a:spLocks noChangeArrowheads="1"/>
          </p:cNvSpPr>
          <p:nvPr/>
        </p:nvSpPr>
        <p:spPr bwMode="auto">
          <a:xfrm>
            <a:off x="1096963" y="1823590"/>
            <a:ext cx="4744544" cy="45024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982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3565A"/>
                </a:solidFill>
                <a:effectLst/>
                <a:latin typeface="+mn-lt"/>
              </a:rPr>
              <a:t>We have to determine which posterior is greater, sunny or rainy. For the classification Sunny, the posterior is given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Posterior( Sunny) = (P(Sunny) x P(Humid / Sunny) x P(Cold / Sunny) x   P(Fast / Sunny)) / evidence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3565A"/>
                </a:solidFill>
                <a:effectLst/>
                <a:latin typeface="+mn-lt"/>
              </a:rPr>
              <a:t>Similarly, for the classification Rainy, the posterior is given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Posterior( Rainy) = (P(Rainy) x P(Humid / Rainy) x P(Cold / Rainy) x  P(Fast / Rainy)) / evidence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3565A"/>
                </a:solidFill>
                <a:effectLst/>
                <a:latin typeface="+mn-lt"/>
              </a:rPr>
              <a:t>Where,</a:t>
            </a:r>
            <a:endParaRPr lang="en-US" altLang="en-US" sz="16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evidence = [ P(Sunny) x p(Humid / Sunny) x p(Cold / Sunny) x P(Fast / Sunny) ] + [ (P(Rainy) x P(Humid / Rainy) x P(Cold / Rainy) x P(Fast / Rainy)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p:txBody>
      </p:sp>
      <p:sp>
        <p:nvSpPr>
          <p:cNvPr id="6" name="TextBox 5">
            <a:extLst>
              <a:ext uri="{FF2B5EF4-FFF2-40B4-BE49-F238E27FC236}">
                <a16:creationId xmlns:a16="http://schemas.microsoft.com/office/drawing/2014/main" id="{D0761E76-4966-4EFB-91E7-44D5B5CB3D5B}"/>
              </a:ext>
            </a:extLst>
          </p:cNvPr>
          <p:cNvSpPr txBox="1"/>
          <p:nvPr/>
        </p:nvSpPr>
        <p:spPr>
          <a:xfrm>
            <a:off x="6350495" y="1823590"/>
            <a:ext cx="4918229" cy="427809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3565A"/>
                </a:solidFill>
                <a:effectLst/>
                <a:latin typeface="+mn-lt"/>
              </a:rPr>
              <a:t>Here,</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P(Sunny)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P(Rainy)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P(Humid/ Sunny) = 0.75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P(Cold/ Sunny) = 0.25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P(Fast/ Sunny) = 0.75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P(Humid/ Rainy) = 0.25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P(Cold/ Rainy) = 0.75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P(Fast</a:t>
            </a:r>
            <a:r>
              <a:rPr kumimoji="0" lang="en-US" altLang="en-US" sz="1600" b="1" i="0" u="none" strike="noStrike" cap="none" normalizeH="0" baseline="0">
                <a:ln>
                  <a:noFill/>
                </a:ln>
                <a:effectLst/>
                <a:latin typeface="+mn-lt"/>
              </a:rPr>
              <a:t>/ Rainy) </a:t>
            </a:r>
            <a:r>
              <a:rPr kumimoji="0" lang="en-US" altLang="en-US" sz="1600" b="1" i="0" u="none" strike="noStrike" cap="none" normalizeH="0" baseline="0" dirty="0">
                <a:ln>
                  <a:noFill/>
                </a:ln>
                <a:effectLst/>
                <a:latin typeface="+mn-lt"/>
              </a:rPr>
              <a:t>= 0.25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3565A"/>
                </a:solidFill>
                <a:effectLst/>
                <a:latin typeface="+mn-lt"/>
              </a:rPr>
              <a:t>Therefore, evidence = 0.703 + 0.023 = </a:t>
            </a:r>
            <a:r>
              <a:rPr kumimoji="0" lang="en-US" altLang="en-US" sz="1600" b="1" i="0" u="none" strike="noStrike" cap="none" normalizeH="0" baseline="0" dirty="0">
                <a:ln>
                  <a:noFill/>
                </a:ln>
                <a:solidFill>
                  <a:srgbClr val="53565A"/>
                </a:solidFill>
                <a:effectLst/>
                <a:latin typeface="+mn-lt"/>
              </a:rPr>
              <a:t>0.726.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59595"/>
                </a:solidFill>
                <a:effectLst/>
                <a:latin typeface="+mn-lt"/>
              </a:rPr>
              <a:t>     </a:t>
            </a:r>
            <a:r>
              <a:rPr kumimoji="0" lang="en-US" altLang="en-US" sz="1600" b="1" i="0" u="none" strike="noStrike" cap="none" normalizeH="0" baseline="0" dirty="0">
                <a:ln>
                  <a:noFill/>
                </a:ln>
                <a:effectLst/>
                <a:latin typeface="+mn-lt"/>
              </a:rPr>
              <a:t>Posterior (Sunny) = 0.0968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n-lt"/>
              </a:rPr>
              <a:t>    	 Posterior (Rainy) = 0.032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3565A"/>
                </a:solidFill>
                <a:effectLst/>
                <a:latin typeface="+mn-lt"/>
              </a:rPr>
              <a:t>Since the posterior numerator is greater in the Sunny case, we predict the sample is </a:t>
            </a:r>
            <a:r>
              <a:rPr kumimoji="0" lang="en-US" altLang="en-US" sz="1600" b="1" i="0" u="none" strike="noStrike" cap="none" normalizeH="0" baseline="0" dirty="0">
                <a:ln>
                  <a:noFill/>
                </a:ln>
                <a:solidFill>
                  <a:srgbClr val="53565A"/>
                </a:solidFill>
                <a:effectLst/>
                <a:latin typeface="+mn-lt"/>
              </a:rPr>
              <a:t>Sunny</a:t>
            </a:r>
            <a:r>
              <a:rPr kumimoji="0" lang="en-US" altLang="en-US" sz="1600" b="0" i="0" u="none" strike="noStrike" cap="none" normalizeH="0" baseline="0" dirty="0">
                <a:ln>
                  <a:noFill/>
                </a:ln>
                <a:solidFill>
                  <a:srgbClr val="53565A"/>
                </a:solidFill>
                <a:effectLst/>
                <a:latin typeface="+mn-lt"/>
              </a:rPr>
              <a:t>.</a:t>
            </a:r>
            <a:endParaRPr lang="en-IN" sz="1600" dirty="0"/>
          </a:p>
        </p:txBody>
      </p:sp>
    </p:spTree>
    <p:extLst>
      <p:ext uri="{BB962C8B-B14F-4D97-AF65-F5344CB8AC3E}">
        <p14:creationId xmlns:p14="http://schemas.microsoft.com/office/powerpoint/2010/main" val="92861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571D-27E8-4424-A9D9-0E6FD40C4786}"/>
              </a:ext>
            </a:extLst>
          </p:cNvPr>
          <p:cNvSpPr>
            <a:spLocks noGrp="1"/>
          </p:cNvSpPr>
          <p:nvPr>
            <p:ph type="title"/>
          </p:nvPr>
        </p:nvSpPr>
        <p:spPr/>
        <p:txBody>
          <a:bodyPr/>
          <a:lstStyle/>
          <a:p>
            <a:r>
              <a:rPr lang="en-IN" i="0" dirty="0">
                <a:solidFill>
                  <a:srgbClr val="000000"/>
                </a:solidFill>
                <a:effectLst/>
              </a:rPr>
              <a:t>Naive Bayes Classifier</a:t>
            </a:r>
            <a:endParaRPr lang="en-IN" dirty="0"/>
          </a:p>
        </p:txBody>
      </p:sp>
      <p:sp>
        <p:nvSpPr>
          <p:cNvPr id="3" name="Content Placeholder 2">
            <a:extLst>
              <a:ext uri="{FF2B5EF4-FFF2-40B4-BE49-F238E27FC236}">
                <a16:creationId xmlns:a16="http://schemas.microsoft.com/office/drawing/2014/main" id="{6C8E4C0A-852F-45EB-972A-E81708CC191A}"/>
              </a:ext>
            </a:extLst>
          </p:cNvPr>
          <p:cNvSpPr>
            <a:spLocks noGrp="1"/>
          </p:cNvSpPr>
          <p:nvPr>
            <p:ph idx="1"/>
          </p:nvPr>
        </p:nvSpPr>
        <p:spPr>
          <a:xfrm>
            <a:off x="1097280" y="2108201"/>
            <a:ext cx="10058400" cy="4079535"/>
          </a:xfrm>
        </p:spPr>
        <p:txBody>
          <a:bodyPr/>
          <a:lstStyle/>
          <a:p>
            <a:pPr algn="just"/>
            <a:r>
              <a:rPr lang="en-US" b="0" i="0" dirty="0">
                <a:solidFill>
                  <a:srgbClr val="333333"/>
                </a:solidFill>
                <a:effectLst/>
              </a:rPr>
              <a:t>Working of Naïve Bayes’ Classifier can be understood with the help of the below example:</a:t>
            </a:r>
          </a:p>
          <a:p>
            <a:pPr algn="just"/>
            <a:r>
              <a:rPr lang="en-US" b="0" i="0" dirty="0">
                <a:solidFill>
                  <a:srgbClr val="333333"/>
                </a:solidFill>
                <a:effectLst/>
              </a:rPr>
              <a:t>Suppose we have a dataset of </a:t>
            </a:r>
            <a:r>
              <a:rPr lang="en-US" b="1" i="0" dirty="0">
                <a:solidFill>
                  <a:srgbClr val="333333"/>
                </a:solidFill>
                <a:effectLst/>
              </a:rPr>
              <a:t>weather conditions</a:t>
            </a:r>
            <a:r>
              <a:rPr lang="en-US" b="0" i="0" dirty="0">
                <a:solidFill>
                  <a:srgbClr val="333333"/>
                </a:solidFill>
                <a:effectLst/>
              </a:rPr>
              <a:t> and corresponding target variable "</a:t>
            </a:r>
            <a:r>
              <a:rPr lang="en-US" b="1" i="0" dirty="0">
                <a:solidFill>
                  <a:srgbClr val="333333"/>
                </a:solidFill>
                <a:effectLst/>
              </a:rPr>
              <a:t>Play</a:t>
            </a:r>
            <a:r>
              <a:rPr lang="en-US" b="0" i="0" dirty="0">
                <a:solidFill>
                  <a:srgbClr val="333333"/>
                </a:solidFill>
                <a:effectLst/>
              </a:rPr>
              <a:t>". So using this dataset we need to decide that whether we should play or not on a particular day according to the weather conditions. So to solve this problem, we need to follow the below steps:</a:t>
            </a:r>
          </a:p>
          <a:p>
            <a:pPr algn="just">
              <a:buFont typeface="+mj-lt"/>
              <a:buAutoNum type="arabicPeriod"/>
            </a:pPr>
            <a:r>
              <a:rPr lang="en-US" b="0" i="0" dirty="0">
                <a:solidFill>
                  <a:srgbClr val="000000"/>
                </a:solidFill>
                <a:effectLst/>
              </a:rPr>
              <a:t>Convert the given dataset into frequency tables.</a:t>
            </a:r>
          </a:p>
          <a:p>
            <a:pPr algn="just">
              <a:buFont typeface="+mj-lt"/>
              <a:buAutoNum type="arabicPeriod"/>
            </a:pPr>
            <a:r>
              <a:rPr lang="en-US" b="0" i="0" dirty="0">
                <a:solidFill>
                  <a:srgbClr val="000000"/>
                </a:solidFill>
                <a:effectLst/>
              </a:rPr>
              <a:t>Generate Likelihood table by finding the probabilities of given features.</a:t>
            </a:r>
          </a:p>
          <a:p>
            <a:pPr algn="just">
              <a:buFont typeface="+mj-lt"/>
              <a:buAutoNum type="arabicPeriod"/>
            </a:pPr>
            <a:r>
              <a:rPr lang="en-US" b="0" i="0" dirty="0">
                <a:solidFill>
                  <a:srgbClr val="000000"/>
                </a:solidFill>
                <a:effectLst/>
              </a:rPr>
              <a:t>Now, use Bayes theorem to calculate the posterior probability.</a:t>
            </a:r>
          </a:p>
          <a:p>
            <a:pPr algn="just"/>
            <a:endParaRPr lang="en-IN" dirty="0"/>
          </a:p>
        </p:txBody>
      </p:sp>
    </p:spTree>
    <p:extLst>
      <p:ext uri="{BB962C8B-B14F-4D97-AF65-F5344CB8AC3E}">
        <p14:creationId xmlns:p14="http://schemas.microsoft.com/office/powerpoint/2010/main" val="356353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1937-CA37-4F36-910C-2412C5AF8953}"/>
              </a:ext>
            </a:extLst>
          </p:cNvPr>
          <p:cNvSpPr>
            <a:spLocks noGrp="1"/>
          </p:cNvSpPr>
          <p:nvPr>
            <p:ph type="title"/>
          </p:nvPr>
        </p:nvSpPr>
        <p:spPr/>
        <p:txBody>
          <a:bodyPr/>
          <a:lstStyle/>
          <a:p>
            <a:r>
              <a:rPr lang="en-IN" i="0" dirty="0">
                <a:solidFill>
                  <a:srgbClr val="000000"/>
                </a:solidFill>
                <a:effectLst/>
              </a:rPr>
              <a:t>Naive Bayes Classifier</a:t>
            </a:r>
            <a:endParaRPr lang="en-IN" dirty="0"/>
          </a:p>
        </p:txBody>
      </p:sp>
      <p:sp>
        <p:nvSpPr>
          <p:cNvPr id="3" name="Content Placeholder 2">
            <a:extLst>
              <a:ext uri="{FF2B5EF4-FFF2-40B4-BE49-F238E27FC236}">
                <a16:creationId xmlns:a16="http://schemas.microsoft.com/office/drawing/2014/main" id="{E9848295-3E86-4EB9-8C76-A4205E58D68A}"/>
              </a:ext>
            </a:extLst>
          </p:cNvPr>
          <p:cNvSpPr>
            <a:spLocks noGrp="1"/>
          </p:cNvSpPr>
          <p:nvPr>
            <p:ph idx="1"/>
          </p:nvPr>
        </p:nvSpPr>
        <p:spPr/>
        <p:txBody>
          <a:bodyPr>
            <a:normAutofit lnSpcReduction="10000"/>
          </a:bodyPr>
          <a:lstStyle/>
          <a:p>
            <a:pPr algn="just" rtl="0"/>
            <a:r>
              <a:rPr lang="en-US" b="0" i="0" dirty="0">
                <a:solidFill>
                  <a:srgbClr val="000000"/>
                </a:solidFill>
                <a:effectLst/>
              </a:rPr>
              <a:t>It is a kind of classifier that works on the Bayes theorem. Prediction of membership probabilities is made for every class such as the probability of data points associated with a particular class.</a:t>
            </a:r>
          </a:p>
          <a:p>
            <a:pPr algn="just" rtl="0"/>
            <a:r>
              <a:rPr lang="en-US" b="0" i="0" dirty="0">
                <a:solidFill>
                  <a:srgbClr val="000000"/>
                </a:solidFill>
                <a:effectLst/>
              </a:rPr>
              <a:t>The class having maximum probability is appraised as the most suitable class. This is also referred to as Maximum A Posteriori (MAP).</a:t>
            </a:r>
          </a:p>
          <a:p>
            <a:pPr marL="0" indent="0" algn="l" rtl="0">
              <a:buNone/>
            </a:pPr>
            <a:r>
              <a:rPr lang="en-IN" b="1" i="0" dirty="0">
                <a:solidFill>
                  <a:srgbClr val="000000"/>
                </a:solidFill>
                <a:effectLst/>
              </a:rPr>
              <a:t>The MAP for a hypothesis is</a:t>
            </a:r>
            <a:r>
              <a:rPr lang="en-IN" i="0" dirty="0">
                <a:solidFill>
                  <a:srgbClr val="000000"/>
                </a:solidFill>
                <a:effectLst/>
              </a:rPr>
              <a:t>: </a:t>
            </a:r>
          </a:p>
          <a:p>
            <a:pPr marL="742950" lvl="1" indent="-285750" algn="l" rtl="0">
              <a:buFont typeface="Arial" panose="020B0604020202020204" pitchFamily="34" charset="0"/>
              <a:buChar char="•"/>
            </a:pPr>
            <a:r>
              <a:rPr lang="en-IN" i="0" dirty="0">
                <a:solidFill>
                  <a:srgbClr val="000000"/>
                </a:solidFill>
                <a:effectLst/>
              </a:rPr>
              <a:t>𝑀𝐴𝑃 (𝐻) = max 𝑃((𝐻|𝐸))  </a:t>
            </a:r>
          </a:p>
          <a:p>
            <a:pPr marL="742950" lvl="1" indent="-285750" algn="l" rtl="0">
              <a:buFont typeface="Arial" panose="020B0604020202020204" pitchFamily="34" charset="0"/>
              <a:buChar char="•"/>
            </a:pPr>
            <a:r>
              <a:rPr lang="en-IN" i="0" dirty="0">
                <a:solidFill>
                  <a:srgbClr val="000000"/>
                </a:solidFill>
                <a:effectLst/>
              </a:rPr>
              <a:t>𝑀𝐴𝑃 (𝐻) = max 𝑃((𝐻|𝐸)  ∗ (𝑃(𝐻)) /𝑃(𝐸))  </a:t>
            </a:r>
          </a:p>
          <a:p>
            <a:pPr marL="742950" lvl="1" indent="-285750" algn="l" rtl="0">
              <a:buFont typeface="Arial" panose="020B0604020202020204" pitchFamily="34" charset="0"/>
              <a:buChar char="•"/>
            </a:pPr>
            <a:r>
              <a:rPr lang="en-IN" i="0" dirty="0">
                <a:solidFill>
                  <a:srgbClr val="000000"/>
                </a:solidFill>
                <a:effectLst/>
              </a:rPr>
              <a:t>𝑀𝐴𝑃 (𝐻) = max(𝑃(𝐸|𝐻) ∗ 𝑃(𝐻))</a:t>
            </a:r>
          </a:p>
          <a:p>
            <a:pPr marL="742950" lvl="1" indent="-285750" algn="l" rtl="0">
              <a:buFont typeface="Arial" panose="020B0604020202020204" pitchFamily="34" charset="0"/>
              <a:buChar char="•"/>
            </a:pPr>
            <a:r>
              <a:rPr lang="en-IN" i="0" dirty="0">
                <a:solidFill>
                  <a:srgbClr val="000000"/>
                </a:solidFill>
                <a:effectLst/>
              </a:rPr>
              <a:t>𝑃 (𝐸) is evidence probability, and it is used to normalize the result. The result will not be affected by removing 𝑃(𝐸).</a:t>
            </a:r>
          </a:p>
          <a:p>
            <a:pPr algn="just" rtl="0"/>
            <a:endParaRPr lang="en-US" b="0" i="0" dirty="0">
              <a:solidFill>
                <a:srgbClr val="000000"/>
              </a:solidFill>
              <a:effectLst/>
            </a:endParaRPr>
          </a:p>
          <a:p>
            <a:pPr algn="just"/>
            <a:endParaRPr lang="en-IN" dirty="0"/>
          </a:p>
        </p:txBody>
      </p:sp>
    </p:spTree>
    <p:extLst>
      <p:ext uri="{BB962C8B-B14F-4D97-AF65-F5344CB8AC3E}">
        <p14:creationId xmlns:p14="http://schemas.microsoft.com/office/powerpoint/2010/main" val="402615844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{5EB51BD2-EF97-4904-B81B-A7303B01201A}tf11437505_win32</Template>
  <TotalTime>123</TotalTime>
  <Words>3328</Words>
  <Application>Microsoft Office PowerPoint</Application>
  <PresentationFormat>Widescreen</PresentationFormat>
  <Paragraphs>189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Georgia Pro Cond Light</vt:lpstr>
      <vt:lpstr>roboto</vt:lpstr>
      <vt:lpstr>Speak Pro</vt:lpstr>
      <vt:lpstr>RetrospectVTI</vt:lpstr>
      <vt:lpstr>Machine Learning   (Naïve Bayes, Bayesian Learning)</vt:lpstr>
      <vt:lpstr>Introduction</vt:lpstr>
      <vt:lpstr> Naïve Bayes, Bayesian Learning </vt:lpstr>
      <vt:lpstr>Bayes Theorem</vt:lpstr>
      <vt:lpstr>Mathematics Behind Naive Bayes</vt:lpstr>
      <vt:lpstr>Understanding Naive Bayes with an Example</vt:lpstr>
      <vt:lpstr>PowerPoint Presentation</vt:lpstr>
      <vt:lpstr>Naive Bayes Classifier</vt:lpstr>
      <vt:lpstr>Naive Bayes Classifier</vt:lpstr>
      <vt:lpstr>Types Of Naive Bayes Algorithms</vt:lpstr>
      <vt:lpstr>Advantages And Disadvantages Of Naive Bayes Classifier</vt:lpstr>
      <vt:lpstr>Applications of Naive Bayes Algorithms</vt:lpstr>
      <vt:lpstr>Roles for Bayesian Methods</vt:lpstr>
      <vt:lpstr> Research Paper Review</vt:lpstr>
      <vt:lpstr> ML model implementation </vt:lpstr>
      <vt:lpstr>Naïve Bayes Classifier</vt:lpstr>
      <vt:lpstr>K-Nearest Neighbour Classifier (KNN)</vt:lpstr>
      <vt:lpstr>Implementation, Training and Testing</vt:lpstr>
      <vt:lpstr>Simulation Results and Performance Analysis</vt:lpstr>
      <vt:lpstr>PowerPoint Presentation</vt:lpstr>
      <vt:lpstr> Hyper parameter tuning to improve performance of ML Model. </vt:lpstr>
      <vt:lpstr> Results of the research paper</vt:lpstr>
      <vt:lpstr>Conclusion : Naïve Bayes, Bayesian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Rahul Kumar</dc:creator>
  <cp:lastModifiedBy>Smita Kulkarni</cp:lastModifiedBy>
  <cp:revision>18</cp:revision>
  <dcterms:created xsi:type="dcterms:W3CDTF">2021-09-27T15:30:40Z</dcterms:created>
  <dcterms:modified xsi:type="dcterms:W3CDTF">2022-03-09T04:57:29Z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