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5"/>
  </p:notesMasterIdLst>
  <p:sldIdLst>
    <p:sldId id="256" r:id="rId2"/>
    <p:sldId id="328" r:id="rId3"/>
    <p:sldId id="329" r:id="rId4"/>
    <p:sldId id="330" r:id="rId5"/>
    <p:sldId id="262" r:id="rId6"/>
    <p:sldId id="331" r:id="rId7"/>
    <p:sldId id="332" r:id="rId8"/>
    <p:sldId id="333" r:id="rId9"/>
    <p:sldId id="334" r:id="rId10"/>
    <p:sldId id="335" r:id="rId11"/>
    <p:sldId id="337" r:id="rId12"/>
    <p:sldId id="336" r:id="rId13"/>
    <p:sldId id="338" r:id="rId14"/>
    <p:sldId id="339" r:id="rId15"/>
    <p:sldId id="261" r:id="rId16"/>
    <p:sldId id="257" r:id="rId17"/>
    <p:sldId id="264" r:id="rId18"/>
    <p:sldId id="265" r:id="rId19"/>
    <p:sldId id="266" r:id="rId20"/>
    <p:sldId id="267" r:id="rId21"/>
    <p:sldId id="268" r:id="rId22"/>
    <p:sldId id="272" r:id="rId23"/>
    <p:sldId id="273" r:id="rId24"/>
    <p:sldId id="270" r:id="rId25"/>
    <p:sldId id="271" r:id="rId26"/>
    <p:sldId id="290" r:id="rId27"/>
    <p:sldId id="260" r:id="rId28"/>
    <p:sldId id="259" r:id="rId29"/>
    <p:sldId id="294" r:id="rId30"/>
    <p:sldId id="291" r:id="rId31"/>
    <p:sldId id="258" r:id="rId32"/>
    <p:sldId id="276" r:id="rId33"/>
    <p:sldId id="287" r:id="rId34"/>
    <p:sldId id="284" r:id="rId35"/>
    <p:sldId id="283" r:id="rId36"/>
    <p:sldId id="300" r:id="rId37"/>
    <p:sldId id="309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6" r:id="rId48"/>
    <p:sldId id="319" r:id="rId49"/>
    <p:sldId id="312" r:id="rId50"/>
    <p:sldId id="313" r:id="rId51"/>
    <p:sldId id="314" r:id="rId52"/>
    <p:sldId id="315" r:id="rId53"/>
    <p:sldId id="285" r:id="rId54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726" autoAdjust="0"/>
  </p:normalViewPr>
  <p:slideViewPr>
    <p:cSldViewPr>
      <p:cViewPr varScale="1">
        <p:scale>
          <a:sx n="85" d="100"/>
          <a:sy n="85" d="100"/>
        </p:scale>
        <p:origin x="184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CDF292-A7BD-4EF8-8939-C0C0374AE0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57D676-42B9-4D93-BFC8-9D43B6C40B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16C2D58-5ECF-4A02-8B55-8DB2511BE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7373A0A-8FCC-4E37-AD7F-37ED6F397E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57BE52C-D897-4E37-8897-9FE97F0809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7182988-2D5A-4B9C-BE92-0F87C617D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520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3CCFA2-54BD-4C5A-B8EA-CFAD65BE0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52552FC-FEE6-4E00-BC57-C3B10E63D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72ACA1-FD96-4BF5-8D2D-FA790942827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562F94B-4895-4690-A21D-CD92539B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D2684E-69C7-46EF-82DD-232EAA92D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DB98BE3-28BD-4487-9A1F-4409F18C6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441171-F238-4987-B359-2829757BEA5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0175D77-AAC0-4FA2-9D28-6EE22D38F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2D2B4C-9B36-4560-B926-ED330AA5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C90A397-2D40-49D8-A128-E2CF721AC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046FFE-25E0-4ADD-A494-2AED1C6F342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662476E-9897-44FE-B5D0-5E1C9F6D8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6E084A-676A-41E0-9F25-FC4526262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1A03702-45B8-498A-8372-59B1D890E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F8FE10-C1B1-4DC9-B427-107C7BCA3AE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5548990-F18E-4546-8A98-E3410C1E6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A6E61C2-E47B-44A5-B701-1E1F50C0A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9FD1E36-325D-40CA-A356-72E3738D7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F7FC14-D3A0-48BE-9B65-3F25DE62F91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53A7393-E5EA-4703-AC50-688539167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7FB3C14-FC0A-4B78-978D-6CCDDEE92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98956A5-CE92-46F8-B283-DAD4A8E1B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3320D-3BC8-49E0-88A4-26D79268D3E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A6877D8-89A2-4D52-BDEF-5E8DC9A79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40F08FA-6E25-4448-BCB1-CB629BBC6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997805C-D683-44AD-A15C-6312698D9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A1F55F-4B87-4F30-9B28-A2371617232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6852F8-96C8-49A2-9A2F-CF22B0367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3683431-FF65-48B8-9941-130D422FD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5C77643-1F02-4647-B06C-1C24ED760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2202E1-D46C-4E76-80DC-8903E95CB70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36F9EFA-BE03-4523-B952-DD5DB0171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E53FCD4-B3C3-4496-B46C-D67FC1FD3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9AAC960-9B35-4024-A440-0EAAEDD2B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D38A7-E015-4E99-BCF5-A8500A652B0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A58A72A-76A4-444C-99DF-4EADE5711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8FF3B9-DD5B-4047-BB90-354EC3D8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E96754B-649B-4869-8A97-13F6E264B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34471A-28DC-45EC-BCE6-66387B7B1EC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9BA1DB3-433A-4B7A-A578-D2A04E6F8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0AE907-9AE7-4124-9C50-0A79DF0A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A390CA6-35D8-4301-A2A3-C39B5230A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0C6C7-7ABE-45F2-8946-F9C408F71DE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7B4FA99-DB9B-4FD6-ADCC-8C9315079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C8F7A63-ACFE-47C3-B90E-F44A8061A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063684-F0ED-404E-9E3F-B139BB2DC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6856CE-91D0-4AE9-B7F9-93C1988633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7BCAE3E-FBAC-46C0-9B91-6DCD21FC1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A72478A-8FB7-4411-97BA-7614D03E8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F75E1D0-793B-47B0-97B3-0D90BFB26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D35E9D-EC37-4A41-9D88-5B302B2398F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AA5554D-814F-45E5-B315-FCE659B93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9837161-FE6A-41A2-8A9F-3F3EE9652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48810C5-6F91-48EF-9540-05F8212DE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331949-F11D-4C48-9333-53A7892CCFE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3944FAB-9C8B-4524-939A-FDE287841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D95B341-9329-46DF-9DDF-BBFDF54A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EFDF6DA-D748-47CF-B9B1-2C1CE8D38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6D144C-5DA6-433A-A9EF-33FEE479629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2FEC6F7-862B-4372-8206-EF1AD0DD1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B39135E-14DC-4112-B027-DEDBDF6F4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F83A5C7-FE13-491A-930C-AEF9B6973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004FA8-3D45-4091-91F9-9B05A9D69864}" type="slidenum">
              <a:rPr lang="en-GB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B85A55D-793C-45FE-8703-DF6F8D6E9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52823F2-A906-4A57-8A2E-798D8B30C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602B4E5-F4A5-4B9F-A9F1-CA6FB62BC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E2250B-F1DB-4425-AC3F-42CF3C832A25}" type="slidenum">
              <a:rPr lang="en-GB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E3C6073-4F75-4334-9FEB-319AD9BF2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3B05D10-F839-4481-A816-6FFBFD7B3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06F9C63-ADA9-46FA-879C-CE8D65469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0F7ABB-9800-477A-A7E7-7CAE72A7B9A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D8D8F1F-2C80-453B-B9BB-A32D6F32D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D130AB2-414A-4CD9-A8AE-785D6FC6E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214902B-B903-49C4-BEA3-E8B3CAE17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6CD989-E7BE-4C0A-A626-D822D068F5F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18BB0F7-A3EF-4191-A549-716D255F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8B4F65A-CDE1-4B86-A42F-AB718EC62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D08D919-AAEA-4087-87AD-A74FA7CB9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12987E-5681-479A-828C-7E29EBD1C7F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798F748-A982-483C-894D-C1CE23D98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C6BBA7D-DE97-465B-9DBE-E32792E92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8766971-4E69-4530-84B4-AE03367CD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4582BF-6F7F-487A-9191-A9F3E975E62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6FDFCBF-23E0-47D3-9508-B076289F5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8E53E45-62BE-4E60-926F-D4A9E3708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D60FBE0-C188-4BD9-AE97-4326D38A2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91D5B7-4563-48E0-8DB2-9BAA7B08A40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5475D43-BC07-48DB-A1A3-62DCAF515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0A85629-0F89-4D60-909C-1B2571D31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9B8EF6C-156D-496F-BC94-1C264CCA5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46E506-B70B-4549-BFA7-F198DD25C66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03830CD-0840-4880-A16A-68A66D29E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01F7ABC-A98B-480C-9EEF-311A75C7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B3A8E14-3A4A-4C9B-9B79-E95F24585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C9E92C-4904-4A5C-9C06-A3BBFD1BEF0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013CEBC-F2B8-47ED-845B-DD7D7B244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19E3B73-4304-4F38-A156-71C49BF0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C7C01E8-7FF0-4B4B-8676-4A7FFE8BB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6B8E86-9FBC-421B-AD29-5F4E931186E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5E9DE17-DC37-42D5-963C-6E0FE330A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E42CA75-CB07-45B6-B9F3-3B5EE005E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94867521-C178-4568-8024-B1571BF9564B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95F5027-620D-4103-979D-74F17ABA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3881438 h 2502"/>
                <a:gd name="T2" fmla="*/ 361950 w 860"/>
                <a:gd name="T3" fmla="*/ 3971925 h 2502"/>
                <a:gd name="T4" fmla="*/ 1365250 w 860"/>
                <a:gd name="T5" fmla="*/ 0 h 2502"/>
                <a:gd name="T6" fmla="*/ 984250 w 860"/>
                <a:gd name="T7" fmla="*/ 0 h 2502"/>
                <a:gd name="T8" fmla="*/ 0 w 860"/>
                <a:gd name="T9" fmla="*/ 3881438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FCCBD28-3D26-4518-BD14-A94C0BE75913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59FA068-3763-4014-A73A-7667D50B19D9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6AEEAB1-BE60-4932-AA4E-E02D3167ADF7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65BB351F-2EA0-4142-AD25-3CC3059D752D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637D974-C1AA-4291-9EA3-C0C2459EE6B9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1DEE8B4-A516-430E-98D3-05CD64B710BE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361950 w 228"/>
              <a:gd name="T1" fmla="*/ 90488 h 57"/>
              <a:gd name="T2" fmla="*/ 0 w 228"/>
              <a:gd name="T3" fmla="*/ 0 h 57"/>
              <a:gd name="T4" fmla="*/ 352425 w 228"/>
              <a:gd name="T5" fmla="*/ 85725 h 57"/>
              <a:gd name="T6" fmla="*/ 361950 w 228"/>
              <a:gd name="T7" fmla="*/ 90488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A6E18323-4F68-48B2-8D88-29713110320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61912 w 39"/>
              <a:gd name="T3" fmla="*/ 80963 h 51"/>
              <a:gd name="T4" fmla="*/ 4762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D96E639-2C94-427E-98B1-5F45C90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CD8B608-C79F-4F2F-AA7D-B6226F52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72E2AB-3B5D-4D8A-9DDD-13BBE169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D45E-51E1-4973-B872-96DB92AE0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3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11864A-70BC-4C6D-8641-C08C4B0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081654-E01B-4D38-87BE-8EAC44F6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7FBDCB-827F-49C0-8160-104BE89F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E26A-5732-48D6-A875-F84579C96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FAC3-83BE-420E-B300-6AD1F4C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274D-7749-40ED-9871-621DA2C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1A3C-18FD-4DDE-B117-D2FAC94A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EFFFA-F48B-43F7-BEB5-0D7A7C933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0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2B5719-95F1-41A1-9327-004B25BBD959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F319E-7110-4035-BF8D-55C10D11B00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00D18E-9F55-4298-BFEC-358862E179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AA7DFF-D52E-4A46-A845-6802D33007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BD5FCB-3C6C-4325-B786-B90C37E7BA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F068-F93B-45CC-BB09-93E7F3F49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4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9A77-42C5-4DB0-B43C-FB10AFEC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ED95-CA48-46A1-ABC0-0E8BF5A4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1C87-E1A1-44A8-9E2C-745CD8FC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D3E1-5825-434F-B61F-2F9EBE3AB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44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D4E33-4803-41FB-8C2D-3935C67ABE4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E9EB1-8E26-4A31-BC18-101C7941D3F3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739B5D-900B-4542-81F3-5B7677D18D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BCC78B-68A0-4FF5-A690-352A040B54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226713-4284-4FB9-BFFE-D2C2A9C884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7BE00-0B86-42E4-8348-DFAFBC017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42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034817-D4FE-4A8D-9140-3B5D938955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5C88DF-2E53-459A-A487-AB35B654F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B54E35-91A1-4BBF-96FE-54A949C7E4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2889-0573-488C-B28C-B482BDDB7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99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0E90-FC91-438E-800C-1732F4FE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5164-4C9F-4AEE-9A2D-F17E4D1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4FD0-D814-4268-AC03-49B321E8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F355-1BF6-44E6-BA83-B953F2543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8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B9B9-CDD6-4F76-BFBD-EF77B730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780A-B96B-46F0-B546-4BA2CE16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53C5-53C5-4398-B2CC-3AD9F785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1DA3B-B88B-4157-92FB-AFABD0C4F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1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1DBF-9AB8-42C1-9F0E-DE814E1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B819-7A2F-4B68-9E04-E0689B5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2BDF-95F8-426E-947F-0859777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ABA4-9796-466C-86CC-1BDA2D57A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9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F951-6265-40BA-B572-DFFE91D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D138-27F6-4BB0-8140-242ACE28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AA00-85C4-4790-9856-E764CF85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534AE-2E2C-4D43-B73C-1C1EC0D19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BEBC0E-8994-411C-B529-12D1B39E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3AF4A8-79E8-45D7-B4A4-C47EDDD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B209AD-EC49-43C7-9BE9-3D539AE2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4131-0906-4BD2-8A34-0C8DE95A5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31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34EAFA0-BA78-41B4-89B5-048A96DB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69929B-7942-46E4-8C1E-C4293113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1CBB7F-A1FE-421F-9F2F-A46749C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85656-06B1-4E74-BB1B-B885CF9E98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49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42CCF1-030E-49DC-936D-5485BEE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B4EFBB-A5A2-4D51-A34F-FD7B4FC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1C4570-4EF3-40A3-AAF0-10E4A76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B1B9F-6426-4AF6-BE96-9D6A3B935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0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D61B37-A574-4EE3-A200-4873E1DD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75CC0D-C90E-462D-A1C9-C1DA977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7CB450-F1FE-4EF3-B944-E5C1A324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8A4D4-DD50-483D-AFAE-5B9E8BD6F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8B4952-2C44-492A-A0CC-975C932D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4195EE-BE4B-4545-9548-CD626294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75B539-8021-438B-8EB7-403DA0EF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F1458-8E8A-4018-BD9A-9827094C8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A9FFCD-0CC7-4A30-9671-5866EC89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FDD97E-235C-4BDF-A603-D76D4B14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7259CE-461E-4030-86D8-D8F35AC6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51A61-F2E5-4FCF-BC6C-C4298BD27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77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9DCFBEDC-00EA-43ED-AF5F-A3259B3B2CA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A6FD6898-A18A-4694-B9EA-18446F8C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4972050 h 3333"/>
                <a:gd name="T2" fmla="*/ 0 w 676"/>
                <a:gd name="T3" fmla="*/ 5257800 h 3333"/>
                <a:gd name="T4" fmla="*/ 200025 w 676"/>
                <a:gd name="T5" fmla="*/ 5291138 h 3333"/>
                <a:gd name="T6" fmla="*/ 1073150 w 676"/>
                <a:gd name="T7" fmla="*/ 0 h 3333"/>
                <a:gd name="T8" fmla="*/ 815975 w 676"/>
                <a:gd name="T9" fmla="*/ 0 h 3333"/>
                <a:gd name="T10" fmla="*/ 0 w 676"/>
                <a:gd name="T11" fmla="*/ 4972050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ECE5673-3C5A-4770-BDB9-60C1F8867A0C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2D3985D-BBBD-46F5-BB77-5C0E54A95B12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2539757-F4F6-45D1-8BDB-E01D736F1B24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621F3A-77AE-4A2A-B6AB-909C043FF15D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A15FD55-109B-4A11-B9B9-262B5726E502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0A6BB45-99B2-4AE3-B724-B0B0C0B02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84356D7-C3F2-4B79-8AEA-422CEC7A9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7560-A267-4EB7-9C5D-3D6EFFBD4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AA-AE25-4FB1-935E-701C76E1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CA0C-7AEE-40D7-A127-76A71923C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7A4D093-906C-41A3-8B59-85D55B0A8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31" r:id="rId12"/>
    <p:sldLayoutId id="2147483825" r:id="rId13"/>
    <p:sldLayoutId id="2147483832" r:id="rId14"/>
    <p:sldLayoutId id="2147483826" r:id="rId15"/>
    <p:sldLayoutId id="2147483827" r:id="rId16"/>
    <p:sldLayoutId id="21474838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96D0C2-08D4-4202-B34B-AF43C70784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Classification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BC2BCA-29E8-49A8-9E61-B5FB274537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3DCB9CE-C404-47E6-B531-B5656C803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5113337" cy="3332163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Each frequency table, we will generate a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likelihood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 table</a:t>
            </a:r>
            <a:endParaRPr lang="en-IN" altLang="en-US"/>
          </a:p>
        </p:txBody>
      </p:sp>
      <p:pic>
        <p:nvPicPr>
          <p:cNvPr id="18435" name="Picture 2" descr="Likelihood-Table-Naive-Bayes-Tutorial">
            <a:extLst>
              <a:ext uri="{FF2B5EF4-FFF2-40B4-BE49-F238E27FC236}">
                <a16:creationId xmlns:a16="http://schemas.microsoft.com/office/drawing/2014/main" id="{20C0D8F7-2307-4021-BF5F-66DBA785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238"/>
            <a:ext cx="6400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Table-Naive-Bayes-Tutorial">
            <a:extLst>
              <a:ext uri="{FF2B5EF4-FFF2-40B4-BE49-F238E27FC236}">
                <a16:creationId xmlns:a16="http://schemas.microsoft.com/office/drawing/2014/main" id="{0152453C-EA2D-4E35-90A2-FDB2589E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85800"/>
            <a:ext cx="2971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121A68B-D88D-41F2-9D46-99F043106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Likelihood of ‘</a:t>
            </a:r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Yes</a:t>
            </a:r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’ given ‘</a:t>
            </a:r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Sunny</a:t>
            </a:r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‘ is:</a:t>
            </a:r>
          </a:p>
          <a:p>
            <a:pPr algn="ctr" eaLnBrk="1" hangingPunct="1"/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P(c|x) = P(Yes|Sunny) = P(Sunny|Yes)* P(Yes) / P(Sunny) = (0.3 x 0.71) /0.36  = 0.591</a:t>
            </a:r>
            <a:endParaRPr lang="en-IN" altLang="en-US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hangingPunct="1"/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 </a:t>
            </a:r>
          </a:p>
          <a:p>
            <a:pPr eaLnBrk="1" hangingPunct="1"/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Similarly Likelihood of ‘</a:t>
            </a:r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No</a:t>
            </a:r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’ given ‘</a:t>
            </a:r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Sunny</a:t>
            </a:r>
            <a:r>
              <a:rPr lang="en-IN" altLang="en-US">
                <a:solidFill>
                  <a:srgbClr val="4A4A4A"/>
                </a:solidFill>
                <a:latin typeface="Open Sans" panose="020B0606030504020204" pitchFamily="34" charset="0"/>
              </a:rPr>
              <a:t>‘ is:</a:t>
            </a:r>
          </a:p>
          <a:p>
            <a:pPr algn="ctr" eaLnBrk="1" hangingPunct="1"/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P(c|x) = P(No|Sunny) = P(Sunny|No)* P(No) / P(Sunny) = (0.4 x 0.36) /0.36  = 0.40</a:t>
            </a:r>
            <a:endParaRPr lang="en-IN" altLang="en-US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hangingPunct="1"/>
            <a:endParaRPr lang="en-IN" altLang="en-US"/>
          </a:p>
        </p:txBody>
      </p:sp>
      <p:pic>
        <p:nvPicPr>
          <p:cNvPr id="19459" name="Picture 2" descr="Likelihood-Table-Naive-Bayes-Tutorial">
            <a:extLst>
              <a:ext uri="{FF2B5EF4-FFF2-40B4-BE49-F238E27FC236}">
                <a16:creationId xmlns:a16="http://schemas.microsoft.com/office/drawing/2014/main" id="{6AD051CD-D972-4EE0-AC29-0D13975B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4963"/>
            <a:ext cx="640080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Likeihood-Naive-Bayes-Tutorial">
            <a:extLst>
              <a:ext uri="{FF2B5EF4-FFF2-40B4-BE49-F238E27FC236}">
                <a16:creationId xmlns:a16="http://schemas.microsoft.com/office/drawing/2014/main" id="{931C3AC4-2C58-4A76-93DD-1A6A28A3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Table-Naive-Bayes-Tutorial">
            <a:extLst>
              <a:ext uri="{FF2B5EF4-FFF2-40B4-BE49-F238E27FC236}">
                <a16:creationId xmlns:a16="http://schemas.microsoft.com/office/drawing/2014/main" id="{847CCAC3-14C0-490B-89CE-454D5B02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76200"/>
            <a:ext cx="2971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45735C4-F49B-4EC8-914D-C61109A72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endParaRPr lang="en-IN" altLang="en-US">
              <a:ln>
                <a:noFill/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1991-6384-4A59-AE19-721C3BAC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Suppose we have a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Day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with the following values 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Outlook   =  Rain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Humidity   =  High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Wind  =  Weak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Play =?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9EBD-859E-4D7C-B60B-A3547519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28600"/>
            <a:ext cx="7932737" cy="6400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Likelihood of ‘Yes’ on that Day =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P(Outlook 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Rain|Yes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)*P(Humidity=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High|Yes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 P(Wind=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Weak|Yes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)*P(Yes)</a:t>
            </a:r>
          </a:p>
          <a:p>
            <a:pPr marL="0" indent="0" algn="ctr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=  2/9 * 3/9 * 6/9 * 9/14 =  0.0199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Likelihood of ‘No’ on that Day = 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P(Outlook 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Rain|No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)*P(Humidity=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High|No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 P(Wind= </a:t>
            </a:r>
            <a:r>
              <a:rPr lang="en-US" dirty="0" err="1">
                <a:solidFill>
                  <a:srgbClr val="4A4A4A"/>
                </a:solidFill>
                <a:latin typeface="Open Sans" panose="020B0606030504020204" pitchFamily="34" charset="0"/>
              </a:rPr>
              <a:t>Weak|No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)*P(No)</a:t>
            </a:r>
          </a:p>
          <a:p>
            <a:pPr marL="0" indent="0" algn="ctr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  =  2/5 * 4/5 * 2/5 * 5/14 =  0.0166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Now we normalize the values, then</a:t>
            </a:r>
          </a:p>
          <a:p>
            <a:pPr algn="ctr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P(Yes) =  0.0199 / (0.0199+ 0.0166) = 0.55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algn="ctr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P(No) = 0.0166 / (0.0199+ 0.0166)  = 0.45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Our model predicts that there is a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55%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chance there will be a Game tomorrow.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347579D-F1E3-4543-AE2F-82224EA03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Bayesian Classification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0D32AA-3662-4FCD-9719-C94FCE5B2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/>
              <a:t>Problem statement:</a:t>
            </a:r>
          </a:p>
          <a:p>
            <a:pPr lvl="1" eaLnBrk="1" hangingPunct="1"/>
            <a:r>
              <a:rPr lang="en-US" altLang="en-US"/>
              <a:t>Given features X</a:t>
            </a:r>
            <a:r>
              <a:rPr lang="en-US" altLang="en-US" baseline="-25000"/>
              <a:t>1</a:t>
            </a:r>
            <a:r>
              <a:rPr lang="en-US" altLang="en-US"/>
              <a:t>,X</a:t>
            </a:r>
            <a:r>
              <a:rPr lang="en-US" altLang="en-US" baseline="-25000"/>
              <a:t>2</a:t>
            </a:r>
            <a:r>
              <a:rPr lang="en-US" altLang="en-US"/>
              <a:t>,…,X</a:t>
            </a:r>
            <a:r>
              <a:rPr lang="en-US" altLang="en-US" baseline="-25000"/>
              <a:t>n</a:t>
            </a:r>
            <a:endParaRPr lang="en-US" altLang="en-US"/>
          </a:p>
          <a:p>
            <a:pPr lvl="1" eaLnBrk="1" hangingPunct="1"/>
            <a:r>
              <a:rPr lang="en-US" altLang="en-US"/>
              <a:t>Predict a label 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F91B1DF-C497-4FE7-B42B-A07F23C5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Another Application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D80ECC-FCF3-46E2-8C05-11ECE9EDD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/>
              <a:t>Digit Recognition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b="1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b="1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b="1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b="1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 b="1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b="1"/>
              <a:t>X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,…,X</a:t>
            </a:r>
            <a:r>
              <a:rPr lang="en-US" altLang="en-US" sz="2000" b="1" baseline="-25000"/>
              <a:t>n</a:t>
            </a:r>
            <a:r>
              <a:rPr lang="en-US" altLang="en-US" sz="2000" b="1"/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/>
              <a:t> {0,1} (Black vs. White pixels)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b="1"/>
              <a:t>Y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/>
              <a:t> {5,6} (predict whether a digit is a 5 or a 6)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b="1"/>
          </a:p>
        </p:txBody>
      </p:sp>
      <p:sp>
        <p:nvSpPr>
          <p:cNvPr id="25604" name="Rectangle 8">
            <a:extLst>
              <a:ext uri="{FF2B5EF4-FFF2-40B4-BE49-F238E27FC236}">
                <a16:creationId xmlns:a16="http://schemas.microsoft.com/office/drawing/2014/main" id="{D770CFEA-420A-48C9-97C7-A3B3EE78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Classifier</a:t>
            </a:r>
          </a:p>
        </p:txBody>
      </p:sp>
      <p:sp>
        <p:nvSpPr>
          <p:cNvPr id="25605" name="Text Box 9">
            <a:extLst>
              <a:ext uri="{FF2B5EF4-FFF2-40B4-BE49-F238E27FC236}">
                <a16:creationId xmlns:a16="http://schemas.microsoft.com/office/drawing/2014/main" id="{BB77BF70-114D-4F72-843E-E6124C6B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06" name="AutoShape 10">
            <a:extLst>
              <a:ext uri="{FF2B5EF4-FFF2-40B4-BE49-F238E27FC236}">
                <a16:creationId xmlns:a16="http://schemas.microsoft.com/office/drawing/2014/main" id="{4BC401FF-C3C5-4617-9B6F-3438EEB69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7" name="AutoShape 11">
            <a:extLst>
              <a:ext uri="{FF2B5EF4-FFF2-40B4-BE49-F238E27FC236}">
                <a16:creationId xmlns:a16="http://schemas.microsoft.com/office/drawing/2014/main" id="{EAEBB648-DA8E-4A46-A46C-883AF3ED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5608" name="Picture 12" descr="five">
            <a:extLst>
              <a:ext uri="{FF2B5EF4-FFF2-40B4-BE49-F238E27FC236}">
                <a16:creationId xmlns:a16="http://schemas.microsoft.com/office/drawing/2014/main" id="{32583D63-21CD-4961-9A21-8CD1D014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860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36DC5CE-2D29-4E90-9E92-78668194D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The Bayes Classifier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13E6669-6527-403D-8597-DB06B4E9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720975"/>
            <a:ext cx="7704137" cy="3333750"/>
          </a:xfrm>
        </p:spPr>
        <p:txBody>
          <a:bodyPr/>
          <a:lstStyle/>
          <a:p>
            <a:pPr lvl="1" eaLnBrk="1" hangingPunct="1"/>
            <a:endParaRPr lang="en-US" altLang="en-US" sz="2200"/>
          </a:p>
          <a:p>
            <a:pPr lvl="1" eaLnBrk="1" hangingPunct="1"/>
            <a:r>
              <a:rPr lang="en-US" altLang="en-US" sz="2400"/>
              <a:t>for example: what is the probability that the image represents a 5 given its pixels?</a:t>
            </a:r>
          </a:p>
          <a:p>
            <a:pPr lvl="1" eaLnBrk="1" hangingPunct="1"/>
            <a:r>
              <a:rPr lang="en-US" altLang="en-US" sz="2400"/>
              <a:t>So … How do we compute that?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F8D458-256F-4812-B7E9-EBD0CFD0A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The Bayes Classifier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C057F70-C4EB-47D9-A3A2-C6C2ADC9A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Use Bayes Rule!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Why did this help?  Well, we think that we might be able to specify how features are “generated” by the class label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3B9AAB6B-6FA5-4915-95DF-3420AE8E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51150"/>
            <a:ext cx="6781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6">
            <a:extLst>
              <a:ext uri="{FF2B5EF4-FFF2-40B4-BE49-F238E27FC236}">
                <a16:creationId xmlns:a16="http://schemas.microsoft.com/office/drawing/2014/main" id="{0B756E53-88DC-4EE0-99DE-511FA0B7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592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Normalization Constant</a:t>
            </a:r>
          </a:p>
        </p:txBody>
      </p:sp>
      <p:sp>
        <p:nvSpPr>
          <p:cNvPr id="29702" name="Text Box 7">
            <a:extLst>
              <a:ext uri="{FF2B5EF4-FFF2-40B4-BE49-F238E27FC236}">
                <a16:creationId xmlns:a16="http://schemas.microsoft.com/office/drawing/2014/main" id="{D84834E1-D40D-4009-BB82-BFA4A601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066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Likelihood</a:t>
            </a:r>
          </a:p>
        </p:txBody>
      </p:sp>
      <p:sp>
        <p:nvSpPr>
          <p:cNvPr id="29703" name="Text Box 8">
            <a:extLst>
              <a:ext uri="{FF2B5EF4-FFF2-40B4-BE49-F238E27FC236}">
                <a16:creationId xmlns:a16="http://schemas.microsoft.com/office/drawing/2014/main" id="{787C6153-E3E2-437A-B59A-1EF5039F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0665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800080"/>
                </a:solidFill>
                <a:latin typeface="Arial" panose="020B0604020202020204" pitchFamily="34" charset="0"/>
              </a:rPr>
              <a:t>Prior</a:t>
            </a:r>
          </a:p>
        </p:txBody>
      </p:sp>
      <p:sp>
        <p:nvSpPr>
          <p:cNvPr id="29704" name="Line 9">
            <a:extLst>
              <a:ext uri="{FF2B5EF4-FFF2-40B4-BE49-F238E27FC236}">
                <a16:creationId xmlns:a16="http://schemas.microsoft.com/office/drawing/2014/main" id="{CC1EDD26-6771-4D02-AB04-1F6FF9E8D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711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0">
            <a:extLst>
              <a:ext uri="{FF2B5EF4-FFF2-40B4-BE49-F238E27FC236}">
                <a16:creationId xmlns:a16="http://schemas.microsoft.com/office/drawing/2014/main" id="{F6336EDE-601B-4FE5-BBA9-5D5042674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114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2">
            <a:extLst>
              <a:ext uri="{FF2B5EF4-FFF2-40B4-BE49-F238E27FC236}">
                <a16:creationId xmlns:a16="http://schemas.microsoft.com/office/drawing/2014/main" id="{FAC68F2B-2202-43CF-AEDD-365C63D6F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006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35ACD-F9E1-4122-9098-87C718610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The Bayes Classifier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47F7AC-74B0-45B1-81C2-2CBC4B6BD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/>
              <a:t>Let’s expand this for our digit recognition task: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/>
              <a:t>To classify, we’ll simply compute these two probabilities and predict based on which one is greater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000"/>
          </a:p>
        </p:txBody>
      </p:sp>
      <p:pic>
        <p:nvPicPr>
          <p:cNvPr id="31748" name="Picture 6">
            <a:extLst>
              <a:ext uri="{FF2B5EF4-FFF2-40B4-BE49-F238E27FC236}">
                <a16:creationId xmlns:a16="http://schemas.microsoft.com/office/drawing/2014/main" id="{726B8A6D-F469-4655-A04B-1F9303A3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7375"/>
            <a:ext cx="8991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2A70CCB-1948-46BF-AC2B-113EB257B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dirty="0">
                <a:ln>
                  <a:noFill/>
                </a:ln>
              </a:rPr>
              <a:t>Naïve Bayes Classification</a:t>
            </a:r>
            <a:endParaRPr lang="en-IN" altLang="en-US" dirty="0">
              <a:ln>
                <a:noFill/>
              </a:ln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8514E17-E651-4455-8AB9-4035767B6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4A4A4A"/>
                </a:solidFill>
                <a:latin typeface="Open Sans" panose="020B0606030504020204" pitchFamily="34" charset="0"/>
              </a:rPr>
              <a:t>Naive Bayes is among one of the most simple and powerful algorithms for </a:t>
            </a:r>
            <a:r>
              <a:rPr lang="en-US" alt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classification</a:t>
            </a:r>
            <a:r>
              <a:rPr lang="en-US" alt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based on Bayes’ Theorem </a:t>
            </a:r>
          </a:p>
          <a:p>
            <a:pPr algn="just" eaLnBrk="1" hangingPunct="1"/>
            <a:r>
              <a:rPr lang="en-US" altLang="en-US" dirty="0">
                <a:solidFill>
                  <a:srgbClr val="4A4A4A"/>
                </a:solidFill>
                <a:latin typeface="Open Sans" panose="020B0606030504020204" pitchFamily="34" charset="0"/>
              </a:rPr>
              <a:t>Based on an assumption of independence among predictors. </a:t>
            </a:r>
          </a:p>
          <a:p>
            <a:pPr algn="just" eaLnBrk="1" hangingPunct="1"/>
            <a:r>
              <a:rPr lang="en-US" altLang="en-US" dirty="0">
                <a:solidFill>
                  <a:srgbClr val="4A4A4A"/>
                </a:solidFill>
                <a:latin typeface="Open Sans" panose="020B0606030504020204" pitchFamily="34" charset="0"/>
              </a:rPr>
              <a:t>Naive Bayes model is easy to build and particularly useful for very large data sets. </a:t>
            </a:r>
            <a:endParaRPr lang="en-I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A8035A5-B436-422D-B67C-D0C65A211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Model Parameters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264E897-B784-4B2C-BC33-3AD8666AE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/>
              <a:t>For the Bayes classifier, we need to “learn” two functions, the likelihood and the prior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many parameters are required to specify the prior for our digit recognition example?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EF2DC27-E96E-43B9-B1EC-BCACA6EC9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Model Parameters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30EF80C-6361-4584-926D-721FDEE42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How many parameters are required to specify the likelihood?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(Supposing that each image is 30x30 pixels)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altLang="en-US" sz="9600"/>
              <a:t>					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8FC7F6-BF9C-4424-B30E-A505AA7D8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The Naïve Bayes Model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C5A6BF-C073-4E41-9844-85E972855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Naïve Bayes Assumption</a:t>
            </a:r>
            <a:r>
              <a:rPr lang="en-US" altLang="en-US"/>
              <a:t>: Assume that all features are independent </a:t>
            </a:r>
            <a:r>
              <a:rPr lang="en-US" altLang="en-US" b="1"/>
              <a:t>given the class label Y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Equationally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871179C1-104F-4224-9A9C-22261C4B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743325"/>
            <a:ext cx="4600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A9AA6E0-F077-450F-B298-A1079A1AF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is this useful?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6425F4-CF73-413A-962E-013F3CD7F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# of parameters for modeling P(X</a:t>
            </a:r>
            <a:r>
              <a:rPr lang="en-US" altLang="en-US" baseline="-25000"/>
              <a:t>1</a:t>
            </a:r>
            <a:r>
              <a:rPr lang="en-US" altLang="en-US"/>
              <a:t>,…,X</a:t>
            </a:r>
            <a:r>
              <a:rPr lang="en-US" altLang="en-US" baseline="-25000"/>
              <a:t>n</a:t>
            </a:r>
            <a:r>
              <a:rPr lang="en-US" altLang="en-US"/>
              <a:t>|Y):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/>
              <a:t>2(2</a:t>
            </a:r>
            <a:r>
              <a:rPr lang="en-US" altLang="en-US" baseline="30000"/>
              <a:t>n</a:t>
            </a:r>
            <a:r>
              <a:rPr lang="en-US" altLang="en-US"/>
              <a:t>-1)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# of parameters for modeling P(X</a:t>
            </a:r>
            <a:r>
              <a:rPr lang="en-US" altLang="en-US" baseline="-25000"/>
              <a:t>1</a:t>
            </a:r>
            <a:r>
              <a:rPr lang="en-US" altLang="en-US"/>
              <a:t>|Y),…,P(X</a:t>
            </a:r>
            <a:r>
              <a:rPr lang="en-US" altLang="en-US" baseline="-25000"/>
              <a:t>n</a:t>
            </a:r>
            <a:r>
              <a:rPr lang="en-US" altLang="en-US"/>
              <a:t>|Y)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/>
              <a:t>2n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891C64-D855-43C0-890D-605F5AADA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Training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DCB49B1-79AA-47E2-86A9-A77487AE4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79488"/>
            <a:ext cx="7704138" cy="3333750"/>
          </a:xfrm>
        </p:spPr>
        <p:txBody>
          <a:bodyPr/>
          <a:lstStyle/>
          <a:p>
            <a:pPr eaLnBrk="1" hangingPunct="1"/>
            <a:r>
              <a:rPr lang="en-US" altLang="en-US" sz="2000"/>
              <a:t>Now that we’ve decided to use a Naïve Bayes classifier, we need to train it with some data: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8D614C4-D133-4543-B861-7DCA5FBF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62288"/>
            <a:ext cx="27574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698D98D3-BEEB-4230-9ADE-6E4D2777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62288"/>
            <a:ext cx="2647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6">
            <a:extLst>
              <a:ext uri="{FF2B5EF4-FFF2-40B4-BE49-F238E27FC236}">
                <a16:creationId xmlns:a16="http://schemas.microsoft.com/office/drawing/2014/main" id="{3E3D9696-C4BB-45BA-823C-7ED2F597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1864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MNIST Training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FBDC3EC-CB81-4A1C-9BF8-BA5BC10C9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5334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Training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B430A3-B32E-48A7-B82D-17FA1DAE7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87638"/>
            <a:ext cx="7704137" cy="3332162"/>
          </a:xfrm>
        </p:spPr>
        <p:txBody>
          <a:bodyPr/>
          <a:lstStyle/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Training in Naïve Bayes is </a:t>
            </a:r>
            <a:r>
              <a:rPr lang="en-US" altLang="en-US" sz="2200" b="1"/>
              <a:t>easy</a:t>
            </a:r>
            <a:r>
              <a:rPr lang="en-US" altLang="en-US" sz="2200"/>
              <a:t>:</a:t>
            </a:r>
          </a:p>
          <a:p>
            <a:pPr lvl="1" eaLnBrk="1" hangingPunct="1"/>
            <a:endParaRPr lang="en-US" altLang="en-US" sz="2200"/>
          </a:p>
          <a:p>
            <a:pPr lvl="1" eaLnBrk="1" hangingPunct="1"/>
            <a:endParaRPr lang="en-US" altLang="en-US" sz="2200"/>
          </a:p>
          <a:p>
            <a:pPr lvl="1" eaLnBrk="1" hangingPunct="1"/>
            <a:r>
              <a:rPr lang="en-US" altLang="en-US" sz="2200"/>
              <a:t>Estimate P(Y=v) as the fraction of records with Y=v</a:t>
            </a:r>
          </a:p>
          <a:p>
            <a:pPr lvl="1" eaLnBrk="1" hangingPunct="1"/>
            <a:endParaRPr lang="en-US" altLang="en-US" sz="2200"/>
          </a:p>
          <a:p>
            <a:pPr lvl="1" eaLnBrk="1" hangingPunct="1"/>
            <a:endParaRPr lang="en-US" altLang="en-US" sz="2200"/>
          </a:p>
          <a:p>
            <a:pPr lvl="1" eaLnBrk="1" hangingPunct="1"/>
            <a:endParaRPr lang="en-US" altLang="en-US" sz="2200"/>
          </a:p>
          <a:p>
            <a:pPr lvl="1" eaLnBrk="1" hangingPunct="1"/>
            <a:endParaRPr lang="en-US" altLang="en-US" sz="2200"/>
          </a:p>
          <a:p>
            <a:pPr lvl="1" eaLnBrk="1" hangingPunct="1"/>
            <a:r>
              <a:rPr lang="en-US" altLang="en-US" sz="2200"/>
              <a:t>Estimate P(X</a:t>
            </a:r>
            <a:r>
              <a:rPr lang="en-US" altLang="en-US" sz="2200" baseline="-25000"/>
              <a:t>i</a:t>
            </a:r>
            <a:r>
              <a:rPr lang="en-US" altLang="en-US" sz="2200"/>
              <a:t>=u|Y=v) as the fraction of records with Y=v for which X</a:t>
            </a:r>
            <a:r>
              <a:rPr lang="en-US" altLang="en-US" sz="2200" baseline="-25000"/>
              <a:t>i</a:t>
            </a:r>
            <a:r>
              <a:rPr lang="en-US" altLang="en-US" sz="2200"/>
              <a:t>=u</a:t>
            </a:r>
          </a:p>
          <a:p>
            <a:pPr lvl="1"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(This corresponds to Maximum Likelihood estimation of model parameters)</a:t>
            </a:r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680243DD-A8A4-4F24-9D57-F44BDFFA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724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>
            <a:extLst>
              <a:ext uri="{FF2B5EF4-FFF2-40B4-BE49-F238E27FC236}">
                <a16:creationId xmlns:a16="http://schemas.microsoft.com/office/drawing/2014/main" id="{B7DE3E37-71A5-4D38-8389-2DA71463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BCCC0F0-C3A9-4CBF-86D7-7E9B513A5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Training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CDE60A2-3A9D-4CE3-8AD6-3F6DDFC85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In practice, some of these counts can be zero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Fix this by adding “virtual” counts: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(This is like putting a prior on parameters and doing MAP estimation instead of MLE)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This is called </a:t>
            </a:r>
            <a:r>
              <a:rPr lang="en-US" altLang="en-US" sz="2400" i="1"/>
              <a:t>Smoothing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i="1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14E0BD99-74B7-40A3-943E-1EC32F7C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73438"/>
            <a:ext cx="51054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B93A091-5CDB-48AC-BF08-6660638A0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Training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748738A-3355-41C5-B004-A38AF8380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771525"/>
            <a:ext cx="7704138" cy="3333750"/>
          </a:xfrm>
        </p:spPr>
        <p:txBody>
          <a:bodyPr/>
          <a:lstStyle/>
          <a:p>
            <a:pPr eaLnBrk="1" hangingPunct="1"/>
            <a:r>
              <a:rPr lang="en-US" altLang="en-US" sz="2000"/>
              <a:t>For binary digits, training amounts to averaging all of the training fives together and all of the training sixes together.</a:t>
            </a:r>
          </a:p>
        </p:txBody>
      </p:sp>
      <p:pic>
        <p:nvPicPr>
          <p:cNvPr id="48132" name="Picture 5" descr="trainparams2">
            <a:extLst>
              <a:ext uri="{FF2B5EF4-FFF2-40B4-BE49-F238E27FC236}">
                <a16:creationId xmlns:a16="http://schemas.microsoft.com/office/drawing/2014/main" id="{4D082130-1D4D-47FC-9B1D-74126C29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r="8064"/>
          <a:stretch>
            <a:fillRect/>
          </a:stretch>
        </p:blipFill>
        <p:spPr bwMode="auto">
          <a:xfrm>
            <a:off x="762000" y="2743200"/>
            <a:ext cx="76200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BCE7DC-51F4-499F-A5BE-804960CE3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Classification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CE2D429-A4DC-460B-80CE-0B9330CB0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0180" name="Picture 4" descr="classificationexample">
            <a:extLst>
              <a:ext uri="{FF2B5EF4-FFF2-40B4-BE49-F238E27FC236}">
                <a16:creationId xmlns:a16="http://schemas.microsoft.com/office/drawing/2014/main" id="{EBEDF24C-4DF4-4222-95F5-02009F1E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r="9790"/>
          <a:stretch>
            <a:fillRect/>
          </a:stretch>
        </p:blipFill>
        <p:spPr bwMode="auto">
          <a:xfrm>
            <a:off x="0" y="2286000"/>
            <a:ext cx="9144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EEF097-8ED5-47BF-8B37-AB785EC68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zh-TW">
                <a:ln>
                  <a:noFill/>
                </a:ln>
              </a:rPr>
              <a:t>The Naive Bayes Classifier for Data Sets with Numerical Attribute Values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DD4C732-0BA6-47D2-94A3-1B62BFEBF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/>
            <a:r>
              <a:rPr lang="en-US" altLang="zh-TW"/>
              <a:t>One common practice to handle numerical attribute values is to assume normal distributions for numerical attributes.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C87C917-3CCA-4399-9AA6-628204C00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Classification</a:t>
            </a:r>
            <a:endParaRPr lang="en-IN" altLang="en-US">
              <a:ln>
                <a:noFill/>
              </a:ln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C94FD82-D4C0-4B7D-93CA-E0D82E6A3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There are two parts to this algorithm</a:t>
            </a:r>
          </a:p>
          <a:p>
            <a:pPr eaLnBrk="1" hangingPunct="1"/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Naive</a:t>
            </a:r>
            <a:endParaRPr lang="en-IN" altLang="en-US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hangingPunct="1"/>
            <a:r>
              <a:rPr lang="en-IN" altLang="en-US" b="1">
                <a:solidFill>
                  <a:srgbClr val="4A4A4A"/>
                </a:solidFill>
                <a:latin typeface="Open Sans" panose="020B0606030504020204" pitchFamily="34" charset="0"/>
              </a:rPr>
              <a:t>Bayes</a:t>
            </a:r>
            <a:endParaRPr lang="en-IN" altLang="en-US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EF2354-7286-42C7-9B47-CA76A1C50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Outputting Probabilities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340D4E9-8512-4F7A-BA4A-BEF41A0A1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/>
              <a:t>What’s nice about Naïve Bayes (and generative models in general) is that it returns probabilities</a:t>
            </a:r>
          </a:p>
          <a:p>
            <a:pPr lvl="1" eaLnBrk="1" hangingPunct="1"/>
            <a:r>
              <a:rPr lang="en-US" altLang="en-US" sz="2400"/>
              <a:t>These probabilities can tell us how confident the algorithm is</a:t>
            </a:r>
          </a:p>
          <a:p>
            <a:pPr lvl="1" eaLnBrk="1" hangingPunct="1"/>
            <a:r>
              <a:rPr lang="en-US" altLang="en-US" sz="2400"/>
              <a:t>So… don’t throw away those probabilities!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DD6C452-B59E-4864-A930-1AA774F9A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Performance on a Test Set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2D0CE70-F7AF-45C6-97D0-591265796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825500"/>
            <a:ext cx="7704137" cy="3333750"/>
          </a:xfrm>
        </p:spPr>
        <p:txBody>
          <a:bodyPr/>
          <a:lstStyle/>
          <a:p>
            <a:pPr eaLnBrk="1" hangingPunct="1"/>
            <a:r>
              <a:rPr lang="en-US" altLang="en-US" sz="2000"/>
              <a:t>Naïve Bayes is often a good choice if you don’t have much training data!</a:t>
            </a:r>
          </a:p>
        </p:txBody>
      </p:sp>
      <p:pic>
        <p:nvPicPr>
          <p:cNvPr id="55300" name="Picture 4" descr="accuracy">
            <a:extLst>
              <a:ext uri="{FF2B5EF4-FFF2-40B4-BE49-F238E27FC236}">
                <a16:creationId xmlns:a16="http://schemas.microsoft.com/office/drawing/2014/main" id="{0202E20C-54CE-41BA-B86E-B985BD0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92375"/>
            <a:ext cx="51054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78272A7-0856-46A3-9038-F67A32623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Assumption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12D2CE9-3008-4E7E-9720-D35191CE4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/>
              <a:t>Recall the Naïve Bayes assumption: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400"/>
              <a:t>that all features are independent </a:t>
            </a:r>
            <a:r>
              <a:rPr lang="en-US" altLang="en-US" sz="2400" b="1"/>
              <a:t>given the class label Y</a:t>
            </a:r>
            <a:endParaRPr lang="en-US" altLang="en-US" sz="2400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Does this hold for the digit recognition problem?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C03095A-90FF-4CBF-A260-AD5669C18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Recovering the Probabilities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3FB7AC-FD82-4FAF-A47E-942409976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What if we want the probabilities though??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Suppose that for some constant K, we have: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And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How would we recover the original probabilities?</a:t>
            </a:r>
          </a:p>
        </p:txBody>
      </p:sp>
      <p:pic>
        <p:nvPicPr>
          <p:cNvPr id="59396" name="Picture 6">
            <a:extLst>
              <a:ext uri="{FF2B5EF4-FFF2-40B4-BE49-F238E27FC236}">
                <a16:creationId xmlns:a16="http://schemas.microsoft.com/office/drawing/2014/main" id="{CF9CAB09-EFBC-42D9-81AE-54E64432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00375"/>
            <a:ext cx="4114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>
            <a:extLst>
              <a:ext uri="{FF2B5EF4-FFF2-40B4-BE49-F238E27FC236}">
                <a16:creationId xmlns:a16="http://schemas.microsoft.com/office/drawing/2014/main" id="{B8C27182-41D5-4D2B-8DFA-11B1A172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52925"/>
            <a:ext cx="40576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386F740-A145-445D-A51B-8AAA691D2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Recap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0A28BD2-B6DD-4AB6-875E-89125C8BA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We defined a </a:t>
            </a:r>
            <a:r>
              <a:rPr lang="en-US" altLang="en-US" i="1"/>
              <a:t>Bayes classifier</a:t>
            </a:r>
            <a:r>
              <a:rPr lang="en-US" altLang="en-US"/>
              <a:t> but saw that it’s intractable to compute P(X</a:t>
            </a:r>
            <a:r>
              <a:rPr lang="en-US" altLang="en-US" baseline="-25000"/>
              <a:t>1</a:t>
            </a:r>
            <a:r>
              <a:rPr lang="en-US" altLang="en-US"/>
              <a:t>,…,X</a:t>
            </a:r>
            <a:r>
              <a:rPr lang="en-US" altLang="en-US" baseline="-25000"/>
              <a:t>n</a:t>
            </a:r>
            <a:r>
              <a:rPr lang="en-US" altLang="en-US"/>
              <a:t>|Y)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We then used the </a:t>
            </a:r>
            <a:r>
              <a:rPr lang="en-US" altLang="en-US" i="1"/>
              <a:t>Naïve Bayes assumption</a:t>
            </a:r>
            <a:r>
              <a:rPr lang="en-US" altLang="en-US"/>
              <a:t> – that everything is independent given the class label Y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A natural question:  is there some happy compromise where we only assume that </a:t>
            </a:r>
            <a:r>
              <a:rPr lang="en-US" altLang="en-US" i="1"/>
              <a:t>some</a:t>
            </a:r>
            <a:r>
              <a:rPr lang="en-US" altLang="en-US"/>
              <a:t> features are conditionally independent?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Stay Tuned…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3F1FDB-8DD7-40D8-B994-58AF196A5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Conclusions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56ADB33-6CAA-4221-882F-B60D287C3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/>
              <a:t>Naïve Bayes is: </a:t>
            </a:r>
          </a:p>
          <a:p>
            <a:pPr lvl="1" eaLnBrk="1" hangingPunct="1"/>
            <a:r>
              <a:rPr lang="en-US" altLang="en-US" sz="2400"/>
              <a:t>Really easy to implement and often works well</a:t>
            </a:r>
          </a:p>
          <a:p>
            <a:pPr lvl="1" eaLnBrk="1" hangingPunct="1"/>
            <a:r>
              <a:rPr lang="en-US" altLang="en-US" sz="2400"/>
              <a:t>Often a good first thing to try</a:t>
            </a:r>
          </a:p>
          <a:p>
            <a:pPr lvl="1" eaLnBrk="1" hangingPunct="1"/>
            <a:r>
              <a:rPr lang="en-US" altLang="en-US" sz="2400"/>
              <a:t>Commonly used as a “punching bag” for smarter algorithms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09C1529-546D-467C-856D-28466707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>
                <a:latin typeface="Arial" panose="020B0604020202020204" pitchFamily="34" charset="0"/>
              </a:rPr>
              <a:t>Evaluating classification algorithms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45938E7-0FA4-4DD8-987E-DD3DB74D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7315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latin typeface="Arial" panose="020B0604020202020204" pitchFamily="34" charset="0"/>
              </a:rPr>
              <a:t> You have designed a new classifier.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endParaRPr lang="en-GB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latin typeface="Arial" panose="020B0604020202020204" pitchFamily="34" charset="0"/>
              </a:rPr>
              <a:t>You give it to me, and I try it on my image 	dataset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635CF7C-65A8-4E61-9FF8-5FB75777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>
                <a:latin typeface="Arial" panose="020B0604020202020204" pitchFamily="34" charset="0"/>
              </a:rPr>
              <a:t>Evaluating classification algorithms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1499C74-ED93-4B80-92E5-660C8DE1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7315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latin typeface="Arial" panose="020B0604020202020204" pitchFamily="34" charset="0"/>
              </a:rPr>
              <a:t>I tell you that it achieved 95% accuracy on 	my data.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endParaRPr lang="en-GB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latin typeface="Arial" panose="020B0604020202020204" pitchFamily="34" charset="0"/>
              </a:rPr>
              <a:t> Is your technique a success?</a:t>
            </a: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757F65C-DA0F-4875-9A0B-5CC7DA192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Types of errors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073C03D-6224-4358-9833-3F96B1240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GB" altLang="en-US"/>
              <a:t>But suppose that</a:t>
            </a:r>
          </a:p>
          <a:p>
            <a:pPr lvl="1" eaLnBrk="1" hangingPunct="1"/>
            <a:r>
              <a:rPr lang="en-GB" altLang="en-US"/>
              <a:t>The 95% is the correctly classified pixels</a:t>
            </a:r>
          </a:p>
          <a:p>
            <a:pPr lvl="1" eaLnBrk="1" hangingPunct="1"/>
            <a:r>
              <a:rPr lang="en-GB" altLang="en-US"/>
              <a:t>Only 5% of the pixels are actually edges</a:t>
            </a:r>
          </a:p>
          <a:p>
            <a:pPr lvl="1" eaLnBrk="1" hangingPunct="1"/>
            <a:r>
              <a:rPr lang="en-GB" altLang="en-US"/>
              <a:t>It misses all the edge pixels</a:t>
            </a:r>
          </a:p>
          <a:p>
            <a:pPr lvl="1" eaLnBrk="1" hangingPunct="1"/>
            <a:endParaRPr lang="en-GB" altLang="en-US"/>
          </a:p>
          <a:p>
            <a:pPr eaLnBrk="1" hangingPunct="1"/>
            <a:r>
              <a:rPr lang="en-GB" altLang="en-US"/>
              <a:t>How do we count the effect of different types of error?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8225FE9-A1B7-417E-BF7D-BAAAF8874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143000"/>
          </a:xfrm>
        </p:spPr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Types of errors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19C1180-A572-49A0-92C2-9FBFC205B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2057400"/>
            <a:ext cx="5486400" cy="12192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800" b="1"/>
              <a:t>Prediction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800" b="1"/>
              <a:t>Edge            Not edge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8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  <p:graphicFrame>
        <p:nvGraphicFramePr>
          <p:cNvPr id="1061" name="Group 37">
            <a:extLst>
              <a:ext uri="{FF2B5EF4-FFF2-40B4-BE49-F238E27FC236}">
                <a16:creationId xmlns:a16="http://schemas.microsoft.com/office/drawing/2014/main" id="{DA2A0661-AA60-4D41-81A3-A6DFC3BA3CDC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00400"/>
          <a:ext cx="4800600" cy="2616200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Negative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71" name="Text Box 36">
            <a:extLst>
              <a:ext uri="{FF2B5EF4-FFF2-40B4-BE49-F238E27FC236}">
                <a16:creationId xmlns:a16="http://schemas.microsoft.com/office/drawing/2014/main" id="{CC2DBE1D-283A-4046-AC17-D6A7BB9B4C7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371600" y="3200400"/>
            <a:ext cx="10969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Ground Truth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Not Edge    Edge</a:t>
            </a:r>
          </a:p>
        </p:txBody>
      </p:sp>
      <p:sp>
        <p:nvSpPr>
          <p:cNvPr id="70672" name="Text Box 38">
            <a:extLst>
              <a:ext uri="{FF2B5EF4-FFF2-40B4-BE49-F238E27FC236}">
                <a16:creationId xmlns:a16="http://schemas.microsoft.com/office/drawing/2014/main" id="{0A4EB021-DDFD-4413-A26D-A7DE8664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92363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B854A76-C95C-4D58-B7D8-62703A477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Naïve Bayes Classification</a:t>
            </a:r>
            <a:endParaRPr lang="en-IN" altLang="en-US">
              <a:ln>
                <a:noFill/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DFF3-A9D0-4B22-B8C5-0F86085E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The Naive Bayes classifier assumes that the presence of a feature in a class is unrelated to any other feature. 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All of these properties independently contribute to the probability that a particular fruit is an apple or an orange or a banana and that is why it is known as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“Naive”</a:t>
            </a: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In Statistics and probability theory, 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Bayes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’ theorem describes the probability of an event, based on prior knowledge of conditions that might be related to the event.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:a16="http://schemas.microsoft.com/office/drawing/2014/main" id="{AA96828A-AE18-410C-852C-E5E42F5D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u="sng">
              <a:latin typeface="Arial" panose="020B0604020202020204" pitchFamily="34" charset="0"/>
            </a:endParaRPr>
          </a:p>
        </p:txBody>
      </p:sp>
      <p:sp>
        <p:nvSpPr>
          <p:cNvPr id="71683" name="Text Box 6">
            <a:extLst>
              <a:ext uri="{FF2B5EF4-FFF2-40B4-BE49-F238E27FC236}">
                <a16:creationId xmlns:a16="http://schemas.microsoft.com/office/drawing/2014/main" id="{C6CB6852-BDBF-466F-BF3B-019E4410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050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600">
                <a:latin typeface="Arial" panose="020B0604020202020204" pitchFamily="34" charset="0"/>
              </a:rPr>
              <a:t>True  Positive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71684" name="Text Box 7">
            <a:extLst>
              <a:ext uri="{FF2B5EF4-FFF2-40B4-BE49-F238E27FC236}">
                <a16:creationId xmlns:a16="http://schemas.microsoft.com/office/drawing/2014/main" id="{73A3ADD0-F46E-4E81-ABF1-9610B17F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Two parts to each:  whether you got it correct or not, and what you guessed.  For example for a particular pixel, our guess might be labelled…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1685" name="Text Box 8">
            <a:extLst>
              <a:ext uri="{FF2B5EF4-FFF2-40B4-BE49-F238E27FC236}">
                <a16:creationId xmlns:a16="http://schemas.microsoft.com/office/drawing/2014/main" id="{1C921ABB-1ECA-44A9-AB96-DEA5906B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2971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Did we get it correct? True, we did get it correct.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1686" name="Rectangle 10">
            <a:extLst>
              <a:ext uri="{FF2B5EF4-FFF2-40B4-BE49-F238E27FC236}">
                <a16:creationId xmlns:a16="http://schemas.microsoft.com/office/drawing/2014/main" id="{093981A0-E4D8-4F62-A3BD-B41038DD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10668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687" name="Rectangle 11">
            <a:extLst>
              <a:ext uri="{FF2B5EF4-FFF2-40B4-BE49-F238E27FC236}">
                <a16:creationId xmlns:a16="http://schemas.microsoft.com/office/drawing/2014/main" id="{99CDCC2E-379F-4899-AB5E-B8273B70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18288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688" name="Line 12">
            <a:extLst>
              <a:ext uri="{FF2B5EF4-FFF2-40B4-BE49-F238E27FC236}">
                <a16:creationId xmlns:a16="http://schemas.microsoft.com/office/drawing/2014/main" id="{B84748D8-9A27-4021-AA77-49818CBE4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514600"/>
            <a:ext cx="457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13">
            <a:extLst>
              <a:ext uri="{FF2B5EF4-FFF2-40B4-BE49-F238E27FC236}">
                <a16:creationId xmlns:a16="http://schemas.microsoft.com/office/drawing/2014/main" id="{6BC2EEAF-09EA-4AE7-B267-9D9C1512F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14600"/>
            <a:ext cx="6858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Text Box 14">
            <a:extLst>
              <a:ext uri="{FF2B5EF4-FFF2-40B4-BE49-F238E27FC236}">
                <a16:creationId xmlns:a16="http://schemas.microsoft.com/office/drawing/2014/main" id="{DB69ABFA-C2F3-4FD6-BA5B-F738561B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600">
                <a:latin typeface="Arial" panose="020B0604020202020204" pitchFamily="34" charset="0"/>
              </a:rPr>
              <a:t>False  Negative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71691" name="Text Box 15">
            <a:extLst>
              <a:ext uri="{FF2B5EF4-FFF2-40B4-BE49-F238E27FC236}">
                <a16:creationId xmlns:a16="http://schemas.microsoft.com/office/drawing/2014/main" id="{6271F726-30FA-4F92-9AA4-C0249EA9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99125"/>
            <a:ext cx="3505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Did we get it correct?         False, we did not get it correct.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1692" name="Rectangle 17">
            <a:extLst>
              <a:ext uri="{FF2B5EF4-FFF2-40B4-BE49-F238E27FC236}">
                <a16:creationId xmlns:a16="http://schemas.microsoft.com/office/drawing/2014/main" id="{B022DF07-646C-406B-BA95-201CE1D7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6800"/>
            <a:ext cx="12954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693" name="Rectangle 18">
            <a:extLst>
              <a:ext uri="{FF2B5EF4-FFF2-40B4-BE49-F238E27FC236}">
                <a16:creationId xmlns:a16="http://schemas.microsoft.com/office/drawing/2014/main" id="{CA68D8F5-26EF-4D12-8DAB-C24458EB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20574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694" name="Line 19">
            <a:extLst>
              <a:ext uri="{FF2B5EF4-FFF2-40B4-BE49-F238E27FC236}">
                <a16:creationId xmlns:a16="http://schemas.microsoft.com/office/drawing/2014/main" id="{F7711F1A-3114-4D69-910E-C79386669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10200"/>
            <a:ext cx="457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5" name="Line 20">
            <a:extLst>
              <a:ext uri="{FF2B5EF4-FFF2-40B4-BE49-F238E27FC236}">
                <a16:creationId xmlns:a16="http://schemas.microsoft.com/office/drawing/2014/main" id="{D0FCA012-B1C4-4F04-9840-D45F1B956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410200"/>
            <a:ext cx="6858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Rectangle 21">
            <a:extLst>
              <a:ext uri="{FF2B5EF4-FFF2-40B4-BE49-F238E27FC236}">
                <a16:creationId xmlns:a16="http://schemas.microsoft.com/office/drawing/2014/main" id="{F736F692-4EA6-4546-9C96-9410745F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4022725"/>
            <a:ext cx="6373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or maybe it was labelled as one of the others, maybe…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1697" name="Text Box 9">
            <a:extLst>
              <a:ext uri="{FF2B5EF4-FFF2-40B4-BE49-F238E27FC236}">
                <a16:creationId xmlns:a16="http://schemas.microsoft.com/office/drawing/2014/main" id="{EA1CBD16-1B4F-498D-BC79-5AC923B2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36576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What did we say?                   We said ‘positive’, i.e. edge.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1698" name="Text Box 16">
            <a:extLst>
              <a:ext uri="{FF2B5EF4-FFF2-40B4-BE49-F238E27FC236}">
                <a16:creationId xmlns:a16="http://schemas.microsoft.com/office/drawing/2014/main" id="{CAED7252-954E-4EE4-B121-0FD25C05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37338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What did we say?                   We said ‘negative, i.e. not edge.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DF26309-3104-47FD-AE44-A59E35C86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3055"/>
            <a:ext cx="7467600" cy="1171576"/>
          </a:xfrm>
        </p:spPr>
        <p:txBody>
          <a:bodyPr/>
          <a:lstStyle/>
          <a:p>
            <a:pPr eaLnBrk="1" hangingPunct="1"/>
            <a:r>
              <a:rPr lang="en-GB" altLang="en-US" dirty="0">
                <a:ln>
                  <a:noFill/>
                </a:ln>
              </a:rPr>
              <a:t>Sensitivity and Specificity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BB2C6611-E3BC-45AA-BE98-5B20F2DB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33513"/>
            <a:ext cx="76962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Count up the total number of each label (TP, FP, TN, FN) over a large dataset. In ROC analysis, we use two statistics: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2708" name="Text Box 5">
            <a:extLst>
              <a:ext uri="{FF2B5EF4-FFF2-40B4-BE49-F238E27FC236}">
                <a16:creationId xmlns:a16="http://schemas.microsoft.com/office/drawing/2014/main" id="{C4720130-F0EE-4865-99CC-81973788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55925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Sensitivity</a:t>
            </a:r>
            <a:r>
              <a:rPr lang="en-GB" altLang="en-US" sz="2000">
                <a:latin typeface="Arial" panose="020B0604020202020204" pitchFamily="34" charset="0"/>
              </a:rPr>
              <a:t> =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76CD6406-5382-4F54-B074-638B4616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27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TP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0" name="Line 7">
            <a:extLst>
              <a:ext uri="{FF2B5EF4-FFF2-40B4-BE49-F238E27FC236}">
                <a16:creationId xmlns:a16="http://schemas.microsoft.com/office/drawing/2014/main" id="{8B94ACDE-441D-4230-82CD-16E16BE01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08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Rectangle 8">
            <a:extLst>
              <a:ext uri="{FF2B5EF4-FFF2-40B4-BE49-F238E27FC236}">
                <a16:creationId xmlns:a16="http://schemas.microsoft.com/office/drawing/2014/main" id="{2E81AEE2-E443-4296-9C8F-ED500587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81350"/>
            <a:ext cx="99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TP+FN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2" name="Text Box 9">
            <a:extLst>
              <a:ext uri="{FF2B5EF4-FFF2-40B4-BE49-F238E27FC236}">
                <a16:creationId xmlns:a16="http://schemas.microsoft.com/office/drawing/2014/main" id="{346A1E3D-EAD7-4D36-9447-3464CF36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65725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Specificity</a:t>
            </a:r>
            <a:r>
              <a:rPr lang="en-GB" altLang="en-US" sz="2000">
                <a:latin typeface="Arial" panose="020B0604020202020204" pitchFamily="34" charset="0"/>
              </a:rPr>
              <a:t> =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3" name="Text Box 10">
            <a:extLst>
              <a:ext uri="{FF2B5EF4-FFF2-40B4-BE49-F238E27FC236}">
                <a16:creationId xmlns:a16="http://schemas.microsoft.com/office/drawing/2014/main" id="{DEBEFDD7-D103-4A1A-8929-5A9E55684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371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4" name="Line 11">
            <a:extLst>
              <a:ext uri="{FF2B5EF4-FFF2-40B4-BE49-F238E27FC236}">
                <a16:creationId xmlns:a16="http://schemas.microsoft.com/office/drawing/2014/main" id="{27D06EB7-9CD6-4674-BD4D-EFE961771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18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Rectangle 12">
            <a:extLst>
              <a:ext uri="{FF2B5EF4-FFF2-40B4-BE49-F238E27FC236}">
                <a16:creationId xmlns:a16="http://schemas.microsoft.com/office/drawing/2014/main" id="{E3694008-28D5-4945-8869-38646601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91150"/>
            <a:ext cx="99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TN+FP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6" name="Text Box 13">
            <a:extLst>
              <a:ext uri="{FF2B5EF4-FFF2-40B4-BE49-F238E27FC236}">
                <a16:creationId xmlns:a16="http://schemas.microsoft.com/office/drawing/2014/main" id="{04DD14D9-DA91-4EDF-AF46-0DEF53DC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43200"/>
            <a:ext cx="4648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Can be thought of as the likelihood of spotting a positive case when presented with one.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Or… the proportion of edges we find.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717" name="Rectangle 14">
            <a:extLst>
              <a:ext uri="{FF2B5EF4-FFF2-40B4-BE49-F238E27FC236}">
                <a16:creationId xmlns:a16="http://schemas.microsoft.com/office/drawing/2014/main" id="{F93ACC92-B9ED-486F-9BDC-ABE186CC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Can be thought of as the likelihood of spotting a negative case when presented with one.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Or… the proportion of non-edges that we find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>
            <a:extLst>
              <a:ext uri="{FF2B5EF4-FFF2-40B4-BE49-F238E27FC236}">
                <a16:creationId xmlns:a16="http://schemas.microsoft.com/office/drawing/2014/main" id="{934C6473-D3EB-4042-BA39-E3071E9A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30275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Sensitivity =                       = ?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1" name="Text Box 5">
            <a:extLst>
              <a:ext uri="{FF2B5EF4-FFF2-40B4-BE49-F238E27FC236}">
                <a16:creationId xmlns:a16="http://schemas.microsoft.com/office/drawing/2014/main" id="{B9292D31-E7DA-496D-A095-C7599699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7016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TP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2" name="Line 6">
            <a:extLst>
              <a:ext uri="{FF2B5EF4-FFF2-40B4-BE49-F238E27FC236}">
                <a16:creationId xmlns:a16="http://schemas.microsoft.com/office/drawing/2014/main" id="{C445B1B0-7A2B-4F73-99BA-6D819168A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082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F497A349-0343-419D-9C7C-01BCE7F9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55700"/>
            <a:ext cx="99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TP+FN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A242E2F3-BB63-4FB4-8C20-F2707A29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144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Specificity =                       =  ?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74550C94-3625-4A6A-A4B1-EFBCEC37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85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0FCFDE51-71BF-48F1-887A-797D0E19F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Rectangle 11">
            <a:extLst>
              <a:ext uri="{FF2B5EF4-FFF2-40B4-BE49-F238E27FC236}">
                <a16:creationId xmlns:a16="http://schemas.microsoft.com/office/drawing/2014/main" id="{E518ACD6-D748-477D-90B1-107F715C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139825"/>
            <a:ext cx="99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TN+FP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38" name="Rectangle 12">
            <a:extLst>
              <a:ext uri="{FF2B5EF4-FFF2-40B4-BE49-F238E27FC236}">
                <a16:creationId xmlns:a16="http://schemas.microsoft.com/office/drawing/2014/main" id="{9765720C-5068-46D8-872B-15C74806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371600" cy="9302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39" name="Rectangle 13">
            <a:extLst>
              <a:ext uri="{FF2B5EF4-FFF2-40B4-BE49-F238E27FC236}">
                <a16:creationId xmlns:a16="http://schemas.microsoft.com/office/drawing/2014/main" id="{63DD7564-C723-4D51-A7EA-2EAB4267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1524000" cy="9302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5D6A5DFC-C8DA-473A-B878-47447343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09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Prediction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B49830A-DF8C-4BA0-9DE1-EC44BC17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Ground Truth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73742" name="Text Box 16">
            <a:extLst>
              <a:ext uri="{FF2B5EF4-FFF2-40B4-BE49-F238E27FC236}">
                <a16:creationId xmlns:a16="http://schemas.microsoft.com/office/drawing/2014/main" id="{93E750DD-B2F7-43CB-9120-F619E881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9247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 b="1">
                <a:latin typeface="Arial" panose="020B0604020202020204" pitchFamily="34" charset="0"/>
              </a:rPr>
              <a:t>1</a:t>
            </a:r>
            <a:endParaRPr lang="en-US" altLang="en-US" sz="3200" b="1">
              <a:latin typeface="Arial" panose="020B0604020202020204" pitchFamily="34" charset="0"/>
            </a:endParaRPr>
          </a:p>
        </p:txBody>
      </p:sp>
      <p:sp>
        <p:nvSpPr>
          <p:cNvPr id="73743" name="Rectangle 17">
            <a:extLst>
              <a:ext uri="{FF2B5EF4-FFF2-40B4-BE49-F238E27FC236}">
                <a16:creationId xmlns:a16="http://schemas.microsoft.com/office/drawing/2014/main" id="{AE55BFF8-C833-42AF-AFFD-CA30C3AD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25527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 b="1">
                <a:latin typeface="Arial" panose="020B0604020202020204" pitchFamily="34" charset="0"/>
              </a:rPr>
              <a:t>1</a:t>
            </a:r>
            <a:endParaRPr lang="en-US" altLang="en-US" sz="3200" b="1">
              <a:latin typeface="Arial" panose="020B0604020202020204" pitchFamily="34" charset="0"/>
            </a:endParaRPr>
          </a:p>
        </p:txBody>
      </p:sp>
      <p:sp>
        <p:nvSpPr>
          <p:cNvPr id="73744" name="Rectangle 18">
            <a:extLst>
              <a:ext uri="{FF2B5EF4-FFF2-40B4-BE49-F238E27FC236}">
                <a16:creationId xmlns:a16="http://schemas.microsoft.com/office/drawing/2014/main" id="{675417A9-939D-4868-8E26-86864DBD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685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 b="1">
                <a:latin typeface="Arial" panose="020B0604020202020204" pitchFamily="34" charset="0"/>
              </a:rPr>
              <a:t>0</a:t>
            </a:r>
            <a:endParaRPr lang="en-US" altLang="en-US" sz="3200" b="1">
              <a:latin typeface="Arial" panose="020B0604020202020204" pitchFamily="34" charset="0"/>
            </a:endParaRPr>
          </a:p>
        </p:txBody>
      </p:sp>
      <p:sp>
        <p:nvSpPr>
          <p:cNvPr id="73745" name="Rectangle 19">
            <a:extLst>
              <a:ext uri="{FF2B5EF4-FFF2-40B4-BE49-F238E27FC236}">
                <a16:creationId xmlns:a16="http://schemas.microsoft.com/office/drawing/2014/main" id="{1BEB81BA-D8EF-48E3-8F18-C2BBE537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529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3200" b="1">
                <a:latin typeface="Arial" panose="020B0604020202020204" pitchFamily="34" charset="0"/>
              </a:rPr>
              <a:t>0</a:t>
            </a:r>
            <a:endParaRPr lang="en-US" altLang="en-US" sz="3200" b="1">
              <a:latin typeface="Arial" panose="020B0604020202020204" pitchFamily="34" charset="0"/>
            </a:endParaRPr>
          </a:p>
        </p:txBody>
      </p:sp>
      <p:sp>
        <p:nvSpPr>
          <p:cNvPr id="73746" name="Rectangle 20">
            <a:extLst>
              <a:ext uri="{FF2B5EF4-FFF2-40B4-BE49-F238E27FC236}">
                <a16:creationId xmlns:a16="http://schemas.microsoft.com/office/drawing/2014/main" id="{6484D947-B2AF-4A2D-837C-CF2F7636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1371600" cy="9302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47" name="Rectangle 21">
            <a:extLst>
              <a:ext uri="{FF2B5EF4-FFF2-40B4-BE49-F238E27FC236}">
                <a16:creationId xmlns:a16="http://schemas.microsoft.com/office/drawing/2014/main" id="{1138C236-4686-4CFC-82DE-F70A0CCC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1524000" cy="9302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48" name="Text Box 22">
            <a:extLst>
              <a:ext uri="{FF2B5EF4-FFF2-40B4-BE49-F238E27FC236}">
                <a16:creationId xmlns:a16="http://schemas.microsoft.com/office/drawing/2014/main" id="{7F3F3847-B3FE-41A2-86BD-19F43780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52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60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17077252-E88D-4D4B-AEB8-DB899428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30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212FCA6F-272D-40C2-8832-1D4A467A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F07BA3D0-03C5-43B2-8ABA-5488B9E2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80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52" name="Text Box 26">
            <a:extLst>
              <a:ext uri="{FF2B5EF4-FFF2-40B4-BE49-F238E27FC236}">
                <a16:creationId xmlns:a16="http://schemas.microsoft.com/office/drawing/2014/main" id="{F3339342-325C-4FF5-9CB6-BC63E92F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38600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80+20 = 100 cases in the dataset were class 0 (non-edge)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53" name="Text Box 27">
            <a:extLst>
              <a:ext uri="{FF2B5EF4-FFF2-40B4-BE49-F238E27FC236}">
                <a16:creationId xmlns:a16="http://schemas.microsoft.com/office/drawing/2014/main" id="{B226F3EA-2537-497A-A089-F09F0E19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281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60+30 = 90 cases in the dataset were class 1 (edge)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3754" name="Rectangle 28">
            <a:extLst>
              <a:ext uri="{FF2B5EF4-FFF2-40B4-BE49-F238E27FC236}">
                <a16:creationId xmlns:a16="http://schemas.microsoft.com/office/drawing/2014/main" id="{707EAEE8-1F49-400D-87F2-8F22F870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18125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90+100 = 190 examples (pixels) in the data overall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66FA269-44AE-4265-8AC4-BE4D83659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The ROC space</a:t>
            </a:r>
          </a:p>
        </p:txBody>
      </p:sp>
      <p:sp>
        <p:nvSpPr>
          <p:cNvPr id="74755" name="Line 4">
            <a:extLst>
              <a:ext uri="{FF2B5EF4-FFF2-40B4-BE49-F238E27FC236}">
                <a16:creationId xmlns:a16="http://schemas.microsoft.com/office/drawing/2014/main" id="{AF9EBB90-E962-4EBA-A7CD-72D8821820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34473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Line 5">
            <a:extLst>
              <a:ext uri="{FF2B5EF4-FFF2-40B4-BE49-F238E27FC236}">
                <a16:creationId xmlns:a16="http://schemas.microsoft.com/office/drawing/2014/main" id="{4791B947-3C10-4762-B4E4-BDE58D04E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316538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Text Box 6">
            <a:extLst>
              <a:ext uri="{FF2B5EF4-FFF2-40B4-BE49-F238E27FC236}">
                <a16:creationId xmlns:a16="http://schemas.microsoft.com/office/drawing/2014/main" id="{1229A8A5-A5B0-45F6-865F-290C2DB84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68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1 - Specificity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74758" name="Text Box 7">
            <a:extLst>
              <a:ext uri="{FF2B5EF4-FFF2-40B4-BE49-F238E27FC236}">
                <a16:creationId xmlns:a16="http://schemas.microsoft.com/office/drawing/2014/main" id="{AE32A056-8A35-44EF-8804-3FB266780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05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Sensitivity</a:t>
            </a: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74759" name="Text Box 8">
            <a:extLst>
              <a:ext uri="{FF2B5EF4-FFF2-40B4-BE49-F238E27FC236}">
                <a16:creationId xmlns:a16="http://schemas.microsoft.com/office/drawing/2014/main" id="{ACDFA000-ADA5-496C-8022-13D01E45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78138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 i="1">
                <a:latin typeface="Arial" panose="020B0604020202020204" pitchFamily="34" charset="0"/>
              </a:rPr>
              <a:t>This is edge detector B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4760" name="Line 9">
            <a:extLst>
              <a:ext uri="{FF2B5EF4-FFF2-40B4-BE49-F238E27FC236}">
                <a16:creationId xmlns:a16="http://schemas.microsoft.com/office/drawing/2014/main" id="{BB302858-BAFA-4BDC-921F-6D5BE6DAD1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106738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Text Box 10">
            <a:extLst>
              <a:ext uri="{FF2B5EF4-FFF2-40B4-BE49-F238E27FC236}">
                <a16:creationId xmlns:a16="http://schemas.microsoft.com/office/drawing/2014/main" id="{70F1B136-9EF9-4EF9-B6A4-6FBA8C81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16138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 i="1">
                <a:latin typeface="Arial" panose="020B0604020202020204" pitchFamily="34" charset="0"/>
              </a:rPr>
              <a:t>This is edge detector A</a:t>
            </a:r>
            <a:endParaRPr lang="en-US" altLang="en-US" sz="1800" b="1" i="1">
              <a:latin typeface="Arial" panose="020B0604020202020204" pitchFamily="34" charset="0"/>
            </a:endParaRPr>
          </a:p>
        </p:txBody>
      </p:sp>
      <p:sp>
        <p:nvSpPr>
          <p:cNvPr id="74762" name="Line 11">
            <a:extLst>
              <a:ext uri="{FF2B5EF4-FFF2-40B4-BE49-F238E27FC236}">
                <a16:creationId xmlns:a16="http://schemas.microsoft.com/office/drawing/2014/main" id="{B06753CE-653F-4ED7-A758-63EE588D4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4971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2">
            <a:extLst>
              <a:ext uri="{FF2B5EF4-FFF2-40B4-BE49-F238E27FC236}">
                <a16:creationId xmlns:a16="http://schemas.microsoft.com/office/drawing/2014/main" id="{BC60289D-9262-4593-BE03-D914C1C546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801938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3">
            <a:extLst>
              <a:ext uri="{FF2B5EF4-FFF2-40B4-BE49-F238E27FC236}">
                <a16:creationId xmlns:a16="http://schemas.microsoft.com/office/drawing/2014/main" id="{2B26A97E-AB29-4AB3-850A-171E128A3E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106738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4">
            <a:extLst>
              <a:ext uri="{FF2B5EF4-FFF2-40B4-BE49-F238E27FC236}">
                <a16:creationId xmlns:a16="http://schemas.microsoft.com/office/drawing/2014/main" id="{DD891FBA-C2D3-4A23-B160-6797C66EC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591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5">
            <a:extLst>
              <a:ext uri="{FF2B5EF4-FFF2-40B4-BE49-F238E27FC236}">
                <a16:creationId xmlns:a16="http://schemas.microsoft.com/office/drawing/2014/main" id="{0B35330A-D0EE-4D54-863D-5F63AE561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1067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Rectangle 16">
            <a:extLst>
              <a:ext uri="{FF2B5EF4-FFF2-40B4-BE49-F238E27FC236}">
                <a16:creationId xmlns:a16="http://schemas.microsoft.com/office/drawing/2014/main" id="{6933842C-2CAC-4CF6-B508-1DE05250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145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i="1">
                <a:latin typeface="Arial" panose="020B0604020202020204" pitchFamily="34" charset="0"/>
              </a:rPr>
              <a:t>1.0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4768" name="Rectangle 17">
            <a:extLst>
              <a:ext uri="{FF2B5EF4-FFF2-40B4-BE49-F238E27FC236}">
                <a16:creationId xmlns:a16="http://schemas.microsoft.com/office/drawing/2014/main" id="{1FBC495C-808C-4239-BF0B-86EE9D00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2923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i="1">
                <a:latin typeface="Arial" panose="020B0604020202020204" pitchFamily="34" charset="0"/>
              </a:rPr>
              <a:t>0.0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4769" name="Rectangle 18">
            <a:extLst>
              <a:ext uri="{FF2B5EF4-FFF2-40B4-BE49-F238E27FC236}">
                <a16:creationId xmlns:a16="http://schemas.microsoft.com/office/drawing/2014/main" id="{E12B826E-EE31-4CE0-85CD-00FFADFF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2923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i="1">
                <a:latin typeface="Arial" panose="020B0604020202020204" pitchFamily="34" charset="0"/>
              </a:rPr>
              <a:t>1.0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4770" name="Line 19">
            <a:extLst>
              <a:ext uri="{FF2B5EF4-FFF2-40B4-BE49-F238E27FC236}">
                <a16:creationId xmlns:a16="http://schemas.microsoft.com/office/drawing/2014/main" id="{383B1F71-9C2E-409E-906C-D6E9F9817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715000"/>
            <a:ext cx="1524000" cy="1968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Text Box 20">
            <a:extLst>
              <a:ext uri="{FF2B5EF4-FFF2-40B4-BE49-F238E27FC236}">
                <a16:creationId xmlns:a16="http://schemas.microsoft.com/office/drawing/2014/main" id="{16EDEBA1-54FA-4D30-B25E-260C167EC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Note</a:t>
            </a: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87E25C-FDF9-41CB-9754-382BCAE0F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The ROC Curve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6F5F0EEE-3AC5-432F-BDBF-BD06FE9A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84325"/>
            <a:ext cx="8458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Draw a ‘convex hull’ around many points: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5780" name="Line 5">
            <a:extLst>
              <a:ext uri="{FF2B5EF4-FFF2-40B4-BE49-F238E27FC236}">
                <a16:creationId xmlns:a16="http://schemas.microsoft.com/office/drawing/2014/main" id="{B0DA72B8-8A3D-4617-AB3E-DE501BE259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249872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Line 6">
            <a:extLst>
              <a:ext uri="{FF2B5EF4-FFF2-40B4-BE49-F238E27FC236}">
                <a16:creationId xmlns:a16="http://schemas.microsoft.com/office/drawing/2014/main" id="{C27F3269-41D8-45E2-803C-D22E83C3F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705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Text Box 7">
            <a:extLst>
              <a:ext uri="{FF2B5EF4-FFF2-40B4-BE49-F238E27FC236}">
                <a16:creationId xmlns:a16="http://schemas.microsoft.com/office/drawing/2014/main" id="{6D0EF77D-7251-4341-8F16-CDEFC903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62292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1 - Specificity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75783" name="Text Box 8">
            <a:extLst>
              <a:ext uri="{FF2B5EF4-FFF2-40B4-BE49-F238E27FC236}">
                <a16:creationId xmlns:a16="http://schemas.microsoft.com/office/drawing/2014/main" id="{E4B9CDBE-E8CF-41CE-AD50-9A94F3C9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893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Sensitivity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75784" name="Line 9">
            <a:extLst>
              <a:ext uri="{FF2B5EF4-FFF2-40B4-BE49-F238E27FC236}">
                <a16:creationId xmlns:a16="http://schemas.microsoft.com/office/drawing/2014/main" id="{5FC4FD34-190C-47BD-AB07-F8948401E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870325"/>
            <a:ext cx="304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10">
            <a:extLst>
              <a:ext uri="{FF2B5EF4-FFF2-40B4-BE49-F238E27FC236}">
                <a16:creationId xmlns:a16="http://schemas.microsoft.com/office/drawing/2014/main" id="{42AF5706-36D2-4810-B661-1A8FAF2E0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108325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11">
            <a:extLst>
              <a:ext uri="{FF2B5EF4-FFF2-40B4-BE49-F238E27FC236}">
                <a16:creationId xmlns:a16="http://schemas.microsoft.com/office/drawing/2014/main" id="{304B67A0-A19D-4B83-8807-6FF6BEA3E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55925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Line 12">
            <a:extLst>
              <a:ext uri="{FF2B5EF4-FFF2-40B4-BE49-F238E27FC236}">
                <a16:creationId xmlns:a16="http://schemas.microsoft.com/office/drawing/2014/main" id="{BE7F1416-A3DA-408D-AF1A-562965F40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51125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Line 13">
            <a:extLst>
              <a:ext uri="{FF2B5EF4-FFF2-40B4-BE49-F238E27FC236}">
                <a16:creationId xmlns:a16="http://schemas.microsoft.com/office/drawing/2014/main" id="{B003CD84-118B-4A86-A4DE-BE2C4FF74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574925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14">
            <a:extLst>
              <a:ext uri="{FF2B5EF4-FFF2-40B4-BE49-F238E27FC236}">
                <a16:creationId xmlns:a16="http://schemas.microsoft.com/office/drawing/2014/main" id="{C647F294-BF44-420A-BBC9-D218F0C93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498725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5">
            <a:extLst>
              <a:ext uri="{FF2B5EF4-FFF2-40B4-BE49-F238E27FC236}">
                <a16:creationId xmlns:a16="http://schemas.microsoft.com/office/drawing/2014/main" id="{987727D1-DA57-4EA7-93DE-B0515C722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727325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16">
            <a:extLst>
              <a:ext uri="{FF2B5EF4-FFF2-40B4-BE49-F238E27FC236}">
                <a16:creationId xmlns:a16="http://schemas.microsoft.com/office/drawing/2014/main" id="{76AD0198-13FF-4178-BB86-24049D995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41312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17">
            <a:extLst>
              <a:ext uri="{FF2B5EF4-FFF2-40B4-BE49-F238E27FC236}">
                <a16:creationId xmlns:a16="http://schemas.microsoft.com/office/drawing/2014/main" id="{F363CFF5-632D-4862-8FF9-3A0195557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3692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Line 18">
            <a:extLst>
              <a:ext uri="{FF2B5EF4-FFF2-40B4-BE49-F238E27FC236}">
                <a16:creationId xmlns:a16="http://schemas.microsoft.com/office/drawing/2014/main" id="{94E040B5-F0D2-4E25-BCAE-B2CD71778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9412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9">
            <a:extLst>
              <a:ext uri="{FF2B5EF4-FFF2-40B4-BE49-F238E27FC236}">
                <a16:creationId xmlns:a16="http://schemas.microsoft.com/office/drawing/2014/main" id="{5EB2074A-6D3B-4BB1-9551-3DC3A12A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65525"/>
            <a:ext cx="2209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This point is not on the convex hull.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5795" name="Line 20">
            <a:extLst>
              <a:ext uri="{FF2B5EF4-FFF2-40B4-BE49-F238E27FC236}">
                <a16:creationId xmlns:a16="http://schemas.microsoft.com/office/drawing/2014/main" id="{94D30314-95AD-45AE-8C94-3D5A86B30E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41312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Line 21">
            <a:extLst>
              <a:ext uri="{FF2B5EF4-FFF2-40B4-BE49-F238E27FC236}">
                <a16:creationId xmlns:a16="http://schemas.microsoft.com/office/drawing/2014/main" id="{C227CF9A-AD1D-40C0-9DBC-BBE98C74F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6532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Text Box 22">
            <a:extLst>
              <a:ext uri="{FF2B5EF4-FFF2-40B4-BE49-F238E27FC236}">
                <a16:creationId xmlns:a16="http://schemas.microsoft.com/office/drawing/2014/main" id="{9E8E5FC8-1B1C-4724-8263-785E12EA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84725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442AD03-0BCA-47CC-8760-1F134C9E3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ROC Analysis</a:t>
            </a:r>
          </a:p>
        </p:txBody>
      </p:sp>
      <p:sp>
        <p:nvSpPr>
          <p:cNvPr id="76803" name="Line 6">
            <a:extLst>
              <a:ext uri="{FF2B5EF4-FFF2-40B4-BE49-F238E27FC236}">
                <a16:creationId xmlns:a16="http://schemas.microsoft.com/office/drawing/2014/main" id="{61EB6561-1BAE-4AEF-8806-D498E884A8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1676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Line 7">
            <a:extLst>
              <a:ext uri="{FF2B5EF4-FFF2-40B4-BE49-F238E27FC236}">
                <a16:creationId xmlns:a16="http://schemas.microsoft.com/office/drawing/2014/main" id="{0E4BDA7A-9750-45B8-AC0F-B80092D57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648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8">
            <a:extLst>
              <a:ext uri="{FF2B5EF4-FFF2-40B4-BE49-F238E27FC236}">
                <a16:creationId xmlns:a16="http://schemas.microsoft.com/office/drawing/2014/main" id="{5CCF366F-130E-4928-B80F-428C30A24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1 - specificity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6806" name="Text Box 9">
            <a:extLst>
              <a:ext uri="{FF2B5EF4-FFF2-40B4-BE49-F238E27FC236}">
                <a16:creationId xmlns:a16="http://schemas.microsoft.com/office/drawing/2014/main" id="{F70FC50D-08F0-4B49-8A43-97B17BEA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sensitivity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6807" name="Line 10">
            <a:extLst>
              <a:ext uri="{FF2B5EF4-FFF2-40B4-BE49-F238E27FC236}">
                <a16:creationId xmlns:a16="http://schemas.microsoft.com/office/drawing/2014/main" id="{CC8A1E96-A8CF-4BC0-8480-FB73862A7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438400"/>
            <a:ext cx="2286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11">
            <a:extLst>
              <a:ext uri="{FF2B5EF4-FFF2-40B4-BE49-F238E27FC236}">
                <a16:creationId xmlns:a16="http://schemas.microsoft.com/office/drawing/2014/main" id="{12EB3D84-A793-47BB-98BF-A643C3DD2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12">
            <a:extLst>
              <a:ext uri="{FF2B5EF4-FFF2-40B4-BE49-F238E27FC236}">
                <a16:creationId xmlns:a16="http://schemas.microsoft.com/office/drawing/2014/main" id="{ECAC2DCE-3812-46B3-8A6B-BDC3BC4BA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9050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3">
            <a:extLst>
              <a:ext uri="{FF2B5EF4-FFF2-40B4-BE49-F238E27FC236}">
                <a16:creationId xmlns:a16="http://schemas.microsoft.com/office/drawing/2014/main" id="{2B4358A0-505A-4706-9367-7BEE6AEDD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764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4">
            <a:extLst>
              <a:ext uri="{FF2B5EF4-FFF2-40B4-BE49-F238E27FC236}">
                <a16:creationId xmlns:a16="http://schemas.microsoft.com/office/drawing/2014/main" id="{4236BE6A-941B-453C-B410-FBD77D105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67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5">
            <a:extLst>
              <a:ext uri="{FF2B5EF4-FFF2-40B4-BE49-F238E27FC236}">
                <a16:creationId xmlns:a16="http://schemas.microsoft.com/office/drawing/2014/main" id="{BDA5A1BF-EA80-43DD-836B-FBCECD798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752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Text Box 16">
            <a:extLst>
              <a:ext uri="{FF2B5EF4-FFF2-40B4-BE49-F238E27FC236}">
                <a16:creationId xmlns:a16="http://schemas.microsoft.com/office/drawing/2014/main" id="{6F7EFE5E-EB21-417D-863B-B0ACBD76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76814" name="Line 17">
            <a:extLst>
              <a:ext uri="{FF2B5EF4-FFF2-40B4-BE49-F238E27FC236}">
                <a16:creationId xmlns:a16="http://schemas.microsoft.com/office/drawing/2014/main" id="{542DCEBA-8DCE-4566-AB9D-5643EFE62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676400"/>
            <a:ext cx="320040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8">
            <a:extLst>
              <a:ext uri="{FF2B5EF4-FFF2-40B4-BE49-F238E27FC236}">
                <a16:creationId xmlns:a16="http://schemas.microsoft.com/office/drawing/2014/main" id="{D334E002-B71B-410E-88CC-E2EABC39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3276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All the optimal detectors lie on the convex hull.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Which of these is best depends on the ratio of edges to non-edges, and  the different cost of misclassification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Any detector on this side can lead to a better detector by flipping its output.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6816" name="Line 19">
            <a:extLst>
              <a:ext uri="{FF2B5EF4-FFF2-40B4-BE49-F238E27FC236}">
                <a16:creationId xmlns:a16="http://schemas.microsoft.com/office/drawing/2014/main" id="{93A87C70-F64E-4336-A2EB-A3372B5820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7" name="Rectangle 20">
            <a:extLst>
              <a:ext uri="{FF2B5EF4-FFF2-40B4-BE49-F238E27FC236}">
                <a16:creationId xmlns:a16="http://schemas.microsoft.com/office/drawing/2014/main" id="{0F884CDB-BD6E-4052-AEDC-431A0EDE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8077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 b="1" u="sng">
                <a:latin typeface="Arial" panose="020B0604020202020204" pitchFamily="34" charset="0"/>
              </a:rPr>
              <a:t>Take-home point :</a:t>
            </a:r>
            <a:r>
              <a:rPr lang="en-GB" altLang="en-US" sz="1800">
                <a:latin typeface="Arial" panose="020B0604020202020204" pitchFamily="34" charset="0"/>
              </a:rPr>
              <a:t> You should always quote sensitivity and specificity for your algorithm, if possible plotting an ROC graph.  Remember also though, </a:t>
            </a:r>
            <a:r>
              <a:rPr lang="en-GB" altLang="en-US" sz="1800" u="sng">
                <a:latin typeface="Arial" panose="020B0604020202020204" pitchFamily="34" charset="0"/>
              </a:rPr>
              <a:t>any</a:t>
            </a:r>
            <a:r>
              <a:rPr lang="en-GB" altLang="en-US" sz="1800">
                <a:latin typeface="Arial" panose="020B0604020202020204" pitchFamily="34" charset="0"/>
              </a:rPr>
              <a:t> statistic you quote should be an average over a suitable range of tests for your algorithm.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6818" name="Line 21">
            <a:extLst>
              <a:ext uri="{FF2B5EF4-FFF2-40B4-BE49-F238E27FC236}">
                <a16:creationId xmlns:a16="http://schemas.microsoft.com/office/drawing/2014/main" id="{E1FECC41-6F92-41A3-9EB5-8D5E7D827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79412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9969D7B-086C-4161-9AC6-12FEFE074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Holdout estimation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A0E9B92-9BC8-4853-83FD-DD04DFFE2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 to do if the amount of data is limited?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i="1"/>
              <a:t>holdout</a:t>
            </a:r>
            <a:r>
              <a:rPr lang="en-US" altLang="en-US" sz="2800"/>
              <a:t> method reserves a certain amount for testing and uses the remainder for training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Usually: one third for testing, the rest for training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B17A5E7-C1A1-4CAA-B49C-92096475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Holdout estimation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DA5F58A-92AB-497D-A0A4-B1224BD0E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Problem: the samples might not be representative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class might be missing in the test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Advanced version uses </a:t>
            </a:r>
            <a:r>
              <a:rPr lang="en-US" altLang="en-US" sz="2800" i="1"/>
              <a:t>stratification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Ensures that each class is represented with approximately equal proportions in both subsets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14361C0-EB72-4716-92CF-513F17F12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Cross-validation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A5AE0CF-92AF-417A-904E-22AD583E7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Cross-validation</a:t>
            </a:r>
            <a:r>
              <a:rPr lang="en-US" altLang="en-US" sz="2800"/>
              <a:t> avoids overlapping test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First step: split data into </a:t>
            </a:r>
            <a:r>
              <a:rPr lang="en-US" altLang="en-US" sz="2400" i="1"/>
              <a:t>k</a:t>
            </a:r>
            <a:r>
              <a:rPr lang="en-US" altLang="en-US" sz="2400"/>
              <a:t> subsets of equal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Second step: use each subset in turn for testing, the remainder for training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Called </a:t>
            </a:r>
            <a:r>
              <a:rPr lang="en-US" altLang="en-US" sz="2800" i="1"/>
              <a:t>k-fold cross-validation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17FE17A-273C-4421-94DB-AF92923A7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Cross-validation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C4C0F44-A897-407E-A048-52D00151C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Often the subsets are stratified before the cross-validation is performed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error estimates are averaged to yield an overall error estimate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D9A117-60BA-4D8C-8357-E853574FD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Tasks-Applications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3301C2-0CBA-4976-89B9-9B535A009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Spam Classification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/>
              <a:t>Given an email, predict whether it is spam or not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 dirty="0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Medical Diagnosis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/>
              <a:t>Given a list of symptoms, predict whether a patient has disease X or not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 dirty="0"/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Weather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 dirty="0"/>
              <a:t>Based on temperature, humidity,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… predict if it will rain tomorrow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0635AF1-345C-4FD4-9703-D230E447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More on cross-validation</a:t>
            </a:r>
          </a:p>
        </p:txBody>
      </p:sp>
      <p:sp>
        <p:nvSpPr>
          <p:cNvPr id="1317891" name="Rectangle 3">
            <a:extLst>
              <a:ext uri="{FF2B5EF4-FFF2-40B4-BE49-F238E27FC236}">
                <a16:creationId xmlns:a16="http://schemas.microsoft.com/office/drawing/2014/main" id="{FE084DE6-842F-4718-87E9-0306C43A7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69620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dirty="0"/>
              <a:t>Standard method for evaluation: stratified ten-fold cross-validation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dirty="0"/>
              <a:t>Why ten?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dirty="0"/>
              <a:t>Empirical evidence supports this as a good choice to get an accurate estimate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dirty="0"/>
              <a:t>There is also some theoretical evidence for this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dirty="0"/>
              <a:t>Stratification reduces the estimate’s variance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dirty="0"/>
              <a:t>Even better: repeated stratified cross-validation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dirty="0"/>
              <a:t>E.g. ten-fold cross-validation is repeated ten times and results are averaged (reduces the variance)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7D7F14F-CA8E-4D64-8BCA-5C3ED0E27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Leave-One-Out cross-validation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B893399-F527-4E91-A182-4CE74AC9E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Leave-One-Out:</a:t>
            </a:r>
            <a:br>
              <a:rPr lang="en-US" altLang="en-US" sz="2800"/>
            </a:br>
            <a:r>
              <a:rPr lang="en-US" altLang="en-US" sz="2800"/>
              <a:t>a particular form of cross-validation: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Set number of folds to number of training instances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I.e., for </a:t>
            </a:r>
            <a:r>
              <a:rPr lang="en-US" altLang="en-US" sz="2400" i="1"/>
              <a:t>n</a:t>
            </a:r>
            <a:r>
              <a:rPr lang="en-US" altLang="en-US" sz="2400"/>
              <a:t> training instances, build classifier </a:t>
            </a:r>
            <a:r>
              <a:rPr lang="en-US" altLang="en-US" sz="2400" i="1"/>
              <a:t>n</a:t>
            </a:r>
            <a:r>
              <a:rPr lang="en-US" altLang="en-US" sz="2400"/>
              <a:t> times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Makes best use of the data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Involves no random subsampling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Very computationally expensive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400"/>
              <a:t>(exception: NN)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F3755A2-4ECB-4588-9640-E6A07B6F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Leave-One-Out-CV and stratification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5F5F4C3-D547-43EF-BEEA-9B3A64BBC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 sz="2800"/>
              <a:t>Disadvantage of Leave-One-Out-CV: stratification is not possible</a:t>
            </a:r>
          </a:p>
          <a:p>
            <a:pPr lvl="1" eaLnBrk="1" hangingPunct="1"/>
            <a:r>
              <a:rPr lang="en-US" altLang="en-US" sz="2400"/>
              <a:t>It </a:t>
            </a:r>
            <a:r>
              <a:rPr lang="en-US" altLang="en-US" sz="2400" i="1"/>
              <a:t>guarantees</a:t>
            </a:r>
            <a:r>
              <a:rPr lang="en-US" altLang="en-US" sz="2400"/>
              <a:t> a non-stratified sample because there is only one instance in the test set!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C4F576-D24B-4999-A6BF-825AA8E30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EB5E52D-9BA1-4965-B2D8-8EAE9E34E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endParaRPr lang="en-IN" altLang="en-US">
              <a:ln>
                <a:noFill/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6A97-BF87-4585-AFEF-77A059BF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Given a Hypothesis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H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 and evidence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E, 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Bayes’ Theorem states that the relationship between the probability of Hypothesis before getting the evidence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P(H) 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and the probability of the hypothesis after getting the evidence </a:t>
            </a:r>
            <a:r>
              <a:rPr lang="en-US" b="1" dirty="0">
                <a:solidFill>
                  <a:srgbClr val="4A4A4A"/>
                </a:solidFill>
                <a:latin typeface="Open Sans" panose="020B0606030504020204" pitchFamily="34" charset="0"/>
              </a:rPr>
              <a:t>P(H|E) 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is :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br>
              <a:rPr lang="en-US" dirty="0"/>
            </a:br>
            <a:endParaRPr lang="en-IN" dirty="0"/>
          </a:p>
        </p:txBody>
      </p:sp>
      <p:pic>
        <p:nvPicPr>
          <p:cNvPr id="14340" name="Picture 2" descr="Bayes Theorem- Naive Bayes Tutorial - Edureka">
            <a:extLst>
              <a:ext uri="{FF2B5EF4-FFF2-40B4-BE49-F238E27FC236}">
                <a16:creationId xmlns:a16="http://schemas.microsoft.com/office/drawing/2014/main" id="{211AAF1C-0C42-44C0-98A8-3B7EB83D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41913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6ED4C5-CCEC-449D-9E5D-9BEF8D3C5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endParaRPr lang="en-IN" altLang="en-US">
              <a:ln>
                <a:noFill/>
              </a:ln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A837353-06E3-43D5-A4E6-DC612DD5D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This relates the probability of the hypothesis before getting the evidence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P(H)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, to the probability of the hypothesis after getting the evidence,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P(H|E)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. </a:t>
            </a:r>
          </a:p>
          <a:p>
            <a:pPr algn="just" eaLnBrk="1" hangingPunct="1"/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P(H) 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is called the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prior probability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, while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P(H|E)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 is called the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posterior probability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. The factor that relates the two,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P(H|E) / P(E)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, is called the </a:t>
            </a:r>
            <a:r>
              <a:rPr lang="en-US" altLang="en-US" b="1">
                <a:solidFill>
                  <a:srgbClr val="4A4A4A"/>
                </a:solidFill>
                <a:latin typeface="Open Sans" panose="020B0606030504020204" pitchFamily="34" charset="0"/>
              </a:rPr>
              <a:t>likelihood ratio</a:t>
            </a:r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3">
            <a:extLst>
              <a:ext uri="{FF2B5EF4-FFF2-40B4-BE49-F238E27FC236}">
                <a16:creationId xmlns:a16="http://schemas.microsoft.com/office/drawing/2014/main" id="{459CC048-0A72-40C3-B17C-477B03E54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38600" y="381000"/>
            <a:ext cx="4648200" cy="5618163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4A4A4A"/>
                </a:solidFill>
                <a:latin typeface="Open Sans" panose="020B0606030504020204" pitchFamily="34" charset="0"/>
              </a:rPr>
              <a:t>Data, which comprises of the Day, Outlook, Humidity, Wind Conditions and the final column being Play, which we have to predict.</a:t>
            </a:r>
            <a:endParaRPr lang="en-IN" altLang="en-US"/>
          </a:p>
        </p:txBody>
      </p:sp>
      <p:pic>
        <p:nvPicPr>
          <p:cNvPr id="16387" name="Picture 4" descr="Table-Naive-Bayes-Tutorial">
            <a:extLst>
              <a:ext uri="{FF2B5EF4-FFF2-40B4-BE49-F238E27FC236}">
                <a16:creationId xmlns:a16="http://schemas.microsoft.com/office/drawing/2014/main" id="{8CF7FF5A-3C04-4E61-AED1-B6F879D1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838"/>
            <a:ext cx="2971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Frequency-Table-Naive-Bayes-Tutorial">
            <a:extLst>
              <a:ext uri="{FF2B5EF4-FFF2-40B4-BE49-F238E27FC236}">
                <a16:creationId xmlns:a16="http://schemas.microsoft.com/office/drawing/2014/main" id="{B7C091CE-96BF-4ED6-8017-EA92A2B84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38" y="1684338"/>
            <a:ext cx="4017962" cy="4945062"/>
          </a:xfrm>
          <a:noFill/>
        </p:spPr>
      </p:pic>
      <p:sp>
        <p:nvSpPr>
          <p:cNvPr id="17411" name="TextBox 9">
            <a:extLst>
              <a:ext uri="{FF2B5EF4-FFF2-40B4-BE49-F238E27FC236}">
                <a16:creationId xmlns:a16="http://schemas.microsoft.com/office/drawing/2014/main" id="{C34A4920-EB69-467D-AF08-1BE739FB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457200"/>
            <a:ext cx="71421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4A4A4A"/>
                </a:solidFill>
                <a:latin typeface="Open Sans" panose="020B0606030504020204" pitchFamily="34" charset="0"/>
              </a:rPr>
              <a:t>create a </a:t>
            </a:r>
            <a:r>
              <a:rPr lang="en-US" altLang="en-US" sz="2400" b="1">
                <a:solidFill>
                  <a:srgbClr val="4A4A4A"/>
                </a:solidFill>
                <a:latin typeface="Open Sans" panose="020B0606030504020204" pitchFamily="34" charset="0"/>
              </a:rPr>
              <a:t>frequency</a:t>
            </a:r>
            <a:r>
              <a:rPr lang="en-US" altLang="en-US" sz="2400">
                <a:solidFill>
                  <a:srgbClr val="4A4A4A"/>
                </a:solidFill>
                <a:latin typeface="Open Sans" panose="020B0606030504020204" pitchFamily="34" charset="0"/>
              </a:rPr>
              <a:t> table using each attribute of the dataset.</a:t>
            </a:r>
            <a:endParaRPr lang="en-IN" altLang="en-US" sz="2400"/>
          </a:p>
        </p:txBody>
      </p:sp>
      <p:pic>
        <p:nvPicPr>
          <p:cNvPr id="17412" name="Picture 4" descr="Table-Naive-Bayes-Tutorial">
            <a:extLst>
              <a:ext uri="{FF2B5EF4-FFF2-40B4-BE49-F238E27FC236}">
                <a16:creationId xmlns:a16="http://schemas.microsoft.com/office/drawing/2014/main" id="{56335234-7300-4BF4-B9AD-0AF7B759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971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1833</TotalTime>
  <Words>2202</Words>
  <Application>Microsoft Office PowerPoint</Application>
  <PresentationFormat>On-screen Show (4:3)</PresentationFormat>
  <Paragraphs>346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新細明體</vt:lpstr>
      <vt:lpstr>Arial</vt:lpstr>
      <vt:lpstr>Calibri</vt:lpstr>
      <vt:lpstr>Corbel</vt:lpstr>
      <vt:lpstr>Open Sans</vt:lpstr>
      <vt:lpstr>Symbol</vt:lpstr>
      <vt:lpstr>Wingdings</vt:lpstr>
      <vt:lpstr>Parallax</vt:lpstr>
      <vt:lpstr>Naïve Bayes Classification</vt:lpstr>
      <vt:lpstr>Naïve Bayes Classification</vt:lpstr>
      <vt:lpstr>Naïve Bayes Classification</vt:lpstr>
      <vt:lpstr>Naïve Bayes Classification</vt:lpstr>
      <vt:lpstr>Tasks-Applications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Bayesian Classification</vt:lpstr>
      <vt:lpstr>Another Application</vt:lpstr>
      <vt:lpstr>The Bayes Classifier</vt:lpstr>
      <vt:lpstr>The Bayes Classifier</vt:lpstr>
      <vt:lpstr>The Bayes Classifier</vt:lpstr>
      <vt:lpstr>Model Parameters</vt:lpstr>
      <vt:lpstr>Model Parameters</vt:lpstr>
      <vt:lpstr>The Naïve Bayes Model</vt:lpstr>
      <vt:lpstr>Why is this useful?</vt:lpstr>
      <vt:lpstr>Naïve Bayes Training</vt:lpstr>
      <vt:lpstr>Naïve Bayes Training</vt:lpstr>
      <vt:lpstr>Naïve Bayes Training</vt:lpstr>
      <vt:lpstr>Naïve Bayes Training</vt:lpstr>
      <vt:lpstr>Naïve Bayes Classification</vt:lpstr>
      <vt:lpstr>The Naive Bayes Classifier for Data Sets with Numerical Attribute Values</vt:lpstr>
      <vt:lpstr>Outputting Probabilities</vt:lpstr>
      <vt:lpstr>Performance on a Test Set</vt:lpstr>
      <vt:lpstr>Naïve Bayes Assumption</vt:lpstr>
      <vt:lpstr>Recovering the Probabilities</vt:lpstr>
      <vt:lpstr>Recap</vt:lpstr>
      <vt:lpstr>Conclusions</vt:lpstr>
      <vt:lpstr>PowerPoint Presentation</vt:lpstr>
      <vt:lpstr>PowerPoint Presentation</vt:lpstr>
      <vt:lpstr>Types of errors</vt:lpstr>
      <vt:lpstr>Types of errors</vt:lpstr>
      <vt:lpstr>PowerPoint Presentation</vt:lpstr>
      <vt:lpstr>Sensitivity and Specificity</vt:lpstr>
      <vt:lpstr>PowerPoint Presentation</vt:lpstr>
      <vt:lpstr>The ROC space</vt:lpstr>
      <vt:lpstr>The ROC Curve</vt:lpstr>
      <vt:lpstr>ROC Analysis</vt:lpstr>
      <vt:lpstr>Holdout estimation</vt:lpstr>
      <vt:lpstr>Holdout estimation</vt:lpstr>
      <vt:lpstr>Cross-validation</vt:lpstr>
      <vt:lpstr>Cross-validation</vt:lpstr>
      <vt:lpstr>More on cross-validation</vt:lpstr>
      <vt:lpstr>Leave-One-Out cross-validation</vt:lpstr>
      <vt:lpstr>Leave-One-Out-CV and stratification</vt:lpstr>
      <vt:lpstr>Questions?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Classification</dc:title>
  <dc:creator>School of Computer Science</dc:creator>
  <cp:lastModifiedBy>Kshitij Darwhekar</cp:lastModifiedBy>
  <cp:revision>91</cp:revision>
  <cp:lastPrinted>2013-03-05T11:52:57Z</cp:lastPrinted>
  <dcterms:created xsi:type="dcterms:W3CDTF">2007-01-25T04:25:41Z</dcterms:created>
  <dcterms:modified xsi:type="dcterms:W3CDTF">2022-05-17T21:31:34Z</dcterms:modified>
</cp:coreProperties>
</file>