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notesSlides/notesSlide1.xml" ContentType="application/vnd.openxmlformats-officedocument.presentationml.notesSlide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notesSlides/notesSlide5.xml" ContentType="application/vnd.openxmlformats-officedocument.presentationml.notesSlide+xml"/>
  <Override PartName="/ppt/ink/ink27.xml" ContentType="application/inkml+xml"/>
  <Override PartName="/ppt/ink/ink28.xml" ContentType="application/inkml+xml"/>
  <Override PartName="/ppt/ink/ink29.xml" ContentType="application/inkml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51"/>
  </p:notesMasterIdLst>
  <p:sldIdLst>
    <p:sldId id="259" r:id="rId2"/>
    <p:sldId id="666" r:id="rId3"/>
    <p:sldId id="667" r:id="rId4"/>
    <p:sldId id="668" r:id="rId5"/>
    <p:sldId id="669" r:id="rId6"/>
    <p:sldId id="670" r:id="rId7"/>
    <p:sldId id="691" r:id="rId8"/>
    <p:sldId id="692" r:id="rId9"/>
    <p:sldId id="693" r:id="rId10"/>
    <p:sldId id="694" r:id="rId11"/>
    <p:sldId id="695" r:id="rId12"/>
    <p:sldId id="698" r:id="rId13"/>
    <p:sldId id="699" r:id="rId14"/>
    <p:sldId id="707" r:id="rId15"/>
    <p:sldId id="703" r:id="rId16"/>
    <p:sldId id="675" r:id="rId17"/>
    <p:sldId id="705" r:id="rId18"/>
    <p:sldId id="706" r:id="rId19"/>
    <p:sldId id="701" r:id="rId20"/>
    <p:sldId id="708" r:id="rId21"/>
    <p:sldId id="709" r:id="rId22"/>
    <p:sldId id="711" r:id="rId23"/>
    <p:sldId id="712" r:id="rId24"/>
    <p:sldId id="713" r:id="rId25"/>
    <p:sldId id="676" r:id="rId26"/>
    <p:sldId id="677" r:id="rId27"/>
    <p:sldId id="678" r:id="rId28"/>
    <p:sldId id="679" r:id="rId29"/>
    <p:sldId id="680" r:id="rId30"/>
    <p:sldId id="681" r:id="rId31"/>
    <p:sldId id="702" r:id="rId32"/>
    <p:sldId id="714" r:id="rId33"/>
    <p:sldId id="682" r:id="rId34"/>
    <p:sldId id="684" r:id="rId35"/>
    <p:sldId id="685" r:id="rId36"/>
    <p:sldId id="686" r:id="rId37"/>
    <p:sldId id="687" r:id="rId38"/>
    <p:sldId id="688" r:id="rId39"/>
    <p:sldId id="715" r:id="rId40"/>
    <p:sldId id="716" r:id="rId41"/>
    <p:sldId id="717" r:id="rId42"/>
    <p:sldId id="719" r:id="rId43"/>
    <p:sldId id="720" r:id="rId44"/>
    <p:sldId id="721" r:id="rId45"/>
    <p:sldId id="722" r:id="rId46"/>
    <p:sldId id="723" r:id="rId47"/>
    <p:sldId id="718" r:id="rId48"/>
    <p:sldId id="689" r:id="rId49"/>
    <p:sldId id="690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00B050"/>
    <a:srgbClr val="ED7D3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88" autoAdjust="0"/>
    <p:restoredTop sz="94395" autoAdjust="0"/>
  </p:normalViewPr>
  <p:slideViewPr>
    <p:cSldViewPr snapToGrid="0">
      <p:cViewPr varScale="1">
        <p:scale>
          <a:sx n="78" d="100"/>
          <a:sy n="78" d="100"/>
        </p:scale>
        <p:origin x="38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2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9T10:26:50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86 720 24575,'-1'137'-9387,"0"-46"9138,5 166 8795,4-148-7456,6 29-1090,17 333 0,-41-153 0,4-261 0,-2 0 0,-2-1 0,-28 87 0,23-102 0,2 0 0,2 1 0,1 1 0,3 0 0,1 0 0,0 58 0,7-55 0,-2-23 0,1 1 0,1-1 0,1 0 0,1 0 0,1 0 0,1 0 0,9 25 0,314 721 0,-229-559 0,212 333 0,-265-478 0,89 100 0,-95-126 0,3-2 0,1-3 0,48 30 0,-11-8 0,31 24 0,165 88 0,-218-138 0,0-3 0,2-2 0,1-3 0,1-3 0,70 12 0,-13-14 0,151 3 0,125-20 0,-168-3 0,1309 3 0,-1442-2 0,-1-5 0,-1-4 0,118-28 0,-184 32 0,1 1 0,0 2 0,0 1 0,0 1 0,0 2 0,1 0 0,-1 2 0,0 1 0,48 12 0,-27-1 0,224 58 0,-190-54 0,116 9 0,64-15-333,0-12-1,311-40 0,640-117-306,-681 111 2290,-4 44-1953,1139 147-1169,-1150-66 1472,111 14 0,3-49 0,39-64 2111,-480 12-2456,311-20 345,-312 23 0,-121 5 0,-1-2 0,0-3 0,109-23 0,-84 0 0,-1-3 0,-1-5 0,133-72 0,237-176 0,-170 62 0,-19-21 0,180-143 0,-324 295 0,71-56 0,-162 117 0,-1-2 0,-2-2 0,32-40 0,-57 62 0,-1-1 0,-1 0 0,0 0 0,-1 0 0,0-1 0,-1 0 0,-1 0 0,0 0 0,-1 0 0,0-1 0,0-26 0,-2-7 0,-2-1 0,-9-59 0,-56-250 0,-30 2 0,59 223 0,27 97 0,-104-357 0,-30 11 0,116 324 0,-2 3 0,-3 0 0,-2 2 0,-46-53 0,12 28 0,-133-116 0,-285-212 0,404 346 0,-158-85 0,-105-23 0,-5-3 0,3 1 0,272 140 0,-2 2 0,-138-28 0,85 35-168,-190-6-1,-138 23-285,330 5 419,-744 44-1411,-168 123 1147,7 59 134,455-85-760,-170 39 973,696-169-48,-776 160 0,-9-71 0,-127-100 1526,804-10-482,-185-36-1,68-16-1043,86 17 0,-316-108 0,386 110 0,-56-15 0,-125-45 0,5-3 0,231 86 0,-1 3 0,-105-11 0,23 18 0,-187 13 0,283 0 0,1 3 0,-78 20 0,-103 42 0,95-26 0,32-11 0,-53 16 0,-247 42 0,87-64 0,105-12 0,122 0 0,1 3 0,-92 30 0,103-23 0,-1-5 0,0-3 0,-92 7 0,-17-23-679,170-1-7,-7 1-6140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9T10:02:19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9T10:02:20.1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9T10:02:22.9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299 130 24575,'6'-5'0,"-1"1"0,0 1 0,1-1 0,0 1 0,0 0 0,12-4 0,9-6 0,56-23 0,-59 27 0,41-21 0,-65 29 0,1 1 0,-1 0 0,1 0 0,-1 0 0,1 0 0,-1 0 0,1 0 0,-1-1 0,0 1 0,1 0 0,-1 0 0,1-1 0,-1 1 0,0 0 0,1-1 0,-1 1 0,0 0 0,0-1 0,1 1 0,-1 0 0,0-1 0,0 1 0,1-1 0,-1 1 0,0 0 0,0-1 0,0 1 0,0-1 0,0 1 0,1-1 0,-1 0 0,-15 0 0,-28 7 0,41-6 0,-169 29 15,-129 26-1395,271-49-5446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9T10:02:25.3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1 259 24575,'4'0'0,"2"-5"0,10-1 0,10-5 0,16-4 0,14-6 0,2-2 0,1-3 0,-1-1 0,-5 3 0,-7 7 0,-12 1 0,-7 3 0,-7-1 0,1 2 0,3 4 0,-4-3 0,-5 2-8191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9T10:03:12.2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1 782 24575,'4'0'0,"0"-1"0,0 1 0,0-1 0,0 0 0,0-1 0,0 1 0,0-1 0,-1 0 0,1 0 0,-1 0 0,7-5 0,9-5 0,307-165 0,-1-7 0,-5 3 0,-133 82 0,-174 93 0,0-1 0,0-1 0,-1 1 0,-1-2 0,1 0 0,-1 0 0,-1-1 0,11-12 0,-21 22-42,1-1-1,-1 1 0,0-1 1,1 1-1,-1-1 0,0 1 1,1-1-1,-1 0 0,0 1 1,0-1-1,1 0 0,-1 1 1,0-1-1,0 0 0,0 1 1,0-1-1,0 0 0,0 1 1,0-1-1,0 0 0,0 1 1,0-1-1,0 0 0,-1 1 1,1-1-1,0 1 0,0-1 1,-1 0-1,1 1 0,0-1 1,-1 0-1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9T10:03:13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9T10:03:14.9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1191 0 24575,'-5'1'0,"1"1"0,-1-1 0,1 1 0,0 0 0,-1 0 0,1 0 0,0 1 0,0-1 0,0 1 0,1 0 0,-1 0 0,-4 5 0,-12 8 0,-234 154 0,-260 198 0,326-221 133,50-41-1631,119-90-5328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9T10:06:53.2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1451 24575,'-2'221'0,"16"395"0,-10-573 0,1-1 0,2 1 0,2-1 0,2-1 0,21 54 0,-24-78 0,0 0 0,1-1 0,1 0 0,1-1 0,0 0 0,26 27 0,-30-37 0,1-1 0,-1 0 0,1-1 0,0 0 0,0 0 0,0 0 0,0-1 0,1 0 0,-1-1 0,14 1 0,4 2 0,209 22 0,-162-21 0,0 3 0,141 35 0,126 85 0,59 17 0,-320-123 0,0-4 0,1-3 0,0-3 0,93 0 0,-58-11 0,259-5 0,-87-32 0,-115 9 0,24-1 0,158-14 0,340 36 0,-380 9 0,244 13 0,-102 32 0,-211-23 0,-115-14 0,-60-3 0,1-4 0,108-7 0,-168 1 0,0 0 0,0-1 0,0-1 0,-1 0 0,1 0 0,-1-1 0,0 0 0,0-1 0,15-12 0,4-5 0,42-42 0,-44 35 0,-1 0 0,-1-2 0,33-56 0,-22 23 0,29-75 0,-42 82 0,-4-1 0,21-104 0,2-129 0,-31 143 0,-6-2 0,-24-259 0,18 400 0,-1-12 0,0 1 0,-1 0 0,-2 0 0,0 0 0,-8-20 0,-126-271 0,104 245 0,-3 3 0,-72-96 0,90 137 0,-1 1 0,-1 1 0,-1 1 0,-1 1 0,-1 1 0,-1 1 0,-45-23 0,-5 5 0,-123-40 0,-561-108 0,712 173 0,-102-21 0,-263-44 0,256 63 0,-197 10 0,183 4 0,-143 20 0,-1 24 0,217-30 0,-809 109 0,752-104 0,1 7 0,-273 86 0,172-28 0,168-60 0,-1-3 0,-141 18 0,139-29 0,0 5 0,-140 46 0,189-48 0,1 3 0,1 1 0,0 2 0,2 2 0,-53 41 0,81-54 0,1 0 0,0 0 0,1 0 0,0 1 0,1 0 0,0 1 0,1-1 0,0 1 0,-4 17 0,-2 0 0,-27 78 0,-14 35 0,28-86 0,14-29 0,-1-2 0,-17 28 0,-24 51 0,6-11 0,4-17-1365,25-41-5461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9T10:06:54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9T10:07:01.3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304 166 24575,'-1'8'0,"-1"0"0,0 1 0,0-1 0,-1 0 0,0-1 0,-1 1 0,1 0 0,-2-1 0,1 0 0,-1 0 0,-6 7 0,-2 6 0,-44 65 0,19-31 0,-46 89 0,66-107 0,10-24 0,2 1 0,0 0 0,0 0 0,1 0 0,1 0 0,0 1 0,1 0 0,-3 27 0,6 42 0,3 1 0,4-1 0,3 0 0,4-1 0,36 116 0,-23-104 0,-12-34 0,3-1 0,51 111 0,-35-96 0,31 98 0,-59-156 0,-2-6 0,0 0 0,1 0 0,1-1 0,-1 1 0,2-1 0,-1 0 0,1 0 0,1-1 0,0 0 0,0-1 0,15 12 0,8 2 0,1-2 0,38 18 0,6 4 0,6 7 0,143 111 0,-185-127 0,51 34 0,-83-61 0,1-1 0,-1-1 0,1 1 0,0-1 0,0-1 0,0 0 0,0 0 0,0-1 0,10 1 0,17-1 0,36-4 0,-17 0 0,173 15 0,-67-1 0,210-9 0,-3 0 0,-255 9 0,16 1 0,530-23 0,-110-3 0,-442 14 0,375 17 0,-4-4 0,-304-15 0,-19-5 0,156-26 0,-234 23 0,514-45 0,31 49 0,-351 9 0,261 13 0,-420-6 0,179 13 0,-214-21 0,138-13 0,6-13 0,233 6 0,-202 5 0,-19 0 0,1067 14 0,-1272-2 0,1-1 0,-1-1 0,1-1 0,-1-2 0,0 0 0,0-2 0,-1-2 0,0 0 0,38-21 0,23-16 0,-3-3 0,-3-4 0,-1-3 0,127-120 0,-139 100 0,-3-4 0,76-121 0,-73 101 0,168-277 0,-213 333 0,-3-1 0,-1-1 0,-3-1 0,-2 0 0,-2-2 0,13-90 0,-25 126 0,0-1 0,0 0 0,-2 0 0,1 1 0,-2-1 0,0 0 0,-1 1 0,-1 0 0,0 0 0,0 0 0,-2 0 0,1 0 0,-2 1 0,0 0 0,-1 1 0,0-1 0,-16-18 0,15 21 0,2 1 0,-1 0 0,0 1 0,0 0 0,-1 0 0,1 1 0,-21-13 0,-9-2 0,-1 0 0,-2 3 0,0 1 0,-1 3 0,-69-18 0,-161-29 0,33 7 0,7 3 0,-112-21 0,287 66 0,0 3 0,-80 3 0,76 3 0,-117-14 0,65 0 0,-215 6 0,207 7 0,44 3 0,-116 20 0,114-11 0,-108 3 0,-1196-15 0,641-3 0,-1727 2 0,2416 2 0,-64 12 0,32-3 0,-69 13 0,97-13 0,0-3 0,-94 2 0,142-10 17,1-1 0,0 0 1,0 0-1,0-1 0,1 0 0,-16-6 0,20 7-110,-1-1 0,0 0 1,1 0-1,-1 0 0,1-1 0,0 1 0,0-1 0,0 0 1,0 0-1,0 0 0,1 0 0,-1 0 0,1-1 1,0 1-1,-2-5 0,-2-9-6733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9T10:27:50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9T10:07:26.6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1894 1313 24575,'-50'0'0,"-75"0"0,-134-17 0,22-12 0,99 10 0,1 6 0,-244 8 0,368 6 0,0 1 0,0 1 0,0 0 0,1 1 0,0 1 0,-1-1 0,1 2 0,1 0 0,-1 0 0,1 1 0,0 1 0,1-1 0,-19 20 0,-5 7 0,3 2 0,-40 57 0,64-84 0,-27 39 0,2 0 0,2 2 0,2 2 0,2 0 0,3 2 0,-24 79 0,39-92 0,3 1 0,1-1 0,2 1 0,7 73 0,-2-19 0,-1-50 0,2 0 0,2-1 0,2 0 0,23 76 0,-7-52 0,3-1 0,44 78 0,-11-19 0,-43-86 0,2 0 0,2-2 0,1 0 0,38 48 0,-33-58 0,1-1 0,1-2 0,1 0 0,1-2 0,1-2 0,1-1 0,2-1 0,-1-2 0,2-2 0,65 22 0,-12-13 0,0-3 0,1-5 0,141 10 0,653-13 0,-161-9 0,-552 4 0,0 9 0,201 46 0,-277-39 0,-1 4 0,-2 5 0,91 45 0,-47-8 0,154 105 0,-176-100 0,3-6 0,244 107 0,-262-140 0,0-4 0,2-5 0,1-4 0,1-4 0,1-6 0,0-3 0,1-5 0,0-5 0,0-5 0,-1-3 0,134-29 0,-70-4-831,282-108 0,143-109 453,453-263-205,-898 443 541,166-74 15,-211 107 194,119-33 0,-73 42 1031,202-21 0,-175 31-1236,544-71 38,-459 81 0,-254 16 0,0-1 0,0-1 0,0 1 0,0-1 0,14-4 0,-18 4 0,0-1 0,0 1 0,0-1 0,0 0 0,0 0 0,0 0 0,0 0 0,-1-1 0,1 1 0,-1-1 0,1 0 0,-1 1 0,0-1 0,3-6 0,5-9 0,-1-2 0,-1 1 0,-1-1 0,9-39 0,8-91 0,-22 140 0,14-119 0,-6 0 0,-9-194 0,-7 269 0,-1 1 0,-3 0 0,-2 0 0,-3 1 0,-2 1 0,-2 0 0,-2 2 0,-2 0 0,-3 2 0,-56-81 0,-62-61 0,-288-291 0,278 321 0,56 57 0,-114-95 0,171 168 0,0 1 0,-2 2 0,-1 1 0,-1 3 0,-94-32 0,15 16 0,-142-23 0,-185 6 0,-5 38 0,276 13 0,-699-4 0,757 12 2,1 6 1,0 5-1,1 6 0,-168 50 0,-444 203-139,-23 82-519,231-104 680,-961 326-24,1236-504 0,-384 63 0,525-126 291,0-4-1,-131-10 1,79 0-405,-87 4 114,-192-4 0,432 3 0,0 0 0,0-1 0,0 0 0,1-1 0,-9-1 0,14 2 0,0 1 0,0-1 0,0 1 0,0 0 0,0-1 0,0 1 0,0-1 0,0 0 0,0 1 0,0-1 0,1 0 0,-1 0 0,0 0 0,0 1 0,1-1 0,-1 0 0,0 0 0,1 0 0,-1 0 0,1 0 0,-1 0 0,1 0 0,0 0 0,-1 0 0,1-1 0,0 1 0,0 0 0,0 0 0,0 0 0,0 0 0,0 0 0,0-1 0,0 1 0,0 0 0,0 0 0,1 0 0,-1 0 0,0 0 0,1-1 0,3-7 0,0 0 0,1 0 0,0 1 0,1-1 0,-1 1 0,13-12 0,45-41 0,-50 50 0,43-39 0,3 2 0,115-71 0,-153 108-273,0 2 0,1 0 0,0 1 0,24-5 0,-24 7-6553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9T10:14:08.1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24575,'1'21'0,"1"0"0,1 0 0,7 28 0,0-4 0,21 137 0,26 124 0,7 10 0,-3-13 0,111 418-1149,112 490 964,-46 7 189,-164-682-1256,-68-468-4357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9T10:14:09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9T10:14:13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9T10:14:25.7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24575,'2'44'0,"2"0"0,18 83 0,-6-43 0,100 631 40,-41-241-681,-36-234 526,77 450 110,-54-208 5,-28 1 0,-13-162 0,-1-36 0,40 448 0,39 228 178,-76-806 321,6 76-1820,-28-205-5505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9T10:14:33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441 1311 24575,'166'-1'0,"342"10"0,-418-2 0,0 4 0,0 4 0,136 41 0,56 30 0,-207-68 0,140 17 0,-41-19 0,353 28 0,-431-38 0,115-8 0,-196 0 0,0 0 0,1-2 0,-1 1 0,-1-2 0,1 0 0,-1-1 0,0 0 0,0-1 0,19-13 0,11-11 0,55-51 0,-43 34 0,125-113 0,-175 154 0,0-1 0,0 0 0,0 0 0,-1 0 0,-1 0 0,1-1 0,-2 0 0,1 0 0,-1 0 0,0-1 0,-1 1 0,0-1 0,-1 1 0,0-1 0,0-10 0,-1-11 0,-1-1 0,-1 1 0,-9-39 0,-17-49 0,-61-166 0,13 52 0,73 223 0,0 0 0,-1 0 0,0 1 0,-1 0 0,0 0 0,0 0 0,-1 1 0,0-1 0,-9-8 0,3 5 0,-1 1 0,0 1 0,-1 0 0,-24-14 0,6 7 0,0 1 0,0 2 0,-2 2 0,1 1 0,-2 1 0,1 2 0,-40-4 0,11 6 0,0 3 0,0 2 0,-71 10 0,-253 42 0,266-37 0,0-5 0,-152-8 0,2 1 0,194 1 0,-116 22 0,153-17 0,-209 46 0,200-40 0,0 2 0,-91 44 0,91-32 0,2 3 0,2 2 0,-48 44 0,49-39 0,-3-1 0,-78 47 0,2-26 0,23-12 0,92-41 0,0 0 0,1 0 0,-1 1 0,1 1 0,0-1 0,0 1 0,1 0 0,0 0 0,0 1 0,1 0 0,0 0 0,-7 16 0,-1 3 0,2 2 0,-12 49 0,14-43 0,2 0 0,1 0 0,2 1 0,1 0 0,3 58 0,1-89 0,-1-1 0,1 1 0,0-1 0,0 0 0,0 0 0,1 0 0,-1 1 0,1-1 0,0-1 0,1 1 0,-1 0 0,0 0 0,1-1 0,0 0 0,0 1 0,0-1 0,0 0 0,1 0 0,-1-1 0,1 1 0,-1-1 0,1 0 0,0 0 0,0 0 0,8 3 0,6 0 0,1-1 0,1 0 0,-1-1 0,32 0 0,-7 1 0,139 8 0,-54-5 0,-105-3 0,-1 0 0,0 1 0,23 9 0,-25-7 0,1-1 0,0-1 0,36 3 0,61-7-2,-85-3-271,1 2 1,-1 1-1,0 2 1,53 11-1,-68-9-6553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9T10:15:24.2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24575,'15'52'0,"8"55"0,-4-13 0,13 34 0,54 254 0,-11-60 0,-15-76 0,-9 20 0,26 404 0,-50-312 0,-16-229 0,4 90 0,-10-110 0,5-1 0,27 128 0,-19-143 0,29 118 0,29 77 0,-72-275 0,1 0 0,0-1 0,1 1 0,0-1 0,1 0 0,1-1 0,-1 1 0,2-1 0,0-1 0,0 0 0,1 0 0,17 13 0,-12-13 0,-1-1 0,2 0 0,-1-1 0,1-1 0,0-1 0,1 0 0,0-1 0,-1-1 0,28 3 0,40 2 0,1-3 0,97-8 0,171-31 0,-170 3-182,259-76 0,171-94-39,39-10 237,-112 72-16,13 52 0,40 59 0,3 30 0,-346 0 0,-151-1 95,186 29-1,-223-19-18,-2 3 0,0 2 0,-1 3 0,65 31 0,86 60-76,30 14 0,-161-89 0,14 8 0,147 48 0,-238-91 0,0 0 0,-1-1 0,1 1 0,0-1 0,0 1 0,0-1 0,0 0 0,-1 1 0,1-1 0,0 0 0,0 0 0,0-1 0,0 1 0,0 0 0,0-1 0,0 1 0,-1-1 0,1 1 0,0-1 0,0 0 0,-1 0 0,1 0 0,0 0 0,-1 0 0,1 0 0,-1 0 0,1 0 0,1-3 0,-1 0 0,0-1 0,0 1 0,0-1 0,-1 0 0,1 0 0,-1 0 0,0 0 0,-1 0 0,1 0 0,-1 0 0,0-6 0,-1-27 0,-2 0 0,-1 0 0,-1 0 0,-15-48 0,-57-151 0,74 228 0,-147-370-764,-301-548 0,402 833 881,11 20 403,-86-124 1,-368-371-989,439 511 155,-553-543-475,561 565 966,-2 2-1,-2 2 0,0 1 0,-2 3 0,-2 3 0,0 1 1,-77-22-1,14 11 227,-149-42-264,187 59-152,-116-13 1,-225 9 11,59 5 0,239 5 0,50 3 0,-1 4 0,-84 4 0,141 3 0,0 0 0,0 1 0,1 1 0,-1 1 0,1 0 0,0 0 0,-14 9 0,-93 60 0,80-47 0,-9 4 0,-2-3 0,-1-2 0,-61 20 0,-175 40 0,166-60 0,-1-5 0,-144 5 0,-254-18 0,-247-9 0,754 0 0,0 0 0,0-1 0,0-1 0,0 0 0,0-1 0,-15-7 0,-85-41 0,84 37 0,-219-106-1365,216 104-5461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9T10:18:14.2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1137 24575,'328'-191'0,"-182"102"0,627-401 0,-568 357 0,-147 90-160,90-82 1,-107 88-887,-10 9-5780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9T10:18:16.8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0 898 24575,'12'-12'0,"-9"8"0,1 0 0,-1 1 0,1-1 0,0 1 0,0 0 0,0 0 0,1 0 0,-1 1 0,7-3 0,37-18 0,76-48 0,-18 8 0,203-91 0,-223 117 0,-61 28 0,0-2 0,-1 0 0,24-16 0,223-142 0,-41 27 0,-75 43-1365,-93 63-5461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9T10:18:19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1 592 24575,'224'-72'0,"206"-72"0,-261 89 0,-58 20 0,-64 16 24,-1-3 0,-1-1-1,-1-2 1,65-49 0,67-38-1508,-156 101-5342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9T10:01:53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2326 0 24575,'-1312'0'0,"1279"2"0,0 0 0,1 2 0,-51 14 0,-93 35 0,165-49 0,-70 24 0,2 4 0,0 3 0,3 3 0,-129 87 0,195-118 0,0 0 0,1 0 0,0 1 0,0 1 0,1 0 0,0 0 0,1 0 0,0 1 0,0 0 0,1 1 0,0-1 0,1 1 0,0 0 0,1 1 0,0-1 0,1 1 0,0-1 0,1 1 0,0 0 0,1 0 0,0 19 0,3 6 0,2 0 0,1 0 0,1 0 0,20 60 0,-3-29 0,48 96 0,-55-132 0,1 0 0,2-2 0,1 0 0,1-1 0,44 46 0,-56-67 0,2-1 0,-1 0 0,1-1 0,-1 0 0,15 5 0,5 4 0,46 21 0,124 42 0,89 9 0,-132-42 0,400 141 0,-500-162 0,-37-14 0,0-2 0,1 0 0,0 0 0,1-2 0,0-1 0,-1-1 0,29 2 0,-29-5 0,0 0 0,1-1 0,21-3 0,-36 2 0,0 0 0,0-1 0,0 0 0,0 0 0,0-1 0,0 0 0,-1 0 0,0 0 0,1-1 0,5-4 0,11-12 0,0-1 0,-2-1 0,0-1 0,-2 0 0,-1-2 0,0 0 0,26-53 0,74-204 0,-102 238 0,96-243 0,-105 260 0,-1 0 0,-1 0 0,-2 0 0,0-1 0,-2 1 0,-1-1 0,-7-49 0,5 63 0,-1 1 0,-1-1 0,0 1 0,-9-18 0,-8-24 0,7 9 0,-3 1 0,-1 0 0,-2 2 0,-28-44 0,33 62 0,-1 1 0,-34-37 0,46 58 0,0-1 0,0 1 0,0 1 0,0-1 0,-1 1 0,1-1 0,-1 1 0,1 1 0,-1-1 0,0 1 0,0-1 0,0 1 0,-7 0 0,-9-1 0,-40 3 0,36-1 0,-479 4-1365,477-4-5461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9T10:02:02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1038 0 24575,'-3'1'0,"0"1"0,1-1 0,-1 0 0,1 1 0,0 0 0,-1-1 0,1 1 0,0 0 0,0 0 0,0 0 0,0 1 0,0-1 0,1 0 0,-1 1 0,-1 3 0,-8 9 0,3-5 0,0-1 0,-1 0 0,1 0 0,-2-1 0,1 0 0,-1 0 0,0-1 0,-1-1 0,1 0 0,-2 0 0,1-1 0,-19 6 0,4-6 0,0 0 0,-41 1 0,42-5 0,0 1 0,0 2 0,-33 8 0,19 3 0,1 1 0,1 2 0,0 1 0,-59 42 0,81-50 0,1 1 0,0 0 0,0 1 0,2 0 0,0 1 0,0 0 0,1 1 0,1 0 0,0 1 0,2 0 0,-1 0 0,-8 27 0,-27 66 0,24-65 0,2 0 0,3 1 0,1 1 0,-12 73 0,1 0 0,15-80 0,-5 48 0,14-75 0,1-1 0,0 1 0,1-1 0,1 1 0,0-1 0,0 0 0,1 1 0,0-1 0,1-1 0,10 21 0,5 3 0,42 59 0,-49-76 0,-2-3 0,1 0 0,1-1 0,0-1 0,0 0 0,1 0 0,1-1 0,0-1 0,1 0 0,0-1 0,18 8 0,78 40 0,128 61 0,-176-87 0,-49-23 0,0 0 0,1-1 0,0 0 0,1-1 0,-1-1 0,1-1 0,24 4 0,-11-6 0,0-1 0,0-1 0,0-2 0,0-1 0,0-1 0,0-2 0,46-14 0,-56 14 0,-6 2 0,0 0 0,0-1 0,0 0 0,0 0 0,-1-2 0,0 0 0,0 0 0,19-16 0,80-74 0,55-55 0,-159 144 0,0-1 0,-1 1 0,0-1 0,-1 0 0,1-1 0,-2 0 0,1 0 0,-2 0 0,1 0 0,-1 0 0,-1-1 0,2-13 0,0-11 0,-3-1 0,-3-48 0,0 18 0,1 54 0,0 1 0,0 0 0,-2-1 0,1 1 0,-1 0 0,-1 0 0,-8-17 0,-45-73 0,8 16 0,-59-122 0,93 172 0,2-2 0,-11-45 0,-12-34 0,29 96 0,4 11 0,0 0 0,0-1 0,-1 1 0,0 1 0,-1-1 0,0 1 0,0 0 0,-1 0 0,0 0 0,0 1 0,-1-1 0,-14-10 0,8 9 0,0 0 0,0 1 0,-1 1 0,-1 0 0,1 1 0,-1 1 0,0 0 0,0 1 0,-23-4 0,34 8-72,0 0 1,1 1-1,-1-1 0,0 1 0,0-1 0,0 1 0,0 0 0,1 1 1,-1-1-1,1 1 0,-1-1 0,1 1 0,-1 0 0,1 0 0,0 1 1,0-1-1,0 1 0,-4 4 0,-7 9-6754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9T10:02:06.0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1943 294 24575,'-6'-5'0,"-1"-1"0,1 2 0,-1-1 0,0 1 0,-1 0 0,1 0 0,-16-5 0,-61-13 0,73 20 0,-48-9 0,-69-3 0,26 3 0,11 3 0,-54-9 0,16-14 0,-153-57 0,262 81 0,-8-4 0,-1 1 0,-56-10 0,78 20 0,-1 0 0,0 1 0,1 0 0,-1 0 0,1 1 0,-1 0 0,1 0 0,0 0 0,0 1 0,0 0 0,0 1 0,0 0 0,1 0 0,-1 0 0,1 1 0,-10 9 0,-7 8 0,2 0 0,-34 45 0,18-15 0,3 2 0,-41 85 0,-41 127 0,110-253 0,-43 108 0,-37 144 0,72-208 0,2 1 0,3 0 0,2 1 0,2 117 0,5-156 0,2 0 0,0 0 0,1 0 0,1 0 0,0 0 0,2-1 0,0 0 0,2 0 0,0 0 0,17 28 0,-2-12 0,2-1 0,1-1 0,2-1 0,0-1 0,34 27 0,-44-44 0,0 0 0,1-1 0,0-1 0,1 0 0,0-2 0,1 0 0,0-2 0,0 0 0,1-1 0,44 7 0,-27-10 0,0-1 0,0-3 0,75-8 0,113-38 0,-93 13 0,253-70 0,-380 101 0,0-1 0,-1 0 0,0 0 0,1 0 0,-1-1 0,-1 0 0,1 0 0,0-1 0,-1 1 0,0-1 0,0-1 0,0 1 0,-1-1 0,0 1 0,0-1 0,0 0 0,-1 0 0,0-1 0,2-6 0,4-12 0,-2 0 0,-1-1 0,5-47 0,-4 22 0,7-33 0,16-109 0,-26 151 0,-1 0 0,-6-71 0,-4 32 0,-12-99 0,13 147 0,-1 0 0,-1 0 0,-17-41 0,-34-114 0,50 155 0,-36-105 0,44 134 0,0 0 0,-1 0 0,0 1 0,0-1 0,0 1 0,0-1 0,0 1 0,-1 0 0,0 0 0,1 0 0,-1 0 0,0 1 0,-4-4 0,-5-1 0,0 0 0,-20-9 0,-1 0 0,20 10 0,0 1 0,-1 0 0,1 0 0,-15-2 0,-37-13 0,63 19-80,-1 0 0,1 0-1,0 0 1,0-1 0,0 1-1,0-1 1,1 1 0,-1-1-1,0 0 1,1 0 0,-1 0 0,1 0-1,-1 0 1,1 0 0,0 0-1,-2-4 1,-4-16-6746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9T10:02:11.6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1 127 24575,'7'-1'0,"1"-1"0,-1 1 0,1-1 0,-1 0 0,0-1 0,0 0 0,0 0 0,10-6 0,8-4 0,120-62 0,-135 70 0,5-3 0,-21 15 0,0-1-84,-83 77-1197,74-68-5545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9T10:02:13.3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9T10:02:16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261 1 24575,'0'0'0,"0"5"0,0 5 0,-5 2 0,-5-1 0,-2 2 0,-3 3 0,-4 9 0,-8 4 0,-9 2 0,3 5 0,1-3 0,2-8 0,6-3 0,7-6-8191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9T10:02:18.7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2C4B82-B9E5-4507-B0D3-1B63853EC58B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D48BE-267D-4B59-ADE4-43764D46B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461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D48BE-267D-4B59-ADE4-43764D46B7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22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D48BE-267D-4B59-ADE4-43764D46B7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58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D48BE-267D-4B59-ADE4-43764D46B7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46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D48BE-267D-4B59-ADE4-43764D46B7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84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D48BE-267D-4B59-ADE4-43764D46B7C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15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D48BE-267D-4B59-ADE4-43764D46B7C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859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A9F2-1FBE-4FC8-AA3B-1FA735F42119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85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A9F2-1FBE-4FC8-AA3B-1FA735F42119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671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A9F2-1FBE-4FC8-AA3B-1FA735F42119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06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A9F2-1FBE-4FC8-AA3B-1FA735F42119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927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A9F2-1FBE-4FC8-AA3B-1FA735F42119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3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A9F2-1FBE-4FC8-AA3B-1FA735F42119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18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A9F2-1FBE-4FC8-AA3B-1FA735F42119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605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A9F2-1FBE-4FC8-AA3B-1FA735F42119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6040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A9F2-1FBE-4FC8-AA3B-1FA735F42119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854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A9F2-1FBE-4FC8-AA3B-1FA735F42119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D8D9C61-DA70-48B3-8DF6-F8AF6E52F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10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A9F2-1FBE-4FC8-AA3B-1FA735F42119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68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A9F2-1FBE-4FC8-AA3B-1FA735F42119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93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A9F2-1FBE-4FC8-AA3B-1FA735F42119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52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A9F2-1FBE-4FC8-AA3B-1FA735F42119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44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A9F2-1FBE-4FC8-AA3B-1FA735F42119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70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A9F2-1FBE-4FC8-AA3B-1FA735F42119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16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A9F2-1FBE-4FC8-AA3B-1FA735F42119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921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988A9F2-1FBE-4FC8-AA3B-1FA735F42119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D8D9C61-DA70-48B3-8DF6-F8AF6E52F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641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5" Type="http://schemas.openxmlformats.org/officeDocument/2006/relationships/image" Target="../media/image89.png"/><Relationship Id="rId10" Type="http://schemas.openxmlformats.org/officeDocument/2006/relationships/image" Target="../media/image94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7" Type="http://schemas.openxmlformats.org/officeDocument/2006/relationships/image" Target="../media/image71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52.png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0.png"/><Relationship Id="rId5" Type="http://schemas.openxmlformats.org/officeDocument/2006/relationships/image" Target="../media/image1010.png"/><Relationship Id="rId4" Type="http://schemas.openxmlformats.org/officeDocument/2006/relationships/image" Target="../media/image9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7" Type="http://schemas.openxmlformats.org/officeDocument/2006/relationships/image" Target="../media/image16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.xml"/><Relationship Id="rId3" Type="http://schemas.openxmlformats.org/officeDocument/2006/relationships/customXml" Target="../ink/ink21.xml"/><Relationship Id="rId7" Type="http://schemas.openxmlformats.org/officeDocument/2006/relationships/customXml" Target="../ink/ink23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1.png"/><Relationship Id="rId11" Type="http://schemas.openxmlformats.org/officeDocument/2006/relationships/image" Target="../media/image21.png"/><Relationship Id="rId5" Type="http://schemas.openxmlformats.org/officeDocument/2006/relationships/customXml" Target="../ink/ink22.xml"/><Relationship Id="rId10" Type="http://schemas.openxmlformats.org/officeDocument/2006/relationships/customXml" Target="../ink/ink25.xml"/><Relationship Id="rId4" Type="http://schemas.openxmlformats.org/officeDocument/2006/relationships/image" Target="../media/image191.png"/><Relationship Id="rId9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customXml" Target="../ink/ink2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customXml" Target="../ink/ink27.xml"/><Relationship Id="rId7" Type="http://schemas.openxmlformats.org/officeDocument/2006/relationships/customXml" Target="../ink/ink29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customXml" Target="../ink/ink28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" Type="http://schemas.openxmlformats.org/officeDocument/2006/relationships/image" Target="../media/image2.png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53.png"/><Relationship Id="rId5" Type="http://schemas.openxmlformats.org/officeDocument/2006/relationships/image" Target="../media/image36.png"/><Relationship Id="rId15" Type="http://schemas.openxmlformats.org/officeDocument/2006/relationships/image" Target="../media/image57.png"/><Relationship Id="rId10" Type="http://schemas.openxmlformats.org/officeDocument/2006/relationships/image" Target="../media/image51.png"/><Relationship Id="rId4" Type="http://schemas.openxmlformats.org/officeDocument/2006/relationships/image" Target="../media/image35.png"/><Relationship Id="rId9" Type="http://schemas.openxmlformats.org/officeDocument/2006/relationships/image" Target="../media/image50.png"/><Relationship Id="rId14" Type="http://schemas.openxmlformats.org/officeDocument/2006/relationships/image" Target="../media/image5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cs.stanford.edu/people/karpathy/svmjs/demo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1.png"/><Relationship Id="rId3" Type="http://schemas.openxmlformats.org/officeDocument/2006/relationships/image" Target="../media/image62.png"/><Relationship Id="rId7" Type="http://schemas.openxmlformats.org/officeDocument/2006/relationships/customXml" Target="../ink/ink2.xml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2.png"/><Relationship Id="rId5" Type="http://schemas.openxmlformats.org/officeDocument/2006/relationships/customXml" Target="../ink/ink1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image" Target="../media/image311.png"/><Relationship Id="rId18" Type="http://schemas.openxmlformats.org/officeDocument/2006/relationships/customXml" Target="../ink/ink11.xml"/><Relationship Id="rId3" Type="http://schemas.openxmlformats.org/officeDocument/2006/relationships/image" Target="../media/image83.png"/><Relationship Id="rId21" Type="http://schemas.openxmlformats.org/officeDocument/2006/relationships/customXml" Target="../ink/ink13.xml"/><Relationship Id="rId7" Type="http://schemas.openxmlformats.org/officeDocument/2006/relationships/image" Target="../media/image5.png"/><Relationship Id="rId12" Type="http://schemas.openxmlformats.org/officeDocument/2006/relationships/customXml" Target="../ink/ink7.xml"/><Relationship Id="rId17" Type="http://schemas.openxmlformats.org/officeDocument/2006/relationships/customXml" Target="../ink/ink10.xml"/><Relationship Id="rId2" Type="http://schemas.openxmlformats.org/officeDocument/2006/relationships/image" Target="../media/image82.png"/><Relationship Id="rId16" Type="http://schemas.openxmlformats.org/officeDocument/2006/relationships/customXml" Target="../ink/ink9.xml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5" Type="http://schemas.openxmlformats.org/officeDocument/2006/relationships/image" Target="../media/image8.png"/><Relationship Id="rId10" Type="http://schemas.openxmlformats.org/officeDocument/2006/relationships/customXml" Target="../ink/ink6.xml"/><Relationship Id="rId19" Type="http://schemas.openxmlformats.org/officeDocument/2006/relationships/customXml" Target="../ink/ink12.xml"/><Relationship Id="rId4" Type="http://schemas.openxmlformats.org/officeDocument/2006/relationships/customXml" Target="../ink/ink3.xml"/><Relationship Id="rId9" Type="http://schemas.openxmlformats.org/officeDocument/2006/relationships/image" Target="../media/image6.png"/><Relationship Id="rId14" Type="http://schemas.openxmlformats.org/officeDocument/2006/relationships/customXml" Target="../ink/ink8.xml"/><Relationship Id="rId2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.xml"/><Relationship Id="rId5" Type="http://schemas.openxmlformats.org/officeDocument/2006/relationships/image" Target="../media/image311.png"/><Relationship Id="rId4" Type="http://schemas.openxmlformats.org/officeDocument/2006/relationships/customXml" Target="../ink/ink15.xml"/><Relationship Id="rId9" Type="http://schemas.openxmlformats.org/officeDocument/2006/relationships/image" Target="../media/image8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customXml" Target="../ink/ink18.xml"/><Relationship Id="rId18" Type="http://schemas.openxmlformats.org/officeDocument/2006/relationships/image" Target="../media/image15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12" Type="http://schemas.openxmlformats.org/officeDocument/2006/relationships/image" Target="../media/image131.png"/><Relationship Id="rId17" Type="http://schemas.openxmlformats.org/officeDocument/2006/relationships/customXml" Target="../ink/ink20.xml"/><Relationship Id="rId2" Type="http://schemas.openxmlformats.org/officeDocument/2006/relationships/image" Target="../media/image14.png"/><Relationship Id="rId16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11" Type="http://schemas.openxmlformats.org/officeDocument/2006/relationships/customXml" Target="../ink/ink17.xml"/><Relationship Id="rId5" Type="http://schemas.openxmlformats.org/officeDocument/2006/relationships/image" Target="../media/image78.png"/><Relationship Id="rId15" Type="http://schemas.openxmlformats.org/officeDocument/2006/relationships/customXml" Target="../ink/ink19.xml"/><Relationship Id="rId10" Type="http://schemas.openxmlformats.org/officeDocument/2006/relationships/image" Target="../media/image85.png"/><Relationship Id="rId4" Type="http://schemas.openxmlformats.org/officeDocument/2006/relationships/image" Target="../media/image77.png"/><Relationship Id="rId9" Type="http://schemas.openxmlformats.org/officeDocument/2006/relationships/image" Target="../media/image84.png"/><Relationship Id="rId14" Type="http://schemas.openxmlformats.org/officeDocument/2006/relationships/image" Target="../media/image3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947" y="1132195"/>
            <a:ext cx="10956103" cy="2387600"/>
          </a:xfrm>
        </p:spPr>
        <p:txBody>
          <a:bodyPr>
            <a:noAutofit/>
          </a:bodyPr>
          <a:lstStyle/>
          <a:p>
            <a:r>
              <a:rPr lang="en-US" sz="8000" dirty="0"/>
              <a:t>Support Vector Machine II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6054D91-405C-4D0E-9FE9-16BC3418A0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965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decision boundary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lim>
                      </m:limLow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≥1      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    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           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≤−1   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    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Slide credit: Andrew Ng 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230037" y="4249271"/>
            <a:ext cx="0" cy="2433918"/>
          </a:xfrm>
          <a:prstGeom prst="line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838200" y="5481040"/>
            <a:ext cx="4838700" cy="1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Multiply 11"/>
          <p:cNvSpPr/>
          <p:nvPr/>
        </p:nvSpPr>
        <p:spPr>
          <a:xfrm>
            <a:off x="4102612" y="5615978"/>
            <a:ext cx="491575" cy="45363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Multiply 12"/>
          <p:cNvSpPr/>
          <p:nvPr/>
        </p:nvSpPr>
        <p:spPr>
          <a:xfrm>
            <a:off x="4052573" y="4765740"/>
            <a:ext cx="491575" cy="45363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Multiply 13"/>
          <p:cNvSpPr/>
          <p:nvPr/>
        </p:nvSpPr>
        <p:spPr>
          <a:xfrm>
            <a:off x="4616711" y="4996799"/>
            <a:ext cx="491575" cy="45363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2154589" y="5046089"/>
            <a:ext cx="300014" cy="300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543350" y="4745584"/>
            <a:ext cx="300014" cy="300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139306" y="5703663"/>
            <a:ext cx="300014" cy="300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2473199" y="4582980"/>
            <a:ext cx="1376111" cy="1995620"/>
          </a:xfrm>
          <a:prstGeom prst="line">
            <a:avLst/>
          </a:prstGeom>
          <a:ln w="38100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945037" y="4249271"/>
            <a:ext cx="0" cy="2433918"/>
          </a:xfrm>
          <a:prstGeom prst="line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6515100" y="5481040"/>
            <a:ext cx="4838700" cy="1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Multiply 24"/>
          <p:cNvSpPr/>
          <p:nvPr/>
        </p:nvSpPr>
        <p:spPr>
          <a:xfrm>
            <a:off x="9722362" y="5615978"/>
            <a:ext cx="491575" cy="45363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6" name="Multiply 25"/>
          <p:cNvSpPr/>
          <p:nvPr/>
        </p:nvSpPr>
        <p:spPr>
          <a:xfrm>
            <a:off x="9687987" y="4765740"/>
            <a:ext cx="491575" cy="45363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7" name="Multiply 26"/>
          <p:cNvSpPr/>
          <p:nvPr/>
        </p:nvSpPr>
        <p:spPr>
          <a:xfrm>
            <a:off x="10236461" y="4996799"/>
            <a:ext cx="491575" cy="45363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31489" y="5046089"/>
            <a:ext cx="300014" cy="300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220250" y="4745584"/>
            <a:ext cx="300014" cy="300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816206" y="5703663"/>
            <a:ext cx="300014" cy="300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1668929" y="4450976"/>
            <a:ext cx="3509683" cy="2232213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3896184" y="4222364"/>
                <a:ext cx="47891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6184" y="4222364"/>
                <a:ext cx="47891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/>
          <p:cNvCxnSpPr/>
          <p:nvPr/>
        </p:nvCxnSpPr>
        <p:spPr>
          <a:xfrm>
            <a:off x="3406459" y="5239187"/>
            <a:ext cx="939853" cy="61357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295449" y="5196096"/>
            <a:ext cx="779876" cy="48524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1043957" y="3490553"/>
                <a:ext cx="4372159" cy="552267"/>
              </a:xfrm>
              <a:prstGeom prst="rect">
                <a:avLst/>
              </a:prstGeom>
              <a:ln w="38100">
                <a:solidFill>
                  <a:srgbClr val="00B0F0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d>
                          <m:dPr>
                            <m:ctrlPr>
                              <a:rPr lang="en-US" sz="2800" b="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</m:oMath>
                </a14:m>
                <a:r>
                  <a:rPr lang="en-US" sz="2800" dirty="0"/>
                  <a:t> small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 large</a:t>
                </a:r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957" y="3490553"/>
                <a:ext cx="4372159" cy="552267"/>
              </a:xfrm>
              <a:prstGeom prst="rect">
                <a:avLst/>
              </a:prstGeom>
              <a:blipFill>
                <a:blip r:embed="rId4"/>
                <a:stretch>
                  <a:fillRect t="-2083" r="-1383" b="-27083"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4454623" y="5772774"/>
                <a:ext cx="618118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623" y="5772774"/>
                <a:ext cx="618118" cy="3879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1673241" y="5104747"/>
                <a:ext cx="618118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241" y="5104747"/>
                <a:ext cx="618118" cy="3879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10060534" y="5732481"/>
                <a:ext cx="618118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0534" y="5732481"/>
                <a:ext cx="618118" cy="38792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7336302" y="5064454"/>
                <a:ext cx="618118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6302" y="5064454"/>
                <a:ext cx="618118" cy="38792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6966213" y="1913310"/>
                <a:ext cx="418191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Simplication: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213" y="1913310"/>
                <a:ext cx="4181914" cy="523220"/>
              </a:xfrm>
              <a:prstGeom prst="rect">
                <a:avLst/>
              </a:prstGeom>
              <a:blipFill>
                <a:blip r:embed="rId9"/>
                <a:stretch>
                  <a:fillRect l="-3061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6200555" y="3491156"/>
                <a:ext cx="5412764" cy="552267"/>
              </a:xfrm>
              <a:prstGeom prst="rect">
                <a:avLst/>
              </a:prstGeom>
              <a:ln w="38100">
                <a:solidFill>
                  <a:srgbClr val="00B0F0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d>
                          <m:dPr>
                            <m:ctrlPr>
                              <a:rPr lang="en-US" sz="2800" b="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</m:oMath>
                </a14:m>
                <a:r>
                  <a:rPr lang="en-US" sz="2800" dirty="0"/>
                  <a:t> large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 can be small</a:t>
                </a:r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555" y="3491156"/>
                <a:ext cx="5412764" cy="552267"/>
              </a:xfrm>
              <a:prstGeom prst="rect">
                <a:avLst/>
              </a:prstGeom>
              <a:blipFill>
                <a:blip r:embed="rId10"/>
                <a:stretch>
                  <a:fillRect t="-2083" r="-895" b="-27083"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/>
          <p:cNvCxnSpPr/>
          <p:nvPr/>
        </p:nvCxnSpPr>
        <p:spPr>
          <a:xfrm>
            <a:off x="8940996" y="4483974"/>
            <a:ext cx="0" cy="194372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7391401" y="5492674"/>
            <a:ext cx="3657599" cy="1"/>
          </a:xfrm>
          <a:prstGeom prst="line">
            <a:avLst/>
          </a:prstGeom>
          <a:ln w="38100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 90"/>
              <p:cNvSpPr/>
              <p:nvPr/>
            </p:nvSpPr>
            <p:spPr>
              <a:xfrm>
                <a:off x="10785186" y="5512036"/>
                <a:ext cx="47891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1" name="Rectangle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5186" y="5512036"/>
                <a:ext cx="478914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Connector 94"/>
          <p:cNvCxnSpPr/>
          <p:nvPr/>
        </p:nvCxnSpPr>
        <p:spPr>
          <a:xfrm>
            <a:off x="7981497" y="5187435"/>
            <a:ext cx="4039" cy="358537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9950443" y="5473313"/>
            <a:ext cx="16670" cy="47817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8952905" y="5377822"/>
            <a:ext cx="980869" cy="0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7998852" y="5370481"/>
            <a:ext cx="942144" cy="0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V="1">
            <a:off x="3139259" y="5072884"/>
            <a:ext cx="214225" cy="293820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V="1">
            <a:off x="2925237" y="5377822"/>
            <a:ext cx="214225" cy="293820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084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53" grpId="0" animBg="1"/>
      <p:bldP spid="65" grpId="0" animBg="1"/>
      <p:bldP spid="9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Rewrite the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,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38200" y="2649642"/>
                <a:ext cx="4931152" cy="2051459"/>
              </a:xfrm>
              <a:prstGeom prst="rect">
                <a:avLst/>
              </a:prstGeom>
              <a:ln w="76200"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limLow>
                      <m:limLow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800" dirty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𝜃</m:t>
                        </m:r>
                      </m:lim>
                    </m:limLow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br>
                  <a:rPr lang="en-US" sz="2800" dirty="0"/>
                </a:br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≥1      </m:t>
                      </m:r>
                      <m:r>
                        <m:rPr>
                          <m:sty m:val="p"/>
                        </m:rPr>
                        <a:rPr lang="en-US" sz="2800" dirty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sz="2800" dirty="0">
                          <a:latin typeface="Cambria Math" panose="02040503050406030204" pitchFamily="18" charset="0"/>
                        </a:rPr>
                        <m:t>    </m:t>
                      </m:r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 dirty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     </m:t>
                      </m:r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≤−1   </m:t>
                      </m:r>
                      <m:r>
                        <m:rPr>
                          <m:sty m:val="p"/>
                        </m:rPr>
                        <a:rPr lang="en-US" sz="2800" dirty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sz="2800" dirty="0">
                          <a:latin typeface="Cambria Math" panose="02040503050406030204" pitchFamily="18" charset="0"/>
                        </a:rPr>
                        <m:t>    </m:t>
                      </m:r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 dirty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dirty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649642"/>
                <a:ext cx="4931152" cy="20514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38200" y="4795704"/>
                <a:ext cx="8209886" cy="20622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limLow>
                      <m:limLow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𝜃</m:t>
                        </m:r>
                      </m:lim>
                    </m:limLow>
                    <m:r>
                      <m:rPr>
                        <m:nor/>
                      </m:rPr>
                      <a:rPr lang="en-US" sz="2400" dirty="0"/>
                      <m:t> </m:t>
                    </m:r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 </m:t>
                    </m:r>
                    <m:limLow>
                      <m:limLow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sSup>
                          <m:sSup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𝛾</m:t>
                        </m:r>
                      </m:lim>
                    </m:limLow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Sup>
                                  <m:sSubSup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  <m: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limLow>
                          <m:limLow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dirty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lim>
                        </m:limLow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nary>
                  </m:oMath>
                </a14:m>
                <a:br>
                  <a:rPr lang="en-US" sz="2400" dirty="0"/>
                </a:b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≥1      </m:t>
                      </m:r>
                      <m:r>
                        <m:rPr>
                          <m:sty m:val="p"/>
                        </m:rPr>
                        <a:rPr lang="en-US" sz="2400" dirty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sz="2400" dirty="0">
                          <a:latin typeface="Cambria Math" panose="02040503050406030204" pitchFamily="18" charset="0"/>
                        </a:rPr>
                        <m:t>    </m:t>
                      </m:r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 dirty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   →</m:t>
                      </m:r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     </m:t>
                          </m:r>
                          <m:sSup>
                            <m:s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m:rPr>
                          <m:sty m:val="p"/>
                        </m:rPr>
                        <a:rPr lang="en-US" sz="2400" dirty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sz="2400" dirty="0">
                          <a:latin typeface="Cambria Math" panose="02040503050406030204" pitchFamily="18" charset="0"/>
                        </a:rPr>
                        <m:t>    </m:t>
                      </m:r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 dirty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≤−1   </m:t>
                      </m:r>
                      <m:r>
                        <m:rPr>
                          <m:sty m:val="p"/>
                        </m:rPr>
                        <a:rPr lang="en-US" sz="2400" dirty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sz="2400" dirty="0">
                          <a:latin typeface="Cambria Math" panose="02040503050406030204" pitchFamily="18" charset="0"/>
                        </a:rPr>
                        <m:t>    </m:t>
                      </m:r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 dirty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dirty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    →</m:t>
                      </m:r>
                      <m:sSup>
                        <m:sSup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     </m:t>
                          </m:r>
                          <m:sSup>
                            <m:s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≤−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m:rPr>
                          <m:sty m:val="p"/>
                        </m:rPr>
                        <a:rPr lang="en-US" sz="2400" dirty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sz="2400" dirty="0">
                          <a:latin typeface="Cambria Math" panose="02040503050406030204" pitchFamily="18" charset="0"/>
                        </a:rPr>
                        <m:t>    </m:t>
                      </m:r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 dirty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95704"/>
                <a:ext cx="8209886" cy="20622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547871" y="2583918"/>
                <a:ext cx="5320678" cy="2548070"/>
              </a:xfrm>
              <a:prstGeom prst="rect">
                <a:avLst/>
              </a:prstGeom>
              <a:ln w="762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limLow>
                      <m:limLow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800" dirty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en-US" sz="2800" b="0" i="0" dirty="0" smtClean="0">
                            <a:latin typeface="Cambria Math" panose="02040503050406030204" pitchFamily="18" charset="0"/>
                          </a:rPr>
                          <m:t>ax</m:t>
                        </m:r>
                      </m:e>
                      <m:lim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𝛾</m:t>
                        </m:r>
                      </m:lim>
                    </m:limLow>
                  </m:oMath>
                </a14:m>
                <a:r>
                  <a:rPr lang="en-US" sz="2800" dirty="0"/>
                  <a:t>   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br>
                  <a:rPr lang="en-US" sz="2800" dirty="0"/>
                </a:br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. </m:t>
                      </m:r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     </m:t>
                          </m:r>
                          <m:sSup>
                            <m:sSup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m:rPr>
                          <m:sty m:val="p"/>
                        </m:rPr>
                        <a:rPr lang="en-US" sz="2800" dirty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sz="2800" dirty="0">
                          <a:latin typeface="Cambria Math" panose="02040503050406030204" pitchFamily="18" charset="0"/>
                        </a:rPr>
                        <m:t>    </m:t>
                      </m:r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 dirty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     </m:t>
                      </m:r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     </m:t>
                          </m:r>
                          <m:sSup>
                            <m:sSup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≤−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m:rPr>
                          <m:sty m:val="p"/>
                        </m:rPr>
                        <a:rPr lang="en-US" sz="2800" dirty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sz="2800" dirty="0">
                          <a:latin typeface="Cambria Math" panose="02040503050406030204" pitchFamily="18" charset="0"/>
                        </a:rPr>
                        <m:t>    </m:t>
                      </m:r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 dirty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dirty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7871" y="2583918"/>
                <a:ext cx="5320678" cy="25480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762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8800027" y="333847"/>
            <a:ext cx="3068522" cy="2250071"/>
            <a:chOff x="2609538" y="1574185"/>
            <a:chExt cx="7921401" cy="5808568"/>
          </a:xfrm>
        </p:grpSpPr>
        <p:grpSp>
          <p:nvGrpSpPr>
            <p:cNvPr id="8" name="Group 7"/>
            <p:cNvGrpSpPr/>
            <p:nvPr/>
          </p:nvGrpSpPr>
          <p:grpSpPr>
            <a:xfrm>
              <a:off x="2609538" y="1825625"/>
              <a:ext cx="6681991" cy="5557128"/>
              <a:chOff x="513823" y="2772389"/>
              <a:chExt cx="4448701" cy="354145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513823" y="2772389"/>
                <a:ext cx="4448701" cy="2886278"/>
                <a:chOff x="122640" y="1732250"/>
                <a:chExt cx="5736681" cy="3721909"/>
              </a:xfrm>
            </p:grpSpPr>
            <p:cxnSp>
              <p:nvCxnSpPr>
                <p:cNvPr id="17" name="Straight Connector 16"/>
                <p:cNvCxnSpPr/>
                <p:nvPr/>
              </p:nvCxnSpPr>
              <p:spPr>
                <a:xfrm>
                  <a:off x="1213434" y="1993507"/>
                  <a:ext cx="0" cy="3460652"/>
                </a:xfrm>
                <a:prstGeom prst="line">
                  <a:avLst/>
                </a:prstGeom>
                <a:ln w="38100">
                  <a:headEnd type="arrow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 flipV="1">
                  <a:off x="960215" y="5053234"/>
                  <a:ext cx="4899106" cy="1"/>
                </a:xfrm>
                <a:prstGeom prst="line">
                  <a:avLst/>
                </a:prstGeom>
                <a:ln w="38100">
                  <a:headEnd type="none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Rectangle 18"/>
                    <p:cNvSpPr/>
                    <p:nvPr/>
                  </p:nvSpPr>
                  <p:spPr>
                    <a:xfrm>
                      <a:off x="122640" y="3223458"/>
                      <a:ext cx="1375900" cy="1109981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19" name="Rectangle 1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2640" y="3223458"/>
                      <a:ext cx="1375900" cy="1109981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0" name="Multiply 19"/>
                <p:cNvSpPr/>
                <p:nvPr/>
              </p:nvSpPr>
              <p:spPr>
                <a:xfrm>
                  <a:off x="3425785" y="3013781"/>
                  <a:ext cx="422031" cy="372794"/>
                </a:xfrm>
                <a:prstGeom prst="mathMultiply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1" name="Isosceles Triangle 20"/>
                <p:cNvSpPr/>
                <p:nvPr/>
              </p:nvSpPr>
              <p:spPr>
                <a:xfrm>
                  <a:off x="2522477" y="4545501"/>
                  <a:ext cx="422031" cy="372794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22" name="Isosceles Triangle 21"/>
                <p:cNvSpPr/>
                <p:nvPr/>
              </p:nvSpPr>
              <p:spPr>
                <a:xfrm>
                  <a:off x="1599124" y="4350829"/>
                  <a:ext cx="422031" cy="372794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23" name="Multiply 22"/>
                <p:cNvSpPr/>
                <p:nvPr/>
              </p:nvSpPr>
              <p:spPr>
                <a:xfrm>
                  <a:off x="3759685" y="2156885"/>
                  <a:ext cx="422031" cy="372794"/>
                </a:xfrm>
                <a:prstGeom prst="mathMultiply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4" name="Multiply 23"/>
                <p:cNvSpPr/>
                <p:nvPr/>
              </p:nvSpPr>
              <p:spPr>
                <a:xfrm>
                  <a:off x="4132598" y="2746245"/>
                  <a:ext cx="422031" cy="372794"/>
                </a:xfrm>
                <a:prstGeom prst="mathMultiply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5" name="Multiply 24"/>
                <p:cNvSpPr/>
                <p:nvPr/>
              </p:nvSpPr>
              <p:spPr>
                <a:xfrm>
                  <a:off x="3904957" y="3392624"/>
                  <a:ext cx="422031" cy="372794"/>
                </a:xfrm>
                <a:prstGeom prst="mathMultiply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6" name="Multiply 25"/>
                <p:cNvSpPr/>
                <p:nvPr/>
              </p:nvSpPr>
              <p:spPr>
                <a:xfrm>
                  <a:off x="4592200" y="2468609"/>
                  <a:ext cx="422031" cy="372794"/>
                </a:xfrm>
                <a:prstGeom prst="mathMultiply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7" name="Isosceles Triangle 26"/>
                <p:cNvSpPr/>
                <p:nvPr/>
              </p:nvSpPr>
              <p:spPr>
                <a:xfrm>
                  <a:off x="1397139" y="3705252"/>
                  <a:ext cx="422031" cy="372794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28" name="Isosceles Triangle 27"/>
                <p:cNvSpPr/>
                <p:nvPr/>
              </p:nvSpPr>
              <p:spPr>
                <a:xfrm>
                  <a:off x="2063576" y="3397659"/>
                  <a:ext cx="422031" cy="372794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29" name="Isosceles Triangle 28"/>
                <p:cNvSpPr/>
                <p:nvPr/>
              </p:nvSpPr>
              <p:spPr>
                <a:xfrm>
                  <a:off x="2686944" y="3809523"/>
                  <a:ext cx="422031" cy="372794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0" name="Isosceles Triangle 29"/>
                <p:cNvSpPr/>
                <p:nvPr/>
              </p:nvSpPr>
              <p:spPr>
                <a:xfrm>
                  <a:off x="1239029" y="2607051"/>
                  <a:ext cx="422031" cy="372794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1" name="Multiply 30"/>
                <p:cNvSpPr/>
                <p:nvPr/>
              </p:nvSpPr>
              <p:spPr>
                <a:xfrm>
                  <a:off x="2885664" y="2371881"/>
                  <a:ext cx="422031" cy="372794"/>
                </a:xfrm>
                <a:prstGeom prst="mathMultiply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2" name="Multiply 31"/>
                <p:cNvSpPr/>
                <p:nvPr/>
              </p:nvSpPr>
              <p:spPr>
                <a:xfrm>
                  <a:off x="4820810" y="3995920"/>
                  <a:ext cx="422031" cy="372794"/>
                </a:xfrm>
                <a:prstGeom prst="mathMultiply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3" name="Isosceles Triangle 32"/>
                <p:cNvSpPr/>
                <p:nvPr/>
              </p:nvSpPr>
              <p:spPr>
                <a:xfrm>
                  <a:off x="1729444" y="2758719"/>
                  <a:ext cx="422031" cy="372794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4" name="Multiply 33"/>
                <p:cNvSpPr/>
                <p:nvPr/>
              </p:nvSpPr>
              <p:spPr>
                <a:xfrm>
                  <a:off x="3337654" y="1862047"/>
                  <a:ext cx="422031" cy="372794"/>
                </a:xfrm>
                <a:prstGeom prst="mathMultiply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5" name="Multiply 34"/>
                <p:cNvSpPr/>
                <p:nvPr/>
              </p:nvSpPr>
              <p:spPr>
                <a:xfrm>
                  <a:off x="3587991" y="2529680"/>
                  <a:ext cx="422031" cy="372794"/>
                </a:xfrm>
                <a:prstGeom prst="mathMultiply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6" name="Multiply 35"/>
                <p:cNvSpPr/>
                <p:nvPr/>
              </p:nvSpPr>
              <p:spPr>
                <a:xfrm>
                  <a:off x="2915623" y="1732250"/>
                  <a:ext cx="422031" cy="372794"/>
                </a:xfrm>
                <a:prstGeom prst="mathMultiply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solidFill>
                      <a:srgbClr val="FF0000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Rectangle 15"/>
                  <p:cNvSpPr/>
                  <p:nvPr/>
                </p:nvSpPr>
                <p:spPr>
                  <a:xfrm>
                    <a:off x="3497931" y="5453067"/>
                    <a:ext cx="530803" cy="86077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6" name="Rectangle 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97931" y="5453067"/>
                    <a:ext cx="530803" cy="86077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2941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9" name="Straight Connector 8"/>
            <p:cNvCxnSpPr/>
            <p:nvPr/>
          </p:nvCxnSpPr>
          <p:spPr>
            <a:xfrm>
              <a:off x="4401465" y="1825625"/>
              <a:ext cx="3680425" cy="452905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907889" y="1574185"/>
              <a:ext cx="3211581" cy="3952104"/>
            </a:xfrm>
            <a:prstGeom prst="line">
              <a:avLst/>
            </a:prstGeom>
            <a:ln w="762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987644" y="2143539"/>
              <a:ext cx="3090944" cy="3803650"/>
            </a:xfrm>
            <a:prstGeom prst="line">
              <a:avLst/>
            </a:prstGeom>
            <a:ln w="762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7337485" y="5175226"/>
              <a:ext cx="546014" cy="351063"/>
            </a:xfrm>
            <a:prstGeom prst="straightConnector1">
              <a:avLst/>
            </a:prstGeom>
            <a:ln w="762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6852879" y="5473448"/>
              <a:ext cx="546014" cy="351063"/>
            </a:xfrm>
            <a:prstGeom prst="straightConnector1">
              <a:avLst/>
            </a:prstGeom>
            <a:ln w="762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8361552" y="4981964"/>
              <a:ext cx="2169387" cy="9534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margin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0593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Data not linearly separable?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0934" y="4550956"/>
                <a:ext cx="6185945" cy="1968218"/>
              </a:xfrm>
              <a:ln w="76200">
                <a:solidFill>
                  <a:srgbClr val="FF0000"/>
                </a:solidFill>
              </a:ln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lim>
                    </m:limLow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(#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misclassification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≥1      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    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      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≤−1    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    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0934" y="4550956"/>
                <a:ext cx="6185945" cy="1968218"/>
              </a:xfr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843694" y="1847812"/>
                <a:ext cx="4931152" cy="2051459"/>
              </a:xfrm>
              <a:prstGeom prst="rect">
                <a:avLst/>
              </a:prstGeom>
              <a:ln w="76200"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limLow>
                      <m:limLow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800" dirty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𝜃</m:t>
                        </m:r>
                      </m:lim>
                    </m:limLow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br>
                  <a:rPr lang="en-US" sz="2800" dirty="0"/>
                </a:br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≥1      </m:t>
                      </m:r>
                      <m:r>
                        <m:rPr>
                          <m:sty m:val="p"/>
                        </m:rPr>
                        <a:rPr lang="en-US" sz="2800" dirty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sz="2800" dirty="0">
                          <a:latin typeface="Cambria Math" panose="02040503050406030204" pitchFamily="18" charset="0"/>
                        </a:rPr>
                        <m:t>    </m:t>
                      </m:r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 dirty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     </m:t>
                      </m:r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≤−1   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dirty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sz="2800" dirty="0">
                          <a:latin typeface="Cambria Math" panose="02040503050406030204" pitchFamily="18" charset="0"/>
                        </a:rPr>
                        <m:t>    </m:t>
                      </m:r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 dirty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dirty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694" y="1847812"/>
                <a:ext cx="4931152" cy="20514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/>
          <p:cNvCxnSpPr/>
          <p:nvPr/>
        </p:nvCxnSpPr>
        <p:spPr>
          <a:xfrm>
            <a:off x="7696411" y="2279755"/>
            <a:ext cx="0" cy="2568803"/>
          </a:xfrm>
          <a:prstGeom prst="line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7516494" y="4550956"/>
            <a:ext cx="3480913" cy="1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6921380" y="3192734"/>
                <a:ext cx="977605" cy="8239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380" y="3192734"/>
                <a:ext cx="977605" cy="8239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Multiply 47"/>
          <p:cNvSpPr/>
          <p:nvPr/>
        </p:nvSpPr>
        <p:spPr>
          <a:xfrm>
            <a:off x="9268331" y="3037093"/>
            <a:ext cx="299861" cy="27672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49" name="Isosceles Triangle 48"/>
          <p:cNvSpPr/>
          <p:nvPr/>
        </p:nvSpPr>
        <p:spPr>
          <a:xfrm>
            <a:off x="8626512" y="4174071"/>
            <a:ext cx="299861" cy="27672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0" name="Isosceles Triangle 49"/>
          <p:cNvSpPr/>
          <p:nvPr/>
        </p:nvSpPr>
        <p:spPr>
          <a:xfrm>
            <a:off x="7970452" y="4029569"/>
            <a:ext cx="299861" cy="27672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1" name="Multiply 50"/>
          <p:cNvSpPr/>
          <p:nvPr/>
        </p:nvSpPr>
        <p:spPr>
          <a:xfrm>
            <a:off x="9505573" y="2401029"/>
            <a:ext cx="299861" cy="27672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52" name="Multiply 51"/>
          <p:cNvSpPr/>
          <p:nvPr/>
        </p:nvSpPr>
        <p:spPr>
          <a:xfrm>
            <a:off x="9770536" y="2838504"/>
            <a:ext cx="299861" cy="27672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53" name="Multiply 52"/>
          <p:cNvSpPr/>
          <p:nvPr/>
        </p:nvSpPr>
        <p:spPr>
          <a:xfrm>
            <a:off x="9608792" y="3318304"/>
            <a:ext cx="299861" cy="27672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54" name="Multiply 53"/>
          <p:cNvSpPr/>
          <p:nvPr/>
        </p:nvSpPr>
        <p:spPr>
          <a:xfrm>
            <a:off x="10097092" y="2632418"/>
            <a:ext cx="299861" cy="27672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55" name="Isosceles Triangle 54"/>
          <p:cNvSpPr/>
          <p:nvPr/>
        </p:nvSpPr>
        <p:spPr>
          <a:xfrm>
            <a:off x="7826937" y="3550364"/>
            <a:ext cx="299861" cy="27672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6" name="Isosceles Triangle 55"/>
          <p:cNvSpPr/>
          <p:nvPr/>
        </p:nvSpPr>
        <p:spPr>
          <a:xfrm>
            <a:off x="8300454" y="3322041"/>
            <a:ext cx="299861" cy="27672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7" name="Isosceles Triangle 56"/>
          <p:cNvSpPr/>
          <p:nvPr/>
        </p:nvSpPr>
        <p:spPr>
          <a:xfrm>
            <a:off x="8743369" y="3627763"/>
            <a:ext cx="299861" cy="27672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" name="Isosceles Triangle 57"/>
          <p:cNvSpPr/>
          <p:nvPr/>
        </p:nvSpPr>
        <p:spPr>
          <a:xfrm>
            <a:off x="7714597" y="2735182"/>
            <a:ext cx="299861" cy="27672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9" name="Multiply 58"/>
          <p:cNvSpPr/>
          <p:nvPr/>
        </p:nvSpPr>
        <p:spPr>
          <a:xfrm>
            <a:off x="8884564" y="2560618"/>
            <a:ext cx="299861" cy="27672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60" name="Multiply 59"/>
          <p:cNvSpPr/>
          <p:nvPr/>
        </p:nvSpPr>
        <p:spPr>
          <a:xfrm>
            <a:off x="10259524" y="3766124"/>
            <a:ext cx="299861" cy="27672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61" name="Isosceles Triangle 60"/>
          <p:cNvSpPr/>
          <p:nvPr/>
        </p:nvSpPr>
        <p:spPr>
          <a:xfrm>
            <a:off x="8063046" y="2847763"/>
            <a:ext cx="299861" cy="27672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2" name="Multiply 61"/>
          <p:cNvSpPr/>
          <p:nvPr/>
        </p:nvSpPr>
        <p:spPr>
          <a:xfrm>
            <a:off x="9205712" y="2182174"/>
            <a:ext cx="299861" cy="27672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63" name="Multiply 62"/>
          <p:cNvSpPr/>
          <p:nvPr/>
        </p:nvSpPr>
        <p:spPr>
          <a:xfrm>
            <a:off x="9383581" y="2677750"/>
            <a:ext cx="299861" cy="27672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64" name="Multiply 63"/>
          <p:cNvSpPr/>
          <p:nvPr/>
        </p:nvSpPr>
        <p:spPr>
          <a:xfrm>
            <a:off x="8905850" y="2085827"/>
            <a:ext cx="299861" cy="27672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67" name="Isosceles Triangle 66"/>
          <p:cNvSpPr/>
          <p:nvPr/>
        </p:nvSpPr>
        <p:spPr>
          <a:xfrm>
            <a:off x="10014723" y="3286320"/>
            <a:ext cx="299861" cy="27672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9655505" y="4651758"/>
                <a:ext cx="486337" cy="8239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5505" y="4651758"/>
                <a:ext cx="486337" cy="8239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/>
          <p:cNvCxnSpPr/>
          <p:nvPr/>
        </p:nvCxnSpPr>
        <p:spPr>
          <a:xfrm>
            <a:off x="8014459" y="2085827"/>
            <a:ext cx="2245066" cy="276273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323378" y="1932448"/>
            <a:ext cx="1959070" cy="2410791"/>
          </a:xfrm>
          <a:prstGeom prst="line">
            <a:avLst/>
          </a:prstGeom>
          <a:ln w="762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762027" y="2279755"/>
            <a:ext cx="1885482" cy="2320233"/>
          </a:xfrm>
          <a:prstGeom prst="line">
            <a:avLst/>
          </a:prstGeom>
          <a:ln w="762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9805437" y="4129090"/>
            <a:ext cx="333070" cy="214149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9509826" y="4311005"/>
            <a:ext cx="333070" cy="214149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Multiply 65"/>
          <p:cNvSpPr/>
          <p:nvPr/>
        </p:nvSpPr>
        <p:spPr>
          <a:xfrm>
            <a:off x="7691675" y="2512227"/>
            <a:ext cx="299861" cy="27672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022847" y="5253210"/>
            <a:ext cx="20849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NP-hard </a:t>
            </a:r>
            <a:r>
              <a:rPr lang="en-US" sz="3200" dirty="0">
                <a:sym typeface="Wingdings" panose="05000000000000000000" pitchFamily="2" charset="2"/>
              </a:rPr>
              <a:t></a:t>
            </a:r>
            <a:r>
              <a:rPr lang="en-US" sz="3200" dirty="0"/>
              <a:t> </a:t>
            </a:r>
          </a:p>
        </p:txBody>
      </p:sp>
      <p:cxnSp>
        <p:nvCxnSpPr>
          <p:cNvPr id="71" name="Straight Arrow Connector 70"/>
          <p:cNvCxnSpPr>
            <a:stCxn id="69" idx="1"/>
            <a:endCxn id="3" idx="3"/>
          </p:cNvCxnSpPr>
          <p:nvPr/>
        </p:nvCxnSpPr>
        <p:spPr>
          <a:xfrm flipH="1" flipV="1">
            <a:off x="7006879" y="5535065"/>
            <a:ext cx="1015968" cy="105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97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67" grpId="0" animBg="1"/>
      <p:bldP spid="66" grpId="0" animBg="1"/>
      <p:bldP spid="6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relaxation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838200" y="1825625"/>
                <a:ext cx="6185945" cy="1968218"/>
              </a:xfrm>
              <a:prstGeom prst="rect">
                <a:avLst/>
              </a:prstGeom>
              <a:ln w="76200">
                <a:solidFill>
                  <a:srgbClr val="FF0000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lim>
                    </m:limLow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(#</m:t>
                    </m:r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</a:rPr>
                      <m:t>misclassification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dirty="0"/>
                </a:b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≥1      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    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      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≤−1    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    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6185945" cy="19682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8040113" y="2527879"/>
            <a:ext cx="20849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NP-hard </a:t>
            </a:r>
            <a:r>
              <a:rPr lang="en-US" sz="3200" dirty="0">
                <a:sym typeface="Wingdings" panose="05000000000000000000" pitchFamily="2" charset="2"/>
              </a:rPr>
              <a:t></a:t>
            </a:r>
            <a:r>
              <a:rPr lang="en-US" sz="3200" dirty="0"/>
              <a:t> </a:t>
            </a:r>
          </a:p>
        </p:txBody>
      </p:sp>
      <p:cxnSp>
        <p:nvCxnSpPr>
          <p:cNvPr id="14" name="Straight Arrow Connector 13"/>
          <p:cNvCxnSpPr>
            <a:stCxn id="13" idx="1"/>
            <a:endCxn id="10" idx="3"/>
          </p:cNvCxnSpPr>
          <p:nvPr/>
        </p:nvCxnSpPr>
        <p:spPr>
          <a:xfrm flipH="1" flipV="1">
            <a:off x="7024145" y="2809734"/>
            <a:ext cx="1015968" cy="105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356811" y="3905760"/>
            <a:ext cx="0" cy="2568803"/>
          </a:xfrm>
          <a:prstGeom prst="line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8176894" y="6176961"/>
            <a:ext cx="3480913" cy="1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Multiply 16"/>
          <p:cNvSpPr/>
          <p:nvPr/>
        </p:nvSpPr>
        <p:spPr>
          <a:xfrm>
            <a:off x="9928731" y="4663098"/>
            <a:ext cx="299861" cy="27672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18" name="Isosceles Triangle 17"/>
          <p:cNvSpPr/>
          <p:nvPr/>
        </p:nvSpPr>
        <p:spPr>
          <a:xfrm>
            <a:off x="9286912" y="5800076"/>
            <a:ext cx="299861" cy="27672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9" name="Isosceles Triangle 18"/>
          <p:cNvSpPr/>
          <p:nvPr/>
        </p:nvSpPr>
        <p:spPr>
          <a:xfrm>
            <a:off x="8630852" y="5655574"/>
            <a:ext cx="299861" cy="27672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0" name="Multiply 19"/>
          <p:cNvSpPr/>
          <p:nvPr/>
        </p:nvSpPr>
        <p:spPr>
          <a:xfrm>
            <a:off x="10165973" y="4027034"/>
            <a:ext cx="299861" cy="27672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21" name="Multiply 20"/>
          <p:cNvSpPr/>
          <p:nvPr/>
        </p:nvSpPr>
        <p:spPr>
          <a:xfrm>
            <a:off x="10430936" y="4464509"/>
            <a:ext cx="299861" cy="27672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22" name="Multiply 21"/>
          <p:cNvSpPr/>
          <p:nvPr/>
        </p:nvSpPr>
        <p:spPr>
          <a:xfrm>
            <a:off x="10269192" y="4944309"/>
            <a:ext cx="299861" cy="27672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23" name="Multiply 22"/>
          <p:cNvSpPr/>
          <p:nvPr/>
        </p:nvSpPr>
        <p:spPr>
          <a:xfrm>
            <a:off x="10757492" y="4258423"/>
            <a:ext cx="299861" cy="27672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24" name="Isosceles Triangle 23"/>
          <p:cNvSpPr/>
          <p:nvPr/>
        </p:nvSpPr>
        <p:spPr>
          <a:xfrm>
            <a:off x="8487337" y="5176369"/>
            <a:ext cx="299861" cy="27672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5" name="Isosceles Triangle 24"/>
          <p:cNvSpPr/>
          <p:nvPr/>
        </p:nvSpPr>
        <p:spPr>
          <a:xfrm>
            <a:off x="8960854" y="4948046"/>
            <a:ext cx="299861" cy="27672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6" name="Isosceles Triangle 25"/>
          <p:cNvSpPr/>
          <p:nvPr/>
        </p:nvSpPr>
        <p:spPr>
          <a:xfrm>
            <a:off x="9403769" y="5253768"/>
            <a:ext cx="299861" cy="27672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7" name="Isosceles Triangle 26"/>
          <p:cNvSpPr/>
          <p:nvPr/>
        </p:nvSpPr>
        <p:spPr>
          <a:xfrm>
            <a:off x="8374997" y="4361187"/>
            <a:ext cx="299861" cy="27672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8" name="Multiply 27"/>
          <p:cNvSpPr/>
          <p:nvPr/>
        </p:nvSpPr>
        <p:spPr>
          <a:xfrm>
            <a:off x="9544964" y="4186623"/>
            <a:ext cx="299861" cy="27672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29" name="Multiply 28"/>
          <p:cNvSpPr/>
          <p:nvPr/>
        </p:nvSpPr>
        <p:spPr>
          <a:xfrm>
            <a:off x="10919924" y="5392129"/>
            <a:ext cx="299861" cy="27672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30" name="Isosceles Triangle 29"/>
          <p:cNvSpPr/>
          <p:nvPr/>
        </p:nvSpPr>
        <p:spPr>
          <a:xfrm>
            <a:off x="8723446" y="4473768"/>
            <a:ext cx="299861" cy="27672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1" name="Multiply 30"/>
          <p:cNvSpPr/>
          <p:nvPr/>
        </p:nvSpPr>
        <p:spPr>
          <a:xfrm>
            <a:off x="9866112" y="3808179"/>
            <a:ext cx="299861" cy="27672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32" name="Multiply 31"/>
          <p:cNvSpPr/>
          <p:nvPr/>
        </p:nvSpPr>
        <p:spPr>
          <a:xfrm>
            <a:off x="10043981" y="4303755"/>
            <a:ext cx="299861" cy="27672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33" name="Multiply 32"/>
          <p:cNvSpPr/>
          <p:nvPr/>
        </p:nvSpPr>
        <p:spPr>
          <a:xfrm>
            <a:off x="9566250" y="3711832"/>
            <a:ext cx="299861" cy="27672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34" name="Isosceles Triangle 33"/>
          <p:cNvSpPr/>
          <p:nvPr/>
        </p:nvSpPr>
        <p:spPr>
          <a:xfrm>
            <a:off x="10675123" y="4912325"/>
            <a:ext cx="299861" cy="27672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10315905" y="6277763"/>
                <a:ext cx="486337" cy="8239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5905" y="6277763"/>
                <a:ext cx="486337" cy="8239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/>
          <p:cNvCxnSpPr/>
          <p:nvPr/>
        </p:nvCxnSpPr>
        <p:spPr>
          <a:xfrm>
            <a:off x="8674859" y="3711832"/>
            <a:ext cx="2245066" cy="276273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8983778" y="3558453"/>
            <a:ext cx="1959070" cy="2410791"/>
          </a:xfrm>
          <a:prstGeom prst="line">
            <a:avLst/>
          </a:prstGeom>
          <a:ln w="762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422427" y="3905760"/>
            <a:ext cx="1885482" cy="2320233"/>
          </a:xfrm>
          <a:prstGeom prst="line">
            <a:avLst/>
          </a:prstGeom>
          <a:ln w="762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Multiply 40"/>
          <p:cNvSpPr/>
          <p:nvPr/>
        </p:nvSpPr>
        <p:spPr>
          <a:xfrm>
            <a:off x="8352075" y="4138232"/>
            <a:ext cx="299861" cy="27672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ontent Placeholder 2"/>
              <p:cNvSpPr txBox="1">
                <a:spLocks/>
              </p:cNvSpPr>
              <p:nvPr/>
            </p:nvSpPr>
            <p:spPr>
              <a:xfrm>
                <a:off x="838199" y="4361187"/>
                <a:ext cx="6185945" cy="2406618"/>
              </a:xfrm>
              <a:prstGeom prst="rect">
                <a:avLst/>
              </a:prstGeom>
              <a:ln w="76200">
                <a:solidFill>
                  <a:srgbClr val="0070C0"/>
                </a:solidFill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lim>
                    </m:limLow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    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      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≤−1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    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        ∀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4361187"/>
                <a:ext cx="6185945" cy="24066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762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4451" y="46331"/>
            <a:ext cx="3258919" cy="2537971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8499467" y="3794338"/>
            <a:ext cx="686690" cy="492861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9928731" y="5105064"/>
            <a:ext cx="884061" cy="63452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558474" y="2981625"/>
                <a:ext cx="4131099" cy="6052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3200" dirty="0"/>
                  <a:t>: slack variables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8474" y="2981625"/>
                <a:ext cx="4131099" cy="605294"/>
              </a:xfrm>
              <a:prstGeom prst="rect">
                <a:avLst/>
              </a:prstGeom>
              <a:blipFill>
                <a:blip r:embed="rId7"/>
                <a:stretch>
                  <a:fillRect t="-909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409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Hinge loss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09796" y="6492875"/>
            <a:ext cx="7682204" cy="365125"/>
          </a:xfrm>
        </p:spPr>
        <p:txBody>
          <a:bodyPr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Image credit: https://math.stackexchange.com/questions/782586/how-do-you-minimize-hinge-loss</a:t>
            </a:r>
          </a:p>
        </p:txBody>
      </p:sp>
      <p:pic>
        <p:nvPicPr>
          <p:cNvPr id="1026" name="Picture 2" descr="Image result for hinge lo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401" y="1440301"/>
            <a:ext cx="6893197" cy="5023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9309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506"/>
                <a:ext cx="10515600" cy="6487886"/>
              </a:xfrm>
            </p:spPr>
            <p:txBody>
              <a:bodyPr>
                <a:normAutofit lnSpcReduction="10000"/>
              </a:bodyPr>
              <a:lstStyle/>
              <a:p>
                <a:pPr marL="0" indent="0" algn="ctr">
                  <a:buNone/>
                </a:pPr>
                <a:r>
                  <a:rPr lang="en-US" sz="3900" b="1" dirty="0"/>
                  <a:t>Hard-margin SVM formulation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lim>
                    </m:limLow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≥1      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    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      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≤−1   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    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sz="3900" b="1" dirty="0"/>
                  <a:t>Soft-margin SVM formulation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lim>
                    </m:limLow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𝐶</m:t>
                    </m:r>
                    <m:nary>
                      <m:naryPr>
                        <m:chr m:val="∑"/>
                        <m:supHide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≥   1−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    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      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≤−1+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    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        ∀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506"/>
                <a:ext cx="10515600" cy="6487886"/>
              </a:xfrm>
              <a:blipFill>
                <a:blip r:embed="rId2"/>
                <a:stretch>
                  <a:fillRect t="-46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EA504BE-7E68-433F-B262-5BDE3829A8F0}"/>
                  </a:ext>
                </a:extLst>
              </p14:cNvPr>
              <p14:cNvContentPartPr/>
              <p14:nvPr/>
            </p14:nvContentPartPr>
            <p14:xfrm>
              <a:off x="6734899" y="914381"/>
              <a:ext cx="365040" cy="1806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EA504BE-7E68-433F-B262-5BDE3829A8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26259" y="905741"/>
                <a:ext cx="382680" cy="18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C3A4FF5-1E6C-4B53-8F66-15385ED47FA5}"/>
                  </a:ext>
                </a:extLst>
              </p14:cNvPr>
              <p14:cNvContentPartPr/>
              <p14:nvPr/>
            </p14:nvContentPartPr>
            <p14:xfrm>
              <a:off x="3303739" y="2389301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C3A4FF5-1E6C-4B53-8F66-15385ED47FA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94739" y="238030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6F26415-7212-41EC-9A3C-64CED5EC6646}"/>
                  </a:ext>
                </a:extLst>
              </p14:cNvPr>
              <p14:cNvContentPartPr/>
              <p14:nvPr/>
            </p14:nvContentPartPr>
            <p14:xfrm>
              <a:off x="3863899" y="1248461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6F26415-7212-41EC-9A3C-64CED5EC664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54899" y="123946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411330C-9FB7-472D-9D38-03D1AEC64EB2}"/>
                  </a:ext>
                </a:extLst>
              </p14:cNvPr>
              <p14:cNvContentPartPr/>
              <p14:nvPr/>
            </p14:nvContentPartPr>
            <p14:xfrm>
              <a:off x="8259139" y="4218101"/>
              <a:ext cx="266400" cy="21945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411330C-9FB7-472D-9D38-03D1AEC64EB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250139" y="4209101"/>
                <a:ext cx="284040" cy="221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2E9C640-7548-4809-82E2-3B9306E7F851}"/>
                  </a:ext>
                </a:extLst>
              </p14:cNvPr>
              <p14:cNvContentPartPr/>
              <p14:nvPr/>
            </p14:nvContentPartPr>
            <p14:xfrm>
              <a:off x="3341539" y="3824981"/>
              <a:ext cx="1365840" cy="5806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2E9C640-7548-4809-82E2-3B9306E7F85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32899" y="3815981"/>
                <a:ext cx="1383480" cy="59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8543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3600" dirty="0"/>
              <a:t>Cost function</a:t>
            </a:r>
          </a:p>
          <a:p>
            <a:endParaRPr lang="en-US" sz="3600" dirty="0"/>
          </a:p>
          <a:p>
            <a:r>
              <a:rPr lang="en-US" sz="3600" dirty="0"/>
              <a:t>Large margin classification</a:t>
            </a:r>
          </a:p>
          <a:p>
            <a:endParaRPr lang="en-US" sz="3600" dirty="0"/>
          </a:p>
          <a:p>
            <a:r>
              <a:rPr lang="en-US" sz="3600" b="1" dirty="0">
                <a:solidFill>
                  <a:srgbClr val="FF0000"/>
                </a:solidFill>
              </a:rPr>
              <a:t>Kernels</a:t>
            </a:r>
          </a:p>
          <a:p>
            <a:endParaRPr lang="en-US" sz="3600" dirty="0"/>
          </a:p>
          <a:p>
            <a:r>
              <a:rPr lang="en-US" sz="3600" dirty="0"/>
              <a:t>Using an SVM</a:t>
            </a:r>
          </a:p>
        </p:txBody>
      </p:sp>
    </p:spTree>
    <p:extLst>
      <p:ext uri="{BB962C8B-B14F-4D97-AF65-F5344CB8AC3E}">
        <p14:creationId xmlns:p14="http://schemas.microsoft.com/office/powerpoint/2010/main" val="4212317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Non-linear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dirty="0"/>
                  <a:t>How do we separate the two classes using a hyperplane?</a:t>
                </a:r>
              </a:p>
              <a:p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    </m:t>
                          </m:r>
                          <m:eqArr>
                            <m:eqArr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200" dirty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m:rPr>
                                  <m:sty m:val="p"/>
                                </m:rPr>
                                <a:rPr lang="en-US" sz="3200" dirty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sSup>
                                <m:sSup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  <m:e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0    </m:t>
                              </m:r>
                              <m:r>
                                <m:rPr>
                                  <m:sty m:val="p"/>
                                </m:rPr>
                                <a:rPr lang="en-US" sz="3200" dirty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sSup>
                                <m:sSup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1150776" y="6176963"/>
            <a:ext cx="9891211" cy="1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0458974" y="6176963"/>
                <a:ext cx="64445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8974" y="6176963"/>
                <a:ext cx="644454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Multiply 15"/>
          <p:cNvSpPr/>
          <p:nvPr/>
        </p:nvSpPr>
        <p:spPr>
          <a:xfrm>
            <a:off x="1622487" y="5877606"/>
            <a:ext cx="608542" cy="56158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17" name="Multiply 16"/>
          <p:cNvSpPr/>
          <p:nvPr/>
        </p:nvSpPr>
        <p:spPr>
          <a:xfrm>
            <a:off x="2133778" y="5896172"/>
            <a:ext cx="608542" cy="56158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18" name="Multiply 17"/>
          <p:cNvSpPr/>
          <p:nvPr/>
        </p:nvSpPr>
        <p:spPr>
          <a:xfrm>
            <a:off x="3178807" y="5877607"/>
            <a:ext cx="608542" cy="56158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830575" y="5969911"/>
            <a:ext cx="441632" cy="414103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522192" y="5969911"/>
            <a:ext cx="441632" cy="414103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6129840" y="5969911"/>
            <a:ext cx="441632" cy="414103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23" name="Multiply 22"/>
          <p:cNvSpPr/>
          <p:nvPr/>
        </p:nvSpPr>
        <p:spPr>
          <a:xfrm>
            <a:off x="8622814" y="5915023"/>
            <a:ext cx="608542" cy="56158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24" name="Multiply 23"/>
          <p:cNvSpPr/>
          <p:nvPr/>
        </p:nvSpPr>
        <p:spPr>
          <a:xfrm>
            <a:off x="7968435" y="5895197"/>
            <a:ext cx="608542" cy="56158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3ACFE0F-1039-4634-984E-1ECF203615F0}"/>
                  </a:ext>
                </a:extLst>
              </p14:cNvPr>
              <p14:cNvContentPartPr/>
              <p14:nvPr/>
            </p14:nvContentPartPr>
            <p14:xfrm>
              <a:off x="6262939" y="2526821"/>
              <a:ext cx="2803320" cy="15357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3ACFE0F-1039-4634-984E-1ECF203615F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54299" y="2517821"/>
                <a:ext cx="2820960" cy="155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5106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Non-linear classification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150776" y="6176963"/>
            <a:ext cx="9891211" cy="1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0458974" y="6176963"/>
                <a:ext cx="64445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8974" y="6176963"/>
                <a:ext cx="644454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Multiply 6"/>
          <p:cNvSpPr/>
          <p:nvPr/>
        </p:nvSpPr>
        <p:spPr>
          <a:xfrm>
            <a:off x="1622487" y="5877606"/>
            <a:ext cx="608542" cy="56158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8" name="Multiply 7"/>
          <p:cNvSpPr/>
          <p:nvPr/>
        </p:nvSpPr>
        <p:spPr>
          <a:xfrm>
            <a:off x="2133778" y="5896172"/>
            <a:ext cx="608542" cy="56158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9" name="Multiply 8"/>
          <p:cNvSpPr/>
          <p:nvPr/>
        </p:nvSpPr>
        <p:spPr>
          <a:xfrm>
            <a:off x="3178807" y="5877607"/>
            <a:ext cx="608542" cy="56158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830575" y="5969911"/>
            <a:ext cx="441632" cy="414103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22192" y="5969911"/>
            <a:ext cx="441632" cy="414103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29840" y="5969911"/>
            <a:ext cx="441632" cy="414103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14" name="Multiply 13"/>
          <p:cNvSpPr/>
          <p:nvPr/>
        </p:nvSpPr>
        <p:spPr>
          <a:xfrm>
            <a:off x="8622814" y="5915023"/>
            <a:ext cx="608542" cy="56158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15" name="Multiply 14"/>
          <p:cNvSpPr/>
          <p:nvPr/>
        </p:nvSpPr>
        <p:spPr>
          <a:xfrm>
            <a:off x="7968435" y="5895197"/>
            <a:ext cx="608542" cy="56158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rgbClr val="FF0000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1303176" y="1771650"/>
            <a:ext cx="11274" cy="4557713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01788" y="2177241"/>
                <a:ext cx="64445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788" y="2177241"/>
                <a:ext cx="644454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reeform 18"/>
          <p:cNvSpPr/>
          <p:nvPr/>
        </p:nvSpPr>
        <p:spPr>
          <a:xfrm>
            <a:off x="1296371" y="1436916"/>
            <a:ext cx="7713306" cy="4702629"/>
          </a:xfrm>
          <a:custGeom>
            <a:avLst/>
            <a:gdLst>
              <a:gd name="connsiteX0" fmla="*/ 0 w 8640146"/>
              <a:gd name="connsiteY0" fmla="*/ 4603102 h 4603102"/>
              <a:gd name="connsiteX1" fmla="*/ 5529942 w 8640146"/>
              <a:gd name="connsiteY1" fmla="*/ 3875314 h 4603102"/>
              <a:gd name="connsiteX2" fmla="*/ 8465975 w 8640146"/>
              <a:gd name="connsiteY2" fmla="*/ 398106 h 4603102"/>
              <a:gd name="connsiteX3" fmla="*/ 8465975 w 8640146"/>
              <a:gd name="connsiteY3" fmla="*/ 398106 h 4603102"/>
              <a:gd name="connsiteX4" fmla="*/ 8640146 w 8640146"/>
              <a:gd name="connsiteY4" fmla="*/ 0 h 4603102"/>
              <a:gd name="connsiteX0" fmla="*/ 0 w 8640146"/>
              <a:gd name="connsiteY0" fmla="*/ 4603102 h 4603102"/>
              <a:gd name="connsiteX1" fmla="*/ 5355771 w 8640146"/>
              <a:gd name="connsiteY1" fmla="*/ 3483429 h 4603102"/>
              <a:gd name="connsiteX2" fmla="*/ 8465975 w 8640146"/>
              <a:gd name="connsiteY2" fmla="*/ 398106 h 4603102"/>
              <a:gd name="connsiteX3" fmla="*/ 8465975 w 8640146"/>
              <a:gd name="connsiteY3" fmla="*/ 398106 h 4603102"/>
              <a:gd name="connsiteX4" fmla="*/ 8640146 w 8640146"/>
              <a:gd name="connsiteY4" fmla="*/ 0 h 4603102"/>
              <a:gd name="connsiteX0" fmla="*/ 0 w 8640146"/>
              <a:gd name="connsiteY0" fmla="*/ 4603102 h 4603102"/>
              <a:gd name="connsiteX1" fmla="*/ 5355771 w 8640146"/>
              <a:gd name="connsiteY1" fmla="*/ 3483429 h 4603102"/>
              <a:gd name="connsiteX2" fmla="*/ 8465975 w 8640146"/>
              <a:gd name="connsiteY2" fmla="*/ 398106 h 4603102"/>
              <a:gd name="connsiteX3" fmla="*/ 8640146 w 8640146"/>
              <a:gd name="connsiteY3" fmla="*/ 0 h 4603102"/>
              <a:gd name="connsiteX0" fmla="*/ 0 w 8640146"/>
              <a:gd name="connsiteY0" fmla="*/ 4603102 h 4603102"/>
              <a:gd name="connsiteX1" fmla="*/ 5355771 w 8640146"/>
              <a:gd name="connsiteY1" fmla="*/ 3483429 h 4603102"/>
              <a:gd name="connsiteX2" fmla="*/ 8640146 w 8640146"/>
              <a:gd name="connsiteY2" fmla="*/ 0 h 4603102"/>
              <a:gd name="connsiteX0" fmla="*/ 0 w 8652587"/>
              <a:gd name="connsiteY0" fmla="*/ 4702629 h 4702629"/>
              <a:gd name="connsiteX1" fmla="*/ 5368212 w 8652587"/>
              <a:gd name="connsiteY1" fmla="*/ 3483429 h 4702629"/>
              <a:gd name="connsiteX2" fmla="*/ 8652587 w 8652587"/>
              <a:gd name="connsiteY2" fmla="*/ 0 h 4702629"/>
              <a:gd name="connsiteX0" fmla="*/ 0 w 8590383"/>
              <a:gd name="connsiteY0" fmla="*/ 4789714 h 4789714"/>
              <a:gd name="connsiteX1" fmla="*/ 5368212 w 8590383"/>
              <a:gd name="connsiteY1" fmla="*/ 3570514 h 4789714"/>
              <a:gd name="connsiteX2" fmla="*/ 8590383 w 8590383"/>
              <a:gd name="connsiteY2" fmla="*/ 0 h 4789714"/>
              <a:gd name="connsiteX0" fmla="*/ 0 w 8590383"/>
              <a:gd name="connsiteY0" fmla="*/ 4789714 h 4789714"/>
              <a:gd name="connsiteX1" fmla="*/ 5368212 w 8590383"/>
              <a:gd name="connsiteY1" fmla="*/ 3570514 h 4789714"/>
              <a:gd name="connsiteX2" fmla="*/ 8590383 w 8590383"/>
              <a:gd name="connsiteY2" fmla="*/ 0 h 4789714"/>
              <a:gd name="connsiteX0" fmla="*/ 0 w 8590383"/>
              <a:gd name="connsiteY0" fmla="*/ 4789714 h 4789714"/>
              <a:gd name="connsiteX1" fmla="*/ 5368212 w 8590383"/>
              <a:gd name="connsiteY1" fmla="*/ 3570514 h 4789714"/>
              <a:gd name="connsiteX2" fmla="*/ 8590383 w 8590383"/>
              <a:gd name="connsiteY2" fmla="*/ 0 h 4789714"/>
              <a:gd name="connsiteX0" fmla="*/ 0 w 7713306"/>
              <a:gd name="connsiteY0" fmla="*/ 4702629 h 4702629"/>
              <a:gd name="connsiteX1" fmla="*/ 5368212 w 7713306"/>
              <a:gd name="connsiteY1" fmla="*/ 3483429 h 4702629"/>
              <a:gd name="connsiteX2" fmla="*/ 7713306 w 7713306"/>
              <a:gd name="connsiteY2" fmla="*/ 0 h 4702629"/>
              <a:gd name="connsiteX0" fmla="*/ 0 w 7713306"/>
              <a:gd name="connsiteY0" fmla="*/ 4702629 h 4702629"/>
              <a:gd name="connsiteX1" fmla="*/ 5368212 w 7713306"/>
              <a:gd name="connsiteY1" fmla="*/ 3483429 h 4702629"/>
              <a:gd name="connsiteX2" fmla="*/ 7713306 w 7713306"/>
              <a:gd name="connsiteY2" fmla="*/ 0 h 4702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13306" h="4702629">
                <a:moveTo>
                  <a:pt x="0" y="4702629"/>
                </a:moveTo>
                <a:cubicBezTo>
                  <a:pt x="2059473" y="4689151"/>
                  <a:pt x="4082661" y="4267201"/>
                  <a:pt x="5368212" y="3483429"/>
                </a:cubicBezTo>
                <a:cubicBezTo>
                  <a:pt x="6653763" y="2699657"/>
                  <a:pt x="7252995" y="1260669"/>
                  <a:pt x="7713306" y="0"/>
                </a:cubicBezTo>
              </a:path>
            </a:pathLst>
          </a:custGeom>
          <a:noFill/>
          <a:ln w="762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8257080" y="3079102"/>
            <a:ext cx="0" cy="3097861"/>
          </a:xfrm>
          <a:prstGeom prst="line">
            <a:avLst/>
          </a:prstGeom>
          <a:ln w="12700"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928845" y="1524000"/>
            <a:ext cx="0" cy="4652963"/>
          </a:xfrm>
          <a:prstGeom prst="line">
            <a:avLst/>
          </a:prstGeom>
          <a:ln w="12700"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349251" y="5131156"/>
            <a:ext cx="0" cy="1045807"/>
          </a:xfrm>
          <a:prstGeom prst="line">
            <a:avLst/>
          </a:prstGeom>
          <a:ln w="12700"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746399" y="5293567"/>
            <a:ext cx="0" cy="939380"/>
          </a:xfrm>
          <a:prstGeom prst="line">
            <a:avLst/>
          </a:prstGeom>
          <a:ln w="12700"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057437" y="4687521"/>
            <a:ext cx="0" cy="1545426"/>
          </a:xfrm>
          <a:prstGeom prst="line">
            <a:avLst/>
          </a:prstGeom>
          <a:ln w="12700"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Multiply 35"/>
          <p:cNvSpPr/>
          <p:nvPr/>
        </p:nvSpPr>
        <p:spPr>
          <a:xfrm>
            <a:off x="1654958" y="5749216"/>
            <a:ext cx="608542" cy="56158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37" name="Multiply 36"/>
          <p:cNvSpPr/>
          <p:nvPr/>
        </p:nvSpPr>
        <p:spPr>
          <a:xfrm>
            <a:off x="2166249" y="5767782"/>
            <a:ext cx="608542" cy="56158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38" name="Multiply 37"/>
          <p:cNvSpPr/>
          <p:nvPr/>
        </p:nvSpPr>
        <p:spPr>
          <a:xfrm>
            <a:off x="3211278" y="5631810"/>
            <a:ext cx="608542" cy="56158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6863046" y="4480470"/>
            <a:ext cx="441632" cy="414103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5554663" y="5131156"/>
            <a:ext cx="441632" cy="414103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6162311" y="4865730"/>
            <a:ext cx="441632" cy="414103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43" name="Multiply 42"/>
          <p:cNvSpPr/>
          <p:nvPr/>
        </p:nvSpPr>
        <p:spPr>
          <a:xfrm>
            <a:off x="8655285" y="1166525"/>
            <a:ext cx="608542" cy="56158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44" name="Multiply 43"/>
          <p:cNvSpPr/>
          <p:nvPr/>
        </p:nvSpPr>
        <p:spPr>
          <a:xfrm>
            <a:off x="8000906" y="2849340"/>
            <a:ext cx="608542" cy="56158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rgbClr val="FF0000"/>
              </a:solidFill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2742320" y="2271486"/>
            <a:ext cx="7716656" cy="444862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1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9" grpId="0" animBg="1"/>
      <p:bldP spid="36" grpId="0" animBg="1"/>
      <p:bldP spid="37" grpId="0" animBg="1"/>
      <p:bldP spid="38" grpId="0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sz="3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⋅, ⋅</m:t>
                        </m:r>
                      </m:e>
                    </m:d>
                  </m:oMath>
                </a14:m>
                <a:r>
                  <a:rPr lang="en-US" sz="3600" dirty="0"/>
                  <a:t> a legal definition of inner product:</a:t>
                </a:r>
              </a:p>
              <a:p>
                <a:endParaRPr lang="en-US" sz="3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sz="3600" dirty="0"/>
                  <a:t> </a:t>
                </a:r>
              </a:p>
              <a:p>
                <a:pPr marL="0" indent="0">
                  <a:buNone/>
                </a:pPr>
                <a:r>
                  <a:rPr lang="en-US" sz="3600" dirty="0"/>
                  <a:t>s.t</a:t>
                </a:r>
                <a:r>
                  <a:rPr lang="en-US" sz="3600" dirty="0" err="1"/>
                  <a:t>.</a:t>
                </a:r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sz="3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sz="3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6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600" dirty="0"/>
              </a:p>
              <a:p>
                <a:pPr lvl="1"/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7" t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4401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3600" dirty="0"/>
              <a:t>Cost function</a:t>
            </a:r>
          </a:p>
          <a:p>
            <a:endParaRPr lang="en-US" sz="3600" dirty="0"/>
          </a:p>
          <a:p>
            <a:r>
              <a:rPr lang="en-US" sz="3600" b="1" dirty="0">
                <a:solidFill>
                  <a:srgbClr val="FF0000"/>
                </a:solidFill>
              </a:rPr>
              <a:t>Large margin classification</a:t>
            </a:r>
          </a:p>
          <a:p>
            <a:endParaRPr lang="en-US" sz="3600" dirty="0"/>
          </a:p>
          <a:p>
            <a:r>
              <a:rPr lang="en-US" sz="3600" dirty="0"/>
              <a:t>Kernels</a:t>
            </a:r>
          </a:p>
          <a:p>
            <a:endParaRPr lang="en-US" sz="3600" dirty="0"/>
          </a:p>
          <a:p>
            <a:r>
              <a:rPr lang="en-US" sz="3600" dirty="0"/>
              <a:t>Using an SVM</a:t>
            </a:r>
          </a:p>
        </p:txBody>
      </p:sp>
    </p:spTree>
    <p:extLst>
      <p:ext uri="{BB962C8B-B14F-4D97-AF65-F5344CB8AC3E}">
        <p14:creationId xmlns:p14="http://schemas.microsoft.com/office/powerpoint/2010/main" val="3204156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Kernels matter?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Many algorithms interact with data only via </a:t>
                </a:r>
                <a:r>
                  <a:rPr lang="en-US" sz="3200" b="1" dirty="0"/>
                  <a:t>dot-products</a:t>
                </a:r>
                <a:r>
                  <a:rPr lang="en-US" sz="3200" dirty="0"/>
                  <a:t> 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Replace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3200" i="1" dirty="0"/>
                  <a:t> </a:t>
                </a:r>
                <a:r>
                  <a:rPr lang="en-US" sz="3200" dirty="0"/>
                  <a:t>with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:r>
                  <a:rPr lang="en-US" sz="3200" dirty="0"/>
                  <a:t>Act </a:t>
                </a:r>
                <a:r>
                  <a:rPr lang="en-US" sz="3200" i="1" dirty="0">
                    <a:solidFill>
                      <a:srgbClr val="FF0000"/>
                    </a:solidFill>
                  </a:rPr>
                  <a:t>implicitly</a:t>
                </a:r>
                <a:r>
                  <a:rPr lang="en-US" sz="3200" dirty="0"/>
                  <a:t> as if data was in the higher-dimensional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3200" dirty="0"/>
                  <a:t>-space</a:t>
                </a:r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333" t="-2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7151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sz="4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40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4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4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4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4000" b="0" i="1" dirty="0" smtClean="0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US" sz="4000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p>
                        <m:r>
                          <a:rPr lang="en-US" sz="40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4000" dirty="0"/>
                  <a:t> corresponds to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4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4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0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4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sz="4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0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4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ad>
                            <m:radPr>
                              <m:degHide m:val="on"/>
                              <m:ctrlPr>
                                <a:rPr lang="en-US" sz="4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4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sSub>
                            <m:sSubPr>
                              <m:ctrlPr>
                                <a:rPr lang="en-US" sz="4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4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4000" b="0" dirty="0"/>
              </a:p>
              <a:p>
                <a:pPr marL="0" indent="0">
                  <a:buNone/>
                </a:pPr>
                <a:endParaRPr lang="en-US" sz="40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𝜙</m:t>
                      </m:r>
                      <m:sSup>
                        <m:sSupPr>
                          <m:ctrlP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4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ad>
                            <m:radPr>
                              <m:degHide m:val="on"/>
                              <m:ctrlP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sSub>
                            <m:sSubPr>
                              <m:ctrlP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4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4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4000" b="0" i="1" dirty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40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40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sz="4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4000" b="0" i="1" dirty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40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40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4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40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  <m:sSub>
                                <m:sSubPr>
                                  <m:ctrlPr>
                                    <a:rPr lang="en-US" sz="4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dirty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40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4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dirty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40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</m:oMath>
                  </m:oMathPara>
                </a14:m>
                <a:br>
                  <a:rPr lang="en-US" sz="4000" b="0" dirty="0"/>
                </a:br>
                <a:r>
                  <a:rPr lang="en-US" sz="4000" b="0" dirty="0"/>
                  <a:t>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4000" b="0" i="0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4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4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lang="en-US" sz="4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lang="en-US" sz="4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40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a:rPr lang="en-US" sz="4000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latin typeface="Cambria Math" panose="02040503050406030204" pitchFamily="18" charset="0"/>
                                  </a:rPr>
                                  <m:t>z</m:t>
                                </m:r>
                              </m:e>
                              <m:sub>
                                <m:r>
                                  <a:rPr lang="en-US" sz="4000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4000" b="0" i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a:rPr lang="en-US" sz="40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latin typeface="Cambria Math" panose="02040503050406030204" pitchFamily="18" charset="0"/>
                                  </a:rPr>
                                  <m:t>z</m:t>
                                </m:r>
                              </m:e>
                              <m:sub>
                                <m:r>
                                  <a:rPr lang="en-US" sz="40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4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n-US" sz="4000" b="0" i="0" dirty="0">
                    <a:latin typeface="Cambria Math" panose="02040503050406030204" pitchFamily="18" charset="0"/>
                  </a:rPr>
                </a:br>
                <a:endParaRPr lang="en-US" sz="4000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0" smtClean="0">
                          <a:latin typeface="Cambria Math" panose="02040503050406030204" pitchFamily="18" charset="0"/>
                        </a:rPr>
                        <m:t> =</m:t>
                      </m:r>
                      <m:sSup>
                        <m:sSupPr>
                          <m:ctrlPr>
                            <a:rPr lang="en-US" sz="4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4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4000" i="1" dirty="0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  <m:sup>
                          <m:r>
                            <a:rPr lang="en-US" sz="4000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t="-12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4951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sz="4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40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4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4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4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4000" b="0" i="1" dirty="0" smtClean="0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US" sz="4000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p>
                        <m:r>
                          <a:rPr lang="en-US" sz="40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4000" dirty="0"/>
                  <a:t> corresponds to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4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4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0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4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sz="4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0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4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ad>
                            <m:radPr>
                              <m:degHide m:val="on"/>
                              <m:ctrlPr>
                                <a:rPr lang="en-US" sz="4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4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sSub>
                            <m:sSubPr>
                              <m:ctrlPr>
                                <a:rPr lang="en-US" sz="4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4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4000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t="-3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362941" y="6492875"/>
            <a:ext cx="2829059" cy="462053"/>
          </a:xfrm>
        </p:spPr>
        <p:txBody>
          <a:bodyPr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Slide credit: Maria-Florina </a:t>
            </a:r>
            <a:r>
              <a:rPr lang="en-US" sz="1400" dirty="0" err="1">
                <a:solidFill>
                  <a:schemeClr val="tx1"/>
                </a:solidFill>
              </a:rPr>
              <a:t>Balcan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3680" y="3394523"/>
            <a:ext cx="7544639" cy="323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4323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kernels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sz="3600" dirty="0"/>
                  <a:t>Linear kernel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600" dirty="0"/>
              </a:p>
              <a:p>
                <a:r>
                  <a:rPr lang="en-US" sz="3600" dirty="0"/>
                  <a:t>Gaussian (Radial basis function) kernel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 b="0" i="0" dirty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6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b="0" i="1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3600" b="0" i="1" dirty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3600" b="0" i="1" dirty="0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600" b="0" i="0" dirty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3600" dirty="0"/>
              </a:p>
              <a:p>
                <a:r>
                  <a:rPr lang="en-US" sz="3600" dirty="0"/>
                  <a:t>Sigmoid kernel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 b="0" i="0" dirty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60" t="-58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A767A38-BD46-44C8-95A0-03412DEC6987}"/>
                  </a:ext>
                </a:extLst>
              </p14:cNvPr>
              <p14:cNvContentPartPr/>
              <p14:nvPr/>
            </p14:nvContentPartPr>
            <p14:xfrm>
              <a:off x="757099" y="2206061"/>
              <a:ext cx="623520" cy="409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A767A38-BD46-44C8-95A0-03412DEC698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8459" y="2197421"/>
                <a:ext cx="641160" cy="42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7226350-A8BF-4392-8EC2-D1A5BE32A294}"/>
                  </a:ext>
                </a:extLst>
              </p14:cNvPr>
              <p14:cNvContentPartPr/>
              <p14:nvPr/>
            </p14:nvContentPartPr>
            <p14:xfrm>
              <a:off x="678259" y="3462101"/>
              <a:ext cx="565920" cy="3232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7226350-A8BF-4392-8EC2-D1A5BE32A29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9259" y="3453101"/>
                <a:ext cx="58356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16E5269-C240-4125-8E68-C5BDF5BA4B84}"/>
                  </a:ext>
                </a:extLst>
              </p14:cNvPr>
              <p14:cNvContentPartPr/>
              <p14:nvPr/>
            </p14:nvContentPartPr>
            <p14:xfrm>
              <a:off x="795979" y="5401061"/>
              <a:ext cx="511920" cy="213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16E5269-C240-4125-8E68-C5BDF5BA4B8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87339" y="5392061"/>
                <a:ext cx="529560" cy="23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63503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new kernels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Positive scaling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Exponentiation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Addition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Multiplication with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Multiplication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043" t="-1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31167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Non-linear decision boundary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                                            Predict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 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if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/>
                  <a:t>                                                        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+⋯≥0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+⋯</m:t>
                      </m:r>
                    </m:oMath>
                  </m:oMathPara>
                </a14:m>
                <a:br>
                  <a:rPr lang="en-US" b="0" dirty="0"/>
                </a:br>
                <a:endParaRPr lang="en-US" b="0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⋯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Is there a different/better choice of the features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⋯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1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Slide credit: Andrew Ng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38200" y="1823571"/>
            <a:ext cx="3289300" cy="1872129"/>
            <a:chOff x="838200" y="1823571"/>
            <a:chExt cx="3289300" cy="2433918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172637" y="1823571"/>
              <a:ext cx="0" cy="2433918"/>
            </a:xfrm>
            <a:prstGeom prst="line">
              <a:avLst/>
            </a:prstGeom>
            <a:ln w="3810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V="1">
              <a:off x="838200" y="3931641"/>
              <a:ext cx="3289300" cy="1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127500" y="3172480"/>
                <a:ext cx="61254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7500" y="3172480"/>
                <a:ext cx="61254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838200" y="1325751"/>
                <a:ext cx="62081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25751"/>
                <a:ext cx="62081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Multiply 9"/>
          <p:cNvSpPr/>
          <p:nvPr/>
        </p:nvSpPr>
        <p:spPr>
          <a:xfrm>
            <a:off x="1912706" y="2305996"/>
            <a:ext cx="491575" cy="45363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Multiply 10"/>
          <p:cNvSpPr/>
          <p:nvPr/>
        </p:nvSpPr>
        <p:spPr>
          <a:xfrm>
            <a:off x="2098984" y="1849805"/>
            <a:ext cx="491575" cy="45363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Multiply 11"/>
          <p:cNvSpPr/>
          <p:nvPr/>
        </p:nvSpPr>
        <p:spPr>
          <a:xfrm>
            <a:off x="2579968" y="2216518"/>
            <a:ext cx="491575" cy="45363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Multiply 12"/>
          <p:cNvSpPr/>
          <p:nvPr/>
        </p:nvSpPr>
        <p:spPr>
          <a:xfrm>
            <a:off x="2237062" y="2396152"/>
            <a:ext cx="491575" cy="45363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Multiply 13"/>
          <p:cNvSpPr/>
          <p:nvPr/>
        </p:nvSpPr>
        <p:spPr>
          <a:xfrm>
            <a:off x="2940049" y="2272899"/>
            <a:ext cx="491575" cy="45363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Multiply 14"/>
          <p:cNvSpPr/>
          <p:nvPr/>
        </p:nvSpPr>
        <p:spPr>
          <a:xfrm>
            <a:off x="2709081" y="2752124"/>
            <a:ext cx="491575" cy="45363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Multiply 15"/>
          <p:cNvSpPr/>
          <p:nvPr/>
        </p:nvSpPr>
        <p:spPr>
          <a:xfrm>
            <a:off x="3301486" y="2843829"/>
            <a:ext cx="491575" cy="45363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404836" y="1698964"/>
            <a:ext cx="300014" cy="300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005690" y="1470561"/>
            <a:ext cx="300014" cy="300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804861" y="1698964"/>
            <a:ext cx="300014" cy="300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181071" y="1595762"/>
            <a:ext cx="300014" cy="300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790717" y="2470018"/>
            <a:ext cx="300014" cy="300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977493" y="3023839"/>
            <a:ext cx="300014" cy="300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855683" y="2973690"/>
            <a:ext cx="300014" cy="300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423045" y="2552044"/>
            <a:ext cx="300014" cy="300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677717" y="2182810"/>
            <a:ext cx="300014" cy="300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309004" y="2132380"/>
            <a:ext cx="300014" cy="300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504847" y="1432268"/>
            <a:ext cx="300014" cy="300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281617" y="2051094"/>
            <a:ext cx="300014" cy="300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208645" y="3066653"/>
            <a:ext cx="300014" cy="300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663452" y="3147461"/>
            <a:ext cx="300014" cy="300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8626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76344" y="1825624"/>
                <a:ext cx="6747356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Give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compute new features depending on proximity to landmarks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similarity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similarity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similarity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Calibri (Body)"/>
                  </a:rPr>
                  <a:t>Gaussian kernel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similarity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⁡(−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76344" y="1825624"/>
                <a:ext cx="6747356" cy="5032375"/>
              </a:xfrm>
              <a:blipFill>
                <a:blip r:embed="rId2"/>
                <a:stretch>
                  <a:fillRect l="-1897" t="-1937" r="-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Slide credit: Andrew Ng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838200" y="1825625"/>
            <a:ext cx="4563399" cy="2771775"/>
            <a:chOff x="838200" y="1825625"/>
            <a:chExt cx="3901840" cy="2369949"/>
          </a:xfrm>
        </p:grpSpPr>
        <p:grpSp>
          <p:nvGrpSpPr>
            <p:cNvPr id="4" name="Group 3"/>
            <p:cNvGrpSpPr/>
            <p:nvPr/>
          </p:nvGrpSpPr>
          <p:grpSpPr>
            <a:xfrm>
              <a:off x="838200" y="2323445"/>
              <a:ext cx="3289300" cy="1872129"/>
              <a:chOff x="838200" y="1823571"/>
              <a:chExt cx="3289300" cy="2433918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1172637" y="1823571"/>
                <a:ext cx="0" cy="2433918"/>
              </a:xfrm>
              <a:prstGeom prst="line">
                <a:avLst/>
              </a:prstGeom>
              <a:ln w="38100"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 flipV="1">
                <a:off x="838200" y="3931641"/>
                <a:ext cx="3289300" cy="1"/>
              </a:xfrm>
              <a:prstGeom prst="line">
                <a:avLst/>
              </a:prstGeom>
              <a:ln w="38100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4127500" y="3672354"/>
                  <a:ext cx="61254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7500" y="3672354"/>
                  <a:ext cx="612540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838200" y="1825625"/>
                  <a:ext cx="62081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1825625"/>
                  <a:ext cx="620811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3265415" y="2205443"/>
                  <a:ext cx="664200" cy="462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5415" y="2205443"/>
                  <a:ext cx="664200" cy="462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2720992" y="3376259"/>
                  <a:ext cx="664200" cy="462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(3)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0992" y="3376259"/>
                  <a:ext cx="664200" cy="462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1293566" y="2267738"/>
                  <a:ext cx="664200" cy="462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3566" y="2267738"/>
                  <a:ext cx="664200" cy="462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Oval 9"/>
          <p:cNvSpPr/>
          <p:nvPr/>
        </p:nvSpPr>
        <p:spPr>
          <a:xfrm>
            <a:off x="1835450" y="2764933"/>
            <a:ext cx="300014" cy="300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676950" y="2643275"/>
            <a:ext cx="300014" cy="300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761701" y="3745012"/>
            <a:ext cx="300014" cy="300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439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08600" y="1825625"/>
                <a:ext cx="60452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Predict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=1  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if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 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Ex: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=−0.5,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08600" y="1825625"/>
                <a:ext cx="6045200" cy="4351338"/>
              </a:xfrm>
              <a:blipFill>
                <a:blip r:embed="rId2"/>
                <a:stretch>
                  <a:fillRect l="-21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Slide credit: Andrew Ng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38200" y="439737"/>
            <a:ext cx="4563399" cy="2771775"/>
            <a:chOff x="838200" y="1825625"/>
            <a:chExt cx="3901840" cy="2369949"/>
          </a:xfrm>
        </p:grpSpPr>
        <p:grpSp>
          <p:nvGrpSpPr>
            <p:cNvPr id="5" name="Group 4"/>
            <p:cNvGrpSpPr/>
            <p:nvPr/>
          </p:nvGrpSpPr>
          <p:grpSpPr>
            <a:xfrm>
              <a:off x="838200" y="2323445"/>
              <a:ext cx="3289300" cy="1872129"/>
              <a:chOff x="838200" y="1823571"/>
              <a:chExt cx="3289300" cy="2433918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1172637" y="1823571"/>
                <a:ext cx="0" cy="2433918"/>
              </a:xfrm>
              <a:prstGeom prst="line">
                <a:avLst/>
              </a:prstGeom>
              <a:ln w="38100"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838200" y="3931641"/>
                <a:ext cx="3289300" cy="1"/>
              </a:xfrm>
              <a:prstGeom prst="line">
                <a:avLst/>
              </a:prstGeom>
              <a:ln w="38100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4127500" y="3672354"/>
                  <a:ext cx="61254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7500" y="3672354"/>
                  <a:ext cx="612540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838200" y="1825625"/>
                  <a:ext cx="62081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1825625"/>
                  <a:ext cx="620811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3265415" y="2205443"/>
                  <a:ext cx="664200" cy="462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5415" y="2205443"/>
                  <a:ext cx="664200" cy="462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2720992" y="3376259"/>
                  <a:ext cx="664200" cy="462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(3)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0992" y="3376259"/>
                  <a:ext cx="664200" cy="462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1459011" y="2303058"/>
                  <a:ext cx="664200" cy="462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011" y="2303058"/>
                  <a:ext cx="664200" cy="462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Oval 12"/>
          <p:cNvSpPr/>
          <p:nvPr/>
        </p:nvSpPr>
        <p:spPr>
          <a:xfrm>
            <a:off x="1835450" y="1379045"/>
            <a:ext cx="300014" cy="300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76950" y="1257387"/>
            <a:ext cx="300014" cy="300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761701" y="2359124"/>
            <a:ext cx="300014" cy="300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832150" y="4287709"/>
                <a:ext cx="3592236" cy="14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dirty="0">
                          <a:latin typeface="Cambria Math" panose="02040503050406030204" pitchFamily="18" charset="0"/>
                        </a:rPr>
                        <m:t>similarity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dirty="0">
                          <a:latin typeface="Cambria Math" panose="02040503050406030204" pitchFamily="18" charset="0"/>
                        </a:rPr>
                        <m:t>similarity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dirty="0">
                          <a:latin typeface="Cambria Math" panose="02040503050406030204" pitchFamily="18" charset="0"/>
                        </a:rPr>
                        <m:t>similarity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50" y="4287709"/>
                <a:ext cx="3592236" cy="143866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eform 16"/>
          <p:cNvSpPr/>
          <p:nvPr/>
        </p:nvSpPr>
        <p:spPr>
          <a:xfrm>
            <a:off x="1372532" y="574321"/>
            <a:ext cx="3340029" cy="1574161"/>
          </a:xfrm>
          <a:custGeom>
            <a:avLst/>
            <a:gdLst>
              <a:gd name="connsiteX0" fmla="*/ 202268 w 3340029"/>
              <a:gd name="connsiteY0" fmla="*/ 213079 h 1574161"/>
              <a:gd name="connsiteX1" fmla="*/ 811868 w 3340029"/>
              <a:gd name="connsiteY1" fmla="*/ 35279 h 1574161"/>
              <a:gd name="connsiteX2" fmla="*/ 1370668 w 3340029"/>
              <a:gd name="connsiteY2" fmla="*/ 428979 h 1574161"/>
              <a:gd name="connsiteX3" fmla="*/ 1764368 w 3340029"/>
              <a:gd name="connsiteY3" fmla="*/ 555979 h 1574161"/>
              <a:gd name="connsiteX4" fmla="*/ 2272368 w 3340029"/>
              <a:gd name="connsiteY4" fmla="*/ 22579 h 1574161"/>
              <a:gd name="connsiteX5" fmla="*/ 3174068 w 3340029"/>
              <a:gd name="connsiteY5" fmla="*/ 162279 h 1574161"/>
              <a:gd name="connsiteX6" fmla="*/ 3339168 w 3340029"/>
              <a:gd name="connsiteY6" fmla="*/ 733779 h 1574161"/>
              <a:gd name="connsiteX7" fmla="*/ 3161368 w 3340029"/>
              <a:gd name="connsiteY7" fmla="*/ 1317979 h 1574161"/>
              <a:gd name="connsiteX8" fmla="*/ 2246968 w 3340029"/>
              <a:gd name="connsiteY8" fmla="*/ 1368779 h 1574161"/>
              <a:gd name="connsiteX9" fmla="*/ 1802468 w 3340029"/>
              <a:gd name="connsiteY9" fmla="*/ 1241779 h 1574161"/>
              <a:gd name="connsiteX10" fmla="*/ 1230968 w 3340029"/>
              <a:gd name="connsiteY10" fmla="*/ 1432279 h 1574161"/>
              <a:gd name="connsiteX11" fmla="*/ 405468 w 3340029"/>
              <a:gd name="connsiteY11" fmla="*/ 1559279 h 1574161"/>
              <a:gd name="connsiteX12" fmla="*/ 62568 w 3340029"/>
              <a:gd name="connsiteY12" fmla="*/ 1076679 h 1574161"/>
              <a:gd name="connsiteX13" fmla="*/ 11768 w 3340029"/>
              <a:gd name="connsiteY13" fmla="*/ 428979 h 1574161"/>
              <a:gd name="connsiteX14" fmla="*/ 202268 w 3340029"/>
              <a:gd name="connsiteY14" fmla="*/ 213079 h 157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340029" h="1574161">
                <a:moveTo>
                  <a:pt x="202268" y="213079"/>
                </a:moveTo>
                <a:cubicBezTo>
                  <a:pt x="335618" y="147462"/>
                  <a:pt x="617135" y="-704"/>
                  <a:pt x="811868" y="35279"/>
                </a:cubicBezTo>
                <a:cubicBezTo>
                  <a:pt x="1006601" y="71262"/>
                  <a:pt x="1211918" y="342196"/>
                  <a:pt x="1370668" y="428979"/>
                </a:cubicBezTo>
                <a:cubicBezTo>
                  <a:pt x="1529418" y="515762"/>
                  <a:pt x="1614085" y="623712"/>
                  <a:pt x="1764368" y="555979"/>
                </a:cubicBezTo>
                <a:cubicBezTo>
                  <a:pt x="1914651" y="488246"/>
                  <a:pt x="2037418" y="88196"/>
                  <a:pt x="2272368" y="22579"/>
                </a:cubicBezTo>
                <a:cubicBezTo>
                  <a:pt x="2507318" y="-43038"/>
                  <a:pt x="2996268" y="43746"/>
                  <a:pt x="3174068" y="162279"/>
                </a:cubicBezTo>
                <a:cubicBezTo>
                  <a:pt x="3351868" y="280812"/>
                  <a:pt x="3341285" y="541162"/>
                  <a:pt x="3339168" y="733779"/>
                </a:cubicBezTo>
                <a:cubicBezTo>
                  <a:pt x="3337051" y="926396"/>
                  <a:pt x="3343401" y="1212146"/>
                  <a:pt x="3161368" y="1317979"/>
                </a:cubicBezTo>
                <a:cubicBezTo>
                  <a:pt x="2979335" y="1423812"/>
                  <a:pt x="2473451" y="1381479"/>
                  <a:pt x="2246968" y="1368779"/>
                </a:cubicBezTo>
                <a:cubicBezTo>
                  <a:pt x="2020485" y="1356079"/>
                  <a:pt x="1971801" y="1231196"/>
                  <a:pt x="1802468" y="1241779"/>
                </a:cubicBezTo>
                <a:cubicBezTo>
                  <a:pt x="1633135" y="1252362"/>
                  <a:pt x="1463801" y="1379362"/>
                  <a:pt x="1230968" y="1432279"/>
                </a:cubicBezTo>
                <a:cubicBezTo>
                  <a:pt x="998135" y="1485196"/>
                  <a:pt x="600201" y="1618546"/>
                  <a:pt x="405468" y="1559279"/>
                </a:cubicBezTo>
                <a:cubicBezTo>
                  <a:pt x="210735" y="1500012"/>
                  <a:pt x="128185" y="1265062"/>
                  <a:pt x="62568" y="1076679"/>
                </a:cubicBezTo>
                <a:cubicBezTo>
                  <a:pt x="-3049" y="888296"/>
                  <a:pt x="-11515" y="577146"/>
                  <a:pt x="11768" y="428979"/>
                </a:cubicBezTo>
                <a:cubicBezTo>
                  <a:pt x="35051" y="280812"/>
                  <a:pt x="68918" y="278696"/>
                  <a:pt x="202268" y="213079"/>
                </a:cubicBezTo>
                <a:close/>
              </a:path>
            </a:pathLst>
          </a:custGeom>
          <a:solidFill>
            <a:srgbClr val="5B9BD5">
              <a:alpha val="20000"/>
            </a:srgb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59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the landmarks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similarity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⁡(−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Predict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=1  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to get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⋯?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8" t="-5068" b="-27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Slide credit: Andrew Ng 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6578067" y="4172804"/>
            <a:ext cx="3901840" cy="2369949"/>
            <a:chOff x="838200" y="1325751"/>
            <a:chExt cx="3901840" cy="2369949"/>
          </a:xfrm>
        </p:grpSpPr>
        <p:grpSp>
          <p:nvGrpSpPr>
            <p:cNvPr id="30" name="Group 29"/>
            <p:cNvGrpSpPr/>
            <p:nvPr/>
          </p:nvGrpSpPr>
          <p:grpSpPr>
            <a:xfrm>
              <a:off x="838200" y="1823571"/>
              <a:ext cx="3289300" cy="1872129"/>
              <a:chOff x="838200" y="1823571"/>
              <a:chExt cx="3289300" cy="2433918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1172637" y="1823571"/>
                <a:ext cx="0" cy="2433918"/>
              </a:xfrm>
              <a:prstGeom prst="line">
                <a:avLst/>
              </a:prstGeom>
              <a:ln w="38100"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V="1">
                <a:off x="838200" y="3931641"/>
                <a:ext cx="3289300" cy="1"/>
              </a:xfrm>
              <a:prstGeom prst="line">
                <a:avLst/>
              </a:prstGeom>
              <a:ln w="38100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4127500" y="3172480"/>
                  <a:ext cx="61254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7500" y="3172480"/>
                  <a:ext cx="612540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838200" y="1325751"/>
                  <a:ext cx="62081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1325751"/>
                  <a:ext cx="620811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Multiply 34"/>
            <p:cNvSpPr/>
            <p:nvPr/>
          </p:nvSpPr>
          <p:spPr>
            <a:xfrm>
              <a:off x="1912706" y="2305996"/>
              <a:ext cx="491575" cy="453639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6" name="Multiply 35"/>
            <p:cNvSpPr/>
            <p:nvPr/>
          </p:nvSpPr>
          <p:spPr>
            <a:xfrm>
              <a:off x="2098984" y="1849805"/>
              <a:ext cx="491575" cy="453639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7" name="Multiply 36"/>
            <p:cNvSpPr/>
            <p:nvPr/>
          </p:nvSpPr>
          <p:spPr>
            <a:xfrm>
              <a:off x="2579968" y="2216518"/>
              <a:ext cx="491575" cy="453639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8" name="Multiply 37"/>
            <p:cNvSpPr/>
            <p:nvPr/>
          </p:nvSpPr>
          <p:spPr>
            <a:xfrm>
              <a:off x="2237062" y="2396152"/>
              <a:ext cx="491575" cy="453639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9" name="Multiply 38"/>
            <p:cNvSpPr/>
            <p:nvPr/>
          </p:nvSpPr>
          <p:spPr>
            <a:xfrm>
              <a:off x="2940049" y="2272899"/>
              <a:ext cx="491575" cy="453639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40" name="Multiply 39"/>
            <p:cNvSpPr/>
            <p:nvPr/>
          </p:nvSpPr>
          <p:spPr>
            <a:xfrm>
              <a:off x="2709081" y="2752124"/>
              <a:ext cx="491575" cy="453639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41" name="Multiply 40"/>
            <p:cNvSpPr/>
            <p:nvPr/>
          </p:nvSpPr>
          <p:spPr>
            <a:xfrm>
              <a:off x="3301486" y="2843829"/>
              <a:ext cx="491575" cy="453639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1404836" y="1698964"/>
              <a:ext cx="300014" cy="3000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2005690" y="1470561"/>
              <a:ext cx="300014" cy="3000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2804861" y="1698964"/>
              <a:ext cx="300014" cy="3000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3181071" y="1595762"/>
              <a:ext cx="300014" cy="3000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3790717" y="2470018"/>
              <a:ext cx="300014" cy="3000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3977493" y="3023839"/>
              <a:ext cx="300014" cy="3000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1855683" y="2973690"/>
              <a:ext cx="300014" cy="3000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1423045" y="2552044"/>
              <a:ext cx="300014" cy="3000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1677717" y="2182810"/>
              <a:ext cx="300014" cy="3000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1309004" y="2132380"/>
              <a:ext cx="300014" cy="3000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2504847" y="1432268"/>
              <a:ext cx="300014" cy="3000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3281617" y="2051094"/>
              <a:ext cx="300014" cy="3000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2208645" y="3066653"/>
              <a:ext cx="300014" cy="3000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2663452" y="3147461"/>
              <a:ext cx="300014" cy="3000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10525536" y="3939805"/>
                <a:ext cx="873893" cy="23629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5536" y="3939805"/>
                <a:ext cx="873893" cy="23629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47362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with kernels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/>
              <a:lstStyle/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⋯,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Choose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⋯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Given example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similarity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similarity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training example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043" t="-1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Slide credit: Andrew 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696200" y="2897787"/>
                <a:ext cx="1584473" cy="22070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2897787"/>
                <a:ext cx="1584473" cy="22070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7485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Support vector machine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9965" y="1586754"/>
                <a:ext cx="11412406" cy="5271246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3200" dirty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lim>
                      </m:limLow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sz="3200" dirty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US" sz="3200" dirty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sSub>
                                <m:sSub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dirty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a:rPr lang="en-US" sz="3200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sz="3200" i="1" dirty="0">
                                          <a:latin typeface="Cambria Math" panose="02040503050406030204" pitchFamily="18" charset="0"/>
                                        </a:rPr>
                                        <m:t>⊤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3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3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sSup>
                                <m:sSup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3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m:rPr>
                                  <m:nor/>
                                </m:rPr>
                                <a:rPr lang="en-US" sz="3200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3200" dirty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sSub>
                                <m:sSub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dirty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a:rPr lang="en-US" sz="3200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sz="3200" i="1" dirty="0">
                                          <a:latin typeface="Cambria Math" panose="02040503050406030204" pitchFamily="18" charset="0"/>
                                        </a:rPr>
                                        <m:t>⊤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3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3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d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3600" dirty="0">
                    <a:solidFill>
                      <a:schemeClr val="tx1"/>
                    </a:solidFill>
                  </a:rPr>
                  <a:t>If “y = 1”, we want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3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sz="3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   1</m:t>
                    </m:r>
                  </m:oMath>
                </a14:m>
                <a:r>
                  <a:rPr lang="en-US" sz="3600" dirty="0">
                    <a:solidFill>
                      <a:schemeClr val="tx1"/>
                    </a:solidFill>
                  </a:rPr>
                  <a:t> </a:t>
                </a:r>
                <a:r>
                  <a:rPr lang="en-US" sz="3600" dirty="0">
                    <a:solidFill>
                      <a:schemeClr val="tx1"/>
                    </a:solidFill>
                    <a:latin typeface="+mj-lt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not</m:t>
                    </m:r>
                    <m:r>
                      <a:rPr lang="en-US" sz="36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6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just</m:t>
                    </m:r>
                    <m:r>
                      <a:rPr lang="en-US" sz="36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3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0)</m:t>
                    </m:r>
                  </m:oMath>
                </a14:m>
                <a:endParaRPr lang="en-US" sz="3600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sz="3600" dirty="0">
                    <a:solidFill>
                      <a:schemeClr val="tx1"/>
                    </a:solidFill>
                  </a:rPr>
                  <a:t>If “y = 0”, we want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3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sz="3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≤−</m:t>
                    </m:r>
                    <m:r>
                      <a:rPr lang="en-US" sz="3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600" dirty="0">
                    <a:solidFill>
                      <a:schemeClr val="tx1"/>
                    </a:solidFill>
                  </a:rPr>
                  <a:t> </a:t>
                </a:r>
                <a:r>
                  <a:rPr lang="en-US" sz="3600" dirty="0">
                    <a:solidFill>
                      <a:schemeClr val="tx1"/>
                    </a:solidFill>
                    <a:latin typeface="+mj-lt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not</m:t>
                    </m:r>
                    <m:r>
                      <a:rPr lang="en-US" sz="36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6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just</m:t>
                    </m:r>
                    <m:r>
                      <a:rPr lang="en-US" sz="36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3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0)</m:t>
                    </m:r>
                  </m:oMath>
                </a14:m>
                <a:endParaRPr lang="en-US" sz="3600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9965" y="1586754"/>
                <a:ext cx="11412406" cy="5271246"/>
              </a:xfrm>
              <a:blipFill>
                <a:blip r:embed="rId2"/>
                <a:stretch>
                  <a:fillRect l="-14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Slide credit: Andrew Ng 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1414716" y="4878769"/>
            <a:ext cx="3875947" cy="1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810865" y="4949696"/>
                <a:ext cx="51385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865" y="4949696"/>
                <a:ext cx="51385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108908" y="4943988"/>
                <a:ext cx="5052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908" y="4943988"/>
                <a:ext cx="50526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15986" y="4081438"/>
                <a:ext cx="2070182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000" dirty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86" y="4081438"/>
                <a:ext cx="2070182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132247" y="4845706"/>
                <a:ext cx="98764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32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32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247" y="4845706"/>
                <a:ext cx="987643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 flipV="1">
            <a:off x="7025156" y="4875259"/>
            <a:ext cx="3875947" cy="1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0004822" y="4082484"/>
                <a:ext cx="2070182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000" dirty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4822" y="4082484"/>
                <a:ext cx="2070182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0814728" y="4845705"/>
                <a:ext cx="98764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32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32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4728" y="4845705"/>
                <a:ext cx="987643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166209" y="4941968"/>
                <a:ext cx="81144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209" y="4941968"/>
                <a:ext cx="811441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521414" y="4949696"/>
                <a:ext cx="51385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414" y="4949696"/>
                <a:ext cx="513859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340601" y="4949696"/>
                <a:ext cx="81144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601" y="4949696"/>
                <a:ext cx="811441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/>
          <p:nvPr/>
        </p:nvCxnSpPr>
        <p:spPr>
          <a:xfrm>
            <a:off x="3361542" y="4781213"/>
            <a:ext cx="0" cy="1762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067794" y="4787148"/>
            <a:ext cx="0" cy="1762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744069" y="4801435"/>
            <a:ext cx="0" cy="1762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700957" y="4781213"/>
            <a:ext cx="0" cy="1762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953244" y="4781213"/>
            <a:ext cx="0" cy="1762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9044013" y="4781213"/>
            <a:ext cx="0" cy="1762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9750265" y="4787148"/>
            <a:ext cx="0" cy="1762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0426540" y="4791910"/>
            <a:ext cx="0" cy="1762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373902" y="4781213"/>
            <a:ext cx="0" cy="1762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635715" y="4781213"/>
            <a:ext cx="0" cy="1762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9459061" y="4949696"/>
                <a:ext cx="51385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9061" y="4949696"/>
                <a:ext cx="513859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8757104" y="4943988"/>
                <a:ext cx="5052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7104" y="4943988"/>
                <a:ext cx="505267" cy="584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7814405" y="4941968"/>
                <a:ext cx="81144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4405" y="4941968"/>
                <a:ext cx="811441" cy="58477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10169610" y="4949696"/>
                <a:ext cx="51385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9610" y="4949696"/>
                <a:ext cx="513859" cy="58477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6988797" y="4949696"/>
                <a:ext cx="81144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8797" y="4949696"/>
                <a:ext cx="811441" cy="58477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938148" y="3051438"/>
            <a:ext cx="4122008" cy="1859411"/>
            <a:chOff x="938148" y="4500624"/>
            <a:chExt cx="4122008" cy="1754929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938148" y="4500624"/>
              <a:ext cx="3129647" cy="1754929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039876" y="6247889"/>
              <a:ext cx="1020280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 flipH="1">
            <a:off x="7314295" y="3025590"/>
            <a:ext cx="4123944" cy="1859411"/>
            <a:chOff x="938148" y="4500624"/>
            <a:chExt cx="4122008" cy="1754929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938148" y="4500624"/>
              <a:ext cx="3129647" cy="1754929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039876" y="6247889"/>
              <a:ext cx="1020280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3039393" y="3483020"/>
                <a:ext cx="172605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dirty="0" smtClean="0">
                          <a:latin typeface="Cambria Math" panose="02040503050406030204" pitchFamily="18" charset="0"/>
                        </a:rPr>
                        <m:t>cos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dirty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sz="240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393" y="3483020"/>
                <a:ext cx="1726050" cy="461665"/>
              </a:xfrm>
              <a:prstGeom prst="rect">
                <a:avLst/>
              </a:prstGeom>
              <a:blipFill>
                <a:blip r:embed="rId1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7510877" y="3481132"/>
                <a:ext cx="173316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dirty="0" smtClean="0">
                          <a:latin typeface="Cambria Math" panose="02040503050406030204" pitchFamily="18" charset="0"/>
                        </a:rPr>
                        <m:t>cos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dirty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sz="2400" b="0" i="0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0877" y="3481132"/>
                <a:ext cx="1733167" cy="461665"/>
              </a:xfrm>
              <a:prstGeom prst="rect">
                <a:avLst/>
              </a:prstGeom>
              <a:blipFill>
                <a:blip r:embed="rId18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767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838200" y="1530221"/>
                <a:ext cx="10515600" cy="53277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Hypothesis: Given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compute features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Predict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   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b="1" dirty="0"/>
                  <a:t>Training (original)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lim>
                      </m:limLow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dirty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a:rPr lang="en-US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⊤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m:rPr>
                                  <m:nor/>
                                </m:rPr>
                                <a:rPr lang="en-US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dirty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a:rPr lang="en-US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⊤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Training (with kernel)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lim>
                      </m:limLow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dirty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a:rPr lang="en-US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⊤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m:rPr>
                                  <m:nor/>
                                </m:rPr>
                                <a:rPr lang="en-US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dirty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a:rPr lang="en-US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⊤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30221"/>
                <a:ext cx="10515600" cy="5327780"/>
              </a:xfrm>
              <a:prstGeom prst="rect">
                <a:avLst/>
              </a:prstGeom>
              <a:blipFill>
                <a:blip r:embed="rId2"/>
                <a:stretch>
                  <a:fillRect l="-1043" t="-1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with kernels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851400" y="4318000"/>
            <a:ext cx="0" cy="15113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8864600" y="4318000"/>
            <a:ext cx="0" cy="15113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0629900" y="5175250"/>
            <a:ext cx="584200" cy="4699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497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Support vector machines (Primal/Dual)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592132" cy="4351338"/>
          </a:xfrm>
        </p:spPr>
        <p:txBody>
          <a:bodyPr>
            <a:normAutofit/>
          </a:bodyPr>
          <a:lstStyle/>
          <a:p>
            <a:r>
              <a:rPr lang="en-US" sz="3600" dirty="0"/>
              <a:t>Primal form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 err="1"/>
              <a:t>Lagrangian</a:t>
            </a:r>
            <a:r>
              <a:rPr lang="en-US" sz="3600" dirty="0"/>
              <a:t> dual form</a:t>
            </a:r>
          </a:p>
          <a:p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4998076" y="1690688"/>
                <a:ext cx="6185945" cy="2301762"/>
              </a:xfrm>
              <a:prstGeom prst="rect">
                <a:avLst/>
              </a:prstGeom>
              <a:ln w="76200">
                <a:solidFill>
                  <a:srgbClr val="0070C0"/>
                </a:solidFill>
              </a:ln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lim>
                    </m:limLow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    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      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≤−1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    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        ∀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076" y="1690688"/>
                <a:ext cx="6185945" cy="2301762"/>
              </a:xfrm>
              <a:prstGeom prst="rect">
                <a:avLst/>
              </a:prstGeom>
              <a:blipFill>
                <a:blip r:embed="rId2"/>
                <a:stretch>
                  <a:fillRect t="-256"/>
                </a:stretch>
              </a:blipFill>
              <a:ln w="762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4919730" y="4279342"/>
                <a:ext cx="6264291" cy="2301762"/>
              </a:xfrm>
              <a:prstGeom prst="rect">
                <a:avLst/>
              </a:prstGeom>
              <a:ln w="76200">
                <a:solidFill>
                  <a:srgbClr val="0070C0"/>
                </a:solidFill>
              </a:ln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lim>
                      </m:limLow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.      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730" y="4279342"/>
                <a:ext cx="6264291" cy="23017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146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(</a:t>
            </a:r>
            <a:r>
              <a:rPr lang="en-US" dirty="0" err="1"/>
              <a:t>Lagrangian</a:t>
            </a:r>
            <a:r>
              <a:rPr lang="en-US" dirty="0"/>
              <a:t> dual)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3712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3200" i="1" dirty="0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3200" dirty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𝛼</m:t>
                          </m:r>
                        </m:lim>
                      </m:limLow>
                      <m:f>
                        <m:f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sz="3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3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  <m:sup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p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sz="320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sz="320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3200">
                          <a:latin typeface="Cambria Math" panose="02040503050406030204" pitchFamily="18" charset="0"/>
                        </a:rPr>
                        <m:t>.      0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           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/>
                  <a:t>Classifier: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3200" dirty="0"/>
              </a:p>
              <a:p>
                <a:r>
                  <a:rPr lang="en-US" sz="3200" dirty="0"/>
                  <a:t>The points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3200" dirty="0"/>
                  <a:t> for which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≠0→</m:t>
                    </m:r>
                  </m:oMath>
                </a14:m>
                <a:r>
                  <a:rPr lang="en-US" sz="3200" dirty="0"/>
                  <a:t> </a:t>
                </a:r>
                <a:r>
                  <a:rPr lang="en-US" sz="3200" dirty="0">
                    <a:solidFill>
                      <a:srgbClr val="FF0000"/>
                    </a:solidFill>
                  </a:rPr>
                  <a:t>Support Vectors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37125"/>
              </a:xfrm>
              <a:blipFill>
                <a:blip r:embed="rId2"/>
                <a:stretch>
                  <a:fillRect l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6877050" y="1825624"/>
            <a:ext cx="1647825" cy="965201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487886" y="3975958"/>
                <a:ext cx="5500913" cy="636456"/>
              </a:xfrm>
              <a:prstGeom prst="rect">
                <a:avLst/>
              </a:prstGeom>
              <a:ln w="76200">
                <a:solidFill>
                  <a:schemeClr val="accent2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Replace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with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886" y="3975958"/>
                <a:ext cx="5500913" cy="636456"/>
              </a:xfrm>
              <a:prstGeom prst="rect">
                <a:avLst/>
              </a:prstGeom>
              <a:blipFill>
                <a:blip r:embed="rId3"/>
                <a:stretch>
                  <a:fillRect l="-1528" b="-16949"/>
                </a:stretch>
              </a:blipFill>
              <a:ln w="762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61528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br>
                  <a:rPr lang="en-US" b="0" dirty="0"/>
                </a:br>
                <a:r>
                  <a:rPr lang="en-US" b="0" dirty="0"/>
                  <a:t>Large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: Lower bias, high variance. </a:t>
                </a:r>
                <a:br>
                  <a:rPr lang="en-US" dirty="0"/>
                </a:br>
                <a:r>
                  <a:rPr lang="en-US" dirty="0"/>
                  <a:t>Small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Higher bias, low variance.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:r>
                  <a:rPr lang="en-US" dirty="0"/>
                  <a:t>Large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features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vary more smoothly.</a:t>
                </a:r>
              </a:p>
              <a:p>
                <a:pPr lvl="1"/>
                <a:r>
                  <a:rPr lang="en-US" dirty="0"/>
                  <a:t>Higher bias, lower variance</a:t>
                </a:r>
              </a:p>
              <a:p>
                <a:r>
                  <a:rPr lang="en-US" dirty="0"/>
                  <a:t>Small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features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vary less smoothly.</a:t>
                </a:r>
              </a:p>
              <a:p>
                <a:pPr lvl="1"/>
                <a:r>
                  <a:rPr lang="en-US" dirty="0"/>
                  <a:t>Lower bias, higher variance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Slide credit: Andrew Ng </a:t>
            </a:r>
          </a:p>
        </p:txBody>
      </p:sp>
    </p:spTree>
    <p:extLst>
      <p:ext uri="{BB962C8B-B14F-4D97-AF65-F5344CB8AC3E}">
        <p14:creationId xmlns:p14="http://schemas.microsoft.com/office/powerpoint/2010/main" val="38144514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https://cs.stanford.edu/people/karpathy/svmjs/demo/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8181" y="2283199"/>
            <a:ext cx="4475638" cy="448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7790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3600" dirty="0"/>
              <a:t>Cost function</a:t>
            </a:r>
          </a:p>
          <a:p>
            <a:endParaRPr lang="en-US" sz="3600" dirty="0"/>
          </a:p>
          <a:p>
            <a:r>
              <a:rPr lang="en-US" sz="3600" dirty="0"/>
              <a:t>Large margin classification</a:t>
            </a:r>
          </a:p>
          <a:p>
            <a:endParaRPr lang="en-US" sz="3600" dirty="0"/>
          </a:p>
          <a:p>
            <a:r>
              <a:rPr lang="en-US" sz="3600" dirty="0"/>
              <a:t>Kernels</a:t>
            </a:r>
          </a:p>
          <a:p>
            <a:endParaRPr lang="en-US" sz="3600" dirty="0"/>
          </a:p>
          <a:p>
            <a:r>
              <a:rPr lang="en-US" sz="3600" b="1" dirty="0">
                <a:solidFill>
                  <a:srgbClr val="FF0000"/>
                </a:solidFill>
              </a:rPr>
              <a:t>Using an SVM</a:t>
            </a:r>
          </a:p>
        </p:txBody>
      </p:sp>
    </p:spTree>
    <p:extLst>
      <p:ext uri="{BB962C8B-B14F-4D97-AF65-F5344CB8AC3E}">
        <p14:creationId xmlns:p14="http://schemas.microsoft.com/office/powerpoint/2010/main" val="21677535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SVM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Autofit/>
              </a:bodyPr>
              <a:lstStyle/>
              <a:p>
                <a:r>
                  <a:rPr lang="en-US" dirty="0"/>
                  <a:t>SVM software package (e.g., </a:t>
                </a:r>
                <a:r>
                  <a:rPr lang="en-US" dirty="0" err="1"/>
                  <a:t>liblinear</a:t>
                </a:r>
                <a:r>
                  <a:rPr lang="en-US" dirty="0"/>
                  <a:t>, </a:t>
                </a:r>
                <a:r>
                  <a:rPr lang="en-US" dirty="0" err="1"/>
                  <a:t>libsvm</a:t>
                </a:r>
                <a:r>
                  <a:rPr lang="en-US" dirty="0"/>
                  <a:t>) to solve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Need to specify:</a:t>
                </a:r>
              </a:p>
              <a:p>
                <a:pPr lvl="1"/>
                <a:r>
                  <a:rPr lang="en-US" dirty="0"/>
                  <a:t>Choice of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Choice of kernel (similarity function):</a:t>
                </a:r>
              </a:p>
              <a:p>
                <a:endParaRPr lang="en-US" dirty="0"/>
              </a:p>
              <a:p>
                <a:r>
                  <a:rPr lang="en-US" dirty="0"/>
                  <a:t>Linear kernel: Predict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  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 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Gaussian kernel: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⁡(−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Need to choose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Need proper feature scaling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043" t="-1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Slide credit: Andrew Ng </a:t>
            </a:r>
          </a:p>
        </p:txBody>
      </p:sp>
    </p:spTree>
    <p:extLst>
      <p:ext uri="{BB962C8B-B14F-4D97-AF65-F5344CB8AC3E}">
        <p14:creationId xmlns:p14="http://schemas.microsoft.com/office/powerpoint/2010/main" val="71677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(similarity)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200" dirty="0"/>
              <a:t>Note: not all similarity functions make valid kernels.</a:t>
            </a:r>
          </a:p>
          <a:p>
            <a:endParaRPr lang="en-US" sz="3200" dirty="0"/>
          </a:p>
          <a:p>
            <a:r>
              <a:rPr lang="en-US" sz="3200" dirty="0"/>
              <a:t>Many off-the-shelf kernels available:</a:t>
            </a:r>
          </a:p>
          <a:p>
            <a:pPr lvl="1"/>
            <a:r>
              <a:rPr lang="en-US" sz="2800" dirty="0"/>
              <a:t>Polynomial kernel</a:t>
            </a:r>
          </a:p>
          <a:p>
            <a:pPr lvl="1"/>
            <a:r>
              <a:rPr lang="en-US" sz="2800" dirty="0"/>
              <a:t>String kernel</a:t>
            </a:r>
          </a:p>
          <a:p>
            <a:pPr lvl="1"/>
            <a:r>
              <a:rPr lang="en-US" sz="2800" dirty="0"/>
              <a:t>Chi-square kernel</a:t>
            </a:r>
          </a:p>
          <a:p>
            <a:pPr lvl="1"/>
            <a:r>
              <a:rPr lang="en-US" sz="2800" dirty="0"/>
              <a:t>Histogram intersection kernel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Slide credit: Andrew Ng </a:t>
            </a:r>
          </a:p>
        </p:txBody>
      </p:sp>
    </p:spTree>
    <p:extLst>
      <p:ext uri="{BB962C8B-B14F-4D97-AF65-F5344CB8AC3E}">
        <p14:creationId xmlns:p14="http://schemas.microsoft.com/office/powerpoint/2010/main" val="17747578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Multi-class classification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950635"/>
                <a:ext cx="10515600" cy="190736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Use one-vs.-all method. Train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SVMs, one to distinguish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from the rest, get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⋯,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Pick class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with the largest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950635"/>
                <a:ext cx="10515600" cy="1907365"/>
              </a:xfrm>
              <a:blipFill>
                <a:blip r:embed="rId2"/>
                <a:stretch>
                  <a:fillRect l="-1333" t="-520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Slide credit: Andrew Ng 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594152" y="2139479"/>
            <a:ext cx="0" cy="2683678"/>
          </a:xfrm>
          <a:prstGeom prst="line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1397785" y="4512246"/>
            <a:ext cx="3799176" cy="1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947931" y="3128154"/>
                <a:ext cx="74437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931" y="3128154"/>
                <a:ext cx="74437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Isosceles Triangle 6"/>
          <p:cNvSpPr/>
          <p:nvPr/>
        </p:nvSpPr>
        <p:spPr>
          <a:xfrm>
            <a:off x="2609294" y="4118508"/>
            <a:ext cx="327278" cy="2890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>
            <a:off x="1893248" y="3967543"/>
            <a:ext cx="327278" cy="2890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y 8"/>
          <p:cNvSpPr/>
          <p:nvPr/>
        </p:nvSpPr>
        <p:spPr>
          <a:xfrm>
            <a:off x="3568728" y="2266176"/>
            <a:ext cx="327278" cy="28909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Multiply 9"/>
          <p:cNvSpPr/>
          <p:nvPr/>
        </p:nvSpPr>
        <p:spPr>
          <a:xfrm>
            <a:off x="4057896" y="3038745"/>
            <a:ext cx="327278" cy="28909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Multiply 10"/>
          <p:cNvSpPr/>
          <p:nvPr/>
        </p:nvSpPr>
        <p:spPr>
          <a:xfrm>
            <a:off x="4549694" y="3016936"/>
            <a:ext cx="327278" cy="28909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Multiply 11"/>
          <p:cNvSpPr/>
          <p:nvPr/>
        </p:nvSpPr>
        <p:spPr>
          <a:xfrm>
            <a:off x="4214330" y="2507912"/>
            <a:ext cx="327278" cy="28909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Isosceles Triangle 12"/>
          <p:cNvSpPr/>
          <p:nvPr/>
        </p:nvSpPr>
        <p:spPr>
          <a:xfrm>
            <a:off x="1869423" y="3208475"/>
            <a:ext cx="327278" cy="2890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>
            <a:off x="2330797" y="3509732"/>
            <a:ext cx="327278" cy="2890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3032423" y="3608027"/>
            <a:ext cx="327278" cy="2890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y 15"/>
          <p:cNvSpPr/>
          <p:nvPr/>
        </p:nvSpPr>
        <p:spPr>
          <a:xfrm>
            <a:off x="3408301" y="2727840"/>
            <a:ext cx="327278" cy="28909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7" name="Multiply 16"/>
          <p:cNvSpPr/>
          <p:nvPr/>
        </p:nvSpPr>
        <p:spPr>
          <a:xfrm>
            <a:off x="4391613" y="3692317"/>
            <a:ext cx="327278" cy="28909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" name="Isosceles Triangle 17"/>
          <p:cNvSpPr/>
          <p:nvPr/>
        </p:nvSpPr>
        <p:spPr>
          <a:xfrm>
            <a:off x="2522230" y="3122290"/>
            <a:ext cx="327278" cy="2890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449829" y="4398823"/>
                <a:ext cx="53080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829" y="4398823"/>
                <a:ext cx="530804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1893248" y="2009289"/>
            <a:ext cx="303453" cy="3034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342709" y="1825625"/>
            <a:ext cx="303453" cy="3034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752515" y="2002110"/>
            <a:ext cx="303453" cy="3034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139787" y="2405147"/>
            <a:ext cx="303453" cy="3034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669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5ABFE-04C8-445C-A12E-5E00357CA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Multi-class classification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2ACBA-962E-4E8E-9EB6-68FDFEE7F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Multiclass SVM :</a:t>
            </a:r>
          </a:p>
          <a:p>
            <a:r>
              <a:rPr 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Multiclass SVM aims to</a:t>
            </a:r>
            <a:r>
              <a:rPr lang="en-US" b="1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 assign labels to instances by using support vector machines</a:t>
            </a:r>
            <a:r>
              <a:rPr 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, where the labels are drawn from a finite set of several elements.</a:t>
            </a:r>
          </a:p>
          <a:p>
            <a:r>
              <a:rPr 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The dominant approach for doing so is to reduce the single multiclass problem into multiple binary classification problems. Common methods for such reduction include: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6858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decision boundary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lim>
                      </m:limLow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dirty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a:rPr lang="en-US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⊤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m:rPr>
                                  <m:nor/>
                                </m:rPr>
                                <a:rPr lang="en-US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dirty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a:rPr lang="en-US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⊤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Let’s say we have a very large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Whenever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=1: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Whenever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Slide credit: Andrew 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172635" y="4020711"/>
                <a:ext cx="6436659" cy="2057807"/>
              </a:xfrm>
              <a:prstGeom prst="rect">
                <a:avLst/>
              </a:prstGeom>
              <a:ln w="76200"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limLow>
                      <m:limLowPr>
                        <m:ctrlPr>
                          <a:rPr lang="en-US" sz="3600" i="1" dirty="0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600" dirty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𝜃</m:t>
                        </m:r>
                      </m:lim>
                    </m:limLow>
                  </m:oMath>
                </a14:m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6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60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br>
                  <a:rPr lang="en-US" sz="3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p>
                        <m:sSup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≥1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m:rPr>
                          <m:sty m:val="p"/>
                        </m:rPr>
                        <a:rPr lang="en-US" sz="3600" b="0" i="0" dirty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sz="3600" b="0" i="0" dirty="0" smtClean="0">
                          <a:latin typeface="Cambria Math" panose="02040503050406030204" pitchFamily="18" charset="0"/>
                        </a:rPr>
                        <m:t>    </m:t>
                      </m:r>
                      <m:sSup>
                        <m:sSup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3600" b="0" i="0" dirty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d>
                            <m:d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3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sSup>
                        <m:sSup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p>
                        <m:sSup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≤−</m:t>
                      </m:r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1   </m:t>
                      </m:r>
                      <m:r>
                        <m:rPr>
                          <m:sty m:val="p"/>
                        </m:rPr>
                        <a:rPr lang="en-US" sz="3600" dirty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sz="3600" dirty="0">
                          <a:latin typeface="Cambria Math" panose="02040503050406030204" pitchFamily="18" charset="0"/>
                        </a:rPr>
                        <m:t>    </m:t>
                      </m:r>
                      <m:sSup>
                        <m:sSup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3600" dirty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d>
                            <m:d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0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635" y="4020711"/>
                <a:ext cx="6436659" cy="20578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F912CB68-7D97-4C8B-9035-21A1922CD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2394" y="110831"/>
            <a:ext cx="4999153" cy="256816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369B180-AB38-4810-B5D8-8FADD85FFE98}"/>
                  </a:ext>
                </a:extLst>
              </p14:cNvPr>
              <p14:cNvContentPartPr/>
              <p14:nvPr/>
            </p14:nvContentPartPr>
            <p14:xfrm>
              <a:off x="5328019" y="3899613"/>
              <a:ext cx="6247440" cy="20811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369B180-AB38-4810-B5D8-8FADD85FFE9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19379" y="3890613"/>
                <a:ext cx="6265080" cy="20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3983289-CC9B-4CE2-9B7D-4EE674B16DF9}"/>
                  </a:ext>
                </a:extLst>
              </p14:cNvPr>
              <p14:cNvContentPartPr/>
              <p14:nvPr/>
            </p14:nvContentPartPr>
            <p14:xfrm>
              <a:off x="8613019" y="6685653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3983289-CC9B-4CE2-9B7D-4EE674B16DF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604379" y="6677013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1916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9DC86-68BD-476F-9CAE-3E2886A6A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Multi-class classification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7A525-590C-4446-9F29-C1E676843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Raleway" panose="020B0604020202020204" pitchFamily="2" charset="0"/>
              </a:rPr>
              <a:t>The following are examples of multiclass classification: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Raleway" panose="020B0604020202020204" pitchFamily="2" charset="0"/>
              </a:rPr>
              <a:t>Classifying a text as positive, negative, or neutral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Raleway" panose="020B0604020202020204" pitchFamily="2" charset="0"/>
              </a:rPr>
              <a:t>Determining the dog breed in an image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Raleway" panose="020B0604020202020204" pitchFamily="2" charset="0"/>
              </a:rPr>
              <a:t>Categorizing a news article to sports, politics, economics, or social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28928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1948B-9BC3-45FA-9C74-DD76AE260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Multi-class classification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A95E9-5B95-4794-9F09-3B993A482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1" dirty="0">
                <a:solidFill>
                  <a:srgbClr val="222222"/>
                </a:solidFill>
                <a:effectLst/>
                <a:latin typeface="Helvetica Neue"/>
              </a:rPr>
              <a:t>One-vs-Rest and One-vs-One</a:t>
            </a:r>
          </a:p>
          <a:p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One-vs-rest (</a:t>
            </a:r>
            <a:r>
              <a:rPr lang="en-US" b="0" i="0" dirty="0" err="1">
                <a:solidFill>
                  <a:srgbClr val="555555"/>
                </a:solidFill>
                <a:effectLst/>
                <a:latin typeface="Helvetica Neue"/>
              </a:rPr>
              <a:t>OvR</a:t>
            </a:r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 for short, also referred to as One-vs-All or </a:t>
            </a:r>
            <a:r>
              <a:rPr lang="en-US" b="0" i="0" dirty="0" err="1">
                <a:solidFill>
                  <a:srgbClr val="555555"/>
                </a:solidFill>
                <a:effectLst/>
                <a:latin typeface="Helvetica Neue"/>
              </a:rPr>
              <a:t>OvA</a:t>
            </a:r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) is a heuristic method for using binary classification algorithms for multi-class classification.</a:t>
            </a:r>
          </a:p>
          <a:p>
            <a:endParaRPr lang="en-US" dirty="0">
              <a:solidFill>
                <a:srgbClr val="555555"/>
              </a:solidFill>
              <a:latin typeface="Helvetica Neue"/>
            </a:endParaRPr>
          </a:p>
          <a:p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It involves splitting the multi-class dataset into multiple binary classification problems.</a:t>
            </a:r>
          </a:p>
          <a:p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A binary classifier is then trained on each binary classification problem and predictions are made using the model that is the most confident.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52083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3F95C-8EA0-4F48-BFBD-F437E8840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Multi-class classification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E8D8D-3425-4E1A-BA47-41AF3B429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79DFBD-2621-49B7-8665-A5261B3B3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496" y="3110214"/>
            <a:ext cx="7011008" cy="230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3919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4A1A1-8C5E-46AE-9CAA-16E39554F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Multi-class classification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1040A-7EAD-4253-92CB-990648322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Training an One-vs-Rest classifier for our model actually involves creating three binary classifiers under the hood:</a:t>
            </a:r>
          </a:p>
          <a:p>
            <a:endParaRPr lang="en-IN" dirty="0"/>
          </a:p>
          <a:p>
            <a:r>
              <a:rPr lang="en-IN" dirty="0" err="1"/>
              <a:t>OvR</a:t>
            </a:r>
            <a:r>
              <a:rPr lang="en-IN" dirty="0"/>
              <a:t> binary classifier 1: yellow vs {blue, red}</a:t>
            </a:r>
          </a:p>
          <a:p>
            <a:r>
              <a:rPr lang="en-IN" dirty="0" err="1"/>
              <a:t>OvR</a:t>
            </a:r>
            <a:r>
              <a:rPr lang="en-IN" dirty="0"/>
              <a:t> binary classifier 2: blue vs {yellow, red}</a:t>
            </a:r>
          </a:p>
          <a:p>
            <a:r>
              <a:rPr lang="en-IN" dirty="0" err="1"/>
              <a:t>OvR</a:t>
            </a:r>
            <a:r>
              <a:rPr lang="en-IN" dirty="0"/>
              <a:t> binary classifier 3: red vs {blue, yellow}</a:t>
            </a:r>
          </a:p>
        </p:txBody>
      </p:sp>
    </p:spTree>
    <p:extLst>
      <p:ext uri="{BB962C8B-B14F-4D97-AF65-F5344CB8AC3E}">
        <p14:creationId xmlns:p14="http://schemas.microsoft.com/office/powerpoint/2010/main" val="36716054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075D4-DFC5-444F-B923-6E637F034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Multi-class classification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4898A-66F6-4BD8-8C58-97239AE5F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9CB89D-A474-40F7-BAA4-CD5B27BA1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665" y="2375911"/>
            <a:ext cx="5410669" cy="409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8209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7871E-D78E-477F-9E68-6F2F5BECE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Multi-class classification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77C6D-2E3E-4533-9F46-591110202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The </a:t>
            </a:r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One-vs-One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 method can be used as well for creating a multiclass SVM classifier. Given the assembly line scenario from above, we create a set of binary classifiers, each representing one of the pairs: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24292F"/>
                </a:solidFill>
                <a:effectLst/>
                <a:latin typeface="-apple-system"/>
              </a:rPr>
              <a:t>OvO</a:t>
            </a:r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 binary classifier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 </a:t>
            </a:r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1: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 yellow vs blue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24292F"/>
                </a:solidFill>
                <a:effectLst/>
                <a:latin typeface="-apple-system"/>
              </a:rPr>
              <a:t>OvO</a:t>
            </a:r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 binary classifier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 </a:t>
            </a:r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2: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 yellow vs red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24292F"/>
                </a:solidFill>
                <a:effectLst/>
                <a:latin typeface="-apple-system"/>
              </a:rPr>
              <a:t>OvO</a:t>
            </a:r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 binary classifier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 </a:t>
            </a:r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3: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 blue vs red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83395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B6320-8395-49F4-93EA-8682E8D8F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Multi-class classification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A437D-2B0E-476F-AB89-D0C20F800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C7BC2F-1941-4250-9B92-7C9CB0D92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459" y="2395074"/>
            <a:ext cx="5563082" cy="442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3730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66489-B090-41F9-B35F-997E29B9F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Multi-class classification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C5C00-612A-4112-AFA2-16677D32B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1" dirty="0">
                <a:solidFill>
                  <a:srgbClr val="222222"/>
                </a:solidFill>
                <a:effectLst/>
                <a:latin typeface="Helvetica Neue"/>
              </a:rPr>
              <a:t>One-Vs-One for Multi-Class Classification</a:t>
            </a:r>
          </a:p>
          <a:p>
            <a:pPr algn="l" fontAlgn="base"/>
            <a:r>
              <a:rPr lang="en-US" b="0" dirty="0">
                <a:solidFill>
                  <a:srgbClr val="555555"/>
                </a:solidFill>
                <a:effectLst/>
                <a:latin typeface="Helvetica Neue"/>
              </a:rPr>
              <a:t>One-vs-One (</a:t>
            </a:r>
            <a:r>
              <a:rPr lang="en-US" b="0" dirty="0" err="1">
                <a:solidFill>
                  <a:srgbClr val="555555"/>
                </a:solidFill>
                <a:effectLst/>
                <a:latin typeface="Helvetica Neue"/>
              </a:rPr>
              <a:t>OvO</a:t>
            </a:r>
            <a:r>
              <a:rPr lang="en-US" b="0" dirty="0">
                <a:solidFill>
                  <a:srgbClr val="555555"/>
                </a:solidFill>
                <a:effectLst/>
                <a:latin typeface="Helvetica Neue"/>
              </a:rPr>
              <a:t> for short) is another heuristic method for using binary classification algorithms for multi-class classification.</a:t>
            </a:r>
          </a:p>
          <a:p>
            <a:pPr algn="l" fontAlgn="base"/>
            <a:r>
              <a:rPr lang="en-US" b="0" dirty="0">
                <a:solidFill>
                  <a:srgbClr val="555555"/>
                </a:solidFill>
                <a:effectLst/>
                <a:latin typeface="Helvetica Neue"/>
              </a:rPr>
              <a:t>Like one-vs-rest, one-vs-one splits a multi-class classification dataset into binary classification problems. </a:t>
            </a:r>
            <a:r>
              <a:rPr lang="en-US" b="0">
                <a:solidFill>
                  <a:srgbClr val="555555"/>
                </a:solidFill>
                <a:effectLst/>
                <a:latin typeface="Helvetica Neue"/>
              </a:rPr>
              <a:t>Unlike one-vs-rest that splits it into one binary dataset for each class, the one-vs-one approach splits the dataset into one dataset for each class versus every other class.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9266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vs. SVMs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74400" cy="5032375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number of features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number of training examples</a:t>
                </a:r>
              </a:p>
              <a:p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b="1" dirty="0"/>
                  <a:t>If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b="1" dirty="0"/>
                  <a:t> is large (relative to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b="1" dirty="0"/>
                  <a:t>)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=10,000,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=10−1000)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dirty="0"/>
                  <a:t>Use logistic regression or SVM without a kernel (“linear kernel”)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b="1" dirty="0"/>
                  <a:t>If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b="1" dirty="0"/>
                  <a:t> is small,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b="1" dirty="0"/>
                  <a:t> is intermediate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=1−1000,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=10−10,000)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Use SVM with Gaussian kernel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b="1" dirty="0"/>
                  <a:t>If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b="1" dirty="0"/>
                  <a:t> is small,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b="1" dirty="0"/>
                  <a:t> is large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=1−1000,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=50,000+)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Create/add more features, then use logistic regression of linear SVM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Neural network likely to work well for most of these case, </a:t>
                </a:r>
                <a:br>
                  <a:rPr lang="en-US" dirty="0"/>
                </a:br>
                <a:r>
                  <a:rPr lang="en-US" dirty="0"/>
                  <a:t>but slower to train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74400" cy="5032375"/>
              </a:xfrm>
              <a:blipFill>
                <a:blip r:embed="rId2"/>
                <a:stretch>
                  <a:fillRect l="-1156" t="-1937" b="-4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Slide credit: Andrew Ng </a:t>
            </a:r>
          </a:p>
        </p:txBody>
      </p:sp>
    </p:spTree>
    <p:extLst>
      <p:ext uri="{BB962C8B-B14F-4D97-AF65-F5344CB8AC3E}">
        <p14:creationId xmlns:p14="http://schemas.microsoft.com/office/powerpoint/2010/main" val="30130404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remember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47500" lnSpcReduction="20000"/>
              </a:bodyPr>
              <a:lstStyle/>
              <a:p>
                <a:r>
                  <a:rPr lang="en-US" sz="3600" b="1" dirty="0"/>
                  <a:t>Cost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3100" i="1" dirty="0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3100" dirty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sz="31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lim>
                      </m:limLow>
                      <m:r>
                        <a:rPr lang="en-US" sz="31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100" i="1" dirty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1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31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1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100" i="1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31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31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1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31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31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1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sz="3100" dirty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US" sz="3100" dirty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sSub>
                                <m:sSubPr>
                                  <m:ctrlPr>
                                    <a:rPr lang="en-US" sz="31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100" dirty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a:rPr lang="en-US" sz="3100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31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1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100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sz="3100" i="1" dirty="0">
                                          <a:latin typeface="Cambria Math" panose="02040503050406030204" pitchFamily="18" charset="0"/>
                                        </a:rPr>
                                        <m:t>⊤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31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100" i="1" dirty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31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1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3100" i="1" dirty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sSup>
                                <m:sSupPr>
                                  <m:ctrlPr>
                                    <a:rPr lang="en-US" sz="31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1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31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1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m:rPr>
                                  <m:nor/>
                                </m:rPr>
                                <a:rPr lang="en-US" sz="3100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31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3100" dirty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sSub>
                                <m:sSubPr>
                                  <m:ctrlPr>
                                    <a:rPr lang="en-US" sz="31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100" dirty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a:rPr lang="en-US" sz="3100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31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1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100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sz="3100" i="1" dirty="0">
                                          <a:latin typeface="Cambria Math" panose="02040503050406030204" pitchFamily="18" charset="0"/>
                                        </a:rPr>
                                        <m:t>⊤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31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100" i="1" dirty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31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1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d>
                      <m:r>
                        <a:rPr lang="en-US" sz="3100" i="1" dirty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1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1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31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1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1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1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31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100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31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31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3100" dirty="0"/>
              </a:p>
              <a:p>
                <a:r>
                  <a:rPr lang="en-US" sz="3600" b="1" dirty="0"/>
                  <a:t>Large margin classification</a:t>
                </a:r>
              </a:p>
              <a:p>
                <a:endParaRPr lang="en-US" sz="3600" dirty="0"/>
              </a:p>
              <a:p>
                <a:r>
                  <a:rPr lang="en-US" sz="3600" b="1" dirty="0"/>
                  <a:t>Kernels</a:t>
                </a:r>
              </a:p>
              <a:p>
                <a:endParaRPr lang="en-US" sz="3600" dirty="0"/>
              </a:p>
              <a:p>
                <a:r>
                  <a:rPr lang="en-US" sz="3600" b="1" dirty="0"/>
                  <a:t>Using an SVM</a:t>
                </a:r>
              </a:p>
              <a:p>
                <a:endParaRPr lang="en-US" sz="36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52" t="-38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7126941" y="3230957"/>
            <a:ext cx="4440103" cy="3588513"/>
            <a:chOff x="2909447" y="1574185"/>
            <a:chExt cx="6770651" cy="5472074"/>
          </a:xfrm>
        </p:grpSpPr>
        <p:grpSp>
          <p:nvGrpSpPr>
            <p:cNvPr id="4" name="Group 3"/>
            <p:cNvGrpSpPr/>
            <p:nvPr/>
          </p:nvGrpSpPr>
          <p:grpSpPr>
            <a:xfrm>
              <a:off x="2909447" y="1825625"/>
              <a:ext cx="6382083" cy="5220634"/>
              <a:chOff x="713495" y="2772389"/>
              <a:chExt cx="4249030" cy="3327009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713495" y="2772389"/>
                <a:ext cx="4249030" cy="2886278"/>
                <a:chOff x="380120" y="1732250"/>
                <a:chExt cx="5479201" cy="3721909"/>
              </a:xfrm>
            </p:grpSpPr>
            <p:cxnSp>
              <p:nvCxnSpPr>
                <p:cNvPr id="7" name="Straight Connector 6"/>
                <p:cNvCxnSpPr/>
                <p:nvPr/>
              </p:nvCxnSpPr>
              <p:spPr>
                <a:xfrm>
                  <a:off x="1213434" y="1993507"/>
                  <a:ext cx="0" cy="3460652"/>
                </a:xfrm>
                <a:prstGeom prst="line">
                  <a:avLst/>
                </a:prstGeom>
                <a:ln w="38100">
                  <a:headEnd type="arrow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 flipV="1">
                  <a:off x="960215" y="5053234"/>
                  <a:ext cx="4899106" cy="1"/>
                </a:xfrm>
                <a:prstGeom prst="line">
                  <a:avLst/>
                </a:prstGeom>
                <a:ln w="38100">
                  <a:headEnd type="none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/>
                    <p:cNvSpPr/>
                    <p:nvPr/>
                  </p:nvSpPr>
                  <p:spPr>
                    <a:xfrm>
                      <a:off x="380120" y="3268422"/>
                      <a:ext cx="959879" cy="833456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6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8" name="Rectangle 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0120" y="3268422"/>
                      <a:ext cx="959879" cy="833456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" name="Multiply 9"/>
                <p:cNvSpPr/>
                <p:nvPr/>
              </p:nvSpPr>
              <p:spPr>
                <a:xfrm>
                  <a:off x="3425785" y="3013781"/>
                  <a:ext cx="422031" cy="372794"/>
                </a:xfrm>
                <a:prstGeom prst="mathMultiply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1" name="Isosceles Triangle 10"/>
                <p:cNvSpPr/>
                <p:nvPr/>
              </p:nvSpPr>
              <p:spPr>
                <a:xfrm>
                  <a:off x="2522477" y="4545501"/>
                  <a:ext cx="422031" cy="372794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Isosceles Triangle 11"/>
                <p:cNvSpPr/>
                <p:nvPr/>
              </p:nvSpPr>
              <p:spPr>
                <a:xfrm>
                  <a:off x="1599124" y="4350829"/>
                  <a:ext cx="422031" cy="372794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Multiply 12"/>
                <p:cNvSpPr/>
                <p:nvPr/>
              </p:nvSpPr>
              <p:spPr>
                <a:xfrm>
                  <a:off x="3759685" y="2156885"/>
                  <a:ext cx="422031" cy="372794"/>
                </a:xfrm>
                <a:prstGeom prst="mathMultiply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4" name="Multiply 13"/>
                <p:cNvSpPr/>
                <p:nvPr/>
              </p:nvSpPr>
              <p:spPr>
                <a:xfrm>
                  <a:off x="4132598" y="2746245"/>
                  <a:ext cx="422031" cy="372794"/>
                </a:xfrm>
                <a:prstGeom prst="mathMultiply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" name="Multiply 14"/>
                <p:cNvSpPr/>
                <p:nvPr/>
              </p:nvSpPr>
              <p:spPr>
                <a:xfrm>
                  <a:off x="3904957" y="3392624"/>
                  <a:ext cx="422031" cy="372794"/>
                </a:xfrm>
                <a:prstGeom prst="mathMultiply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6" name="Multiply 15"/>
                <p:cNvSpPr/>
                <p:nvPr/>
              </p:nvSpPr>
              <p:spPr>
                <a:xfrm>
                  <a:off x="4592200" y="2468609"/>
                  <a:ext cx="422031" cy="372794"/>
                </a:xfrm>
                <a:prstGeom prst="mathMultiply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7" name="Isosceles Triangle 16"/>
                <p:cNvSpPr/>
                <p:nvPr/>
              </p:nvSpPr>
              <p:spPr>
                <a:xfrm>
                  <a:off x="1397139" y="3705252"/>
                  <a:ext cx="422031" cy="372794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Isosceles Triangle 17"/>
                <p:cNvSpPr/>
                <p:nvPr/>
              </p:nvSpPr>
              <p:spPr>
                <a:xfrm>
                  <a:off x="2063576" y="3397659"/>
                  <a:ext cx="422031" cy="372794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Isosceles Triangle 18"/>
                <p:cNvSpPr/>
                <p:nvPr/>
              </p:nvSpPr>
              <p:spPr>
                <a:xfrm>
                  <a:off x="2686944" y="3809523"/>
                  <a:ext cx="422031" cy="372794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Isosceles Triangle 19"/>
                <p:cNvSpPr/>
                <p:nvPr/>
              </p:nvSpPr>
              <p:spPr>
                <a:xfrm>
                  <a:off x="1239029" y="2607051"/>
                  <a:ext cx="422031" cy="372794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Multiply 20"/>
                <p:cNvSpPr/>
                <p:nvPr/>
              </p:nvSpPr>
              <p:spPr>
                <a:xfrm>
                  <a:off x="2885664" y="2371881"/>
                  <a:ext cx="422031" cy="372794"/>
                </a:xfrm>
                <a:prstGeom prst="mathMultiply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2" name="Multiply 21"/>
                <p:cNvSpPr/>
                <p:nvPr/>
              </p:nvSpPr>
              <p:spPr>
                <a:xfrm>
                  <a:off x="4820810" y="3995920"/>
                  <a:ext cx="422031" cy="372794"/>
                </a:xfrm>
                <a:prstGeom prst="mathMultiply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3" name="Isosceles Triangle 22"/>
                <p:cNvSpPr/>
                <p:nvPr/>
              </p:nvSpPr>
              <p:spPr>
                <a:xfrm>
                  <a:off x="1729444" y="2758719"/>
                  <a:ext cx="422031" cy="372794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Multiply 23"/>
                <p:cNvSpPr/>
                <p:nvPr/>
              </p:nvSpPr>
              <p:spPr>
                <a:xfrm>
                  <a:off x="3337654" y="1862047"/>
                  <a:ext cx="422031" cy="372794"/>
                </a:xfrm>
                <a:prstGeom prst="mathMultiply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5" name="Multiply 24"/>
                <p:cNvSpPr/>
                <p:nvPr/>
              </p:nvSpPr>
              <p:spPr>
                <a:xfrm>
                  <a:off x="3587991" y="2529680"/>
                  <a:ext cx="422031" cy="372794"/>
                </a:xfrm>
                <a:prstGeom prst="mathMultiply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6" name="Multiply 25"/>
                <p:cNvSpPr/>
                <p:nvPr/>
              </p:nvSpPr>
              <p:spPr>
                <a:xfrm>
                  <a:off x="2915623" y="1732250"/>
                  <a:ext cx="422031" cy="372794"/>
                </a:xfrm>
                <a:prstGeom prst="mathMultiply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/>
                  <p:cNvSpPr/>
                  <p:nvPr/>
                </p:nvSpPr>
                <p:spPr>
                  <a:xfrm>
                    <a:off x="3497931" y="5453067"/>
                    <a:ext cx="530804" cy="64633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600" dirty="0"/>
                  </a:p>
                </p:txBody>
              </p:sp>
            </mc:Choice>
            <mc:Fallback xmlns="">
              <p:sp>
                <p:nvSpPr>
                  <p:cNvPr id="25" name="Rectangle 2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97931" y="5453067"/>
                    <a:ext cx="530804" cy="64633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7" name="Straight Connector 26"/>
            <p:cNvCxnSpPr/>
            <p:nvPr/>
          </p:nvCxnSpPr>
          <p:spPr>
            <a:xfrm>
              <a:off x="4401465" y="1825625"/>
              <a:ext cx="3680425" cy="452905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907889" y="1574185"/>
              <a:ext cx="3211581" cy="3952104"/>
            </a:xfrm>
            <a:prstGeom prst="line">
              <a:avLst/>
            </a:prstGeom>
            <a:ln w="762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987644" y="2143539"/>
              <a:ext cx="3090944" cy="3803650"/>
            </a:xfrm>
            <a:prstGeom prst="line">
              <a:avLst/>
            </a:prstGeom>
            <a:ln w="762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7337485" y="5175226"/>
              <a:ext cx="546014" cy="351063"/>
            </a:xfrm>
            <a:prstGeom prst="straightConnector1">
              <a:avLst/>
            </a:prstGeom>
            <a:ln w="381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6852879" y="5473448"/>
              <a:ext cx="546014" cy="351063"/>
            </a:xfrm>
            <a:prstGeom prst="straightConnector1">
              <a:avLst/>
            </a:prstGeom>
            <a:ln w="381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8327676" y="4889315"/>
              <a:ext cx="135242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/>
                <a:t>margin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6638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SVM decision boundary: Linearly separable case</a:t>
            </a:r>
          </a:p>
        </p:txBody>
      </p:sp>
      <p:sp>
        <p:nvSpPr>
          <p:cNvPr id="3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Slide credit: Andrew Ng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909447" y="1825625"/>
            <a:ext cx="6382083" cy="5220634"/>
            <a:chOff x="713495" y="2772389"/>
            <a:chExt cx="4249030" cy="3327009"/>
          </a:xfrm>
        </p:grpSpPr>
        <p:grpSp>
          <p:nvGrpSpPr>
            <p:cNvPr id="5" name="Group 4"/>
            <p:cNvGrpSpPr/>
            <p:nvPr/>
          </p:nvGrpSpPr>
          <p:grpSpPr>
            <a:xfrm>
              <a:off x="713495" y="2772389"/>
              <a:ext cx="4249030" cy="2886278"/>
              <a:chOff x="380120" y="1732250"/>
              <a:chExt cx="5479201" cy="3721909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1213434" y="1993507"/>
                <a:ext cx="0" cy="3460652"/>
              </a:xfrm>
              <a:prstGeom prst="line">
                <a:avLst/>
              </a:prstGeom>
              <a:ln w="38100"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V="1">
                <a:off x="960215" y="5053234"/>
                <a:ext cx="4899106" cy="1"/>
              </a:xfrm>
              <a:prstGeom prst="line">
                <a:avLst/>
              </a:prstGeom>
              <a:ln w="38100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/>
                  <p:cNvSpPr/>
                  <p:nvPr/>
                </p:nvSpPr>
                <p:spPr>
                  <a:xfrm>
                    <a:off x="380120" y="3268422"/>
                    <a:ext cx="959879" cy="83345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8" name="Rectangle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0120" y="3268422"/>
                    <a:ext cx="959879" cy="833456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Multiply 9"/>
              <p:cNvSpPr/>
              <p:nvPr/>
            </p:nvSpPr>
            <p:spPr>
              <a:xfrm>
                <a:off x="3425785" y="3013781"/>
                <a:ext cx="422031" cy="372794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Isosceles Triangle 10"/>
              <p:cNvSpPr/>
              <p:nvPr/>
            </p:nvSpPr>
            <p:spPr>
              <a:xfrm>
                <a:off x="2522477" y="4545501"/>
                <a:ext cx="422031" cy="3727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Isosceles Triangle 11"/>
              <p:cNvSpPr/>
              <p:nvPr/>
            </p:nvSpPr>
            <p:spPr>
              <a:xfrm>
                <a:off x="1599124" y="4350829"/>
                <a:ext cx="422031" cy="3727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Multiply 12"/>
              <p:cNvSpPr/>
              <p:nvPr/>
            </p:nvSpPr>
            <p:spPr>
              <a:xfrm>
                <a:off x="3759685" y="2156885"/>
                <a:ext cx="422031" cy="372794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4" name="Multiply 13"/>
              <p:cNvSpPr/>
              <p:nvPr/>
            </p:nvSpPr>
            <p:spPr>
              <a:xfrm>
                <a:off x="4132598" y="2746245"/>
                <a:ext cx="422031" cy="372794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5" name="Multiply 14"/>
              <p:cNvSpPr/>
              <p:nvPr/>
            </p:nvSpPr>
            <p:spPr>
              <a:xfrm>
                <a:off x="3904957" y="3392624"/>
                <a:ext cx="422031" cy="372794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6" name="Multiply 15"/>
              <p:cNvSpPr/>
              <p:nvPr/>
            </p:nvSpPr>
            <p:spPr>
              <a:xfrm>
                <a:off x="4592200" y="2468609"/>
                <a:ext cx="422031" cy="372794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7" name="Isosceles Triangle 16"/>
              <p:cNvSpPr/>
              <p:nvPr/>
            </p:nvSpPr>
            <p:spPr>
              <a:xfrm>
                <a:off x="1397139" y="3705252"/>
                <a:ext cx="422031" cy="3727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Isosceles Triangle 17"/>
              <p:cNvSpPr/>
              <p:nvPr/>
            </p:nvSpPr>
            <p:spPr>
              <a:xfrm>
                <a:off x="2063576" y="3397659"/>
                <a:ext cx="422031" cy="3727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Isosceles Triangle 18"/>
              <p:cNvSpPr/>
              <p:nvPr/>
            </p:nvSpPr>
            <p:spPr>
              <a:xfrm>
                <a:off x="2686944" y="3809523"/>
                <a:ext cx="422031" cy="3727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>
                <a:off x="1239029" y="2607051"/>
                <a:ext cx="422031" cy="3727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Multiply 20"/>
              <p:cNvSpPr/>
              <p:nvPr/>
            </p:nvSpPr>
            <p:spPr>
              <a:xfrm>
                <a:off x="2885664" y="2371881"/>
                <a:ext cx="422031" cy="372794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2" name="Multiply 21"/>
              <p:cNvSpPr/>
              <p:nvPr/>
            </p:nvSpPr>
            <p:spPr>
              <a:xfrm>
                <a:off x="4820810" y="3995920"/>
                <a:ext cx="422031" cy="372794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3" name="Isosceles Triangle 22"/>
              <p:cNvSpPr/>
              <p:nvPr/>
            </p:nvSpPr>
            <p:spPr>
              <a:xfrm>
                <a:off x="1729444" y="2758719"/>
                <a:ext cx="422031" cy="3727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Multiply 23"/>
              <p:cNvSpPr/>
              <p:nvPr/>
            </p:nvSpPr>
            <p:spPr>
              <a:xfrm>
                <a:off x="3337654" y="1862047"/>
                <a:ext cx="422031" cy="372794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" name="Multiply 24"/>
              <p:cNvSpPr/>
              <p:nvPr/>
            </p:nvSpPr>
            <p:spPr>
              <a:xfrm>
                <a:off x="3587991" y="2529680"/>
                <a:ext cx="422031" cy="372794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6" name="Multiply 25"/>
              <p:cNvSpPr/>
              <p:nvPr/>
            </p:nvSpPr>
            <p:spPr>
              <a:xfrm>
                <a:off x="2915623" y="1732250"/>
                <a:ext cx="422031" cy="372794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3497931" y="5453067"/>
                  <a:ext cx="530804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7931" y="5453067"/>
                  <a:ext cx="530804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8" name="Straight Connector 27"/>
          <p:cNvCxnSpPr/>
          <p:nvPr/>
        </p:nvCxnSpPr>
        <p:spPr>
          <a:xfrm>
            <a:off x="5581092" y="1465729"/>
            <a:ext cx="893041" cy="520401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909890" y="2670286"/>
            <a:ext cx="5234467" cy="2805499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0D6F891-C9AA-4100-AF4E-01D55E695C51}"/>
                  </a:ext>
                </a:extLst>
              </p14:cNvPr>
              <p14:cNvContentPartPr/>
              <p14:nvPr/>
            </p14:nvContentPartPr>
            <p14:xfrm>
              <a:off x="5465179" y="2497390"/>
              <a:ext cx="928440" cy="669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0D6F891-C9AA-4100-AF4E-01D55E695C5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56179" y="2488390"/>
                <a:ext cx="946080" cy="68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6996102-56ED-48AE-B0AF-373B01C7211B}"/>
                  </a:ext>
                </a:extLst>
              </p14:cNvPr>
              <p14:cNvContentPartPr/>
              <p14:nvPr/>
            </p14:nvContentPartPr>
            <p14:xfrm>
              <a:off x="4464019" y="3028390"/>
              <a:ext cx="581760" cy="6703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6996102-56ED-48AE-B0AF-373B01C7211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55019" y="3019390"/>
                <a:ext cx="599400" cy="68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FE50DF4-1528-49CD-9BAA-C1D5F3C1D2B2}"/>
                  </a:ext>
                </a:extLst>
              </p14:cNvPr>
              <p14:cNvContentPartPr/>
              <p14:nvPr/>
            </p14:nvContentPartPr>
            <p14:xfrm>
              <a:off x="8031619" y="4466230"/>
              <a:ext cx="699840" cy="7477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FE50DF4-1528-49CD-9BAA-C1D5F3C1D2B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022619" y="4457590"/>
                <a:ext cx="717480" cy="76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7E430E93-A887-4A2B-805A-EAF3D2305670}"/>
                  </a:ext>
                </a:extLst>
              </p14:cNvPr>
              <p14:cNvContentPartPr/>
              <p14:nvPr/>
            </p14:nvContentPartPr>
            <p14:xfrm>
              <a:off x="8091739" y="4840990"/>
              <a:ext cx="97560" cy="460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7E430E93-A887-4A2B-805A-EAF3D230567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083099" y="4831990"/>
                <a:ext cx="11520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B1209571-78F5-4998-8C42-753CEBF16C7B}"/>
                  </a:ext>
                </a:extLst>
              </p14:cNvPr>
              <p14:cNvContentPartPr/>
              <p14:nvPr/>
            </p14:nvContentPartPr>
            <p14:xfrm>
              <a:off x="4788379" y="3352390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B1209571-78F5-4998-8C42-753CEBF16C7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79379" y="334375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7B092AE9-BDB5-4AD6-AA56-5D25D83BB9EA}"/>
                  </a:ext>
                </a:extLst>
              </p14:cNvPr>
              <p14:cNvContentPartPr/>
              <p14:nvPr/>
            </p14:nvContentPartPr>
            <p14:xfrm>
              <a:off x="4841659" y="3283630"/>
              <a:ext cx="93960" cy="1029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7B092AE9-BDB5-4AD6-AA56-5D25D83BB9E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33019" y="3274990"/>
                <a:ext cx="111600" cy="12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959356F8-A287-465E-B107-80DEB8700DC8}"/>
              </a:ext>
            </a:extLst>
          </p:cNvPr>
          <p:cNvGrpSpPr/>
          <p:nvPr/>
        </p:nvGrpSpPr>
        <p:grpSpPr>
          <a:xfrm>
            <a:off x="5791699" y="2795110"/>
            <a:ext cx="201600" cy="56520"/>
            <a:chOff x="5791699" y="2795110"/>
            <a:chExt cx="201600" cy="5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7AB863A-7D57-4389-99E2-B00060E93F1B}"/>
                    </a:ext>
                  </a:extLst>
                </p14:cNvPr>
                <p14:cNvContentPartPr/>
                <p14:nvPr/>
              </p14:nvContentPartPr>
              <p14:xfrm>
                <a:off x="5909059" y="2821750"/>
                <a:ext cx="360" cy="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7AB863A-7D57-4389-99E2-B00060E93F1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900419" y="28127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38F1E9E-D8FC-46BC-AB0F-8E344D30E830}"/>
                    </a:ext>
                  </a:extLst>
                </p14:cNvPr>
                <p14:cNvContentPartPr/>
                <p14:nvPr/>
              </p14:nvContentPartPr>
              <p14:xfrm>
                <a:off x="5909059" y="2821750"/>
                <a:ext cx="360" cy="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38F1E9E-D8FC-46BC-AB0F-8E344D30E83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900419" y="28127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7087F4E-4348-4E34-A08D-8033B19F8D1A}"/>
                    </a:ext>
                  </a:extLst>
                </p14:cNvPr>
                <p14:cNvContentPartPr/>
                <p14:nvPr/>
              </p14:nvContentPartPr>
              <p14:xfrm>
                <a:off x="5800699" y="2851270"/>
                <a:ext cx="360" cy="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7087F4E-4348-4E34-A08D-8033B19F8D1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792059" y="28426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C339C05-9D21-40E6-9822-24B94E7D4CCA}"/>
                    </a:ext>
                  </a:extLst>
                </p14:cNvPr>
                <p14:cNvContentPartPr/>
                <p14:nvPr/>
              </p14:nvContentPartPr>
              <p14:xfrm>
                <a:off x="5791699" y="2795110"/>
                <a:ext cx="201600" cy="468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C339C05-9D21-40E6-9822-24B94E7D4CC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782699" y="2786470"/>
                  <a:ext cx="219240" cy="64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5C38B0A7-C773-41AA-9558-D580A3AC5375}"/>
                  </a:ext>
                </a:extLst>
              </p14:cNvPr>
              <p14:cNvContentPartPr/>
              <p14:nvPr/>
            </p14:nvContentPartPr>
            <p14:xfrm>
              <a:off x="5987539" y="4528150"/>
              <a:ext cx="211320" cy="932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5C38B0A7-C773-41AA-9558-D580A3AC537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978899" y="4519510"/>
                <a:ext cx="228960" cy="11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5497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SVM decision boundary: Linearly separable case</a:t>
            </a:r>
          </a:p>
        </p:txBody>
      </p:sp>
      <p:sp>
        <p:nvSpPr>
          <p:cNvPr id="4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Slide credit: Andrew Ng 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4401465" y="1825625"/>
            <a:ext cx="3680425" cy="45290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907889" y="1574185"/>
            <a:ext cx="3211581" cy="3952104"/>
          </a:xfrm>
          <a:prstGeom prst="line">
            <a:avLst/>
          </a:prstGeom>
          <a:ln w="762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987644" y="2143539"/>
            <a:ext cx="3090944" cy="3803650"/>
          </a:xfrm>
          <a:prstGeom prst="line">
            <a:avLst/>
          </a:prstGeom>
          <a:ln w="762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7337485" y="5175226"/>
            <a:ext cx="546014" cy="351063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6852879" y="5473448"/>
            <a:ext cx="546014" cy="351063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8307183" y="5131008"/>
            <a:ext cx="13524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margin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048F4C3-0A9E-427E-93A4-65626E79CF77}"/>
                  </a:ext>
                </a:extLst>
              </p14:cNvPr>
              <p14:cNvContentPartPr/>
              <p14:nvPr/>
            </p14:nvContentPartPr>
            <p14:xfrm>
              <a:off x="5840299" y="3297310"/>
              <a:ext cx="486360" cy="281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048F4C3-0A9E-427E-93A4-65626E79CF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31659" y="3288670"/>
                <a:ext cx="50400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928EDBE-45BF-4317-9E95-88AADEEB1DB6}"/>
                  </a:ext>
                </a:extLst>
              </p14:cNvPr>
              <p14:cNvContentPartPr/>
              <p14:nvPr/>
            </p14:nvContentPartPr>
            <p14:xfrm>
              <a:off x="6213979" y="3755590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928EDBE-45BF-4317-9E95-88AADEEB1DB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04979" y="374695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F4ADACF-BFB0-4637-AB98-AD1D70FFA91A}"/>
                  </a:ext>
                </a:extLst>
              </p14:cNvPr>
              <p14:cNvContentPartPr/>
              <p14:nvPr/>
            </p14:nvContentPartPr>
            <p14:xfrm>
              <a:off x="5637979" y="3991750"/>
              <a:ext cx="429120" cy="3088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F4ADACF-BFB0-4637-AB98-AD1D70FFA91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28979" y="3982750"/>
                <a:ext cx="446760" cy="32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27E3D08D-BAFF-42AE-A321-EDEC8DA4AC46}"/>
              </a:ext>
            </a:extLst>
          </p:cNvPr>
          <p:cNvGrpSpPr/>
          <p:nvPr/>
        </p:nvGrpSpPr>
        <p:grpSpPr>
          <a:xfrm>
            <a:off x="3061847" y="1978025"/>
            <a:ext cx="6382083" cy="5220634"/>
            <a:chOff x="713495" y="2772389"/>
            <a:chExt cx="4249030" cy="3327009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71B989B-BA46-4B53-BC85-D5C38AADA89D}"/>
                </a:ext>
              </a:extLst>
            </p:cNvPr>
            <p:cNvGrpSpPr/>
            <p:nvPr/>
          </p:nvGrpSpPr>
          <p:grpSpPr>
            <a:xfrm>
              <a:off x="713495" y="2772389"/>
              <a:ext cx="4249030" cy="2886278"/>
              <a:chOff x="380120" y="1732250"/>
              <a:chExt cx="5479201" cy="3721909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0FEB49F9-734C-4CC8-A61D-DD4BF2C5F2CB}"/>
                  </a:ext>
                </a:extLst>
              </p:cNvPr>
              <p:cNvCxnSpPr/>
              <p:nvPr/>
            </p:nvCxnSpPr>
            <p:spPr>
              <a:xfrm>
                <a:off x="1213434" y="1993507"/>
                <a:ext cx="0" cy="3460652"/>
              </a:xfrm>
              <a:prstGeom prst="line">
                <a:avLst/>
              </a:prstGeom>
              <a:ln w="38100"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7CF4A49F-1643-4C9F-B86D-D82176A67C96}"/>
                  </a:ext>
                </a:extLst>
              </p:cNvPr>
              <p:cNvCxnSpPr/>
              <p:nvPr/>
            </p:nvCxnSpPr>
            <p:spPr>
              <a:xfrm flipV="1">
                <a:off x="960215" y="5053234"/>
                <a:ext cx="4899106" cy="1"/>
              </a:xfrm>
              <a:prstGeom prst="line">
                <a:avLst/>
              </a:prstGeom>
              <a:ln w="38100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8E34D4EE-E902-485A-88A8-8DD36BB386E7}"/>
                      </a:ext>
                    </a:extLst>
                  </p:cNvPr>
                  <p:cNvSpPr/>
                  <p:nvPr/>
                </p:nvSpPr>
                <p:spPr>
                  <a:xfrm>
                    <a:off x="380120" y="3268422"/>
                    <a:ext cx="959879" cy="83345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8" name="Rectangle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0120" y="3268422"/>
                    <a:ext cx="959879" cy="83345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6" name="Multiply 9">
                <a:extLst>
                  <a:ext uri="{FF2B5EF4-FFF2-40B4-BE49-F238E27FC236}">
                    <a16:creationId xmlns:a16="http://schemas.microsoft.com/office/drawing/2014/main" id="{2848D7D6-2812-4F71-BCB4-9C561758641A}"/>
                  </a:ext>
                </a:extLst>
              </p:cNvPr>
              <p:cNvSpPr/>
              <p:nvPr/>
            </p:nvSpPr>
            <p:spPr>
              <a:xfrm>
                <a:off x="3425785" y="3013781"/>
                <a:ext cx="422031" cy="372794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7" name="Isosceles Triangle 46">
                <a:extLst>
                  <a:ext uri="{FF2B5EF4-FFF2-40B4-BE49-F238E27FC236}">
                    <a16:creationId xmlns:a16="http://schemas.microsoft.com/office/drawing/2014/main" id="{0CA6EE80-1DFC-4B65-BC93-68EBD92E5D21}"/>
                  </a:ext>
                </a:extLst>
              </p:cNvPr>
              <p:cNvSpPr/>
              <p:nvPr/>
            </p:nvSpPr>
            <p:spPr>
              <a:xfrm>
                <a:off x="2522477" y="4545501"/>
                <a:ext cx="422031" cy="3727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Isosceles Triangle 47">
                <a:extLst>
                  <a:ext uri="{FF2B5EF4-FFF2-40B4-BE49-F238E27FC236}">
                    <a16:creationId xmlns:a16="http://schemas.microsoft.com/office/drawing/2014/main" id="{8AA585B9-91F9-4A83-8C03-EFB3701B92F3}"/>
                  </a:ext>
                </a:extLst>
              </p:cNvPr>
              <p:cNvSpPr/>
              <p:nvPr/>
            </p:nvSpPr>
            <p:spPr>
              <a:xfrm>
                <a:off x="1599124" y="4350829"/>
                <a:ext cx="422031" cy="3727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Multiply 12">
                <a:extLst>
                  <a:ext uri="{FF2B5EF4-FFF2-40B4-BE49-F238E27FC236}">
                    <a16:creationId xmlns:a16="http://schemas.microsoft.com/office/drawing/2014/main" id="{6B7CA4FB-8CBF-403F-A2EC-D49446081783}"/>
                  </a:ext>
                </a:extLst>
              </p:cNvPr>
              <p:cNvSpPr/>
              <p:nvPr/>
            </p:nvSpPr>
            <p:spPr>
              <a:xfrm>
                <a:off x="3759685" y="2156885"/>
                <a:ext cx="422031" cy="372794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50" name="Multiply 13">
                <a:extLst>
                  <a:ext uri="{FF2B5EF4-FFF2-40B4-BE49-F238E27FC236}">
                    <a16:creationId xmlns:a16="http://schemas.microsoft.com/office/drawing/2014/main" id="{729835DD-AEB8-41B3-B633-8824F1CB2FEC}"/>
                  </a:ext>
                </a:extLst>
              </p:cNvPr>
              <p:cNvSpPr/>
              <p:nvPr/>
            </p:nvSpPr>
            <p:spPr>
              <a:xfrm>
                <a:off x="4132598" y="2746245"/>
                <a:ext cx="422031" cy="372794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51" name="Multiply 14">
                <a:extLst>
                  <a:ext uri="{FF2B5EF4-FFF2-40B4-BE49-F238E27FC236}">
                    <a16:creationId xmlns:a16="http://schemas.microsoft.com/office/drawing/2014/main" id="{8072D3E6-BF57-4B49-B667-D194A2776889}"/>
                  </a:ext>
                </a:extLst>
              </p:cNvPr>
              <p:cNvSpPr/>
              <p:nvPr/>
            </p:nvSpPr>
            <p:spPr>
              <a:xfrm>
                <a:off x="3904957" y="3392624"/>
                <a:ext cx="422031" cy="372794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52" name="Multiply 15">
                <a:extLst>
                  <a:ext uri="{FF2B5EF4-FFF2-40B4-BE49-F238E27FC236}">
                    <a16:creationId xmlns:a16="http://schemas.microsoft.com/office/drawing/2014/main" id="{14767885-BE04-4CA5-94DE-49E44BC7680A}"/>
                  </a:ext>
                </a:extLst>
              </p:cNvPr>
              <p:cNvSpPr/>
              <p:nvPr/>
            </p:nvSpPr>
            <p:spPr>
              <a:xfrm>
                <a:off x="4592200" y="2468609"/>
                <a:ext cx="422031" cy="372794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53" name="Isosceles Triangle 52">
                <a:extLst>
                  <a:ext uri="{FF2B5EF4-FFF2-40B4-BE49-F238E27FC236}">
                    <a16:creationId xmlns:a16="http://schemas.microsoft.com/office/drawing/2014/main" id="{AE853B9A-BB99-4BCE-9BDB-8CA6082A3792}"/>
                  </a:ext>
                </a:extLst>
              </p:cNvPr>
              <p:cNvSpPr/>
              <p:nvPr/>
            </p:nvSpPr>
            <p:spPr>
              <a:xfrm>
                <a:off x="1397139" y="3705252"/>
                <a:ext cx="422031" cy="3727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Isosceles Triangle 53">
                <a:extLst>
                  <a:ext uri="{FF2B5EF4-FFF2-40B4-BE49-F238E27FC236}">
                    <a16:creationId xmlns:a16="http://schemas.microsoft.com/office/drawing/2014/main" id="{DE1BE3D5-1356-4748-9556-CA016B887843}"/>
                  </a:ext>
                </a:extLst>
              </p:cNvPr>
              <p:cNvSpPr/>
              <p:nvPr/>
            </p:nvSpPr>
            <p:spPr>
              <a:xfrm>
                <a:off x="2063576" y="3397659"/>
                <a:ext cx="422031" cy="3727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Isosceles Triangle 54">
                <a:extLst>
                  <a:ext uri="{FF2B5EF4-FFF2-40B4-BE49-F238E27FC236}">
                    <a16:creationId xmlns:a16="http://schemas.microsoft.com/office/drawing/2014/main" id="{7FEC5378-8CE6-4C33-9904-38CDA5254C4D}"/>
                  </a:ext>
                </a:extLst>
              </p:cNvPr>
              <p:cNvSpPr/>
              <p:nvPr/>
            </p:nvSpPr>
            <p:spPr>
              <a:xfrm>
                <a:off x="2686944" y="3809523"/>
                <a:ext cx="422031" cy="3727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Isosceles Triangle 55">
                <a:extLst>
                  <a:ext uri="{FF2B5EF4-FFF2-40B4-BE49-F238E27FC236}">
                    <a16:creationId xmlns:a16="http://schemas.microsoft.com/office/drawing/2014/main" id="{9E9AD0D1-5649-47F9-B2B6-E0BAD00BB0A5}"/>
                  </a:ext>
                </a:extLst>
              </p:cNvPr>
              <p:cNvSpPr/>
              <p:nvPr/>
            </p:nvSpPr>
            <p:spPr>
              <a:xfrm>
                <a:off x="1239029" y="2607051"/>
                <a:ext cx="422031" cy="3727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Multiply 20">
                <a:extLst>
                  <a:ext uri="{FF2B5EF4-FFF2-40B4-BE49-F238E27FC236}">
                    <a16:creationId xmlns:a16="http://schemas.microsoft.com/office/drawing/2014/main" id="{A6D44E92-FCF8-4DA2-95F9-7234704F34E0}"/>
                  </a:ext>
                </a:extLst>
              </p:cNvPr>
              <p:cNvSpPr/>
              <p:nvPr/>
            </p:nvSpPr>
            <p:spPr>
              <a:xfrm>
                <a:off x="2885664" y="2371881"/>
                <a:ext cx="422031" cy="372794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58" name="Multiply 21">
                <a:extLst>
                  <a:ext uri="{FF2B5EF4-FFF2-40B4-BE49-F238E27FC236}">
                    <a16:creationId xmlns:a16="http://schemas.microsoft.com/office/drawing/2014/main" id="{611F13EA-3B29-4F44-8D48-D5BA7C8FCA96}"/>
                  </a:ext>
                </a:extLst>
              </p:cNvPr>
              <p:cNvSpPr/>
              <p:nvPr/>
            </p:nvSpPr>
            <p:spPr>
              <a:xfrm>
                <a:off x="4820810" y="3995920"/>
                <a:ext cx="422031" cy="372794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59" name="Isosceles Triangle 58">
                <a:extLst>
                  <a:ext uri="{FF2B5EF4-FFF2-40B4-BE49-F238E27FC236}">
                    <a16:creationId xmlns:a16="http://schemas.microsoft.com/office/drawing/2014/main" id="{3BFFCB52-E9F7-491D-BAEB-D80D8EC46C45}"/>
                  </a:ext>
                </a:extLst>
              </p:cNvPr>
              <p:cNvSpPr/>
              <p:nvPr/>
            </p:nvSpPr>
            <p:spPr>
              <a:xfrm>
                <a:off x="1729444" y="2758719"/>
                <a:ext cx="422031" cy="3727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Multiply 23">
                <a:extLst>
                  <a:ext uri="{FF2B5EF4-FFF2-40B4-BE49-F238E27FC236}">
                    <a16:creationId xmlns:a16="http://schemas.microsoft.com/office/drawing/2014/main" id="{03689E59-FE9A-467E-B5AE-5D47EEEDE050}"/>
                  </a:ext>
                </a:extLst>
              </p:cNvPr>
              <p:cNvSpPr/>
              <p:nvPr/>
            </p:nvSpPr>
            <p:spPr>
              <a:xfrm>
                <a:off x="3337654" y="1862047"/>
                <a:ext cx="422031" cy="372794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61" name="Multiply 24">
                <a:extLst>
                  <a:ext uri="{FF2B5EF4-FFF2-40B4-BE49-F238E27FC236}">
                    <a16:creationId xmlns:a16="http://schemas.microsoft.com/office/drawing/2014/main" id="{DF38D4C0-466D-47F4-8906-58CB1FB6910F}"/>
                  </a:ext>
                </a:extLst>
              </p:cNvPr>
              <p:cNvSpPr/>
              <p:nvPr/>
            </p:nvSpPr>
            <p:spPr>
              <a:xfrm>
                <a:off x="3587991" y="2529680"/>
                <a:ext cx="422031" cy="372794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62" name="Multiply 25">
                <a:extLst>
                  <a:ext uri="{FF2B5EF4-FFF2-40B4-BE49-F238E27FC236}">
                    <a16:creationId xmlns:a16="http://schemas.microsoft.com/office/drawing/2014/main" id="{DBC21472-28C7-4165-8056-1B891684CF95}"/>
                  </a:ext>
                </a:extLst>
              </p:cNvPr>
              <p:cNvSpPr/>
              <p:nvPr/>
            </p:nvSpPr>
            <p:spPr>
              <a:xfrm>
                <a:off x="2915623" y="1732250"/>
                <a:ext cx="422031" cy="372794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7E450114-5D4D-47B1-B9B2-4ABD7D88A255}"/>
                    </a:ext>
                  </a:extLst>
                </p:cNvPr>
                <p:cNvSpPr/>
                <p:nvPr/>
              </p:nvSpPr>
              <p:spPr>
                <a:xfrm>
                  <a:off x="3497931" y="5453067"/>
                  <a:ext cx="530804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7931" y="5453067"/>
                  <a:ext cx="530804" cy="64633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35850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large margin classifiers?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endParaRPr lang="en-US" sz="4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sz="4000" i="1" dirty="0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4000" dirty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𝜃</m:t>
                        </m:r>
                      </m:lim>
                    </m:limLow>
                  </m:oMath>
                </a14:m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4000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40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400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sz="40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40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40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4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br>
                  <a:rPr lang="en-US" sz="4000" dirty="0"/>
                </a:br>
                <a:endParaRPr lang="en-US" sz="4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00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sz="400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sz="400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400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sz="4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p>
                        <m:sSupPr>
                          <m:ctrlPr>
                            <a:rPr lang="en-US" sz="4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≥1      </m:t>
                      </m:r>
                      <m:r>
                        <m:rPr>
                          <m:sty m:val="p"/>
                        </m:rPr>
                        <a:rPr lang="en-US" sz="4000" dirty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sz="4000" dirty="0">
                          <a:latin typeface="Cambria Math" panose="02040503050406030204" pitchFamily="18" charset="0"/>
                        </a:rPr>
                        <m:t>    </m:t>
                      </m:r>
                      <m:sSup>
                        <m:sSupPr>
                          <m:ctrlPr>
                            <a:rPr lang="en-US" sz="4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4000" dirty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d>
                            <m:dPr>
                              <m:ctrlP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4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      </m:t>
                      </m:r>
                      <m:sSup>
                        <m:sSupPr>
                          <m:ctrlPr>
                            <a:rPr lang="en-US" sz="4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p>
                        <m:sSupPr>
                          <m:ctrlPr>
                            <a:rPr lang="en-US" sz="4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≤−1   </m:t>
                      </m:r>
                      <m:r>
                        <m:rPr>
                          <m:sty m:val="p"/>
                        </m:rPr>
                        <a:rPr lang="en-US" sz="4000" dirty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sz="4000" dirty="0">
                          <a:latin typeface="Cambria Math" panose="02040503050406030204" pitchFamily="18" charset="0"/>
                        </a:rPr>
                        <m:t>    </m:t>
                      </m:r>
                      <m:sSup>
                        <m:sSupPr>
                          <m:ctrlPr>
                            <a:rPr lang="en-US" sz="4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4000" dirty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d>
                            <m:dPr>
                              <m:ctrlP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dirty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7916266" y="1690688"/>
            <a:ext cx="4115390" cy="3069314"/>
            <a:chOff x="2909447" y="1574185"/>
            <a:chExt cx="7337052" cy="5472074"/>
          </a:xfrm>
        </p:grpSpPr>
        <p:grpSp>
          <p:nvGrpSpPr>
            <p:cNvPr id="4" name="Group 3"/>
            <p:cNvGrpSpPr/>
            <p:nvPr/>
          </p:nvGrpSpPr>
          <p:grpSpPr>
            <a:xfrm>
              <a:off x="2909447" y="1825625"/>
              <a:ext cx="6382083" cy="5220634"/>
              <a:chOff x="713495" y="2772389"/>
              <a:chExt cx="4249030" cy="3327009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713495" y="2772389"/>
                <a:ext cx="4249030" cy="2886278"/>
                <a:chOff x="380120" y="1732250"/>
                <a:chExt cx="5479201" cy="3721909"/>
              </a:xfrm>
            </p:grpSpPr>
            <p:cxnSp>
              <p:nvCxnSpPr>
                <p:cNvPr id="7" name="Straight Connector 6"/>
                <p:cNvCxnSpPr/>
                <p:nvPr/>
              </p:nvCxnSpPr>
              <p:spPr>
                <a:xfrm>
                  <a:off x="1213434" y="1993507"/>
                  <a:ext cx="0" cy="3460652"/>
                </a:xfrm>
                <a:prstGeom prst="line">
                  <a:avLst/>
                </a:prstGeom>
                <a:ln w="38100">
                  <a:headEnd type="arrow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 flipV="1">
                  <a:off x="960215" y="5053234"/>
                  <a:ext cx="4899106" cy="1"/>
                </a:xfrm>
                <a:prstGeom prst="line">
                  <a:avLst/>
                </a:prstGeom>
                <a:ln w="38100">
                  <a:headEnd type="none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/>
                    <p:cNvSpPr/>
                    <p:nvPr/>
                  </p:nvSpPr>
                  <p:spPr>
                    <a:xfrm>
                      <a:off x="380120" y="3268422"/>
                      <a:ext cx="959879" cy="833456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6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8" name="Rectangle 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0120" y="3268422"/>
                      <a:ext cx="959879" cy="833456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" name="Multiply 9"/>
                <p:cNvSpPr/>
                <p:nvPr/>
              </p:nvSpPr>
              <p:spPr>
                <a:xfrm>
                  <a:off x="3425785" y="3013781"/>
                  <a:ext cx="422031" cy="372794"/>
                </a:xfrm>
                <a:prstGeom prst="mathMultiply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1" name="Isosceles Triangle 10"/>
                <p:cNvSpPr/>
                <p:nvPr/>
              </p:nvSpPr>
              <p:spPr>
                <a:xfrm>
                  <a:off x="2522477" y="4545501"/>
                  <a:ext cx="422031" cy="372794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Isosceles Triangle 11"/>
                <p:cNvSpPr/>
                <p:nvPr/>
              </p:nvSpPr>
              <p:spPr>
                <a:xfrm>
                  <a:off x="1599124" y="4350829"/>
                  <a:ext cx="422031" cy="372794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Multiply 12"/>
                <p:cNvSpPr/>
                <p:nvPr/>
              </p:nvSpPr>
              <p:spPr>
                <a:xfrm>
                  <a:off x="3759685" y="2156885"/>
                  <a:ext cx="422031" cy="372794"/>
                </a:xfrm>
                <a:prstGeom prst="mathMultiply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4" name="Multiply 13"/>
                <p:cNvSpPr/>
                <p:nvPr/>
              </p:nvSpPr>
              <p:spPr>
                <a:xfrm>
                  <a:off x="4132598" y="2746245"/>
                  <a:ext cx="422031" cy="372794"/>
                </a:xfrm>
                <a:prstGeom prst="mathMultiply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" name="Multiply 14"/>
                <p:cNvSpPr/>
                <p:nvPr/>
              </p:nvSpPr>
              <p:spPr>
                <a:xfrm>
                  <a:off x="3904957" y="3392624"/>
                  <a:ext cx="422031" cy="372794"/>
                </a:xfrm>
                <a:prstGeom prst="mathMultiply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6" name="Multiply 15"/>
                <p:cNvSpPr/>
                <p:nvPr/>
              </p:nvSpPr>
              <p:spPr>
                <a:xfrm>
                  <a:off x="4592200" y="2468609"/>
                  <a:ext cx="422031" cy="372794"/>
                </a:xfrm>
                <a:prstGeom prst="mathMultiply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7" name="Isosceles Triangle 16"/>
                <p:cNvSpPr/>
                <p:nvPr/>
              </p:nvSpPr>
              <p:spPr>
                <a:xfrm>
                  <a:off x="1397139" y="3705252"/>
                  <a:ext cx="422031" cy="372794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Isosceles Triangle 17"/>
                <p:cNvSpPr/>
                <p:nvPr/>
              </p:nvSpPr>
              <p:spPr>
                <a:xfrm>
                  <a:off x="2063576" y="3397659"/>
                  <a:ext cx="422031" cy="372794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Isosceles Triangle 18"/>
                <p:cNvSpPr/>
                <p:nvPr/>
              </p:nvSpPr>
              <p:spPr>
                <a:xfrm>
                  <a:off x="2686944" y="3809523"/>
                  <a:ext cx="422031" cy="372794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Isosceles Triangle 19"/>
                <p:cNvSpPr/>
                <p:nvPr/>
              </p:nvSpPr>
              <p:spPr>
                <a:xfrm>
                  <a:off x="1239029" y="2607051"/>
                  <a:ext cx="422031" cy="372794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Multiply 20"/>
                <p:cNvSpPr/>
                <p:nvPr/>
              </p:nvSpPr>
              <p:spPr>
                <a:xfrm>
                  <a:off x="2885664" y="2371881"/>
                  <a:ext cx="422031" cy="372794"/>
                </a:xfrm>
                <a:prstGeom prst="mathMultiply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2" name="Multiply 21"/>
                <p:cNvSpPr/>
                <p:nvPr/>
              </p:nvSpPr>
              <p:spPr>
                <a:xfrm>
                  <a:off x="4820810" y="3995920"/>
                  <a:ext cx="422031" cy="372794"/>
                </a:xfrm>
                <a:prstGeom prst="mathMultiply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3" name="Isosceles Triangle 22"/>
                <p:cNvSpPr/>
                <p:nvPr/>
              </p:nvSpPr>
              <p:spPr>
                <a:xfrm>
                  <a:off x="1729444" y="2758719"/>
                  <a:ext cx="422031" cy="372794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Multiply 23"/>
                <p:cNvSpPr/>
                <p:nvPr/>
              </p:nvSpPr>
              <p:spPr>
                <a:xfrm>
                  <a:off x="3337654" y="1862047"/>
                  <a:ext cx="422031" cy="372794"/>
                </a:xfrm>
                <a:prstGeom prst="mathMultiply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5" name="Multiply 24"/>
                <p:cNvSpPr/>
                <p:nvPr/>
              </p:nvSpPr>
              <p:spPr>
                <a:xfrm>
                  <a:off x="3587991" y="2529680"/>
                  <a:ext cx="422031" cy="372794"/>
                </a:xfrm>
                <a:prstGeom prst="mathMultiply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6" name="Multiply 25"/>
                <p:cNvSpPr/>
                <p:nvPr/>
              </p:nvSpPr>
              <p:spPr>
                <a:xfrm>
                  <a:off x="2915623" y="1732250"/>
                  <a:ext cx="422031" cy="372794"/>
                </a:xfrm>
                <a:prstGeom prst="mathMultiply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/>
                  <p:cNvSpPr/>
                  <p:nvPr/>
                </p:nvSpPr>
                <p:spPr>
                  <a:xfrm>
                    <a:off x="3497931" y="5453067"/>
                    <a:ext cx="530804" cy="64633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600" dirty="0"/>
                  </a:p>
                </p:txBody>
              </p:sp>
            </mc:Choice>
            <mc:Fallback xmlns="">
              <p:sp>
                <p:nvSpPr>
                  <p:cNvPr id="25" name="Rectangle 2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97931" y="5453067"/>
                    <a:ext cx="530804" cy="64633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7" name="Straight Connector 26"/>
            <p:cNvCxnSpPr/>
            <p:nvPr/>
          </p:nvCxnSpPr>
          <p:spPr>
            <a:xfrm>
              <a:off x="4401465" y="1825625"/>
              <a:ext cx="3680425" cy="452905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907889" y="1574185"/>
              <a:ext cx="3211581" cy="3952104"/>
            </a:xfrm>
            <a:prstGeom prst="line">
              <a:avLst/>
            </a:prstGeom>
            <a:ln w="762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987644" y="2143539"/>
              <a:ext cx="3090944" cy="3803650"/>
            </a:xfrm>
            <a:prstGeom prst="line">
              <a:avLst/>
            </a:prstGeom>
            <a:ln w="762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7337485" y="5175226"/>
              <a:ext cx="546014" cy="351063"/>
            </a:xfrm>
            <a:prstGeom prst="straightConnector1">
              <a:avLst/>
            </a:prstGeom>
            <a:ln w="762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6852879" y="5473448"/>
              <a:ext cx="546014" cy="351063"/>
            </a:xfrm>
            <a:prstGeom prst="straightConnector1">
              <a:avLst/>
            </a:prstGeom>
            <a:ln w="762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8361551" y="4981965"/>
              <a:ext cx="1884948" cy="82307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margin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2780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inner product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652007" y="1690688"/>
                <a:ext cx="6208299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US" sz="3200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3200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3200" i="1" dirty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3200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3200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3200" b="0" i="0" dirty="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3200" dirty="0"/>
                  <a:t>length of vector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sz="3200" dirty="0"/>
              </a:p>
              <a:p>
                <a:pPr marL="0" indent="0">
                  <a:buNone/>
                </a:pPr>
                <a:r>
                  <a:rPr lang="en-US" sz="3200" b="0" dirty="0"/>
                  <a:t>        </a:t>
                </a:r>
                <a14:m>
                  <m:oMath xmlns:m="http://schemas.openxmlformats.org/officeDocument/2006/math">
                    <m:r>
                      <a:rPr lang="en-US" sz="32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∈ 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3200" dirty="0"/>
                  <a:t>length of projection of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3200" dirty="0"/>
                  <a:t> onto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52007" y="1690688"/>
                <a:ext cx="6208299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Slide credit: Andrew Ng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38200" y="2019300"/>
            <a:ext cx="4838700" cy="3943009"/>
            <a:chOff x="838200" y="1803102"/>
            <a:chExt cx="5624155" cy="4233662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133145" y="1803102"/>
              <a:ext cx="0" cy="4233662"/>
            </a:xfrm>
            <a:prstGeom prst="line">
              <a:avLst/>
            </a:prstGeom>
            <a:ln w="3810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V="1">
              <a:off x="838200" y="5548894"/>
              <a:ext cx="5624155" cy="1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" name="Straight Arrow Connector 7"/>
          <p:cNvCxnSpPr/>
          <p:nvPr/>
        </p:nvCxnSpPr>
        <p:spPr>
          <a:xfrm flipV="1">
            <a:off x="1091954" y="4238171"/>
            <a:ext cx="3247817" cy="1269762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384991" y="3708906"/>
                <a:ext cx="52373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991" y="3708906"/>
                <a:ext cx="523733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/>
          <p:cNvCxnSpPr/>
          <p:nvPr/>
        </p:nvCxnSpPr>
        <p:spPr>
          <a:xfrm>
            <a:off x="4339771" y="4238171"/>
            <a:ext cx="0" cy="1269762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091954" y="4238171"/>
            <a:ext cx="3202598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4077905" y="5452424"/>
                <a:ext cx="56541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905" y="5452424"/>
                <a:ext cx="565411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555494" y="3972893"/>
                <a:ext cx="57252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494" y="3972893"/>
                <a:ext cx="572528" cy="461665"/>
              </a:xfrm>
              <a:prstGeom prst="rect">
                <a:avLst/>
              </a:prstGeom>
              <a:blipFill>
                <a:blip r:embed="rId5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/>
          <p:nvPr/>
        </p:nvCxnSpPr>
        <p:spPr>
          <a:xfrm flipV="1">
            <a:off x="1055887" y="3365766"/>
            <a:ext cx="1619332" cy="2142167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2511866" y="2771011"/>
                <a:ext cx="52373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3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866" y="2771011"/>
                <a:ext cx="523733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/>
          <p:cNvCxnSpPr/>
          <p:nvPr/>
        </p:nvCxnSpPr>
        <p:spPr>
          <a:xfrm>
            <a:off x="1055887" y="3365766"/>
            <a:ext cx="1601299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675219" y="3393646"/>
            <a:ext cx="0" cy="211428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2511866" y="5456607"/>
                <a:ext cx="55278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B05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866" y="5456607"/>
                <a:ext cx="552780" cy="461665"/>
              </a:xfrm>
              <a:prstGeom prst="rect">
                <a:avLst/>
              </a:prstGeom>
              <a:blipFill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570925" y="3094610"/>
                <a:ext cx="5598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B05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25" y="3094610"/>
                <a:ext cx="559897" cy="461665"/>
              </a:xfrm>
              <a:prstGeom prst="rect">
                <a:avLst/>
              </a:prstGeom>
              <a:blipFill>
                <a:blip r:embed="rId8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/>
          <p:cNvCxnSpPr/>
          <p:nvPr/>
        </p:nvCxnSpPr>
        <p:spPr>
          <a:xfrm>
            <a:off x="2693253" y="3393646"/>
            <a:ext cx="637827" cy="123190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1069344" y="4618128"/>
            <a:ext cx="2261736" cy="917685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5690357" y="5423700"/>
                <a:ext cx="4110558" cy="1077218"/>
              </a:xfrm>
              <a:prstGeom prst="rect">
                <a:avLst/>
              </a:prstGeom>
              <a:ln w="76200">
                <a:solidFill>
                  <a:srgbClr val="00B0F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br>
                  <a:rPr lang="en-US" sz="3200" i="1" dirty="0">
                    <a:latin typeface="Cambria Math" panose="02040503050406030204" pitchFamily="18" charset="0"/>
                  </a:rPr>
                </a:br>
                <a:r>
                  <a:rPr lang="en-US" sz="3200" i="1" dirty="0">
                    <a:latin typeface="Cambria Math" panose="02040503050406030204" pitchFamily="18" charset="0"/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sz="3200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dirty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sz="320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dirty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sz="320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dirty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sz="320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dirty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sz="320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0357" y="5423700"/>
                <a:ext cx="4110558" cy="107721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762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950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9" grpId="0"/>
      <p:bldP spid="30" grpId="0"/>
      <p:bldP spid="35" grpId="0"/>
      <p:bldP spid="40" grpId="0"/>
      <p:bldP spid="41" grpId="0"/>
      <p:bldP spid="4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decision boundary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lim>
                    </m:limLow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≥1      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    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:r>
                  <a:rPr lang="en-US" i="1" dirty="0">
                    <a:latin typeface="Cambria Math" panose="02040503050406030204" pitchFamily="18" charset="0"/>
                  </a:rPr>
                  <a:t>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≤−1   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    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Simplication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What’s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p>
                        <m:sSup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7" t="-132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Slide credit: Andrew 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191430" y="1690688"/>
                <a:ext cx="6819624" cy="7180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Sup>
                                  <m:sSubSupPr>
                                    <m:ctrlP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rad>
                          </m:e>
                        </m:d>
                      </m:e>
                      <m:sup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430" y="1690688"/>
                <a:ext cx="6819624" cy="7180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6515100" y="2799230"/>
            <a:ext cx="4838700" cy="3943009"/>
            <a:chOff x="838200" y="1803102"/>
            <a:chExt cx="5624155" cy="4233662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133145" y="1803102"/>
              <a:ext cx="0" cy="4233662"/>
            </a:xfrm>
            <a:prstGeom prst="line">
              <a:avLst/>
            </a:prstGeom>
            <a:ln w="3810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838200" y="5548894"/>
              <a:ext cx="5624155" cy="1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" name="Straight Arrow Connector 7"/>
          <p:cNvCxnSpPr/>
          <p:nvPr/>
        </p:nvCxnSpPr>
        <p:spPr>
          <a:xfrm flipV="1">
            <a:off x="6768854" y="5018101"/>
            <a:ext cx="3247817" cy="1269762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0061891" y="4488836"/>
                <a:ext cx="52052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1891" y="4488836"/>
                <a:ext cx="52052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>
            <a:off x="10016671" y="5018101"/>
            <a:ext cx="0" cy="1269762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768854" y="5018101"/>
            <a:ext cx="3202598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9754805" y="6232354"/>
                <a:ext cx="55136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4805" y="6232354"/>
                <a:ext cx="551368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232394" y="4752823"/>
                <a:ext cx="5584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400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394" y="4752823"/>
                <a:ext cx="558486" cy="461665"/>
              </a:xfrm>
              <a:prstGeom prst="rect">
                <a:avLst/>
              </a:prstGeom>
              <a:blipFill>
                <a:blip r:embed="rId6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V="1">
            <a:off x="6732787" y="4145696"/>
            <a:ext cx="1619332" cy="2142167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8188766" y="3550941"/>
                <a:ext cx="901272" cy="6052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2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3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8766" y="3550941"/>
                <a:ext cx="901272" cy="60529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/>
          <p:nvPr/>
        </p:nvCxnSpPr>
        <p:spPr>
          <a:xfrm>
            <a:off x="6732787" y="4145696"/>
            <a:ext cx="1601299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352119" y="4173576"/>
            <a:ext cx="0" cy="211428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8188766" y="6236537"/>
                <a:ext cx="719364" cy="5487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sz="24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400" dirty="0">
                    <a:solidFill>
                      <a:srgbClr val="00B05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8766" y="6236537"/>
                <a:ext cx="719364" cy="54874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247825" y="3874540"/>
                <a:ext cx="719364" cy="5654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ctrlPr>
                              <a:rPr lang="en-US" sz="24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400" dirty="0">
                    <a:solidFill>
                      <a:srgbClr val="00B05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7825" y="3874540"/>
                <a:ext cx="719364" cy="56547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/>
          <p:cNvCxnSpPr/>
          <p:nvPr/>
        </p:nvCxnSpPr>
        <p:spPr>
          <a:xfrm>
            <a:off x="8370153" y="4173576"/>
            <a:ext cx="637827" cy="123190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746244" y="5398058"/>
            <a:ext cx="2261736" cy="917685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8542614" y="5562759"/>
                <a:ext cx="716863" cy="4769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2614" y="5562759"/>
                <a:ext cx="716863" cy="476990"/>
              </a:xfrm>
              <a:prstGeom prst="rect">
                <a:avLst/>
              </a:prstGeom>
              <a:blipFill>
                <a:blip r:embed="rId10"/>
                <a:stretch>
                  <a:fillRect b="-10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71F06CC5-3943-4505-847A-DCA5F1F1C196}"/>
              </a:ext>
            </a:extLst>
          </p:cNvPr>
          <p:cNvGrpSpPr/>
          <p:nvPr/>
        </p:nvGrpSpPr>
        <p:grpSpPr>
          <a:xfrm>
            <a:off x="703819" y="1266933"/>
            <a:ext cx="5403240" cy="2066760"/>
            <a:chOff x="703819" y="1266933"/>
            <a:chExt cx="5403240" cy="206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984413D-62C9-4FD8-905B-E5858A65C6C0}"/>
                    </a:ext>
                  </a:extLst>
                </p14:cNvPr>
                <p14:cNvContentPartPr/>
                <p14:nvPr/>
              </p14:nvContentPartPr>
              <p14:xfrm>
                <a:off x="703819" y="1266933"/>
                <a:ext cx="2541240" cy="11530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984413D-62C9-4FD8-905B-E5858A65C6C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4819" y="1258293"/>
                  <a:ext cx="2558880" cy="11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7B93921-8000-4C2A-BB91-73172C08EB4C}"/>
                    </a:ext>
                  </a:extLst>
                </p14:cNvPr>
                <p14:cNvContentPartPr/>
                <p14:nvPr/>
              </p14:nvContentPartPr>
              <p14:xfrm>
                <a:off x="1454779" y="2399133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7B93921-8000-4C2A-BB91-73172C08EB4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446139" y="239013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CA8F55E-5691-4CF0-9AB0-5E29FB14DAE9}"/>
                    </a:ext>
                  </a:extLst>
                </p14:cNvPr>
                <p14:cNvContentPartPr/>
                <p14:nvPr/>
              </p14:nvContentPartPr>
              <p14:xfrm>
                <a:off x="1630819" y="2388333"/>
                <a:ext cx="4476240" cy="945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CA8F55E-5691-4CF0-9AB0-5E29FB14DAE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622179" y="2379693"/>
                  <a:ext cx="4493880" cy="963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CC975BD-74C8-415E-BC08-92268EAAF2ED}"/>
                  </a:ext>
                </a:extLst>
              </p14:cNvPr>
              <p14:cNvContentPartPr/>
              <p14:nvPr/>
            </p14:nvContentPartPr>
            <p14:xfrm>
              <a:off x="507979" y="4709253"/>
              <a:ext cx="4093200" cy="16722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CC975BD-74C8-415E-BC08-92268EAAF2E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98979" y="4700613"/>
                <a:ext cx="4110840" cy="168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063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2" grpId="0"/>
      <p:bldP spid="13" grpId="0"/>
      <p:bldP spid="15" grpId="0"/>
      <p:bldP spid="18" grpId="0"/>
      <p:bldP spid="19" grpId="0"/>
      <p:bldP spid="2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19140</TotalTime>
  <Words>2242</Words>
  <Application>Microsoft Office PowerPoint</Application>
  <PresentationFormat>Widescreen</PresentationFormat>
  <Paragraphs>418</Paragraphs>
  <Slides>49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9" baseType="lpstr">
      <vt:lpstr>-apple-system</vt:lpstr>
      <vt:lpstr>Arial</vt:lpstr>
      <vt:lpstr>Calibri</vt:lpstr>
      <vt:lpstr>Calibri (Body)</vt:lpstr>
      <vt:lpstr>Cambria Math</vt:lpstr>
      <vt:lpstr>Corbel</vt:lpstr>
      <vt:lpstr>Helvetica Neue</vt:lpstr>
      <vt:lpstr>Raleway</vt:lpstr>
      <vt:lpstr>Roboto</vt:lpstr>
      <vt:lpstr>Parallax</vt:lpstr>
      <vt:lpstr>Support Vector Machine II</vt:lpstr>
      <vt:lpstr>Support Vector Machine</vt:lpstr>
      <vt:lpstr>Support vector machine</vt:lpstr>
      <vt:lpstr>SVM decision boundary</vt:lpstr>
      <vt:lpstr>SVM decision boundary: Linearly separable case</vt:lpstr>
      <vt:lpstr>SVM decision boundary: Linearly separable case</vt:lpstr>
      <vt:lpstr>Why large margin classifiers?</vt:lpstr>
      <vt:lpstr>Vector inner product</vt:lpstr>
      <vt:lpstr>SVM decision boundary</vt:lpstr>
      <vt:lpstr>SVM decision boundary</vt:lpstr>
      <vt:lpstr>Rewrite the formulation</vt:lpstr>
      <vt:lpstr>Data not linearly separable?</vt:lpstr>
      <vt:lpstr>Convex relaxation</vt:lpstr>
      <vt:lpstr>Hinge loss</vt:lpstr>
      <vt:lpstr>PowerPoint Presentation</vt:lpstr>
      <vt:lpstr>Support Vector Machine</vt:lpstr>
      <vt:lpstr>Non-linear classification</vt:lpstr>
      <vt:lpstr>Non-linear classification</vt:lpstr>
      <vt:lpstr>Kernel</vt:lpstr>
      <vt:lpstr>Why Kernels matter?</vt:lpstr>
      <vt:lpstr>Example</vt:lpstr>
      <vt:lpstr>Example</vt:lpstr>
      <vt:lpstr>Example kernels</vt:lpstr>
      <vt:lpstr>Constructing new kernels</vt:lpstr>
      <vt:lpstr>Non-linear decision boundary</vt:lpstr>
      <vt:lpstr>Kernel</vt:lpstr>
      <vt:lpstr>PowerPoint Presentation</vt:lpstr>
      <vt:lpstr>Choosing the landmarks</vt:lpstr>
      <vt:lpstr>SVM with kernels</vt:lpstr>
      <vt:lpstr>SVM with kernels</vt:lpstr>
      <vt:lpstr>Support vector machines (Primal/Dual)</vt:lpstr>
      <vt:lpstr>SVM (Lagrangian dual)</vt:lpstr>
      <vt:lpstr>SVM parameters</vt:lpstr>
      <vt:lpstr>SVM Demo</vt:lpstr>
      <vt:lpstr>Support Vector Machine</vt:lpstr>
      <vt:lpstr>Using SVM</vt:lpstr>
      <vt:lpstr>Kernel (similarity) functions</vt:lpstr>
      <vt:lpstr>Multi-class classification</vt:lpstr>
      <vt:lpstr>Multi-class classification</vt:lpstr>
      <vt:lpstr>Multi-class classification</vt:lpstr>
      <vt:lpstr>Multi-class classification</vt:lpstr>
      <vt:lpstr>Multi-class classification</vt:lpstr>
      <vt:lpstr>Multi-class classification</vt:lpstr>
      <vt:lpstr>Multi-class classification</vt:lpstr>
      <vt:lpstr>Multi-class classification</vt:lpstr>
      <vt:lpstr>Multi-class classification</vt:lpstr>
      <vt:lpstr>Multi-class classification</vt:lpstr>
      <vt:lpstr>Logistic regression vs. SVMs</vt:lpstr>
      <vt:lpstr>Things to remember</vt:lpstr>
    </vt:vector>
  </TitlesOfParts>
  <Company>Virginia 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Huang Jia-Bin</dc:creator>
  <cp:lastModifiedBy>Rashmi Mahajan</cp:lastModifiedBy>
  <cp:revision>343</cp:revision>
  <dcterms:created xsi:type="dcterms:W3CDTF">2019-01-25T06:55:15Z</dcterms:created>
  <dcterms:modified xsi:type="dcterms:W3CDTF">2022-02-25T09:47:45Z</dcterms:modified>
</cp:coreProperties>
</file>