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8" r:id="rId9"/>
    <p:sldId id="269" r:id="rId10"/>
    <p:sldId id="263" r:id="rId11"/>
    <p:sldId id="264" r:id="rId12"/>
    <p:sldId id="265" r:id="rId13"/>
    <p:sldId id="266" r:id="rId14"/>
    <p:sldId id="271" r:id="rId15"/>
    <p:sldId id="270"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210"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59086A1-F306-4E85-8171-8EBFFD42756E}" type="datetimeFigureOut">
              <a:rPr lang="en-US" smtClean="0"/>
              <a:pPr/>
              <a:t>1/24/2022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6323AE8-C5C5-4FED-8EF4-78ECC016CAC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9086A1-F306-4E85-8171-8EBFFD42756E}"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3AE8-C5C5-4FED-8EF4-78ECC016CA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9086A1-F306-4E85-8171-8EBFFD42756E}"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3AE8-C5C5-4FED-8EF4-78ECC016CAC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9086A1-F306-4E85-8171-8EBFFD42756E}"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3AE8-C5C5-4FED-8EF4-78ECC016CAC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59086A1-F306-4E85-8171-8EBFFD42756E}"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3AE8-C5C5-4FED-8EF4-78ECC016CAC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59086A1-F306-4E85-8171-8EBFFD42756E}"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23AE8-C5C5-4FED-8EF4-78ECC016CAC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59086A1-F306-4E85-8171-8EBFFD42756E}" type="datetimeFigureOut">
              <a:rPr lang="en-US" smtClean="0"/>
              <a:pPr/>
              <a:t>1/24/2022</a:t>
            </a:fld>
            <a:endParaRPr lang="en-US"/>
          </a:p>
        </p:txBody>
      </p:sp>
      <p:sp>
        <p:nvSpPr>
          <p:cNvPr id="27" name="Slide Number Placeholder 26"/>
          <p:cNvSpPr>
            <a:spLocks noGrp="1"/>
          </p:cNvSpPr>
          <p:nvPr>
            <p:ph type="sldNum" sz="quarter" idx="11"/>
          </p:nvPr>
        </p:nvSpPr>
        <p:spPr/>
        <p:txBody>
          <a:bodyPr rtlCol="0"/>
          <a:lstStyle/>
          <a:p>
            <a:fld id="{46323AE8-C5C5-4FED-8EF4-78ECC016CAC0}"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59086A1-F306-4E85-8171-8EBFFD42756E}" type="datetimeFigureOut">
              <a:rPr lang="en-US" smtClean="0"/>
              <a:pPr/>
              <a:t>1/24/2022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6323AE8-C5C5-4FED-8EF4-78ECC016CAC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086A1-F306-4E85-8171-8EBFFD42756E}" type="datetimeFigureOut">
              <a:rPr lang="en-US" smtClean="0"/>
              <a:pPr/>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323AE8-C5C5-4FED-8EF4-78ECC016CAC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59086A1-F306-4E85-8171-8EBFFD42756E}"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23AE8-C5C5-4FED-8EF4-78ECC016CAC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59086A1-F306-4E85-8171-8EBFFD42756E}"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23AE8-C5C5-4FED-8EF4-78ECC016CAC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59086A1-F306-4E85-8171-8EBFFD42756E}" type="datetimeFigureOut">
              <a:rPr lang="en-US" smtClean="0"/>
              <a:pPr/>
              <a:t>1/24/2022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6323AE8-C5C5-4FED-8EF4-78ECC016CAC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500042"/>
            <a:ext cx="8458200" cy="2786082"/>
          </a:xfrm>
        </p:spPr>
        <p:txBody>
          <a:bodyPr>
            <a:normAutofit fontScale="90000"/>
          </a:bodyPr>
          <a:lstStyle/>
          <a:p>
            <a:r>
              <a:rPr lang="en-IN" dirty="0"/>
              <a:t>AI ML Practical Exam Presentation</a:t>
            </a:r>
            <a:br>
              <a:rPr lang="en-IN" dirty="0"/>
            </a:br>
            <a:br>
              <a:rPr lang="en-IN" dirty="0"/>
            </a:br>
            <a:r>
              <a:rPr lang="en-IN" dirty="0"/>
              <a:t>Problem Statement: K Nearest Neighbours </a:t>
            </a:r>
            <a:endParaRPr lang="en-US" dirty="0"/>
          </a:p>
        </p:txBody>
      </p:sp>
      <p:sp>
        <p:nvSpPr>
          <p:cNvPr id="5" name="Subtitle 4">
            <a:extLst>
              <a:ext uri="{FF2B5EF4-FFF2-40B4-BE49-F238E27FC236}">
                <a16:creationId xmlns:a16="http://schemas.microsoft.com/office/drawing/2014/main" id="{3FE86834-1F38-4295-B3B2-7BDD98E0387B}"/>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857232"/>
            <a:ext cx="8229600" cy="1066800"/>
          </a:xfrm>
        </p:spPr>
        <p:txBody>
          <a:bodyPr/>
          <a:lstStyle/>
          <a:p>
            <a:r>
              <a:rPr lang="en-IN" dirty="0"/>
              <a:t>Statistical Summary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091730" y="2249488"/>
            <a:ext cx="6960540" cy="43243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066800"/>
          </a:xfrm>
        </p:spPr>
        <p:txBody>
          <a:bodyPr/>
          <a:lstStyle/>
          <a:p>
            <a:r>
              <a:rPr lang="en-IN" dirty="0"/>
              <a:t>Data Visualization</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714348" y="1643050"/>
            <a:ext cx="3543300" cy="221748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857752" y="1714488"/>
            <a:ext cx="3925389" cy="214314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2786050" y="4357694"/>
            <a:ext cx="3976690" cy="216716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780360" y="2249488"/>
            <a:ext cx="7583280" cy="43243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Selecting the value of K</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673672" y="2249488"/>
            <a:ext cx="7796656" cy="43243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066800"/>
          </a:xfrm>
        </p:spPr>
        <p:txBody>
          <a:bodyPr/>
          <a:lstStyle/>
          <a:p>
            <a:r>
              <a:rPr lang="en-IN" dirty="0"/>
              <a:t>Confusion Matrix</a:t>
            </a:r>
            <a:endParaRPr lang="en-US" dirty="0"/>
          </a:p>
        </p:txBody>
      </p:sp>
      <p:sp>
        <p:nvSpPr>
          <p:cNvPr id="3" name="Content Placeholder 2"/>
          <p:cNvSpPr>
            <a:spLocks noGrp="1"/>
          </p:cNvSpPr>
          <p:nvPr>
            <p:ph idx="1"/>
          </p:nvPr>
        </p:nvSpPr>
        <p:spPr>
          <a:xfrm>
            <a:off x="457200" y="1571612"/>
            <a:ext cx="8229600" cy="5002924"/>
          </a:xfrm>
        </p:spPr>
        <p:txBody>
          <a:bodyPr>
            <a:normAutofit/>
          </a:bodyPr>
          <a:lstStyle/>
          <a:p>
            <a:r>
              <a:rPr lang="en-US" sz="2000" dirty="0"/>
              <a:t>A Confusion matrix is an N x N matrix used for evaluating the performance of a classification model.</a:t>
            </a:r>
          </a:p>
          <a:p>
            <a:r>
              <a:rPr lang="en-US" sz="2000" dirty="0"/>
              <a:t>The matrix compares the actual target values with those predicted by the machine learning model. </a:t>
            </a:r>
          </a:p>
        </p:txBody>
      </p:sp>
      <p:pic>
        <p:nvPicPr>
          <p:cNvPr id="7170" name="Picture 2"/>
          <p:cNvPicPr>
            <a:picLocks noChangeAspect="1" noChangeArrowheads="1"/>
          </p:cNvPicPr>
          <p:nvPr/>
        </p:nvPicPr>
        <p:blipFill>
          <a:blip r:embed="rId2"/>
          <a:srcRect/>
          <a:stretch>
            <a:fillRect/>
          </a:stretch>
        </p:blipFill>
        <p:spPr bwMode="auto">
          <a:xfrm>
            <a:off x="500034" y="3286124"/>
            <a:ext cx="3952875" cy="3067050"/>
          </a:xfrm>
          <a:prstGeom prst="rect">
            <a:avLst/>
          </a:prstGeom>
          <a:noFill/>
          <a:ln w="9525">
            <a:noFill/>
            <a:miter lim="800000"/>
            <a:headEnd/>
            <a:tailEnd/>
          </a:ln>
          <a:effectLst/>
        </p:spPr>
      </p:pic>
      <p:pic>
        <p:nvPicPr>
          <p:cNvPr id="7172" name="Picture 4" descr="https://cdn.analyticsvidhya.com/wp-content/uploads/2020/04/Basic-Confusion-matrix.png"/>
          <p:cNvPicPr>
            <a:picLocks noChangeAspect="1" noChangeArrowheads="1"/>
          </p:cNvPicPr>
          <p:nvPr/>
        </p:nvPicPr>
        <p:blipFill>
          <a:blip r:embed="rId3"/>
          <a:srcRect/>
          <a:stretch>
            <a:fillRect/>
          </a:stretch>
        </p:blipFill>
        <p:spPr bwMode="auto">
          <a:xfrm>
            <a:off x="5357818" y="3643314"/>
            <a:ext cx="2381250" cy="229552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Report</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836166" y="2500306"/>
            <a:ext cx="7539956" cy="385765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1066800"/>
          </a:xfrm>
        </p:spPr>
        <p:txBody>
          <a:bodyPr/>
          <a:lstStyle/>
          <a:p>
            <a:r>
              <a:rPr lang="en-IN" dirty="0"/>
              <a:t>ROC AUC Curve</a:t>
            </a:r>
            <a:endParaRPr lang="en-US" dirty="0"/>
          </a:p>
        </p:txBody>
      </p:sp>
      <p:sp>
        <p:nvSpPr>
          <p:cNvPr id="3" name="Content Placeholder 2"/>
          <p:cNvSpPr>
            <a:spLocks noGrp="1"/>
          </p:cNvSpPr>
          <p:nvPr>
            <p:ph idx="1"/>
          </p:nvPr>
        </p:nvSpPr>
        <p:spPr>
          <a:xfrm>
            <a:off x="457200" y="1785926"/>
            <a:ext cx="8229600" cy="4788610"/>
          </a:xfrm>
        </p:spPr>
        <p:txBody>
          <a:bodyPr>
            <a:normAutofit/>
          </a:bodyPr>
          <a:lstStyle/>
          <a:p>
            <a:r>
              <a:rPr lang="en-US" sz="2000" dirty="0"/>
              <a:t>ROC is a probability curve and AUC represents the degree or measure of separability. It tells how much the model is capable of distinguishing between classes. Higher the AUC, the better the model is at predicting 0 classes as 0 and 1 classes as 1.</a:t>
            </a:r>
          </a:p>
        </p:txBody>
      </p:sp>
      <p:pic>
        <p:nvPicPr>
          <p:cNvPr id="4" name="Picture 2"/>
          <p:cNvPicPr>
            <a:picLocks noChangeAspect="1" noChangeArrowheads="1"/>
          </p:cNvPicPr>
          <p:nvPr/>
        </p:nvPicPr>
        <p:blipFill>
          <a:blip r:embed="rId2"/>
          <a:srcRect/>
          <a:stretch>
            <a:fillRect/>
          </a:stretch>
        </p:blipFill>
        <p:spPr bwMode="auto">
          <a:xfrm>
            <a:off x="1785918" y="3357562"/>
            <a:ext cx="4789202" cy="321627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Machine Learning</a:t>
            </a:r>
            <a:endParaRPr lang="en-US" dirty="0"/>
          </a:p>
        </p:txBody>
      </p:sp>
      <p:sp>
        <p:nvSpPr>
          <p:cNvPr id="3" name="Content Placeholder 2"/>
          <p:cNvSpPr>
            <a:spLocks noGrp="1"/>
          </p:cNvSpPr>
          <p:nvPr>
            <p:ph idx="1"/>
          </p:nvPr>
        </p:nvSpPr>
        <p:spPr/>
        <p:txBody>
          <a:bodyPr>
            <a:normAutofit/>
          </a:bodyPr>
          <a:lstStyle/>
          <a:p>
            <a:r>
              <a:rPr lang="en-US" sz="2400" dirty="0"/>
              <a:t>Machine learning is an application of artificial intelligence (AI) that provides systems the ability to automatically learn and improve from experience without being explicitly programmed. </a:t>
            </a:r>
            <a:r>
              <a:rPr lang="en-US" sz="2400" b="1" dirty="0"/>
              <a:t>Machine learning focuses on the development of computer programs</a:t>
            </a:r>
            <a:r>
              <a:rPr lang="en-US" sz="2400" dirty="0"/>
              <a:t> that can access data and use it to learn for themselves.</a:t>
            </a:r>
          </a:p>
          <a:p>
            <a:pPr fontAlgn="base"/>
            <a:r>
              <a:rPr lang="en-US" sz="2400" dirty="0"/>
              <a:t>It is a branch of artificial intelligence and computer science which focuses on the use of data and algorithms to imitate the way that humans learn, gradually improving its accuracy.</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Workflow of Machine Learning:- </a:t>
            </a:r>
            <a:endParaRPr lang="en-US" dirty="0"/>
          </a:p>
        </p:txBody>
      </p:sp>
      <p:sp>
        <p:nvSpPr>
          <p:cNvPr id="3" name="Content Placeholder 2"/>
          <p:cNvSpPr>
            <a:spLocks noGrp="1"/>
          </p:cNvSpPr>
          <p:nvPr>
            <p:ph idx="1"/>
          </p:nvPr>
        </p:nvSpPr>
        <p:spPr/>
        <p:txBody>
          <a:bodyPr/>
          <a:lstStyle/>
          <a:p>
            <a:r>
              <a:rPr lang="en-IN" dirty="0"/>
              <a:t>Collection of Data</a:t>
            </a:r>
          </a:p>
          <a:p>
            <a:r>
              <a:rPr lang="en-IN" dirty="0"/>
              <a:t>Preparing the Data</a:t>
            </a:r>
          </a:p>
          <a:p>
            <a:r>
              <a:rPr lang="en-IN" dirty="0"/>
              <a:t>Choosing the model</a:t>
            </a:r>
          </a:p>
          <a:p>
            <a:r>
              <a:rPr lang="en-IN" dirty="0"/>
              <a:t>Training the machine model</a:t>
            </a:r>
          </a:p>
          <a:p>
            <a:r>
              <a:rPr lang="en-IN" dirty="0"/>
              <a:t>Evaluation of accuracy</a:t>
            </a:r>
          </a:p>
          <a:p>
            <a:r>
              <a:rPr lang="en-IN" dirty="0"/>
              <a:t>Parameter Tuning</a:t>
            </a:r>
          </a:p>
          <a:p>
            <a:r>
              <a:rPr lang="en-IN" dirty="0"/>
              <a:t>Prediction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1066800"/>
          </a:xfrm>
        </p:spPr>
        <p:txBody>
          <a:bodyPr/>
          <a:lstStyle/>
          <a:p>
            <a:r>
              <a:rPr lang="en-IN" dirty="0"/>
              <a:t>Supervised Learning</a:t>
            </a:r>
            <a:endParaRPr lang="en-US" dirty="0"/>
          </a:p>
        </p:txBody>
      </p:sp>
      <p:sp>
        <p:nvSpPr>
          <p:cNvPr id="3" name="Content Placeholder 2"/>
          <p:cNvSpPr>
            <a:spLocks noGrp="1"/>
          </p:cNvSpPr>
          <p:nvPr>
            <p:ph idx="1"/>
          </p:nvPr>
        </p:nvSpPr>
        <p:spPr>
          <a:xfrm>
            <a:off x="457200" y="1643050"/>
            <a:ext cx="8229600" cy="4931486"/>
          </a:xfrm>
        </p:spPr>
        <p:txBody>
          <a:bodyPr/>
          <a:lstStyle/>
          <a:p>
            <a:r>
              <a:rPr lang="en-IN" dirty="0"/>
              <a:t>When the teaching or training of the data takes place using labelled data then it is known as supervised learning. </a:t>
            </a:r>
          </a:p>
          <a:p>
            <a:r>
              <a:rPr lang="en-IN" dirty="0"/>
              <a:t>The data that is provided to the machine already contains the correct answer that we are expecting.</a:t>
            </a:r>
          </a:p>
          <a:p>
            <a:r>
              <a:rPr lang="en-IN" dirty="0"/>
              <a:t>After that the machine is given unlabeled data so that  it can make assumptions on it based on the training data.</a:t>
            </a:r>
          </a:p>
          <a:p>
            <a:r>
              <a:rPr lang="en-IN" dirty="0"/>
              <a:t>There are two categories: Classification and Regression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Unsupervised Learning</a:t>
            </a:r>
            <a:endParaRPr lang="en-US" dirty="0"/>
          </a:p>
        </p:txBody>
      </p:sp>
      <p:sp>
        <p:nvSpPr>
          <p:cNvPr id="3" name="Content Placeholder 2"/>
          <p:cNvSpPr>
            <a:spLocks noGrp="1"/>
          </p:cNvSpPr>
          <p:nvPr>
            <p:ph idx="1"/>
          </p:nvPr>
        </p:nvSpPr>
        <p:spPr/>
        <p:txBody>
          <a:bodyPr/>
          <a:lstStyle/>
          <a:p>
            <a:r>
              <a:rPr lang="en-IN" dirty="0"/>
              <a:t>If the training of the machine takes place using data that is not labelled and is supposed to act on the data without guidance is known as Unsupervised Learning. </a:t>
            </a:r>
          </a:p>
          <a:p>
            <a:r>
              <a:rPr lang="en-IN" dirty="0"/>
              <a:t>In this case the machine sorts the provided data based on similarities or patterns that it itself has observed. </a:t>
            </a:r>
          </a:p>
          <a:p>
            <a:r>
              <a:rPr lang="en-IN" dirty="0"/>
              <a:t>There are two categories: Clustering and Association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066800"/>
          </a:xfrm>
        </p:spPr>
        <p:txBody>
          <a:bodyPr/>
          <a:lstStyle/>
          <a:p>
            <a:r>
              <a:rPr lang="en-IN" dirty="0"/>
              <a:t>K- Nearest Neighbour(KNN)</a:t>
            </a:r>
            <a:endParaRPr lang="en-US" dirty="0"/>
          </a:p>
        </p:txBody>
      </p:sp>
      <p:sp>
        <p:nvSpPr>
          <p:cNvPr id="3" name="Content Placeholder 2"/>
          <p:cNvSpPr>
            <a:spLocks noGrp="1"/>
          </p:cNvSpPr>
          <p:nvPr>
            <p:ph idx="1"/>
          </p:nvPr>
        </p:nvSpPr>
        <p:spPr>
          <a:xfrm>
            <a:off x="457200" y="1714488"/>
            <a:ext cx="8229600" cy="4860048"/>
          </a:xfrm>
        </p:spPr>
        <p:txBody>
          <a:bodyPr>
            <a:normAutofit/>
          </a:bodyPr>
          <a:lstStyle/>
          <a:p>
            <a:r>
              <a:rPr lang="en-IN" sz="2400" dirty="0"/>
              <a:t>K-NN is a Supervised Learning based Machine Learning Algorithm. </a:t>
            </a:r>
          </a:p>
          <a:p>
            <a:r>
              <a:rPr lang="en-IN" sz="2400" dirty="0"/>
              <a:t>When any data is provided to K-NN it stores all the available data and classifies a new data point based on the similarity(lazy learner algorithm). </a:t>
            </a:r>
          </a:p>
          <a:p>
            <a:r>
              <a:rPr lang="en-IN" sz="2400" dirty="0"/>
              <a:t>It assumes the similarity between the new data and available cases and puts the new case into the category that is most similar to it. </a:t>
            </a:r>
          </a:p>
          <a:p>
            <a:r>
              <a:rPr lang="en-IN" sz="2400" dirty="0"/>
              <a:t>It can be used for both classification and regression but it mostly used for classification. </a:t>
            </a:r>
          </a:p>
          <a:p>
            <a:r>
              <a:rPr lang="en-US" sz="2400" dirty="0"/>
              <a:t>K-NN is a </a:t>
            </a:r>
            <a:r>
              <a:rPr lang="en-US" sz="2400" b="1" dirty="0"/>
              <a:t>non-parametric algorithm</a:t>
            </a:r>
            <a:r>
              <a:rPr lang="en-US" sz="2400" dirty="0"/>
              <a:t>, which means it does not make any assumption on underlying data.</a:t>
            </a:r>
          </a:p>
          <a:p>
            <a:endParaRPr lang="en-US" sz="2400" dirty="0"/>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1066800"/>
          </a:xfrm>
        </p:spPr>
        <p:txBody>
          <a:bodyPr/>
          <a:lstStyle/>
          <a:p>
            <a:r>
              <a:rPr lang="en-IN" dirty="0"/>
              <a:t>Working of KNN Algorithm</a:t>
            </a:r>
            <a:endParaRPr lang="en-US" dirty="0"/>
          </a:p>
        </p:txBody>
      </p:sp>
      <p:sp>
        <p:nvSpPr>
          <p:cNvPr id="3" name="Content Placeholder 2"/>
          <p:cNvSpPr>
            <a:spLocks noGrp="1"/>
          </p:cNvSpPr>
          <p:nvPr>
            <p:ph idx="1"/>
          </p:nvPr>
        </p:nvSpPr>
        <p:spPr>
          <a:xfrm>
            <a:off x="457200" y="1643050"/>
            <a:ext cx="8229600" cy="4931486"/>
          </a:xfrm>
        </p:spPr>
        <p:txBody>
          <a:bodyPr>
            <a:normAutofit/>
          </a:bodyPr>
          <a:lstStyle/>
          <a:p>
            <a:pPr marL="624078" indent="-514350">
              <a:buFont typeface="+mj-lt"/>
              <a:buAutoNum type="arabicPeriod"/>
            </a:pPr>
            <a:r>
              <a:rPr lang="en-IN" dirty="0"/>
              <a:t>Selecting the value of K which is the number of neighbours. </a:t>
            </a:r>
          </a:p>
          <a:p>
            <a:pPr marL="624078" indent="-514350">
              <a:buFont typeface="+mj-lt"/>
              <a:buAutoNum type="arabicPeriod"/>
            </a:pPr>
            <a:r>
              <a:rPr lang="en-IN" dirty="0"/>
              <a:t>Calculating the Euclidean distance of K number of neighbours</a:t>
            </a:r>
          </a:p>
          <a:p>
            <a:pPr marL="624078" indent="-514350">
              <a:buFont typeface="+mj-lt"/>
              <a:buAutoNum type="arabicPeriod"/>
            </a:pPr>
            <a:r>
              <a:rPr lang="en-IN" dirty="0"/>
              <a:t>Consider the K nearest neighbours based on the calculated Euclidean distance</a:t>
            </a:r>
          </a:p>
          <a:p>
            <a:pPr marL="624078" indent="-514350">
              <a:buFont typeface="+mj-lt"/>
              <a:buAutoNum type="arabicPeriod"/>
            </a:pPr>
            <a:r>
              <a:rPr lang="en-IN" dirty="0"/>
              <a:t>Count the number of data points in each category among the K neighbours. </a:t>
            </a:r>
          </a:p>
          <a:p>
            <a:pPr marL="624078" indent="-514350">
              <a:buFont typeface="+mj-lt"/>
              <a:buAutoNum type="arabicPeriod"/>
            </a:pPr>
            <a:r>
              <a:rPr lang="en-IN" dirty="0"/>
              <a:t>Assign the new data point to the category with the maximum number of neighbours.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Workflow of KNN Algorithm</a:t>
            </a:r>
            <a:endParaRPr lang="en-US" dirty="0"/>
          </a:p>
        </p:txBody>
      </p:sp>
      <p:sp>
        <p:nvSpPr>
          <p:cNvPr id="3" name="Content Placeholder 2"/>
          <p:cNvSpPr>
            <a:spLocks noGrp="1"/>
          </p:cNvSpPr>
          <p:nvPr>
            <p:ph idx="1"/>
          </p:nvPr>
        </p:nvSpPr>
        <p:spPr/>
        <p:txBody>
          <a:bodyPr/>
          <a:lstStyle/>
          <a:p>
            <a:pPr marL="624078" indent="-514350">
              <a:buFont typeface="+mj-lt"/>
              <a:buAutoNum type="arabicPeriod"/>
            </a:pPr>
            <a:r>
              <a:rPr lang="en-IN" dirty="0"/>
              <a:t>Data Collection</a:t>
            </a:r>
          </a:p>
          <a:p>
            <a:pPr marL="624078" indent="-514350">
              <a:buFont typeface="+mj-lt"/>
              <a:buAutoNum type="arabicPeriod"/>
            </a:pPr>
            <a:r>
              <a:rPr lang="en-IN" dirty="0"/>
              <a:t>Data Preparation and </a:t>
            </a:r>
            <a:r>
              <a:rPr lang="en-IN" dirty="0" err="1"/>
              <a:t>Preporcessing</a:t>
            </a:r>
            <a:endParaRPr lang="en-IN" dirty="0"/>
          </a:p>
          <a:p>
            <a:pPr marL="624078" indent="-514350">
              <a:buFont typeface="+mj-lt"/>
              <a:buAutoNum type="arabicPeriod"/>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Collection</a:t>
            </a:r>
            <a:endParaRPr lang="en-US" dirty="0"/>
          </a:p>
        </p:txBody>
      </p:sp>
      <p:sp>
        <p:nvSpPr>
          <p:cNvPr id="3" name="Content Placeholder 2"/>
          <p:cNvSpPr>
            <a:spLocks noGrp="1"/>
          </p:cNvSpPr>
          <p:nvPr>
            <p:ph idx="1"/>
          </p:nvPr>
        </p:nvSpPr>
        <p:spPr/>
        <p:txBody>
          <a:bodyPr/>
          <a:lstStyle/>
          <a:p>
            <a:r>
              <a:rPr lang="en-IN" dirty="0"/>
              <a:t>The dataset diabetes.csv contains the information of various patients some of then have been diagnosed with diabetes.</a:t>
            </a:r>
          </a:p>
          <a:p>
            <a:r>
              <a:rPr lang="en-IN" dirty="0"/>
              <a:t>It contains various factors like Pregnancies, Glucose, Blood Pressure, Skin Thickness, Insulin, BMI, Age etc. </a:t>
            </a:r>
          </a:p>
          <a:p>
            <a:r>
              <a:rPr lang="en-IN" dirty="0"/>
              <a:t>The outcome is given in the values of “0” and “1” indicating whether  they are diagnosed with diabetes or not.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143</TotalTime>
  <Words>601</Words>
  <Application>Microsoft Office PowerPoint</Application>
  <PresentationFormat>On-screen Show (4:3)</PresentationFormat>
  <Paragraphs>50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Georgia</vt:lpstr>
      <vt:lpstr>Trebuchet MS</vt:lpstr>
      <vt:lpstr>Wingdings 2</vt:lpstr>
      <vt:lpstr>Urban</vt:lpstr>
      <vt:lpstr>AI ML Practical Exam Presentation  Problem Statement: K Nearest Neighbours </vt:lpstr>
      <vt:lpstr>Machine Learning</vt:lpstr>
      <vt:lpstr>Workflow of Machine Learning:- </vt:lpstr>
      <vt:lpstr>Supervised Learning</vt:lpstr>
      <vt:lpstr>Unsupervised Learning</vt:lpstr>
      <vt:lpstr>K- Nearest Neighbour(KNN)</vt:lpstr>
      <vt:lpstr>Working of KNN Algorithm</vt:lpstr>
      <vt:lpstr>Workflow of KNN Algorithm</vt:lpstr>
      <vt:lpstr>Data Collection</vt:lpstr>
      <vt:lpstr>Statistical Summary </vt:lpstr>
      <vt:lpstr>Data Visualization</vt:lpstr>
      <vt:lpstr>Data Pre-processing</vt:lpstr>
      <vt:lpstr>Selecting the value of K</vt:lpstr>
      <vt:lpstr>Confusion Matrix</vt:lpstr>
      <vt:lpstr>Classification Report</vt:lpstr>
      <vt:lpstr>ROC AUC Curve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ML Practical Exam Presentation</dc:title>
  <dc:creator>admin</dc:creator>
  <cp:lastModifiedBy>Smita Kulkarni</cp:lastModifiedBy>
  <cp:revision>15</cp:revision>
  <dcterms:created xsi:type="dcterms:W3CDTF">2021-12-29T11:42:00Z</dcterms:created>
  <dcterms:modified xsi:type="dcterms:W3CDTF">2022-01-24T08:20:14Z</dcterms:modified>
</cp:coreProperties>
</file>