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60" r:id="rId6"/>
    <p:sldId id="261" r:id="rId7"/>
    <p:sldId id="267" r:id="rId8"/>
    <p:sldId id="262" r:id="rId9"/>
    <p:sldId id="263" r:id="rId10"/>
    <p:sldId id="264" r:id="rId11"/>
    <p:sldId id="265" r:id="rId12"/>
    <p:sldId id="266" r:id="rId13"/>
    <p:sldId id="287" r:id="rId14"/>
    <p:sldId id="268" r:id="rId15"/>
    <p:sldId id="269" r:id="rId16"/>
    <p:sldId id="270" r:id="rId17"/>
    <p:sldId id="271" r:id="rId18"/>
    <p:sldId id="272" r:id="rId19"/>
    <p:sldId id="273" r:id="rId20"/>
    <p:sldId id="274" r:id="rId21"/>
    <p:sldId id="275" r:id="rId22"/>
    <p:sldId id="276" r:id="rId23"/>
    <p:sldId id="277" r:id="rId24"/>
    <p:sldId id="288" r:id="rId25"/>
    <p:sldId id="289" r:id="rId26"/>
    <p:sldId id="278" r:id="rId27"/>
    <p:sldId id="279" r:id="rId28"/>
    <p:sldId id="280" r:id="rId29"/>
    <p:sldId id="281" r:id="rId30"/>
    <p:sldId id="290" r:id="rId31"/>
    <p:sldId id="282" r:id="rId32"/>
    <p:sldId id="283" r:id="rId33"/>
    <p:sldId id="284" r:id="rId34"/>
    <p:sldId id="285" r:id="rId35"/>
    <p:sldId id="28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364E46-1E70-4084-BB98-24D810F3C900}" type="datetimeFigureOut">
              <a:rPr lang="en-IN" smtClean="0"/>
              <a:t>03-10-2019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2DBDAA-8610-4525-8754-5A11D9F2CF1F}" type="slidenum">
              <a:rPr lang="en-IN" smtClean="0"/>
              <a:t>‹#›</a:t>
            </a:fld>
            <a:endParaRPr lang="en-IN"/>
          </a:p>
        </p:txBody>
      </p:sp>
    </p:spTree>
    <p:extLst>
      <p:ext uri="{BB962C8B-B14F-4D97-AF65-F5344CB8AC3E}">
        <p14:creationId xmlns:p14="http://schemas.microsoft.com/office/powerpoint/2010/main" val="4242697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2DBDAA-8610-4525-8754-5A11D9F2CF1F}" type="slidenum">
              <a:rPr lang="en-IN" smtClean="0"/>
              <a:t>21</a:t>
            </a:fld>
            <a:endParaRPr lang="en-IN"/>
          </a:p>
        </p:txBody>
      </p:sp>
    </p:spTree>
    <p:extLst>
      <p:ext uri="{BB962C8B-B14F-4D97-AF65-F5344CB8AC3E}">
        <p14:creationId xmlns:p14="http://schemas.microsoft.com/office/powerpoint/2010/main" val="4045837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2DBDAA-8610-4525-8754-5A11D9F2CF1F}" type="slidenum">
              <a:rPr lang="en-IN" smtClean="0"/>
              <a:t>29</a:t>
            </a:fld>
            <a:endParaRPr lang="en-IN"/>
          </a:p>
        </p:txBody>
      </p:sp>
    </p:spTree>
    <p:extLst>
      <p:ext uri="{BB962C8B-B14F-4D97-AF65-F5344CB8AC3E}">
        <p14:creationId xmlns:p14="http://schemas.microsoft.com/office/powerpoint/2010/main" val="2326941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4BB923D-85EA-4098-87FC-4813E484BE0D}" type="datetimeFigureOut">
              <a:rPr lang="en-IN" smtClean="0"/>
              <a:t>03-10-2019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409390-AD6A-4538-AEED-4CB3AE3AA797}" type="slidenum">
              <a:rPr lang="en-IN" smtClean="0"/>
              <a:t>‹#›</a:t>
            </a:fld>
            <a:endParaRPr lang="en-IN"/>
          </a:p>
        </p:txBody>
      </p:sp>
    </p:spTree>
    <p:extLst>
      <p:ext uri="{BB962C8B-B14F-4D97-AF65-F5344CB8AC3E}">
        <p14:creationId xmlns:p14="http://schemas.microsoft.com/office/powerpoint/2010/main" val="3526060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4BB923D-85EA-4098-87FC-4813E484BE0D}" type="datetimeFigureOut">
              <a:rPr lang="en-IN" smtClean="0"/>
              <a:t>03-10-2019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409390-AD6A-4538-AEED-4CB3AE3AA797}" type="slidenum">
              <a:rPr lang="en-IN" smtClean="0"/>
              <a:t>‹#›</a:t>
            </a:fld>
            <a:endParaRPr lang="en-IN"/>
          </a:p>
        </p:txBody>
      </p:sp>
    </p:spTree>
    <p:extLst>
      <p:ext uri="{BB962C8B-B14F-4D97-AF65-F5344CB8AC3E}">
        <p14:creationId xmlns:p14="http://schemas.microsoft.com/office/powerpoint/2010/main" val="517304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4BB923D-85EA-4098-87FC-4813E484BE0D}" type="datetimeFigureOut">
              <a:rPr lang="en-IN" smtClean="0"/>
              <a:t>03-10-2019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409390-AD6A-4538-AEED-4CB3AE3AA797}" type="slidenum">
              <a:rPr lang="en-IN" smtClean="0"/>
              <a:t>‹#›</a:t>
            </a:fld>
            <a:endParaRPr lang="en-IN"/>
          </a:p>
        </p:txBody>
      </p:sp>
    </p:spTree>
    <p:extLst>
      <p:ext uri="{BB962C8B-B14F-4D97-AF65-F5344CB8AC3E}">
        <p14:creationId xmlns:p14="http://schemas.microsoft.com/office/powerpoint/2010/main" val="763024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4BB923D-85EA-4098-87FC-4813E484BE0D}" type="datetimeFigureOut">
              <a:rPr lang="en-IN" smtClean="0"/>
              <a:t>03-10-2019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409390-AD6A-4538-AEED-4CB3AE3AA797}" type="slidenum">
              <a:rPr lang="en-IN" smtClean="0"/>
              <a:t>‹#›</a:t>
            </a:fld>
            <a:endParaRPr lang="en-IN"/>
          </a:p>
        </p:txBody>
      </p:sp>
    </p:spTree>
    <p:extLst>
      <p:ext uri="{BB962C8B-B14F-4D97-AF65-F5344CB8AC3E}">
        <p14:creationId xmlns:p14="http://schemas.microsoft.com/office/powerpoint/2010/main" val="1909114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BB923D-85EA-4098-87FC-4813E484BE0D}" type="datetimeFigureOut">
              <a:rPr lang="en-IN" smtClean="0"/>
              <a:t>03-10-2019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409390-AD6A-4538-AEED-4CB3AE3AA797}" type="slidenum">
              <a:rPr lang="en-IN" smtClean="0"/>
              <a:t>‹#›</a:t>
            </a:fld>
            <a:endParaRPr lang="en-IN"/>
          </a:p>
        </p:txBody>
      </p:sp>
    </p:spTree>
    <p:extLst>
      <p:ext uri="{BB962C8B-B14F-4D97-AF65-F5344CB8AC3E}">
        <p14:creationId xmlns:p14="http://schemas.microsoft.com/office/powerpoint/2010/main" val="3329148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4BB923D-85EA-4098-87FC-4813E484BE0D}" type="datetimeFigureOut">
              <a:rPr lang="en-IN" smtClean="0"/>
              <a:t>03-10-2019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409390-AD6A-4538-AEED-4CB3AE3AA797}" type="slidenum">
              <a:rPr lang="en-IN" smtClean="0"/>
              <a:t>‹#›</a:t>
            </a:fld>
            <a:endParaRPr lang="en-IN"/>
          </a:p>
        </p:txBody>
      </p:sp>
    </p:spTree>
    <p:extLst>
      <p:ext uri="{BB962C8B-B14F-4D97-AF65-F5344CB8AC3E}">
        <p14:creationId xmlns:p14="http://schemas.microsoft.com/office/powerpoint/2010/main" val="1930667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4BB923D-85EA-4098-87FC-4813E484BE0D}" type="datetimeFigureOut">
              <a:rPr lang="en-IN" smtClean="0"/>
              <a:t>03-10-2019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409390-AD6A-4538-AEED-4CB3AE3AA797}" type="slidenum">
              <a:rPr lang="en-IN" smtClean="0"/>
              <a:t>‹#›</a:t>
            </a:fld>
            <a:endParaRPr lang="en-IN"/>
          </a:p>
        </p:txBody>
      </p:sp>
    </p:spTree>
    <p:extLst>
      <p:ext uri="{BB962C8B-B14F-4D97-AF65-F5344CB8AC3E}">
        <p14:creationId xmlns:p14="http://schemas.microsoft.com/office/powerpoint/2010/main" val="2474913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4BB923D-85EA-4098-87FC-4813E484BE0D}" type="datetimeFigureOut">
              <a:rPr lang="en-IN" smtClean="0"/>
              <a:t>03-10-2019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409390-AD6A-4538-AEED-4CB3AE3AA797}" type="slidenum">
              <a:rPr lang="en-IN" smtClean="0"/>
              <a:t>‹#›</a:t>
            </a:fld>
            <a:endParaRPr lang="en-IN"/>
          </a:p>
        </p:txBody>
      </p:sp>
    </p:spTree>
    <p:extLst>
      <p:ext uri="{BB962C8B-B14F-4D97-AF65-F5344CB8AC3E}">
        <p14:creationId xmlns:p14="http://schemas.microsoft.com/office/powerpoint/2010/main" val="3318800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BB923D-85EA-4098-87FC-4813E484BE0D}" type="datetimeFigureOut">
              <a:rPr lang="en-IN" smtClean="0"/>
              <a:t>03-10-2019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409390-AD6A-4538-AEED-4CB3AE3AA797}" type="slidenum">
              <a:rPr lang="en-IN" smtClean="0"/>
              <a:t>‹#›</a:t>
            </a:fld>
            <a:endParaRPr lang="en-IN"/>
          </a:p>
        </p:txBody>
      </p:sp>
    </p:spTree>
    <p:extLst>
      <p:ext uri="{BB962C8B-B14F-4D97-AF65-F5344CB8AC3E}">
        <p14:creationId xmlns:p14="http://schemas.microsoft.com/office/powerpoint/2010/main" val="1299645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BB923D-85EA-4098-87FC-4813E484BE0D}" type="datetimeFigureOut">
              <a:rPr lang="en-IN" smtClean="0"/>
              <a:t>03-10-2019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409390-AD6A-4538-AEED-4CB3AE3AA797}" type="slidenum">
              <a:rPr lang="en-IN" smtClean="0"/>
              <a:t>‹#›</a:t>
            </a:fld>
            <a:endParaRPr lang="en-IN"/>
          </a:p>
        </p:txBody>
      </p:sp>
    </p:spTree>
    <p:extLst>
      <p:ext uri="{BB962C8B-B14F-4D97-AF65-F5344CB8AC3E}">
        <p14:creationId xmlns:p14="http://schemas.microsoft.com/office/powerpoint/2010/main" val="3399290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BB923D-85EA-4098-87FC-4813E484BE0D}" type="datetimeFigureOut">
              <a:rPr lang="en-IN" smtClean="0"/>
              <a:t>03-10-2019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409390-AD6A-4538-AEED-4CB3AE3AA797}" type="slidenum">
              <a:rPr lang="en-IN" smtClean="0"/>
              <a:t>‹#›</a:t>
            </a:fld>
            <a:endParaRPr lang="en-IN"/>
          </a:p>
        </p:txBody>
      </p:sp>
    </p:spTree>
    <p:extLst>
      <p:ext uri="{BB962C8B-B14F-4D97-AF65-F5344CB8AC3E}">
        <p14:creationId xmlns:p14="http://schemas.microsoft.com/office/powerpoint/2010/main" val="2333945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BB923D-85EA-4098-87FC-4813E484BE0D}" type="datetimeFigureOut">
              <a:rPr lang="en-IN" smtClean="0"/>
              <a:t>03-10-2019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409390-AD6A-4538-AEED-4CB3AE3AA797}" type="slidenum">
              <a:rPr lang="en-IN" smtClean="0"/>
              <a:t>‹#›</a:t>
            </a:fld>
            <a:endParaRPr lang="en-IN"/>
          </a:p>
        </p:txBody>
      </p:sp>
    </p:spTree>
    <p:extLst>
      <p:ext uri="{BB962C8B-B14F-4D97-AF65-F5344CB8AC3E}">
        <p14:creationId xmlns:p14="http://schemas.microsoft.com/office/powerpoint/2010/main" val="1493136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Introduction to Neural Network</a:t>
            </a:r>
            <a:endParaRPr lang="en-IN" b="1"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4227457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8528" y="95852"/>
            <a:ext cx="6370320" cy="538544"/>
          </a:xfrm>
        </p:spPr>
        <p:txBody>
          <a:bodyPr>
            <a:normAutofit fontScale="90000"/>
          </a:bodyPr>
          <a:lstStyle/>
          <a:p>
            <a:r>
              <a:rPr lang="en-IN" dirty="0" smtClean="0"/>
              <a:t>Bias</a:t>
            </a:r>
            <a:endParaRPr lang="en-IN" dirty="0"/>
          </a:p>
        </p:txBody>
      </p:sp>
      <p:sp>
        <p:nvSpPr>
          <p:cNvPr id="3" name="Content Placeholder 2"/>
          <p:cNvSpPr>
            <a:spLocks noGrp="1"/>
          </p:cNvSpPr>
          <p:nvPr>
            <p:ph idx="1"/>
          </p:nvPr>
        </p:nvSpPr>
        <p:spPr>
          <a:xfrm>
            <a:off x="374904" y="533812"/>
            <a:ext cx="5234178" cy="6324188"/>
          </a:xfrm>
        </p:spPr>
        <p:txBody>
          <a:bodyPr>
            <a:noAutofit/>
          </a:bodyPr>
          <a:lstStyle/>
          <a:p>
            <a:r>
              <a:rPr lang="en-IN" sz="2400" dirty="0" smtClean="0"/>
              <a:t>w = 5.0</a:t>
            </a:r>
          </a:p>
          <a:p>
            <a:r>
              <a:rPr lang="en-IN" sz="2400" dirty="0" smtClean="0"/>
              <a:t>b1 = -8.0</a:t>
            </a:r>
          </a:p>
          <a:p>
            <a:r>
              <a:rPr lang="en-IN" sz="2400" dirty="0" smtClean="0"/>
              <a:t>b2 = 0.0</a:t>
            </a:r>
          </a:p>
          <a:p>
            <a:r>
              <a:rPr lang="en-IN" sz="2400" dirty="0" smtClean="0"/>
              <a:t>b3 = 8.0</a:t>
            </a:r>
          </a:p>
          <a:p>
            <a:r>
              <a:rPr lang="en-IN" sz="2400" dirty="0" smtClean="0"/>
              <a:t>l1 = 'b = -8.0'</a:t>
            </a:r>
          </a:p>
          <a:p>
            <a:r>
              <a:rPr lang="en-IN" sz="2400" dirty="0" smtClean="0"/>
              <a:t>l2 = 'b = 0.0'</a:t>
            </a:r>
          </a:p>
          <a:p>
            <a:r>
              <a:rPr lang="en-IN" sz="2400" dirty="0" smtClean="0"/>
              <a:t>l3 = 'b = 8.0'</a:t>
            </a:r>
          </a:p>
          <a:p>
            <a:r>
              <a:rPr lang="en-IN" sz="2400" dirty="0" smtClean="0"/>
              <a:t>for b, l in [(b1, l1), (b2, l2), (b3, l3)]:</a:t>
            </a:r>
          </a:p>
          <a:p>
            <a:r>
              <a:rPr lang="en-IN" sz="2400" dirty="0" smtClean="0"/>
              <a:t>    f = 1 / (1 + </a:t>
            </a:r>
            <a:r>
              <a:rPr lang="en-IN" sz="2400" dirty="0" err="1" smtClean="0"/>
              <a:t>np.exp</a:t>
            </a:r>
            <a:r>
              <a:rPr lang="en-IN" sz="2400" dirty="0" smtClean="0"/>
              <a:t>(-(x*</a:t>
            </a:r>
            <a:r>
              <a:rPr lang="en-IN" sz="2400" dirty="0" err="1" smtClean="0"/>
              <a:t>w+b</a:t>
            </a:r>
            <a:r>
              <a:rPr lang="en-IN" sz="2400" dirty="0" smtClean="0"/>
              <a:t>)))</a:t>
            </a:r>
          </a:p>
          <a:p>
            <a:r>
              <a:rPr lang="en-IN" sz="2400" dirty="0" smtClean="0"/>
              <a:t>    </a:t>
            </a:r>
            <a:r>
              <a:rPr lang="en-IN" sz="2400" dirty="0" err="1" smtClean="0"/>
              <a:t>plt.plot</a:t>
            </a:r>
            <a:r>
              <a:rPr lang="en-IN" sz="2400" dirty="0" smtClean="0"/>
              <a:t>(x, f, label=l)</a:t>
            </a:r>
          </a:p>
          <a:p>
            <a:r>
              <a:rPr lang="en-IN" sz="2400" dirty="0" err="1" smtClean="0"/>
              <a:t>plt.xlabel</a:t>
            </a:r>
            <a:r>
              <a:rPr lang="en-IN" sz="2400" dirty="0" smtClean="0"/>
              <a:t>('x')</a:t>
            </a:r>
          </a:p>
          <a:p>
            <a:r>
              <a:rPr lang="en-IN" sz="2400" dirty="0" err="1" smtClean="0"/>
              <a:t>plt.ylabel</a:t>
            </a:r>
            <a:r>
              <a:rPr lang="en-IN" sz="2400" dirty="0" smtClean="0"/>
              <a:t>('</a:t>
            </a:r>
            <a:r>
              <a:rPr lang="en-IN" sz="2400" dirty="0" err="1" smtClean="0"/>
              <a:t>h_wb</a:t>
            </a:r>
            <a:r>
              <a:rPr lang="en-IN" sz="2400" dirty="0" smtClean="0"/>
              <a:t>(x)')</a:t>
            </a:r>
          </a:p>
          <a:p>
            <a:r>
              <a:rPr lang="en-IN" sz="2400" dirty="0" err="1" smtClean="0"/>
              <a:t>plt.legend</a:t>
            </a:r>
            <a:r>
              <a:rPr lang="en-IN" sz="2400" dirty="0" smtClean="0"/>
              <a:t>(</a:t>
            </a:r>
            <a:r>
              <a:rPr lang="en-IN" sz="2400" dirty="0" err="1" smtClean="0"/>
              <a:t>loc</a:t>
            </a:r>
            <a:r>
              <a:rPr lang="en-IN" sz="2400" dirty="0" smtClean="0"/>
              <a:t>=2)</a:t>
            </a:r>
          </a:p>
          <a:p>
            <a:r>
              <a:rPr lang="en-IN" sz="2400" dirty="0" err="1" smtClean="0"/>
              <a:t>plt.show</a:t>
            </a:r>
            <a:r>
              <a:rPr lang="en-IN" sz="2400" dirty="0" smtClean="0"/>
              <a:t>()</a:t>
            </a:r>
          </a:p>
          <a:p>
            <a:endParaRPr lang="en-IN"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9082" y="365124"/>
            <a:ext cx="6150102" cy="4865243"/>
          </a:xfrm>
          <a:prstGeom prst="rect">
            <a:avLst/>
          </a:prstGeom>
        </p:spPr>
      </p:pic>
      <p:sp>
        <p:nvSpPr>
          <p:cNvPr id="6" name="Rectangle 5"/>
          <p:cNvSpPr/>
          <p:nvPr/>
        </p:nvSpPr>
        <p:spPr>
          <a:xfrm>
            <a:off x="6551684" y="5149667"/>
            <a:ext cx="3386312" cy="369332"/>
          </a:xfrm>
          <a:prstGeom prst="rect">
            <a:avLst/>
          </a:prstGeom>
        </p:spPr>
        <p:txBody>
          <a:bodyPr wrap="none">
            <a:spAutoFit/>
          </a:bodyPr>
          <a:lstStyle/>
          <a:p>
            <a:r>
              <a:rPr lang="en-US" dirty="0" smtClean="0">
                <a:effectLst/>
              </a:rPr>
              <a:t>Figure . Effect of bias adjustments</a:t>
            </a:r>
            <a:endParaRPr lang="en-US" dirty="0">
              <a:effectLst/>
            </a:endParaRPr>
          </a:p>
        </p:txBody>
      </p:sp>
    </p:spTree>
    <p:extLst>
      <p:ext uri="{BB962C8B-B14F-4D97-AF65-F5344CB8AC3E}">
        <p14:creationId xmlns:p14="http://schemas.microsoft.com/office/powerpoint/2010/main" val="41957464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9315"/>
          </a:xfrm>
        </p:spPr>
        <p:txBody>
          <a:bodyPr/>
          <a:lstStyle/>
          <a:p>
            <a:pPr algn="ctr"/>
            <a:r>
              <a:rPr lang="en-IN" b="1" dirty="0" smtClean="0"/>
              <a:t>Bias</a:t>
            </a:r>
            <a:endParaRPr lang="en-IN" b="1" dirty="0"/>
          </a:p>
        </p:txBody>
      </p:sp>
      <p:sp>
        <p:nvSpPr>
          <p:cNvPr id="3" name="Content Placeholder 2"/>
          <p:cNvSpPr>
            <a:spLocks noGrp="1"/>
          </p:cNvSpPr>
          <p:nvPr>
            <p:ph idx="1"/>
          </p:nvPr>
        </p:nvSpPr>
        <p:spPr>
          <a:xfrm>
            <a:off x="146304" y="1335024"/>
            <a:ext cx="11896344" cy="4841939"/>
          </a:xfrm>
        </p:spPr>
        <p:txBody>
          <a:bodyPr>
            <a:normAutofit/>
          </a:bodyPr>
          <a:lstStyle/>
          <a:p>
            <a:r>
              <a:rPr lang="en-US" dirty="0" smtClean="0">
                <a:effectLst/>
              </a:rPr>
              <a:t>In this case, the w1w1 has been increased to simulate a more defined “turn on” function.  </a:t>
            </a:r>
          </a:p>
          <a:p>
            <a:r>
              <a:rPr lang="en-US" dirty="0" smtClean="0">
                <a:effectLst/>
              </a:rPr>
              <a:t>As you can see, by varying the bias “weight” bb , you can change when the node activates.  </a:t>
            </a:r>
          </a:p>
          <a:p>
            <a:r>
              <a:rPr lang="en-US" dirty="0" smtClean="0">
                <a:effectLst/>
              </a:rPr>
              <a:t>Therefore, by adding a bias term, you can make the node simulate a generic </a:t>
            </a:r>
            <a:r>
              <a:rPr lang="en-US" b="1" dirty="0" smtClean="0">
                <a:effectLst/>
              </a:rPr>
              <a:t>if</a:t>
            </a:r>
            <a:r>
              <a:rPr lang="en-US" dirty="0" smtClean="0">
                <a:effectLst/>
              </a:rPr>
              <a:t> function, i.e. </a:t>
            </a:r>
            <a:r>
              <a:rPr lang="en-US" i="1" dirty="0" smtClean="0">
                <a:effectLst/>
              </a:rPr>
              <a:t>if (x &gt; z) then 1 else 0</a:t>
            </a:r>
            <a:r>
              <a:rPr lang="en-US" dirty="0" smtClean="0">
                <a:effectLst/>
              </a:rPr>
              <a:t>. </a:t>
            </a:r>
          </a:p>
          <a:p>
            <a:r>
              <a:rPr lang="en-US" dirty="0" smtClean="0">
                <a:effectLst/>
              </a:rPr>
              <a:t> Without a bias term, you are unable to vary the </a:t>
            </a:r>
            <a:r>
              <a:rPr lang="en-US" i="1" dirty="0" smtClean="0">
                <a:effectLst/>
              </a:rPr>
              <a:t>z</a:t>
            </a:r>
            <a:r>
              <a:rPr lang="en-US" dirty="0" smtClean="0">
                <a:effectLst/>
              </a:rPr>
              <a:t> in that if statement, it will be always stuck around 0.  </a:t>
            </a:r>
          </a:p>
          <a:p>
            <a:r>
              <a:rPr lang="en-US" dirty="0" smtClean="0">
                <a:effectLst/>
              </a:rPr>
              <a:t>This is obviously very useful if you are trying to simulate conditional relationships.</a:t>
            </a:r>
            <a:endParaRPr lang="en-IN" dirty="0"/>
          </a:p>
        </p:txBody>
      </p:sp>
    </p:spTree>
    <p:extLst>
      <p:ext uri="{BB962C8B-B14F-4D97-AF65-F5344CB8AC3E}">
        <p14:creationId xmlns:p14="http://schemas.microsoft.com/office/powerpoint/2010/main" val="8031122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2888" y="173736"/>
            <a:ext cx="7046976" cy="437960"/>
          </a:xfrm>
        </p:spPr>
        <p:txBody>
          <a:bodyPr>
            <a:normAutofit fontScale="90000"/>
          </a:bodyPr>
          <a:lstStyle/>
          <a:p>
            <a:r>
              <a:rPr lang="en-IN" b="1" dirty="0" smtClean="0">
                <a:effectLst/>
              </a:rPr>
              <a:t>Putting together the structure</a:t>
            </a:r>
            <a:endParaRPr lang="en-IN" dirty="0"/>
          </a:p>
        </p:txBody>
      </p:sp>
      <p:sp>
        <p:nvSpPr>
          <p:cNvPr id="3" name="Content Placeholder 2"/>
          <p:cNvSpPr>
            <a:spLocks noGrp="1"/>
          </p:cNvSpPr>
          <p:nvPr>
            <p:ph idx="1"/>
          </p:nvPr>
        </p:nvSpPr>
        <p:spPr>
          <a:xfrm>
            <a:off x="137160" y="611696"/>
            <a:ext cx="11731752" cy="5565267"/>
          </a:xfrm>
        </p:spPr>
        <p:txBody>
          <a:bodyPr>
            <a:normAutofit/>
          </a:bodyPr>
          <a:lstStyle/>
          <a:p>
            <a:r>
              <a:rPr lang="en-US" dirty="0" smtClean="0">
                <a:effectLst/>
              </a:rPr>
              <a:t>Hopefully the previous explanations have given you a good overview of how a given node/neuron/perceptron in a neural network operates. </a:t>
            </a:r>
          </a:p>
          <a:p>
            <a:r>
              <a:rPr lang="en-US" dirty="0" smtClean="0">
                <a:effectLst/>
              </a:rPr>
              <a:t> However, as you are probably aware, there are many such interconnected nodes in a fully fledged neural network. </a:t>
            </a:r>
          </a:p>
          <a:p>
            <a:r>
              <a:rPr lang="en-US" dirty="0" smtClean="0">
                <a:effectLst/>
              </a:rPr>
              <a:t> These structures can come in a myriad of different forms, but the most common simple neural network structure consists of an </a:t>
            </a:r>
            <a:r>
              <a:rPr lang="en-US" i="1" dirty="0" smtClean="0">
                <a:effectLst/>
              </a:rPr>
              <a:t>input layer</a:t>
            </a:r>
            <a:r>
              <a:rPr lang="en-US" dirty="0" smtClean="0">
                <a:effectLst/>
              </a:rPr>
              <a:t>, a </a:t>
            </a:r>
            <a:r>
              <a:rPr lang="en-US" i="1" dirty="0" smtClean="0">
                <a:effectLst/>
              </a:rPr>
              <a:t>hidden layer</a:t>
            </a:r>
            <a:r>
              <a:rPr lang="en-US" dirty="0" smtClean="0">
                <a:effectLst/>
              </a:rPr>
              <a:t> and an </a:t>
            </a:r>
            <a:r>
              <a:rPr lang="en-US" i="1" dirty="0" smtClean="0">
                <a:effectLst/>
              </a:rPr>
              <a:t>output layer</a:t>
            </a:r>
            <a:r>
              <a:rPr lang="en-US" dirty="0" smtClean="0">
                <a:effectLst/>
              </a:rPr>
              <a:t>. </a:t>
            </a:r>
          </a:p>
          <a:p>
            <a:r>
              <a:rPr lang="en-US" dirty="0" smtClean="0">
                <a:effectLst/>
              </a:rPr>
              <a:t> An example of such a structure can be seen below:</a:t>
            </a:r>
            <a:endParaRPr lang="en-IN" dirty="0"/>
          </a:p>
        </p:txBody>
      </p:sp>
      <p:sp>
        <p:nvSpPr>
          <p:cNvPr id="6" name="Rectangle 5"/>
          <p:cNvSpPr/>
          <p:nvPr/>
        </p:nvSpPr>
        <p:spPr>
          <a:xfrm>
            <a:off x="4205741" y="6430257"/>
            <a:ext cx="3467231" cy="369332"/>
          </a:xfrm>
          <a:prstGeom prst="rect">
            <a:avLst/>
          </a:prstGeom>
        </p:spPr>
        <p:txBody>
          <a:bodyPr wrap="none">
            <a:spAutoFit/>
          </a:bodyPr>
          <a:lstStyle/>
          <a:p>
            <a:r>
              <a:rPr lang="en-US" dirty="0" smtClean="0">
                <a:effectLst/>
              </a:rPr>
              <a:t>Figure . Three layer neural network</a:t>
            </a:r>
            <a:endParaRPr lang="en-US" dirty="0">
              <a:effectLst/>
            </a:endParaRPr>
          </a:p>
        </p:txBody>
      </p:sp>
    </p:spTree>
    <p:extLst>
      <p:ext uri="{BB962C8B-B14F-4D97-AF65-F5344CB8AC3E}">
        <p14:creationId xmlns:p14="http://schemas.microsoft.com/office/powerpoint/2010/main" val="2795345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434" y="283464"/>
            <a:ext cx="11150166" cy="6190488"/>
          </a:xfrm>
          <a:prstGeom prst="rect">
            <a:avLst/>
          </a:prstGeom>
        </p:spPr>
      </p:pic>
    </p:spTree>
    <p:extLst>
      <p:ext uri="{BB962C8B-B14F-4D97-AF65-F5344CB8AC3E}">
        <p14:creationId xmlns:p14="http://schemas.microsoft.com/office/powerpoint/2010/main" val="17565043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216" y="210312"/>
            <a:ext cx="10515600" cy="556832"/>
          </a:xfrm>
        </p:spPr>
        <p:txBody>
          <a:bodyPr>
            <a:normAutofit fontScale="90000"/>
          </a:bodyPr>
          <a:lstStyle/>
          <a:p>
            <a:pPr algn="ctr"/>
            <a:r>
              <a:rPr lang="en-IN" b="1" dirty="0"/>
              <a:t>Putting together the structure</a:t>
            </a:r>
            <a:endParaRPr lang="en-IN" dirty="0"/>
          </a:p>
        </p:txBody>
      </p:sp>
      <p:sp>
        <p:nvSpPr>
          <p:cNvPr id="3" name="Content Placeholder 2"/>
          <p:cNvSpPr>
            <a:spLocks noGrp="1"/>
          </p:cNvSpPr>
          <p:nvPr>
            <p:ph idx="1"/>
          </p:nvPr>
        </p:nvSpPr>
        <p:spPr>
          <a:xfrm>
            <a:off x="219456" y="850392"/>
            <a:ext cx="11823192" cy="5715000"/>
          </a:xfrm>
        </p:spPr>
        <p:txBody>
          <a:bodyPr/>
          <a:lstStyle/>
          <a:p>
            <a:r>
              <a:rPr lang="en-US" dirty="0" smtClean="0">
                <a:effectLst/>
              </a:rPr>
              <a:t>The three layers of the network can be seen in the above figure – Layer 1 represents the </a:t>
            </a:r>
            <a:r>
              <a:rPr lang="en-US" b="1" i="1" dirty="0" smtClean="0">
                <a:effectLst/>
              </a:rPr>
              <a:t>input layer</a:t>
            </a:r>
            <a:r>
              <a:rPr lang="en-US" dirty="0" smtClean="0">
                <a:effectLst/>
              </a:rPr>
              <a:t>, where the external input data enters the network.</a:t>
            </a:r>
          </a:p>
          <a:p>
            <a:r>
              <a:rPr lang="en-US" dirty="0" smtClean="0">
                <a:effectLst/>
              </a:rPr>
              <a:t> Layer 2 is called the </a:t>
            </a:r>
            <a:r>
              <a:rPr lang="en-US" b="1" i="1" dirty="0" smtClean="0">
                <a:effectLst/>
              </a:rPr>
              <a:t>hidden layer</a:t>
            </a:r>
            <a:r>
              <a:rPr lang="en-US" dirty="0" smtClean="0">
                <a:effectLst/>
              </a:rPr>
              <a:t> as this layer is not part of the input or output. </a:t>
            </a:r>
          </a:p>
          <a:p>
            <a:r>
              <a:rPr lang="en-US" dirty="0" smtClean="0">
                <a:effectLst/>
              </a:rPr>
              <a:t>Note: neural networks can have many hidden layers, but in this case for simplicity I have just included one.</a:t>
            </a:r>
          </a:p>
          <a:p>
            <a:r>
              <a:rPr lang="en-US" dirty="0" smtClean="0">
                <a:effectLst/>
              </a:rPr>
              <a:t> Finally, Layer 3 is the </a:t>
            </a:r>
            <a:r>
              <a:rPr lang="en-US" b="1" i="1" dirty="0" smtClean="0">
                <a:effectLst/>
              </a:rPr>
              <a:t>output layer</a:t>
            </a:r>
            <a:r>
              <a:rPr lang="en-US" dirty="0" smtClean="0">
                <a:effectLst/>
              </a:rPr>
              <a:t>. You can observe the many connections between the layers, in particular between Layer 1 (L1) and Layer 2 (L2).</a:t>
            </a:r>
          </a:p>
          <a:p>
            <a:r>
              <a:rPr lang="en-US" dirty="0" smtClean="0">
                <a:effectLst/>
              </a:rPr>
              <a:t> As can be seen, each node in L1 has a connection to all the nodes in L2. Likewise for the nodes in L2 to the single output node L3. </a:t>
            </a:r>
          </a:p>
          <a:p>
            <a:r>
              <a:rPr lang="en-US" dirty="0" smtClean="0">
                <a:effectLst/>
              </a:rPr>
              <a:t>Each of these connections will have an associated weight.</a:t>
            </a:r>
            <a:endParaRPr lang="en-IN" dirty="0"/>
          </a:p>
        </p:txBody>
      </p:sp>
    </p:spTree>
    <p:extLst>
      <p:ext uri="{BB962C8B-B14F-4D97-AF65-F5344CB8AC3E}">
        <p14:creationId xmlns:p14="http://schemas.microsoft.com/office/powerpoint/2010/main" val="31532448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616" y="182880"/>
            <a:ext cx="10515600" cy="675704"/>
          </a:xfrm>
        </p:spPr>
        <p:txBody>
          <a:bodyPr>
            <a:normAutofit fontScale="90000"/>
          </a:bodyPr>
          <a:lstStyle/>
          <a:p>
            <a:pPr algn="ctr"/>
            <a:r>
              <a:rPr lang="en-IN" b="1" dirty="0" smtClean="0"/>
              <a:t>Notations</a:t>
            </a:r>
            <a:endParaRPr lang="en-IN" b="1" dirty="0"/>
          </a:p>
        </p:txBody>
      </p:sp>
      <p:pic>
        <p:nvPicPr>
          <p:cNvPr id="4" name="Content Placeholder 3"/>
          <p:cNvPicPr>
            <a:picLocks noGrp="1" noChangeAspect="1"/>
          </p:cNvPicPr>
          <p:nvPr>
            <p:ph idx="1"/>
          </p:nvPr>
        </p:nvPicPr>
        <p:blipFill rotWithShape="1">
          <a:blip r:embed="rId2"/>
          <a:srcRect t="31491" b="21996"/>
          <a:stretch/>
        </p:blipFill>
        <p:spPr>
          <a:xfrm>
            <a:off x="181222" y="758951"/>
            <a:ext cx="11907146" cy="5961889"/>
          </a:xfrm>
          <a:prstGeom prst="rect">
            <a:avLst/>
          </a:prstGeom>
        </p:spPr>
      </p:pic>
    </p:spTree>
    <p:extLst>
      <p:ext uri="{BB962C8B-B14F-4D97-AF65-F5344CB8AC3E}">
        <p14:creationId xmlns:p14="http://schemas.microsoft.com/office/powerpoint/2010/main" val="41257787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4139"/>
          </a:xfrm>
        </p:spPr>
        <p:txBody>
          <a:bodyPr>
            <a:normAutofit fontScale="90000"/>
          </a:bodyPr>
          <a:lstStyle/>
          <a:p>
            <a:pPr algn="ctr"/>
            <a:r>
              <a:rPr lang="en-IN" b="1" dirty="0" smtClean="0"/>
              <a:t>Notation</a:t>
            </a:r>
            <a:endParaRPr lang="en-IN" b="1" dirty="0"/>
          </a:p>
        </p:txBody>
      </p:sp>
      <p:pic>
        <p:nvPicPr>
          <p:cNvPr id="4" name="Content Placeholder 3"/>
          <p:cNvPicPr>
            <a:picLocks noGrp="1" noChangeAspect="1"/>
          </p:cNvPicPr>
          <p:nvPr>
            <p:ph idx="1"/>
          </p:nvPr>
        </p:nvPicPr>
        <p:blipFill rotWithShape="1">
          <a:blip r:embed="rId2"/>
          <a:srcRect t="19500" b="52479"/>
          <a:stretch/>
        </p:blipFill>
        <p:spPr>
          <a:xfrm>
            <a:off x="118872" y="1069848"/>
            <a:ext cx="11969496" cy="5294376"/>
          </a:xfrm>
          <a:prstGeom prst="rect">
            <a:avLst/>
          </a:prstGeom>
        </p:spPr>
      </p:pic>
    </p:spTree>
    <p:extLst>
      <p:ext uri="{BB962C8B-B14F-4D97-AF65-F5344CB8AC3E}">
        <p14:creationId xmlns:p14="http://schemas.microsoft.com/office/powerpoint/2010/main" val="41778470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056" y="82296"/>
            <a:ext cx="10515600" cy="483680"/>
          </a:xfrm>
        </p:spPr>
        <p:txBody>
          <a:bodyPr>
            <a:normAutofit fontScale="90000"/>
          </a:bodyPr>
          <a:lstStyle/>
          <a:p>
            <a:pPr algn="ctr"/>
            <a:r>
              <a:rPr lang="en-IN" b="1" dirty="0"/>
              <a:t>Notation</a:t>
            </a:r>
            <a:endParaRPr lang="en-IN" dirty="0"/>
          </a:p>
        </p:txBody>
      </p:sp>
      <p:pic>
        <p:nvPicPr>
          <p:cNvPr id="4" name="Content Placeholder 3"/>
          <p:cNvPicPr>
            <a:picLocks noGrp="1" noChangeAspect="1"/>
          </p:cNvPicPr>
          <p:nvPr>
            <p:ph idx="1"/>
          </p:nvPr>
        </p:nvPicPr>
        <p:blipFill rotWithShape="1">
          <a:blip r:embed="rId2"/>
          <a:srcRect t="38110" b="15869"/>
          <a:stretch/>
        </p:blipFill>
        <p:spPr>
          <a:xfrm>
            <a:off x="27386" y="832104"/>
            <a:ext cx="12164614" cy="5559553"/>
          </a:xfrm>
          <a:prstGeom prst="rect">
            <a:avLst/>
          </a:prstGeom>
        </p:spPr>
      </p:pic>
    </p:spTree>
    <p:extLst>
      <p:ext uri="{BB962C8B-B14F-4D97-AF65-F5344CB8AC3E}">
        <p14:creationId xmlns:p14="http://schemas.microsoft.com/office/powerpoint/2010/main" val="16717120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252" y="91440"/>
            <a:ext cx="10515600" cy="693992"/>
          </a:xfrm>
        </p:spPr>
        <p:txBody>
          <a:bodyPr>
            <a:normAutofit fontScale="90000"/>
          </a:bodyPr>
          <a:lstStyle/>
          <a:p>
            <a:pPr algn="ctr"/>
            <a:r>
              <a:rPr lang="en-IN" b="1" dirty="0" smtClean="0">
                <a:effectLst/>
              </a:rPr>
              <a:t>The feed-forward pass</a:t>
            </a:r>
            <a:endParaRPr lang="en-IN" dirty="0"/>
          </a:p>
        </p:txBody>
      </p:sp>
      <p:sp>
        <p:nvSpPr>
          <p:cNvPr id="3" name="Content Placeholder 2"/>
          <p:cNvSpPr>
            <a:spLocks noGrp="1"/>
          </p:cNvSpPr>
          <p:nvPr>
            <p:ph idx="1"/>
          </p:nvPr>
        </p:nvSpPr>
        <p:spPr>
          <a:xfrm>
            <a:off x="228600" y="859536"/>
            <a:ext cx="11804904" cy="4777931"/>
          </a:xfrm>
        </p:spPr>
        <p:txBody>
          <a:bodyPr/>
          <a:lstStyle/>
          <a:p>
            <a:r>
              <a:rPr lang="en-US" dirty="0" smtClean="0">
                <a:effectLst/>
              </a:rPr>
              <a:t>To demonstrate how to calculate the output from the input in neural networks, let’s start with the specific case of the three layer neural network that was presented above.</a:t>
            </a:r>
          </a:p>
          <a:p>
            <a:r>
              <a:rPr lang="en-US" dirty="0" smtClean="0">
                <a:effectLst/>
              </a:rPr>
              <a:t> Below it is presented in equation form, then it will be demonstrated with a concrete example and some Python code:</a:t>
            </a:r>
          </a:p>
          <a:p>
            <a:endParaRPr lang="en-IN" dirty="0"/>
          </a:p>
        </p:txBody>
      </p:sp>
      <p:pic>
        <p:nvPicPr>
          <p:cNvPr id="5" name="Picture 4"/>
          <p:cNvPicPr>
            <a:picLocks noChangeAspect="1"/>
          </p:cNvPicPr>
          <p:nvPr/>
        </p:nvPicPr>
        <p:blipFill rotWithShape="1">
          <a:blip r:embed="rId2"/>
          <a:srcRect l="22725" t="25600" r="24100" b="43734"/>
          <a:stretch/>
        </p:blipFill>
        <p:spPr>
          <a:xfrm>
            <a:off x="630936" y="2946304"/>
            <a:ext cx="11228832" cy="3801967"/>
          </a:xfrm>
          <a:prstGeom prst="rect">
            <a:avLst/>
          </a:prstGeom>
        </p:spPr>
      </p:pic>
    </p:spTree>
    <p:extLst>
      <p:ext uri="{BB962C8B-B14F-4D97-AF65-F5344CB8AC3E}">
        <p14:creationId xmlns:p14="http://schemas.microsoft.com/office/powerpoint/2010/main" val="18662223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52" y="82296"/>
            <a:ext cx="10515600" cy="492824"/>
          </a:xfrm>
        </p:spPr>
        <p:txBody>
          <a:bodyPr>
            <a:normAutofit fontScale="90000"/>
          </a:bodyPr>
          <a:lstStyle/>
          <a:p>
            <a:pPr algn="ctr"/>
            <a:r>
              <a:rPr lang="en-IN" b="1" dirty="0"/>
              <a:t>The feed-forward pass</a:t>
            </a:r>
            <a:endParaRPr lang="en-IN" dirty="0"/>
          </a:p>
        </p:txBody>
      </p:sp>
      <p:pic>
        <p:nvPicPr>
          <p:cNvPr id="4" name="Content Placeholder 3"/>
          <p:cNvPicPr>
            <a:picLocks noGrp="1" noChangeAspect="1"/>
          </p:cNvPicPr>
          <p:nvPr>
            <p:ph idx="1"/>
          </p:nvPr>
        </p:nvPicPr>
        <p:blipFill rotWithShape="1">
          <a:blip r:embed="rId2"/>
          <a:srcRect t="18240" b="17963"/>
          <a:stretch/>
        </p:blipFill>
        <p:spPr>
          <a:xfrm>
            <a:off x="161600" y="575120"/>
            <a:ext cx="11871904" cy="6026848"/>
          </a:xfrm>
          <a:prstGeom prst="rect">
            <a:avLst/>
          </a:prstGeom>
        </p:spPr>
      </p:pic>
    </p:spTree>
    <p:extLst>
      <p:ext uri="{BB962C8B-B14F-4D97-AF65-F5344CB8AC3E}">
        <p14:creationId xmlns:p14="http://schemas.microsoft.com/office/powerpoint/2010/main" val="4203375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6664" y="192024"/>
            <a:ext cx="6909816" cy="585216"/>
          </a:xfrm>
        </p:spPr>
        <p:txBody>
          <a:bodyPr>
            <a:normAutofit fontScale="90000"/>
          </a:bodyPr>
          <a:lstStyle/>
          <a:p>
            <a:r>
              <a:rPr lang="en-US" b="1" dirty="0" smtClean="0">
                <a:effectLst/>
              </a:rPr>
              <a:t>Artificial Neural Networks</a:t>
            </a:r>
            <a:endParaRPr lang="en-IN" b="1" dirty="0"/>
          </a:p>
        </p:txBody>
      </p:sp>
      <p:sp>
        <p:nvSpPr>
          <p:cNvPr id="3" name="Content Placeholder 2"/>
          <p:cNvSpPr>
            <a:spLocks noGrp="1"/>
          </p:cNvSpPr>
          <p:nvPr>
            <p:ph idx="1"/>
          </p:nvPr>
        </p:nvSpPr>
        <p:spPr>
          <a:xfrm>
            <a:off x="146304" y="777240"/>
            <a:ext cx="12045696" cy="6016752"/>
          </a:xfrm>
        </p:spPr>
        <p:txBody>
          <a:bodyPr>
            <a:normAutofit fontScale="92500" lnSpcReduction="10000"/>
          </a:bodyPr>
          <a:lstStyle/>
          <a:p>
            <a:pPr algn="just"/>
            <a:r>
              <a:rPr lang="en-US" i="1" dirty="0" smtClean="0">
                <a:effectLst/>
              </a:rPr>
              <a:t>Artificial</a:t>
            </a:r>
            <a:r>
              <a:rPr lang="en-US" dirty="0" smtClean="0">
                <a:effectLst/>
              </a:rPr>
              <a:t> neural networks attempt to simplify and mimic this brain behavior.  </a:t>
            </a:r>
          </a:p>
          <a:p>
            <a:pPr algn="just"/>
            <a:r>
              <a:rPr lang="en-US" dirty="0" smtClean="0">
                <a:effectLst/>
              </a:rPr>
              <a:t>They can be trained in a </a:t>
            </a:r>
            <a:r>
              <a:rPr lang="en-US" i="1" dirty="0" smtClean="0">
                <a:effectLst/>
              </a:rPr>
              <a:t>supervised</a:t>
            </a:r>
            <a:r>
              <a:rPr lang="en-US" dirty="0" smtClean="0">
                <a:effectLst/>
              </a:rPr>
              <a:t> or </a:t>
            </a:r>
            <a:r>
              <a:rPr lang="en-US" i="1" dirty="0" smtClean="0">
                <a:effectLst/>
              </a:rPr>
              <a:t>unsupervised</a:t>
            </a:r>
            <a:r>
              <a:rPr lang="en-US" dirty="0" smtClean="0">
                <a:effectLst/>
              </a:rPr>
              <a:t> manner.  </a:t>
            </a:r>
          </a:p>
          <a:p>
            <a:pPr algn="just"/>
            <a:r>
              <a:rPr lang="en-US" dirty="0" smtClean="0">
                <a:effectLst/>
              </a:rPr>
              <a:t>In a </a:t>
            </a:r>
            <a:r>
              <a:rPr lang="en-US" i="1" dirty="0" smtClean="0">
                <a:effectLst/>
              </a:rPr>
              <a:t>supervised</a:t>
            </a:r>
            <a:r>
              <a:rPr lang="en-US" dirty="0" smtClean="0">
                <a:effectLst/>
              </a:rPr>
              <a:t> ANN, the network is trained by providing matched input and output data samples, with the intention of getting the ANN to provide a desired output for a given input. </a:t>
            </a:r>
          </a:p>
          <a:p>
            <a:pPr algn="just"/>
            <a:r>
              <a:rPr lang="en-US" dirty="0" smtClean="0">
                <a:effectLst/>
              </a:rPr>
              <a:t> An example is an e-mail spam filter – the input training data could be the count of various words in the body of the e-mail, and the output training data would be a classification of whether the e-mail was truly spam or not.</a:t>
            </a:r>
          </a:p>
          <a:p>
            <a:pPr algn="just"/>
            <a:r>
              <a:rPr lang="en-US" dirty="0" smtClean="0">
                <a:effectLst/>
              </a:rPr>
              <a:t>  If many examples of e-mails are passed through the neural network this allows the network to </a:t>
            </a:r>
            <a:r>
              <a:rPr lang="en-US" i="1" dirty="0" smtClean="0">
                <a:effectLst/>
              </a:rPr>
              <a:t>learn </a:t>
            </a:r>
            <a:r>
              <a:rPr lang="en-US" dirty="0" smtClean="0">
                <a:effectLst/>
              </a:rPr>
              <a:t>what input data makes it likely that an e-mail is spam or not.</a:t>
            </a:r>
          </a:p>
          <a:p>
            <a:pPr algn="just"/>
            <a:r>
              <a:rPr lang="en-US" dirty="0" smtClean="0">
                <a:effectLst/>
              </a:rPr>
              <a:t>  This learning takes place be adjusting the </a:t>
            </a:r>
            <a:r>
              <a:rPr lang="en-US" i="1" dirty="0" smtClean="0">
                <a:effectLst/>
              </a:rPr>
              <a:t>weights</a:t>
            </a:r>
            <a:r>
              <a:rPr lang="en-US" dirty="0" smtClean="0">
                <a:effectLst/>
              </a:rPr>
              <a:t> of the ANN connections, but this will be discussed further in the next section.</a:t>
            </a:r>
          </a:p>
          <a:p>
            <a:pPr algn="just"/>
            <a:r>
              <a:rPr lang="en-US" i="1" dirty="0" smtClean="0">
                <a:effectLst/>
              </a:rPr>
              <a:t>Unsupervised</a:t>
            </a:r>
            <a:r>
              <a:rPr lang="en-US" dirty="0" smtClean="0">
                <a:effectLst/>
              </a:rPr>
              <a:t> learning in an ANN is an attempt to get the ANN to “understand” the structure of the provided input data “on its own”.  This type of ANN will not be discussed in this post</a:t>
            </a:r>
          </a:p>
          <a:p>
            <a:pPr algn="just"/>
            <a:endParaRPr lang="en-IN" dirty="0"/>
          </a:p>
        </p:txBody>
      </p:sp>
    </p:spTree>
    <p:extLst>
      <p:ext uri="{BB962C8B-B14F-4D97-AF65-F5344CB8AC3E}">
        <p14:creationId xmlns:p14="http://schemas.microsoft.com/office/powerpoint/2010/main" val="40945773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2996" y="118872"/>
            <a:ext cx="6050280" cy="739712"/>
          </a:xfrm>
        </p:spPr>
        <p:txBody>
          <a:bodyPr/>
          <a:lstStyle/>
          <a:p>
            <a:r>
              <a:rPr lang="en-IN" b="1" dirty="0" smtClean="0">
                <a:effectLst/>
              </a:rPr>
              <a:t>A feed-forward example</a:t>
            </a:r>
            <a:endParaRPr lang="en-IN" dirty="0"/>
          </a:p>
        </p:txBody>
      </p:sp>
      <p:pic>
        <p:nvPicPr>
          <p:cNvPr id="4" name="Content Placeholder 3"/>
          <p:cNvPicPr>
            <a:picLocks noGrp="1" noChangeAspect="1"/>
          </p:cNvPicPr>
          <p:nvPr>
            <p:ph idx="1"/>
          </p:nvPr>
        </p:nvPicPr>
        <p:blipFill rotWithShape="1">
          <a:blip r:embed="rId2"/>
          <a:srcRect t="33486" b="11457"/>
          <a:stretch/>
        </p:blipFill>
        <p:spPr>
          <a:xfrm>
            <a:off x="146304" y="858584"/>
            <a:ext cx="11960352" cy="5807391"/>
          </a:xfrm>
          <a:prstGeom prst="rect">
            <a:avLst/>
          </a:prstGeom>
        </p:spPr>
      </p:pic>
    </p:spTree>
    <p:extLst>
      <p:ext uri="{BB962C8B-B14F-4D97-AF65-F5344CB8AC3E}">
        <p14:creationId xmlns:p14="http://schemas.microsoft.com/office/powerpoint/2010/main" val="11114057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912" y="192024"/>
            <a:ext cx="10515600" cy="565976"/>
          </a:xfrm>
        </p:spPr>
        <p:txBody>
          <a:bodyPr>
            <a:normAutofit fontScale="90000"/>
          </a:bodyPr>
          <a:lstStyle/>
          <a:p>
            <a:pPr algn="ctr"/>
            <a:r>
              <a:rPr lang="en-IN" b="1" dirty="0"/>
              <a:t>A feed-forward example</a:t>
            </a:r>
            <a:endParaRPr lang="en-IN" dirty="0"/>
          </a:p>
        </p:txBody>
      </p:sp>
      <p:pic>
        <p:nvPicPr>
          <p:cNvPr id="4" name="Content Placeholder 3"/>
          <p:cNvPicPr>
            <a:picLocks noGrp="1" noChangeAspect="1"/>
          </p:cNvPicPr>
          <p:nvPr>
            <p:ph idx="1"/>
          </p:nvPr>
        </p:nvPicPr>
        <p:blipFill rotWithShape="1">
          <a:blip r:embed="rId3"/>
          <a:srcRect t="51138" b="5783"/>
          <a:stretch/>
        </p:blipFill>
        <p:spPr>
          <a:xfrm>
            <a:off x="82296" y="859536"/>
            <a:ext cx="11996928" cy="5861303"/>
          </a:xfrm>
          <a:prstGeom prst="rect">
            <a:avLst/>
          </a:prstGeom>
        </p:spPr>
      </p:pic>
    </p:spTree>
    <p:extLst>
      <p:ext uri="{BB962C8B-B14F-4D97-AF65-F5344CB8AC3E}">
        <p14:creationId xmlns:p14="http://schemas.microsoft.com/office/powerpoint/2010/main" val="11083038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752" y="301752"/>
            <a:ext cx="10515600" cy="364808"/>
          </a:xfrm>
        </p:spPr>
        <p:txBody>
          <a:bodyPr>
            <a:normAutofit fontScale="90000"/>
          </a:bodyPr>
          <a:lstStyle/>
          <a:p>
            <a:pPr algn="ctr"/>
            <a:r>
              <a:rPr lang="en-IN" b="1" dirty="0"/>
              <a:t>A feed-forward example</a:t>
            </a:r>
            <a:endParaRPr lang="en-IN" dirty="0"/>
          </a:p>
        </p:txBody>
      </p:sp>
      <p:sp>
        <p:nvSpPr>
          <p:cNvPr id="3" name="Content Placeholder 2"/>
          <p:cNvSpPr>
            <a:spLocks noGrp="1"/>
          </p:cNvSpPr>
          <p:nvPr>
            <p:ph idx="1"/>
          </p:nvPr>
        </p:nvSpPr>
        <p:spPr>
          <a:xfrm>
            <a:off x="182880" y="996696"/>
            <a:ext cx="11868912" cy="5632703"/>
          </a:xfrm>
        </p:spPr>
        <p:txBody>
          <a:bodyPr/>
          <a:lstStyle/>
          <a:p>
            <a:r>
              <a:rPr lang="en-US" dirty="0" smtClean="0"/>
              <a:t>We can also setup some dummy values in the layer 1 bias weight array/vector, and the layer 2 bias weight (which is only a single value in this neural network structure – i.e. a scalar):</a:t>
            </a:r>
          </a:p>
          <a:p>
            <a:r>
              <a:rPr lang="en-US" dirty="0" smtClean="0"/>
              <a:t>b1 = </a:t>
            </a:r>
            <a:r>
              <a:rPr lang="en-US" dirty="0" err="1" smtClean="0"/>
              <a:t>np.array</a:t>
            </a:r>
            <a:r>
              <a:rPr lang="en-US" dirty="0" smtClean="0"/>
              <a:t>([0.8, 0.8, 0.8])</a:t>
            </a:r>
          </a:p>
          <a:p>
            <a:r>
              <a:rPr lang="en-US" dirty="0" smtClean="0"/>
              <a:t>b2 = </a:t>
            </a:r>
            <a:r>
              <a:rPr lang="en-US" dirty="0" err="1" smtClean="0"/>
              <a:t>np.array</a:t>
            </a:r>
            <a:r>
              <a:rPr lang="en-US" dirty="0" smtClean="0"/>
              <a:t>([0.2])</a:t>
            </a:r>
            <a:endParaRPr lang="en-IN" dirty="0"/>
          </a:p>
        </p:txBody>
      </p:sp>
    </p:spTree>
    <p:extLst>
      <p:ext uri="{BB962C8B-B14F-4D97-AF65-F5344CB8AC3E}">
        <p14:creationId xmlns:p14="http://schemas.microsoft.com/office/powerpoint/2010/main" val="39563258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 y="91440"/>
            <a:ext cx="6220968" cy="6922007"/>
          </a:xfrm>
        </p:spPr>
        <p:txBody>
          <a:bodyPr>
            <a:normAutofit/>
          </a:bodyPr>
          <a:lstStyle/>
          <a:p>
            <a:r>
              <a:rPr lang="en-US" sz="2400" dirty="0" err="1" smtClean="0"/>
              <a:t>def</a:t>
            </a:r>
            <a:r>
              <a:rPr lang="en-US" sz="2400" dirty="0" smtClean="0"/>
              <a:t> </a:t>
            </a:r>
            <a:r>
              <a:rPr lang="en-US" sz="2400" dirty="0" err="1" smtClean="0"/>
              <a:t>simple_looped_nn_calc</a:t>
            </a:r>
            <a:r>
              <a:rPr lang="en-US" sz="2400" dirty="0" smtClean="0"/>
              <a:t>(</a:t>
            </a:r>
            <a:r>
              <a:rPr lang="en-US" sz="2400" dirty="0" err="1" smtClean="0"/>
              <a:t>n_layers</a:t>
            </a:r>
            <a:r>
              <a:rPr lang="en-US" sz="2400" dirty="0" smtClean="0"/>
              <a:t>, x, w, b):</a:t>
            </a:r>
          </a:p>
          <a:p>
            <a:r>
              <a:rPr lang="en-US" sz="2400" dirty="0" smtClean="0"/>
              <a:t>    for l in range(n_layers-1):</a:t>
            </a:r>
          </a:p>
          <a:p>
            <a:r>
              <a:rPr lang="en-US" sz="2400" dirty="0" smtClean="0"/>
              <a:t>        </a:t>
            </a:r>
            <a:r>
              <a:rPr lang="en-US" sz="1600" dirty="0" smtClean="0"/>
              <a:t>#Setup the input array which the weights will be multiplied by for each layer</a:t>
            </a:r>
          </a:p>
          <a:p>
            <a:r>
              <a:rPr lang="en-US" sz="1600" dirty="0" smtClean="0"/>
              <a:t>        #If it's the first layer, the input array will be the x input vector</a:t>
            </a:r>
          </a:p>
          <a:p>
            <a:r>
              <a:rPr lang="en-US" sz="1600" dirty="0" smtClean="0"/>
              <a:t>        #If it's not the first layer, the input to the next layer will be the </a:t>
            </a:r>
          </a:p>
          <a:p>
            <a:r>
              <a:rPr lang="en-US" sz="2400" dirty="0" smtClean="0"/>
              <a:t>        #output of the previous layer</a:t>
            </a:r>
          </a:p>
          <a:p>
            <a:r>
              <a:rPr lang="en-US" sz="2400" dirty="0" smtClean="0"/>
              <a:t>        if l == 0:</a:t>
            </a:r>
          </a:p>
          <a:p>
            <a:r>
              <a:rPr lang="en-US" sz="2400" dirty="0" smtClean="0"/>
              <a:t>            </a:t>
            </a:r>
            <a:r>
              <a:rPr lang="en-US" sz="2400" dirty="0" err="1" smtClean="0"/>
              <a:t>node_in</a:t>
            </a:r>
            <a:r>
              <a:rPr lang="en-US" sz="2400" dirty="0" smtClean="0"/>
              <a:t> = x</a:t>
            </a:r>
          </a:p>
          <a:p>
            <a:r>
              <a:rPr lang="en-US" sz="2400" dirty="0" smtClean="0"/>
              <a:t>        else:</a:t>
            </a:r>
          </a:p>
          <a:p>
            <a:r>
              <a:rPr lang="en-US" sz="2400" dirty="0" smtClean="0"/>
              <a:t>            </a:t>
            </a:r>
            <a:r>
              <a:rPr lang="en-US" sz="2400" dirty="0" err="1" smtClean="0"/>
              <a:t>node_in</a:t>
            </a:r>
            <a:r>
              <a:rPr lang="en-US" sz="2400" dirty="0" smtClean="0"/>
              <a:t> = h</a:t>
            </a:r>
          </a:p>
          <a:p>
            <a:r>
              <a:rPr lang="en-US" sz="2400" dirty="0" smtClean="0"/>
              <a:t>        </a:t>
            </a:r>
            <a:r>
              <a:rPr lang="en-US" sz="1800" dirty="0" smtClean="0"/>
              <a:t>#Setup the output array for the nodes in layer l + 1</a:t>
            </a:r>
          </a:p>
          <a:p>
            <a:r>
              <a:rPr lang="en-US" sz="2400" dirty="0" smtClean="0"/>
              <a:t>        h = </a:t>
            </a:r>
            <a:r>
              <a:rPr lang="en-US" sz="2400" dirty="0" err="1" smtClean="0"/>
              <a:t>np.zeros</a:t>
            </a:r>
            <a:r>
              <a:rPr lang="en-US" sz="2400" dirty="0" smtClean="0"/>
              <a:t>((w[l].shape[0],))</a:t>
            </a:r>
          </a:p>
        </p:txBody>
      </p:sp>
      <p:sp>
        <p:nvSpPr>
          <p:cNvPr id="5" name="Rectangle 4"/>
          <p:cNvSpPr/>
          <p:nvPr/>
        </p:nvSpPr>
        <p:spPr>
          <a:xfrm>
            <a:off x="6303264" y="247317"/>
            <a:ext cx="5748528" cy="4985980"/>
          </a:xfrm>
          <a:prstGeom prst="rect">
            <a:avLst/>
          </a:prstGeom>
        </p:spPr>
        <p:txBody>
          <a:bodyPr wrap="square">
            <a:spAutoFit/>
          </a:bodyPr>
          <a:lstStyle/>
          <a:p>
            <a:r>
              <a:rPr lang="en-US" sz="1600" dirty="0" smtClean="0"/>
              <a:t> </a:t>
            </a:r>
            <a:r>
              <a:rPr lang="en-US" sz="2000" dirty="0" smtClean="0"/>
              <a:t>#loop through the rows of the weight array</a:t>
            </a:r>
          </a:p>
          <a:p>
            <a:r>
              <a:rPr lang="en-US" sz="2400" dirty="0" smtClean="0"/>
              <a:t>        for </a:t>
            </a:r>
            <a:r>
              <a:rPr lang="en-US" sz="2400" dirty="0" err="1" smtClean="0"/>
              <a:t>i</a:t>
            </a:r>
            <a:r>
              <a:rPr lang="en-US" sz="2400" dirty="0" smtClean="0"/>
              <a:t> in range(w[l].shape[0]):</a:t>
            </a:r>
          </a:p>
          <a:p>
            <a:r>
              <a:rPr lang="en-US" dirty="0" smtClean="0"/>
              <a:t>            #setup the sum inside the activation function</a:t>
            </a:r>
          </a:p>
          <a:p>
            <a:r>
              <a:rPr lang="en-US" sz="2400" dirty="0" smtClean="0"/>
              <a:t>            </a:t>
            </a:r>
            <a:r>
              <a:rPr lang="en-US" sz="2400" dirty="0" err="1" smtClean="0"/>
              <a:t>f_sum</a:t>
            </a:r>
            <a:r>
              <a:rPr lang="en-US" sz="2400" dirty="0" smtClean="0"/>
              <a:t> = 0</a:t>
            </a:r>
          </a:p>
          <a:p>
            <a:r>
              <a:rPr lang="en-US" sz="2400" dirty="0" smtClean="0"/>
              <a:t>           </a:t>
            </a:r>
            <a:r>
              <a:rPr lang="en-US" sz="2000" dirty="0" smtClean="0"/>
              <a:t> #loop through the columns of the weight array</a:t>
            </a:r>
          </a:p>
          <a:p>
            <a:r>
              <a:rPr lang="en-US" sz="2400" dirty="0" smtClean="0"/>
              <a:t>            for j in range(w[l].shape[1]):</a:t>
            </a:r>
          </a:p>
          <a:p>
            <a:r>
              <a:rPr lang="en-US" sz="2400" dirty="0" smtClean="0"/>
              <a:t>                </a:t>
            </a:r>
            <a:r>
              <a:rPr lang="en-US" sz="2400" dirty="0" err="1" smtClean="0"/>
              <a:t>f_sum</a:t>
            </a:r>
            <a:r>
              <a:rPr lang="en-US" sz="2400" dirty="0" smtClean="0"/>
              <a:t> += w[l][</a:t>
            </a:r>
            <a:r>
              <a:rPr lang="en-US" sz="2400" dirty="0" err="1" smtClean="0"/>
              <a:t>i</a:t>
            </a:r>
            <a:r>
              <a:rPr lang="en-US" sz="2400" dirty="0" smtClean="0"/>
              <a:t>][j] * </a:t>
            </a:r>
            <a:r>
              <a:rPr lang="en-US" sz="2400" dirty="0" err="1" smtClean="0"/>
              <a:t>node_in</a:t>
            </a:r>
            <a:r>
              <a:rPr lang="en-US" sz="2400" dirty="0" smtClean="0"/>
              <a:t>[j]</a:t>
            </a:r>
          </a:p>
          <a:p>
            <a:r>
              <a:rPr lang="en-US" sz="2400" dirty="0" smtClean="0"/>
              <a:t>            </a:t>
            </a:r>
            <a:r>
              <a:rPr lang="en-US" sz="2000" dirty="0" smtClean="0"/>
              <a:t>#add the bias</a:t>
            </a:r>
          </a:p>
          <a:p>
            <a:r>
              <a:rPr lang="en-US" sz="2400" dirty="0" smtClean="0"/>
              <a:t>            </a:t>
            </a:r>
            <a:r>
              <a:rPr lang="en-US" sz="2400" dirty="0" err="1" smtClean="0"/>
              <a:t>f_sum</a:t>
            </a:r>
            <a:r>
              <a:rPr lang="en-US" sz="2400" dirty="0" smtClean="0"/>
              <a:t> += b[l][</a:t>
            </a:r>
            <a:r>
              <a:rPr lang="en-US" sz="2400" dirty="0" err="1" smtClean="0"/>
              <a:t>i</a:t>
            </a:r>
            <a:r>
              <a:rPr lang="en-US" sz="2400" dirty="0" smtClean="0"/>
              <a:t>]</a:t>
            </a:r>
          </a:p>
          <a:p>
            <a:r>
              <a:rPr lang="en-US" sz="2400" dirty="0" smtClean="0"/>
              <a:t>          </a:t>
            </a:r>
            <a:r>
              <a:rPr lang="en-US" sz="2000" dirty="0" smtClean="0"/>
              <a:t>  #finally use the activation function to calculate the </a:t>
            </a:r>
            <a:r>
              <a:rPr lang="en-US" sz="2000" dirty="0" err="1" smtClean="0"/>
              <a:t>i-th</a:t>
            </a:r>
            <a:r>
              <a:rPr lang="en-US" sz="2000" dirty="0" smtClean="0"/>
              <a:t> output i.e. h1, h2, h3</a:t>
            </a:r>
          </a:p>
          <a:p>
            <a:r>
              <a:rPr lang="en-US" sz="2400" dirty="0" smtClean="0"/>
              <a:t>            h[</a:t>
            </a:r>
            <a:r>
              <a:rPr lang="en-US" sz="2400" dirty="0" err="1" smtClean="0"/>
              <a:t>i</a:t>
            </a:r>
            <a:r>
              <a:rPr lang="en-US" sz="2400" dirty="0" smtClean="0"/>
              <a:t>] = f(</a:t>
            </a:r>
            <a:r>
              <a:rPr lang="en-US" sz="2400" dirty="0" err="1" smtClean="0"/>
              <a:t>f_sum</a:t>
            </a:r>
            <a:r>
              <a:rPr lang="en-US" sz="2400" dirty="0" smtClean="0"/>
              <a:t>)</a:t>
            </a:r>
          </a:p>
          <a:p>
            <a:r>
              <a:rPr lang="en-US" sz="2400" dirty="0" smtClean="0"/>
              <a:t>    return h</a:t>
            </a:r>
            <a:endParaRPr lang="en-IN" sz="2400" dirty="0"/>
          </a:p>
        </p:txBody>
      </p:sp>
    </p:spTree>
    <p:extLst>
      <p:ext uri="{BB962C8B-B14F-4D97-AF65-F5344CB8AC3E}">
        <p14:creationId xmlns:p14="http://schemas.microsoft.com/office/powerpoint/2010/main" val="31839164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032" y="0"/>
            <a:ext cx="11097768" cy="6766560"/>
          </a:xfrm>
        </p:spPr>
        <p:txBody>
          <a:bodyPr>
            <a:normAutofit fontScale="92500" lnSpcReduction="20000"/>
          </a:bodyPr>
          <a:lstStyle/>
          <a:p>
            <a:r>
              <a:rPr lang="en-US" sz="4000" dirty="0" err="1"/>
              <a:t>def</a:t>
            </a:r>
            <a:r>
              <a:rPr lang="en-US" sz="4000" dirty="0"/>
              <a:t> </a:t>
            </a:r>
            <a:r>
              <a:rPr lang="en-US" sz="4000" dirty="0" err="1"/>
              <a:t>simple_looped_nn_calc</a:t>
            </a:r>
            <a:r>
              <a:rPr lang="en-US" sz="4000" dirty="0"/>
              <a:t>(</a:t>
            </a:r>
            <a:r>
              <a:rPr lang="en-US" sz="4000" dirty="0" err="1"/>
              <a:t>n_layers</a:t>
            </a:r>
            <a:r>
              <a:rPr lang="en-US" sz="4000" dirty="0"/>
              <a:t>, x, w, b):</a:t>
            </a:r>
          </a:p>
          <a:p>
            <a:r>
              <a:rPr lang="en-US" sz="4000" dirty="0"/>
              <a:t>    for l in range(n_layers-1):</a:t>
            </a:r>
          </a:p>
          <a:p>
            <a:r>
              <a:rPr lang="en-US" sz="4000" dirty="0"/>
              <a:t>        </a:t>
            </a:r>
            <a:r>
              <a:rPr lang="en-US" dirty="0"/>
              <a:t>#Setup the input array which the weights will be multiplied by for each layer</a:t>
            </a:r>
          </a:p>
          <a:p>
            <a:r>
              <a:rPr lang="en-US" dirty="0"/>
              <a:t>        #If it's the first layer, the input array will be the x input vector</a:t>
            </a:r>
          </a:p>
          <a:p>
            <a:r>
              <a:rPr lang="en-US" dirty="0"/>
              <a:t>        #If it's not the first layer, the input to the next layer will be the </a:t>
            </a:r>
          </a:p>
          <a:p>
            <a:r>
              <a:rPr lang="en-US" sz="4000" dirty="0"/>
              <a:t>        #output of the previous layer</a:t>
            </a:r>
          </a:p>
          <a:p>
            <a:r>
              <a:rPr lang="en-US" sz="4000" dirty="0"/>
              <a:t>        if l == 0:</a:t>
            </a:r>
          </a:p>
          <a:p>
            <a:r>
              <a:rPr lang="en-US" sz="4000" dirty="0"/>
              <a:t>            </a:t>
            </a:r>
            <a:r>
              <a:rPr lang="en-US" sz="4000" dirty="0" err="1"/>
              <a:t>node_in</a:t>
            </a:r>
            <a:r>
              <a:rPr lang="en-US" sz="4000" dirty="0"/>
              <a:t> = x</a:t>
            </a:r>
          </a:p>
          <a:p>
            <a:r>
              <a:rPr lang="en-US" sz="4000" dirty="0"/>
              <a:t>        else:</a:t>
            </a:r>
          </a:p>
          <a:p>
            <a:r>
              <a:rPr lang="en-US" sz="4000" dirty="0"/>
              <a:t>            </a:t>
            </a:r>
            <a:r>
              <a:rPr lang="en-US" sz="4000" dirty="0" err="1"/>
              <a:t>node_in</a:t>
            </a:r>
            <a:r>
              <a:rPr lang="en-US" sz="4000" dirty="0"/>
              <a:t> = h</a:t>
            </a:r>
          </a:p>
          <a:p>
            <a:r>
              <a:rPr lang="en-US" sz="4000" dirty="0"/>
              <a:t>        </a:t>
            </a:r>
            <a:r>
              <a:rPr lang="en-US" sz="3200" dirty="0"/>
              <a:t>#Setup the output array for the nodes in layer l + 1</a:t>
            </a:r>
          </a:p>
          <a:p>
            <a:r>
              <a:rPr lang="en-US" sz="4000" dirty="0"/>
              <a:t>        h = </a:t>
            </a:r>
            <a:r>
              <a:rPr lang="en-US" sz="4000" dirty="0" err="1"/>
              <a:t>np.zeros</a:t>
            </a:r>
            <a:r>
              <a:rPr lang="en-US" sz="4000" dirty="0"/>
              <a:t>((w[l].shape[0],))</a:t>
            </a:r>
          </a:p>
        </p:txBody>
      </p:sp>
    </p:spTree>
    <p:extLst>
      <p:ext uri="{BB962C8B-B14F-4D97-AF65-F5344CB8AC3E}">
        <p14:creationId xmlns:p14="http://schemas.microsoft.com/office/powerpoint/2010/main" val="17379297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5176" y="228600"/>
            <a:ext cx="11088624" cy="6547104"/>
          </a:xfrm>
        </p:spPr>
        <p:txBody>
          <a:bodyPr>
            <a:normAutofit/>
          </a:bodyPr>
          <a:lstStyle/>
          <a:p>
            <a:r>
              <a:rPr lang="en-US" sz="2400" dirty="0"/>
              <a:t>#loop through the rows of the weight array</a:t>
            </a:r>
          </a:p>
          <a:p>
            <a:r>
              <a:rPr lang="en-US" dirty="0"/>
              <a:t>        for </a:t>
            </a:r>
            <a:r>
              <a:rPr lang="en-US" dirty="0" err="1"/>
              <a:t>i</a:t>
            </a:r>
            <a:r>
              <a:rPr lang="en-US" dirty="0"/>
              <a:t> in range(w[l].shape[0]):</a:t>
            </a:r>
          </a:p>
          <a:p>
            <a:r>
              <a:rPr lang="en-US" dirty="0"/>
              <a:t>            #setup the sum inside the activation function</a:t>
            </a:r>
          </a:p>
          <a:p>
            <a:r>
              <a:rPr lang="en-US" dirty="0"/>
              <a:t>            </a:t>
            </a:r>
            <a:r>
              <a:rPr lang="en-US" dirty="0" err="1"/>
              <a:t>f_sum</a:t>
            </a:r>
            <a:r>
              <a:rPr lang="en-US" dirty="0"/>
              <a:t> = 0</a:t>
            </a:r>
          </a:p>
          <a:p>
            <a:r>
              <a:rPr lang="en-US" dirty="0"/>
              <a:t>           </a:t>
            </a:r>
            <a:r>
              <a:rPr lang="en-US" sz="2400" dirty="0"/>
              <a:t> #loop through the columns of the weight array</a:t>
            </a:r>
          </a:p>
          <a:p>
            <a:r>
              <a:rPr lang="en-US" dirty="0"/>
              <a:t>            for j in range(w[l].shape[1]):</a:t>
            </a:r>
          </a:p>
          <a:p>
            <a:r>
              <a:rPr lang="en-US" dirty="0"/>
              <a:t>                </a:t>
            </a:r>
            <a:r>
              <a:rPr lang="en-US" dirty="0" err="1"/>
              <a:t>f_sum</a:t>
            </a:r>
            <a:r>
              <a:rPr lang="en-US" dirty="0"/>
              <a:t> += w[l][</a:t>
            </a:r>
            <a:r>
              <a:rPr lang="en-US" dirty="0" err="1"/>
              <a:t>i</a:t>
            </a:r>
            <a:r>
              <a:rPr lang="en-US" dirty="0"/>
              <a:t>][j] * </a:t>
            </a:r>
            <a:r>
              <a:rPr lang="en-US" dirty="0" err="1"/>
              <a:t>node_in</a:t>
            </a:r>
            <a:r>
              <a:rPr lang="en-US" dirty="0"/>
              <a:t>[j]</a:t>
            </a:r>
          </a:p>
          <a:p>
            <a:r>
              <a:rPr lang="en-US" dirty="0"/>
              <a:t>            </a:t>
            </a:r>
            <a:r>
              <a:rPr lang="en-US" sz="2400" dirty="0"/>
              <a:t>#add the bias</a:t>
            </a:r>
          </a:p>
          <a:p>
            <a:r>
              <a:rPr lang="en-US" dirty="0"/>
              <a:t>            </a:t>
            </a:r>
            <a:r>
              <a:rPr lang="en-US" dirty="0" err="1"/>
              <a:t>f_sum</a:t>
            </a:r>
            <a:r>
              <a:rPr lang="en-US" dirty="0"/>
              <a:t> += b[l][</a:t>
            </a:r>
            <a:r>
              <a:rPr lang="en-US" dirty="0" err="1"/>
              <a:t>i</a:t>
            </a:r>
            <a:r>
              <a:rPr lang="en-US" dirty="0"/>
              <a:t>]</a:t>
            </a:r>
          </a:p>
          <a:p>
            <a:r>
              <a:rPr lang="en-US" dirty="0"/>
              <a:t>          </a:t>
            </a:r>
            <a:r>
              <a:rPr lang="en-US" sz="2400" dirty="0"/>
              <a:t>  #finally use the activation function to calculate the </a:t>
            </a:r>
            <a:r>
              <a:rPr lang="en-US" sz="2400" dirty="0" err="1"/>
              <a:t>i-th</a:t>
            </a:r>
            <a:r>
              <a:rPr lang="en-US" sz="2400" dirty="0"/>
              <a:t> output i.e. h1, h2, h3</a:t>
            </a:r>
          </a:p>
          <a:p>
            <a:r>
              <a:rPr lang="en-US" dirty="0"/>
              <a:t>            h[</a:t>
            </a:r>
            <a:r>
              <a:rPr lang="en-US" dirty="0" err="1"/>
              <a:t>i</a:t>
            </a:r>
            <a:r>
              <a:rPr lang="en-US" dirty="0"/>
              <a:t>] = f(</a:t>
            </a:r>
            <a:r>
              <a:rPr lang="en-US" dirty="0" err="1"/>
              <a:t>f_sum</a:t>
            </a:r>
            <a:r>
              <a:rPr lang="en-US" dirty="0"/>
              <a:t>)</a:t>
            </a:r>
          </a:p>
          <a:p>
            <a:r>
              <a:rPr lang="en-US" dirty="0"/>
              <a:t>    return h</a:t>
            </a:r>
            <a:endParaRPr lang="en-IN" dirty="0"/>
          </a:p>
          <a:p>
            <a:endParaRPr lang="en-IN" dirty="0"/>
          </a:p>
        </p:txBody>
      </p:sp>
    </p:spTree>
    <p:extLst>
      <p:ext uri="{BB962C8B-B14F-4D97-AF65-F5344CB8AC3E}">
        <p14:creationId xmlns:p14="http://schemas.microsoft.com/office/powerpoint/2010/main" val="16103822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456" y="0"/>
            <a:ext cx="11134344" cy="6176963"/>
          </a:xfrm>
        </p:spPr>
        <p:txBody>
          <a:bodyPr>
            <a:normAutofit fontScale="85000" lnSpcReduction="20000"/>
          </a:bodyPr>
          <a:lstStyle/>
          <a:p>
            <a:r>
              <a:rPr lang="en-US" dirty="0" smtClean="0"/>
              <a:t>This function takes as input the number of layers in the neural network, the x input array/vector, then Python tuples or lists of the weights and bias weights of the network, with each element in the tuple/list representing a layer </a:t>
            </a:r>
          </a:p>
          <a:p>
            <a:r>
              <a:rPr lang="en-US" dirty="0" smtClean="0"/>
              <a:t>in the network.  In other words, the inputs are setup in the following:</a:t>
            </a:r>
          </a:p>
          <a:p>
            <a:r>
              <a:rPr lang="en-US" dirty="0" smtClean="0"/>
              <a:t>w = [w1, w2]</a:t>
            </a:r>
          </a:p>
          <a:p>
            <a:r>
              <a:rPr lang="en-US" dirty="0" smtClean="0"/>
              <a:t>b = [b1, b2]</a:t>
            </a:r>
          </a:p>
          <a:p>
            <a:r>
              <a:rPr lang="en-US" dirty="0" smtClean="0"/>
              <a:t>#a dummy x input vector</a:t>
            </a:r>
          </a:p>
          <a:p>
            <a:r>
              <a:rPr lang="en-US" dirty="0" smtClean="0"/>
              <a:t>x = [1.5, 2.0, 3.0]</a:t>
            </a:r>
          </a:p>
          <a:p>
            <a:endParaRPr lang="en-US" dirty="0" smtClean="0"/>
          </a:p>
          <a:p>
            <a:r>
              <a:rPr lang="en-US" dirty="0" smtClean="0"/>
              <a:t>The function first checks what the input is to the layer of nodes/weights being considered.</a:t>
            </a:r>
          </a:p>
          <a:p>
            <a:r>
              <a:rPr lang="en-US" dirty="0" smtClean="0"/>
              <a:t> If we are looking at the first layer, the input to the second layer nodes is the input vector x multiplied by the relevant weights. After the first layer though, the inputs to subsequent layers are the output of the previous layers. </a:t>
            </a:r>
          </a:p>
          <a:p>
            <a:r>
              <a:rPr lang="en-US" dirty="0" smtClean="0"/>
              <a:t>Finally, there is a nested loop through the relevant I and </a:t>
            </a:r>
            <a:r>
              <a:rPr lang="en-US" dirty="0"/>
              <a:t> </a:t>
            </a:r>
            <a:r>
              <a:rPr lang="en-US" dirty="0" smtClean="0"/>
              <a:t>j values of the weight vectors and the bias. The function uses the dimensions of the weights for each layer to figure out the number of nodes and therefore the structure of the network.</a:t>
            </a:r>
            <a:endParaRPr lang="en-IN" dirty="0"/>
          </a:p>
        </p:txBody>
      </p:sp>
    </p:spTree>
    <p:extLst>
      <p:ext uri="{BB962C8B-B14F-4D97-AF65-F5344CB8AC3E}">
        <p14:creationId xmlns:p14="http://schemas.microsoft.com/office/powerpoint/2010/main" val="30223310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rotWithShape="1">
          <a:blip r:embed="rId2"/>
          <a:srcRect t="20711" b="23296"/>
          <a:stretch/>
        </p:blipFill>
        <p:spPr>
          <a:xfrm>
            <a:off x="338328" y="283464"/>
            <a:ext cx="11768328" cy="6428232"/>
          </a:xfrm>
          <a:prstGeom prst="rect">
            <a:avLst/>
          </a:prstGeom>
        </p:spPr>
      </p:pic>
    </p:spTree>
    <p:extLst>
      <p:ext uri="{BB962C8B-B14F-4D97-AF65-F5344CB8AC3E}">
        <p14:creationId xmlns:p14="http://schemas.microsoft.com/office/powerpoint/2010/main" val="14301838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192024"/>
            <a:ext cx="8336280" cy="822008"/>
          </a:xfrm>
        </p:spPr>
        <p:txBody>
          <a:bodyPr>
            <a:normAutofit/>
          </a:bodyPr>
          <a:lstStyle/>
          <a:p>
            <a:r>
              <a:rPr lang="en-IN" b="1" dirty="0" smtClean="0">
                <a:effectLst/>
              </a:rPr>
              <a:t>Vectorisation in neural networks</a:t>
            </a:r>
            <a:endParaRPr lang="en-IN" dirty="0"/>
          </a:p>
        </p:txBody>
      </p:sp>
      <p:pic>
        <p:nvPicPr>
          <p:cNvPr id="4" name="Content Placeholder 3"/>
          <p:cNvPicPr>
            <a:picLocks noGrp="1" noChangeAspect="1"/>
          </p:cNvPicPr>
          <p:nvPr>
            <p:ph idx="1"/>
          </p:nvPr>
        </p:nvPicPr>
        <p:blipFill rotWithShape="1">
          <a:blip r:embed="rId2"/>
          <a:srcRect t="22141" b="6334"/>
          <a:stretch/>
        </p:blipFill>
        <p:spPr>
          <a:xfrm>
            <a:off x="271328" y="923544"/>
            <a:ext cx="11753032" cy="5660136"/>
          </a:xfrm>
          <a:prstGeom prst="rect">
            <a:avLst/>
          </a:prstGeom>
        </p:spPr>
      </p:pic>
    </p:spTree>
    <p:extLst>
      <p:ext uri="{BB962C8B-B14F-4D97-AF65-F5344CB8AC3E}">
        <p14:creationId xmlns:p14="http://schemas.microsoft.com/office/powerpoint/2010/main" val="16175224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1024" y="283464"/>
            <a:ext cx="6836664" cy="629984"/>
          </a:xfrm>
        </p:spPr>
        <p:txBody>
          <a:bodyPr>
            <a:normAutofit fontScale="90000"/>
          </a:bodyPr>
          <a:lstStyle/>
          <a:p>
            <a:r>
              <a:rPr lang="en-IN" b="1" dirty="0" smtClean="0"/>
              <a:t>Matrix Multiplication</a:t>
            </a:r>
            <a:endParaRPr lang="en-IN" b="1" dirty="0"/>
          </a:p>
        </p:txBody>
      </p:sp>
      <p:pic>
        <p:nvPicPr>
          <p:cNvPr id="4" name="Content Placeholder 3"/>
          <p:cNvPicPr>
            <a:picLocks noGrp="1" noChangeAspect="1"/>
          </p:cNvPicPr>
          <p:nvPr>
            <p:ph idx="1"/>
          </p:nvPr>
        </p:nvPicPr>
        <p:blipFill rotWithShape="1">
          <a:blip r:embed="rId3"/>
          <a:srcRect t="21718" r="18282" b="6623"/>
          <a:stretch/>
        </p:blipFill>
        <p:spPr>
          <a:xfrm>
            <a:off x="307328" y="832104"/>
            <a:ext cx="11762752" cy="5888736"/>
          </a:xfrm>
          <a:prstGeom prst="rect">
            <a:avLst/>
          </a:prstGeom>
        </p:spPr>
      </p:pic>
    </p:spTree>
    <p:extLst>
      <p:ext uri="{BB962C8B-B14F-4D97-AF65-F5344CB8AC3E}">
        <p14:creationId xmlns:p14="http://schemas.microsoft.com/office/powerpoint/2010/main" val="2991400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The structure of an ANN-The artificial neuron</a:t>
            </a:r>
            <a:br>
              <a:rPr lang="en-US" b="1" dirty="0" smtClean="0">
                <a:effectLst/>
              </a:rPr>
            </a:br>
            <a:endParaRPr lang="en-IN" dirty="0"/>
          </a:p>
        </p:txBody>
      </p:sp>
      <p:sp>
        <p:nvSpPr>
          <p:cNvPr id="3" name="Content Placeholder 2"/>
          <p:cNvSpPr>
            <a:spLocks noGrp="1"/>
          </p:cNvSpPr>
          <p:nvPr>
            <p:ph idx="1"/>
          </p:nvPr>
        </p:nvSpPr>
        <p:spPr>
          <a:xfrm>
            <a:off x="82296" y="1176400"/>
            <a:ext cx="12109704" cy="5489575"/>
          </a:xfrm>
        </p:spPr>
        <p:txBody>
          <a:bodyPr/>
          <a:lstStyle/>
          <a:p>
            <a:r>
              <a:rPr lang="en-US" dirty="0" smtClean="0">
                <a:effectLst/>
              </a:rPr>
              <a:t>The biological neuron is simulated in an ANN by an </a:t>
            </a:r>
            <a:r>
              <a:rPr lang="en-US" i="1" dirty="0" smtClean="0">
                <a:effectLst/>
              </a:rPr>
              <a:t>activation function</a:t>
            </a:r>
            <a:r>
              <a:rPr lang="en-US" dirty="0" smtClean="0">
                <a:effectLst/>
              </a:rPr>
              <a:t>. In classification tasks (e.g. identifying spam e-mails) this activation function has to have a “switch on” characteristic – in other words, once the input is greater than a certain value, the output should change state i.e. from 0 to 1, from -1 to 1 or from 0 to &gt;0. </a:t>
            </a:r>
          </a:p>
          <a:p>
            <a:r>
              <a:rPr lang="en-US" dirty="0" smtClean="0">
                <a:effectLst/>
              </a:rPr>
              <a:t>This simulates the “turning on” of a biological neuron. </a:t>
            </a:r>
          </a:p>
          <a:p>
            <a:r>
              <a:rPr lang="en-US" dirty="0" smtClean="0">
                <a:effectLst/>
              </a:rPr>
              <a:t>A common activation function that is used is the sigmoid function</a:t>
            </a:r>
          </a:p>
          <a:p>
            <a:endParaRPr lang="en-IN" dirty="0"/>
          </a:p>
        </p:txBody>
      </p:sp>
      <p:pic>
        <p:nvPicPr>
          <p:cNvPr id="4" name="Content Placeholder 3"/>
          <p:cNvPicPr>
            <a:picLocks noChangeAspect="1"/>
          </p:cNvPicPr>
          <p:nvPr/>
        </p:nvPicPr>
        <p:blipFill rotWithShape="1">
          <a:blip r:embed="rId2"/>
          <a:srcRect l="39874" t="43782" r="34593" b="47602"/>
          <a:stretch/>
        </p:blipFill>
        <p:spPr>
          <a:xfrm>
            <a:off x="2209800" y="4425695"/>
            <a:ext cx="6428232" cy="2240280"/>
          </a:xfrm>
          <a:prstGeom prst="rect">
            <a:avLst/>
          </a:prstGeom>
        </p:spPr>
      </p:pic>
    </p:spTree>
    <p:extLst>
      <p:ext uri="{BB962C8B-B14F-4D97-AF65-F5344CB8AC3E}">
        <p14:creationId xmlns:p14="http://schemas.microsoft.com/office/powerpoint/2010/main" val="7308237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rotWithShape="1">
          <a:blip r:embed="rId2"/>
          <a:srcRect l="29368" t="33366" r="18282" b="6623"/>
          <a:stretch/>
        </p:blipFill>
        <p:spPr>
          <a:xfrm>
            <a:off x="1" y="265175"/>
            <a:ext cx="11914632" cy="6035041"/>
          </a:xfrm>
          <a:prstGeom prst="rect">
            <a:avLst/>
          </a:prstGeom>
        </p:spPr>
      </p:pic>
    </p:spTree>
    <p:extLst>
      <p:ext uri="{BB962C8B-B14F-4D97-AF65-F5344CB8AC3E}">
        <p14:creationId xmlns:p14="http://schemas.microsoft.com/office/powerpoint/2010/main" val="37534716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dirty="0" smtClean="0">
                <a:effectLst/>
              </a:rPr>
              <a:t>You can observe how each row of the final result above corresponds to the argument of the activation function in the original non-matrix set of equations above. </a:t>
            </a:r>
          </a:p>
          <a:p>
            <a:r>
              <a:rPr lang="en-US" dirty="0" smtClean="0">
                <a:effectLst/>
              </a:rPr>
              <a:t>If the activation function is capable of being applied element-wise (i.e. to each row separately in the z(1)z(1) vector), then we can do all our calculations using matrices and vectors rather than slow Python loops. </a:t>
            </a:r>
          </a:p>
          <a:p>
            <a:r>
              <a:rPr lang="en-US" dirty="0" err="1" smtClean="0">
                <a:effectLst/>
              </a:rPr>
              <a:t>numpy</a:t>
            </a:r>
            <a:r>
              <a:rPr lang="en-US" dirty="0" smtClean="0">
                <a:effectLst/>
              </a:rPr>
              <a:t> allows us to do just that, with reasonably fast matrix operations and element-wise functions.</a:t>
            </a:r>
          </a:p>
          <a:p>
            <a:r>
              <a:rPr lang="en-US" dirty="0" smtClean="0">
                <a:effectLst/>
              </a:rPr>
              <a:t> Let’s have a look at a much more simplified (and faster) version of the </a:t>
            </a:r>
            <a:r>
              <a:rPr lang="en-US" dirty="0" err="1" smtClean="0">
                <a:effectLst/>
              </a:rPr>
              <a:t>simple_looped_nn_calc</a:t>
            </a:r>
            <a:r>
              <a:rPr lang="en-US" dirty="0" smtClean="0">
                <a:effectLst/>
              </a:rPr>
              <a:t>:</a:t>
            </a:r>
            <a:endParaRPr lang="en-IN" dirty="0"/>
          </a:p>
        </p:txBody>
      </p:sp>
    </p:spTree>
    <p:extLst>
      <p:ext uri="{BB962C8B-B14F-4D97-AF65-F5344CB8AC3E}">
        <p14:creationId xmlns:p14="http://schemas.microsoft.com/office/powerpoint/2010/main" val="12295712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256032"/>
            <a:ext cx="11079480" cy="5920931"/>
          </a:xfrm>
        </p:spPr>
        <p:txBody>
          <a:bodyPr>
            <a:normAutofit/>
          </a:bodyPr>
          <a:lstStyle/>
          <a:p>
            <a:r>
              <a:rPr lang="en-IN" dirty="0" err="1" smtClean="0"/>
              <a:t>def</a:t>
            </a:r>
            <a:r>
              <a:rPr lang="en-IN" dirty="0" smtClean="0"/>
              <a:t> </a:t>
            </a:r>
            <a:r>
              <a:rPr lang="en-IN" dirty="0" err="1" smtClean="0"/>
              <a:t>matrix_feed_forward_calc</a:t>
            </a:r>
            <a:r>
              <a:rPr lang="en-IN" dirty="0" smtClean="0"/>
              <a:t>(</a:t>
            </a:r>
            <a:r>
              <a:rPr lang="en-IN" dirty="0" err="1" smtClean="0"/>
              <a:t>n_layers</a:t>
            </a:r>
            <a:r>
              <a:rPr lang="en-IN" dirty="0" smtClean="0"/>
              <a:t>, x, w, b):</a:t>
            </a:r>
          </a:p>
          <a:p>
            <a:r>
              <a:rPr lang="en-IN" dirty="0" smtClean="0"/>
              <a:t>    for l in range(n_layers-1):</a:t>
            </a:r>
          </a:p>
          <a:p>
            <a:r>
              <a:rPr lang="en-IN" dirty="0" smtClean="0"/>
              <a:t>        if l == 0:</a:t>
            </a:r>
          </a:p>
          <a:p>
            <a:r>
              <a:rPr lang="en-IN" dirty="0" smtClean="0"/>
              <a:t>            </a:t>
            </a:r>
            <a:r>
              <a:rPr lang="en-IN" dirty="0" err="1" smtClean="0"/>
              <a:t>node_in</a:t>
            </a:r>
            <a:r>
              <a:rPr lang="en-IN" dirty="0" smtClean="0"/>
              <a:t> = x</a:t>
            </a:r>
          </a:p>
          <a:p>
            <a:r>
              <a:rPr lang="en-IN" dirty="0" smtClean="0"/>
              <a:t>        else:</a:t>
            </a:r>
          </a:p>
          <a:p>
            <a:r>
              <a:rPr lang="en-IN" dirty="0" smtClean="0"/>
              <a:t>            </a:t>
            </a:r>
            <a:r>
              <a:rPr lang="en-IN" dirty="0" err="1" smtClean="0"/>
              <a:t>node_in</a:t>
            </a:r>
            <a:r>
              <a:rPr lang="en-IN" dirty="0" smtClean="0"/>
              <a:t> = h</a:t>
            </a:r>
          </a:p>
          <a:p>
            <a:r>
              <a:rPr lang="en-IN" dirty="0" smtClean="0"/>
              <a:t>        z = w[l].dot(</a:t>
            </a:r>
            <a:r>
              <a:rPr lang="en-IN" dirty="0" err="1" smtClean="0"/>
              <a:t>node_in</a:t>
            </a:r>
            <a:r>
              <a:rPr lang="en-IN" dirty="0" smtClean="0"/>
              <a:t>) + b[l]</a:t>
            </a:r>
          </a:p>
          <a:p>
            <a:r>
              <a:rPr lang="en-IN" dirty="0" smtClean="0"/>
              <a:t>        h = f(z)</a:t>
            </a:r>
          </a:p>
          <a:p>
            <a:r>
              <a:rPr lang="en-IN" dirty="0" smtClean="0"/>
              <a:t>    return h</a:t>
            </a:r>
            <a:endParaRPr lang="en-IN" dirty="0"/>
          </a:p>
        </p:txBody>
      </p:sp>
    </p:spTree>
    <p:extLst>
      <p:ext uri="{BB962C8B-B14F-4D97-AF65-F5344CB8AC3E}">
        <p14:creationId xmlns:p14="http://schemas.microsoft.com/office/powerpoint/2010/main" val="30899978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algn="just">
              <a:lnSpc>
                <a:spcPct val="110000"/>
              </a:lnSpc>
            </a:pPr>
            <a:r>
              <a:rPr lang="en-US" dirty="0"/>
              <a:t>There are 2 algorithms in Neural networks</a:t>
            </a:r>
          </a:p>
          <a:p>
            <a:pPr algn="just">
              <a:lnSpc>
                <a:spcPct val="110000"/>
              </a:lnSpc>
            </a:pPr>
            <a:endParaRPr lang="en-US" dirty="0"/>
          </a:p>
          <a:p>
            <a:pPr algn="just">
              <a:lnSpc>
                <a:spcPct val="110000"/>
              </a:lnSpc>
            </a:pPr>
            <a:r>
              <a:rPr lang="en-US" dirty="0"/>
              <a:t>1.Forward propagation.</a:t>
            </a:r>
          </a:p>
          <a:p>
            <a:pPr algn="just">
              <a:lnSpc>
                <a:spcPct val="110000"/>
              </a:lnSpc>
            </a:pPr>
            <a:endParaRPr lang="en-US" dirty="0"/>
          </a:p>
          <a:p>
            <a:pPr algn="just">
              <a:lnSpc>
                <a:spcPct val="110000"/>
              </a:lnSpc>
            </a:pPr>
            <a:r>
              <a:rPr lang="en-US" dirty="0"/>
              <a:t>2.Back propagation.</a:t>
            </a:r>
          </a:p>
          <a:p>
            <a:endParaRPr lang="en-IN" dirty="0"/>
          </a:p>
        </p:txBody>
      </p:sp>
    </p:spTree>
    <p:extLst>
      <p:ext uri="{BB962C8B-B14F-4D97-AF65-F5344CB8AC3E}">
        <p14:creationId xmlns:p14="http://schemas.microsoft.com/office/powerpoint/2010/main" val="97805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916" y="266922"/>
            <a:ext cx="11944731" cy="6380766"/>
          </a:xfrm>
        </p:spPr>
      </p:pic>
    </p:spTree>
    <p:extLst>
      <p:ext uri="{BB962C8B-B14F-4D97-AF65-F5344CB8AC3E}">
        <p14:creationId xmlns:p14="http://schemas.microsoft.com/office/powerpoint/2010/main" val="23949950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6331671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structure of an ANN-The artificial neuron</a:t>
            </a:r>
            <a:br>
              <a:rPr lang="en-US" b="1" dirty="0"/>
            </a:br>
            <a:endParaRPr lang="en-IN" dirty="0"/>
          </a:p>
        </p:txBody>
      </p:sp>
      <p:sp>
        <p:nvSpPr>
          <p:cNvPr id="5" name="Content Placeholder 4"/>
          <p:cNvSpPr>
            <a:spLocks noGrp="1"/>
          </p:cNvSpPr>
          <p:nvPr>
            <p:ph idx="1"/>
          </p:nvPr>
        </p:nvSpPr>
        <p:spPr/>
        <p:txBody>
          <a:bodyPr>
            <a:normAutofit fontScale="77500" lnSpcReduction="20000"/>
          </a:bodyPr>
          <a:lstStyle/>
          <a:p>
            <a:r>
              <a:rPr lang="en-IN" dirty="0" smtClean="0"/>
              <a:t>import </a:t>
            </a:r>
            <a:r>
              <a:rPr lang="en-IN" dirty="0" err="1" smtClean="0"/>
              <a:t>matplotlib.pylab</a:t>
            </a:r>
            <a:r>
              <a:rPr lang="en-IN" dirty="0" smtClean="0"/>
              <a:t> as </a:t>
            </a:r>
            <a:r>
              <a:rPr lang="en-IN" dirty="0" err="1" smtClean="0"/>
              <a:t>plt</a:t>
            </a:r>
            <a:endParaRPr lang="en-IN" dirty="0" smtClean="0"/>
          </a:p>
          <a:p>
            <a:r>
              <a:rPr lang="en-IN" dirty="0" smtClean="0"/>
              <a:t>import </a:t>
            </a:r>
            <a:r>
              <a:rPr lang="en-IN" dirty="0" err="1" smtClean="0"/>
              <a:t>numpy</a:t>
            </a:r>
            <a:r>
              <a:rPr lang="en-IN" dirty="0" smtClean="0"/>
              <a:t> as np</a:t>
            </a:r>
          </a:p>
          <a:p>
            <a:r>
              <a:rPr lang="en-IN" dirty="0" smtClean="0"/>
              <a:t>x = </a:t>
            </a:r>
            <a:r>
              <a:rPr lang="en-IN" dirty="0" err="1" smtClean="0"/>
              <a:t>np.arange</a:t>
            </a:r>
            <a:r>
              <a:rPr lang="en-IN" dirty="0" smtClean="0"/>
              <a:t>(-8, 8, 0.1)</a:t>
            </a:r>
          </a:p>
          <a:p>
            <a:r>
              <a:rPr lang="en-IN" dirty="0" smtClean="0"/>
              <a:t>f = 1 / (1 + </a:t>
            </a:r>
            <a:r>
              <a:rPr lang="en-IN" dirty="0" err="1" smtClean="0"/>
              <a:t>np.exp</a:t>
            </a:r>
            <a:r>
              <a:rPr lang="en-IN" dirty="0" smtClean="0"/>
              <a:t>(-x))</a:t>
            </a:r>
          </a:p>
          <a:p>
            <a:r>
              <a:rPr lang="en-IN" dirty="0" err="1" smtClean="0"/>
              <a:t>plt.plot</a:t>
            </a:r>
            <a:r>
              <a:rPr lang="en-IN" dirty="0" smtClean="0"/>
              <a:t>(x, f)</a:t>
            </a:r>
          </a:p>
          <a:p>
            <a:r>
              <a:rPr lang="en-IN" dirty="0" err="1" smtClean="0"/>
              <a:t>plt.xlabel</a:t>
            </a:r>
            <a:r>
              <a:rPr lang="en-IN" dirty="0" smtClean="0"/>
              <a:t>('x')</a:t>
            </a:r>
          </a:p>
          <a:p>
            <a:r>
              <a:rPr lang="en-IN" dirty="0" err="1" smtClean="0"/>
              <a:t>plt.ylabel</a:t>
            </a:r>
            <a:r>
              <a:rPr lang="en-IN" dirty="0" smtClean="0"/>
              <a:t>('f(x)')</a:t>
            </a:r>
          </a:p>
          <a:p>
            <a:r>
              <a:rPr lang="en-IN" dirty="0" err="1" smtClean="0"/>
              <a:t>plt.show</a:t>
            </a:r>
            <a:r>
              <a:rPr lang="en-IN" dirty="0" smtClean="0"/>
              <a:t>()</a:t>
            </a:r>
          </a:p>
          <a:p>
            <a:endParaRPr lang="en-US" dirty="0" smtClean="0">
              <a:effectLst/>
            </a:endParaRPr>
          </a:p>
          <a:p>
            <a:r>
              <a:rPr lang="en-US" dirty="0" smtClean="0">
                <a:effectLst/>
              </a:rPr>
              <a:t>As can be seen in the figure above, the function is “activated” i.e. it moves from 0 to 1 when the input </a:t>
            </a:r>
            <a:r>
              <a:rPr lang="en-US" i="1" dirty="0" smtClean="0">
                <a:effectLst/>
              </a:rPr>
              <a:t>x</a:t>
            </a:r>
            <a:r>
              <a:rPr lang="en-US" dirty="0" smtClean="0">
                <a:effectLst/>
              </a:rPr>
              <a:t> is greater than a certain value. The sigmoid function isn’t a step function however, the edge is “soft”, and the output doesn’t change instantaneously</a:t>
            </a:r>
            <a:endParaRPr lang="en-IN" dirty="0" smtClean="0"/>
          </a:p>
          <a:p>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6986" y="2392299"/>
            <a:ext cx="2857500" cy="2000250"/>
          </a:xfrm>
          <a:prstGeom prst="rect">
            <a:avLst/>
          </a:prstGeom>
        </p:spPr>
      </p:pic>
    </p:spTree>
    <p:extLst>
      <p:ext uri="{BB962C8B-B14F-4D97-AF65-F5344CB8AC3E}">
        <p14:creationId xmlns:p14="http://schemas.microsoft.com/office/powerpoint/2010/main" val="3290163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12115"/>
          </a:xfrm>
        </p:spPr>
        <p:txBody>
          <a:bodyPr>
            <a:normAutofit fontScale="90000"/>
          </a:bodyPr>
          <a:lstStyle/>
          <a:p>
            <a:pPr algn="ctr"/>
            <a:r>
              <a:rPr lang="en-US" b="1" dirty="0" smtClean="0"/>
              <a:t>Nodes</a:t>
            </a:r>
            <a:br>
              <a:rPr lang="en-US" b="1" dirty="0" smtClean="0"/>
            </a:br>
            <a:endParaRPr lang="en-IN" b="1" dirty="0"/>
          </a:p>
        </p:txBody>
      </p:sp>
      <p:sp>
        <p:nvSpPr>
          <p:cNvPr id="3" name="Content Placeholder 2"/>
          <p:cNvSpPr>
            <a:spLocks noGrp="1"/>
          </p:cNvSpPr>
          <p:nvPr>
            <p:ph idx="1"/>
          </p:nvPr>
        </p:nvSpPr>
        <p:spPr>
          <a:xfrm>
            <a:off x="146304" y="621792"/>
            <a:ext cx="11878056" cy="6172200"/>
          </a:xfrm>
        </p:spPr>
        <p:txBody>
          <a:bodyPr>
            <a:normAutofit fontScale="77500" lnSpcReduction="20000"/>
          </a:bodyPr>
          <a:lstStyle/>
          <a:p>
            <a:r>
              <a:rPr lang="en-US" dirty="0" smtClean="0"/>
              <a:t>As mentioned previously, biological neurons are connected hierarchical networks, with the outputs of some neurons being the inputs to others. </a:t>
            </a:r>
          </a:p>
          <a:p>
            <a:r>
              <a:rPr lang="en-US" dirty="0" smtClean="0"/>
              <a:t>We can represent these networks as connected layers of nodes. </a:t>
            </a:r>
          </a:p>
          <a:p>
            <a:r>
              <a:rPr lang="en-US" dirty="0" smtClean="0"/>
              <a:t>Each node takes multiple weighted inputs, applies the activation function to the summation of these inputs, and in doing so generates an output. </a:t>
            </a:r>
          </a:p>
          <a:p>
            <a:r>
              <a:rPr lang="en-US" dirty="0" smtClean="0"/>
              <a:t>This will break this down further, but to help things along, consider the diagram below:</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Figure 2. Node with inputs</a:t>
            </a:r>
          </a:p>
          <a:p>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 y="3556190"/>
            <a:ext cx="8546592" cy="2561145"/>
          </a:xfrm>
          <a:prstGeom prst="rect">
            <a:avLst/>
          </a:prstGeom>
        </p:spPr>
      </p:pic>
    </p:spTree>
    <p:extLst>
      <p:ext uri="{BB962C8B-B14F-4D97-AF65-F5344CB8AC3E}">
        <p14:creationId xmlns:p14="http://schemas.microsoft.com/office/powerpoint/2010/main" val="34837824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2816" y="292608"/>
            <a:ext cx="5145024" cy="492824"/>
          </a:xfrm>
        </p:spPr>
        <p:txBody>
          <a:bodyPr>
            <a:normAutofit fontScale="90000"/>
          </a:bodyPr>
          <a:lstStyle/>
          <a:p>
            <a:r>
              <a:rPr lang="en-IN" b="1" dirty="0" smtClean="0"/>
              <a:t>Nodes</a:t>
            </a:r>
            <a:endParaRPr lang="en-IN" b="1" dirty="0"/>
          </a:p>
        </p:txBody>
      </p:sp>
      <p:sp>
        <p:nvSpPr>
          <p:cNvPr id="3" name="Content Placeholder 2"/>
          <p:cNvSpPr>
            <a:spLocks noGrp="1"/>
          </p:cNvSpPr>
          <p:nvPr>
            <p:ph idx="1"/>
          </p:nvPr>
        </p:nvSpPr>
        <p:spPr>
          <a:xfrm>
            <a:off x="155448" y="785432"/>
            <a:ext cx="11850624" cy="5944552"/>
          </a:xfrm>
        </p:spPr>
        <p:txBody>
          <a:bodyPr/>
          <a:lstStyle/>
          <a:p>
            <a:r>
              <a:rPr lang="en-US" dirty="0" smtClean="0"/>
              <a:t>The circle in the image above represents the node. </a:t>
            </a:r>
          </a:p>
          <a:p>
            <a:r>
              <a:rPr lang="en-US" dirty="0" smtClean="0"/>
              <a:t>The node is the “seat” of the activation function, and takes the weighted inputs, sums them, then inputs them to the activation function. </a:t>
            </a:r>
          </a:p>
          <a:p>
            <a:r>
              <a:rPr lang="en-US" dirty="0" smtClean="0"/>
              <a:t>The output of the activation function is shown as h in the above diagram. </a:t>
            </a:r>
          </a:p>
          <a:p>
            <a:r>
              <a:rPr lang="en-US" dirty="0" smtClean="0"/>
              <a:t>Note: a node as I have shown above is also called a perceptron in some literature.</a:t>
            </a:r>
          </a:p>
          <a:p>
            <a:r>
              <a:rPr lang="en-US" dirty="0" smtClean="0"/>
              <a:t>What about this “weight” idea that has been mentioned? </a:t>
            </a:r>
          </a:p>
          <a:p>
            <a:r>
              <a:rPr lang="en-US" dirty="0" smtClean="0"/>
              <a:t>The weights are real valued numbers (i.e. not binary 1s or 0s), which are multiplied by the inputs and then summed up in the node. So, in other words, the weighted input to the node above would be:</a:t>
            </a:r>
          </a:p>
          <a:p>
            <a:endParaRPr lang="en-US" dirty="0"/>
          </a:p>
          <a:p>
            <a:r>
              <a:rPr lang="en-IN" b="1" dirty="0" smtClean="0">
                <a:effectLst/>
              </a:rPr>
              <a:t>x1w1+x2w2+x3w3+b</a:t>
            </a:r>
            <a:endParaRPr lang="en-IN" dirty="0" smtClean="0"/>
          </a:p>
          <a:p>
            <a:endParaRPr lang="en-IN" dirty="0"/>
          </a:p>
        </p:txBody>
      </p:sp>
    </p:spTree>
    <p:extLst>
      <p:ext uri="{BB962C8B-B14F-4D97-AF65-F5344CB8AC3E}">
        <p14:creationId xmlns:p14="http://schemas.microsoft.com/office/powerpoint/2010/main" val="2947340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Effect of adjusting weights</a:t>
            </a:r>
            <a:br>
              <a:rPr lang="en-US" b="1" dirty="0"/>
            </a:br>
            <a:endParaRPr lang="en-IN" b="1" dirty="0"/>
          </a:p>
        </p:txBody>
      </p:sp>
      <p:sp>
        <p:nvSpPr>
          <p:cNvPr id="3" name="Content Placeholder 2"/>
          <p:cNvSpPr>
            <a:spLocks noGrp="1"/>
          </p:cNvSpPr>
          <p:nvPr>
            <p:ph idx="1"/>
          </p:nvPr>
        </p:nvSpPr>
        <p:spPr/>
        <p:txBody>
          <a:bodyPr>
            <a:normAutofit fontScale="62500" lnSpcReduction="20000"/>
          </a:bodyPr>
          <a:lstStyle/>
          <a:p>
            <a:r>
              <a:rPr lang="en-IN" smtClean="0"/>
              <a:t>w1 = 0.5</a:t>
            </a:r>
          </a:p>
          <a:p>
            <a:r>
              <a:rPr lang="en-IN" smtClean="0"/>
              <a:t>w2 = 1.0</a:t>
            </a:r>
          </a:p>
          <a:p>
            <a:r>
              <a:rPr lang="en-IN" smtClean="0"/>
              <a:t>w3 = 2.0</a:t>
            </a:r>
          </a:p>
          <a:p>
            <a:r>
              <a:rPr lang="en-IN" smtClean="0"/>
              <a:t>l1 = 'w = 0.5'</a:t>
            </a:r>
          </a:p>
          <a:p>
            <a:r>
              <a:rPr lang="en-IN" smtClean="0"/>
              <a:t>l2 = 'w = 1.0'</a:t>
            </a:r>
          </a:p>
          <a:p>
            <a:r>
              <a:rPr lang="en-IN" smtClean="0"/>
              <a:t>l3 = 'w = 2.0'</a:t>
            </a:r>
          </a:p>
          <a:p>
            <a:r>
              <a:rPr lang="en-IN" smtClean="0"/>
              <a:t>for w, l in [(w1, l1), (w2, l2), (w3, l3)]:</a:t>
            </a:r>
          </a:p>
          <a:p>
            <a:r>
              <a:rPr lang="en-IN" smtClean="0"/>
              <a:t>    f = 1 / (1 + np.exp(-x*w))</a:t>
            </a:r>
          </a:p>
          <a:p>
            <a:r>
              <a:rPr lang="en-IN" smtClean="0"/>
              <a:t>    plt.plot(x, f, label=l)</a:t>
            </a:r>
          </a:p>
          <a:p>
            <a:r>
              <a:rPr lang="en-IN" smtClean="0"/>
              <a:t>plt.xlabel('x')</a:t>
            </a:r>
          </a:p>
          <a:p>
            <a:r>
              <a:rPr lang="en-IN" smtClean="0"/>
              <a:t>plt.ylabel('h_w(x)')</a:t>
            </a:r>
          </a:p>
          <a:p>
            <a:r>
              <a:rPr lang="en-IN" smtClean="0"/>
              <a:t>plt.legend(loc=2)</a:t>
            </a:r>
          </a:p>
          <a:p>
            <a:r>
              <a:rPr lang="en-IN" smtClean="0"/>
              <a:t>plt.show()</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3210" y="2072259"/>
            <a:ext cx="2857500" cy="2000250"/>
          </a:xfrm>
          <a:prstGeom prst="rect">
            <a:avLst/>
          </a:prstGeom>
        </p:spPr>
      </p:pic>
      <p:sp>
        <p:nvSpPr>
          <p:cNvPr id="6" name="Rectangle 5"/>
          <p:cNvSpPr/>
          <p:nvPr/>
        </p:nvSpPr>
        <p:spPr>
          <a:xfrm>
            <a:off x="6633210" y="4072509"/>
            <a:ext cx="3509935" cy="369332"/>
          </a:xfrm>
          <a:prstGeom prst="rect">
            <a:avLst/>
          </a:prstGeom>
        </p:spPr>
        <p:txBody>
          <a:bodyPr wrap="none">
            <a:spAutoFit/>
          </a:bodyPr>
          <a:lstStyle/>
          <a:p>
            <a:r>
              <a:rPr lang="en-US" dirty="0" smtClean="0">
                <a:effectLst/>
              </a:rPr>
              <a:t>Figure 4. Effect of adjusting weights</a:t>
            </a:r>
            <a:endParaRPr lang="en-US" dirty="0">
              <a:effectLst/>
            </a:endParaRPr>
          </a:p>
        </p:txBody>
      </p:sp>
    </p:spTree>
    <p:extLst>
      <p:ext uri="{BB962C8B-B14F-4D97-AF65-F5344CB8AC3E}">
        <p14:creationId xmlns:p14="http://schemas.microsoft.com/office/powerpoint/2010/main" val="6678772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The bias</a:t>
            </a:r>
            <a:br>
              <a:rPr lang="en-US" b="1" dirty="0" smtClean="0">
                <a:effectLst/>
              </a:rPr>
            </a:br>
            <a:endParaRPr lang="en-IN" dirty="0"/>
          </a:p>
        </p:txBody>
      </p:sp>
      <p:sp>
        <p:nvSpPr>
          <p:cNvPr id="3" name="Content Placeholder 2"/>
          <p:cNvSpPr>
            <a:spLocks noGrp="1"/>
          </p:cNvSpPr>
          <p:nvPr>
            <p:ph idx="1"/>
          </p:nvPr>
        </p:nvSpPr>
        <p:spPr>
          <a:xfrm>
            <a:off x="256032" y="1444752"/>
            <a:ext cx="11097768" cy="4732211"/>
          </a:xfrm>
        </p:spPr>
        <p:txBody>
          <a:bodyPr/>
          <a:lstStyle/>
          <a:p>
            <a:r>
              <a:rPr lang="en-US" dirty="0" smtClean="0">
                <a:effectLst/>
              </a:rPr>
              <a:t>Let’s take an extremely simple node, with only one input and one output:</a:t>
            </a:r>
          </a:p>
          <a:p>
            <a:r>
              <a:rPr lang="en-US" dirty="0" smtClean="0">
                <a:effectLst/>
              </a:rPr>
              <a:t> </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4224" y="2565336"/>
            <a:ext cx="5245608" cy="1544681"/>
          </a:xfrm>
          <a:prstGeom prst="rect">
            <a:avLst/>
          </a:prstGeom>
        </p:spPr>
      </p:pic>
      <p:sp>
        <p:nvSpPr>
          <p:cNvPr id="5" name="Rectangle 4"/>
          <p:cNvSpPr/>
          <p:nvPr/>
        </p:nvSpPr>
        <p:spPr>
          <a:xfrm>
            <a:off x="320040" y="4649831"/>
            <a:ext cx="11548872" cy="954107"/>
          </a:xfrm>
          <a:prstGeom prst="rect">
            <a:avLst/>
          </a:prstGeom>
        </p:spPr>
        <p:txBody>
          <a:bodyPr wrap="square">
            <a:spAutoFit/>
          </a:bodyPr>
          <a:lstStyle/>
          <a:p>
            <a:r>
              <a:rPr lang="en-US" sz="2800" dirty="0" smtClean="0">
                <a:effectLst/>
              </a:rPr>
              <a:t>The input to the activation function of the node in this case is simply x1w1x1w1 .  What does changing w1w1 do in this simple network?</a:t>
            </a:r>
            <a:endParaRPr lang="en-IN" sz="2800" dirty="0"/>
          </a:p>
        </p:txBody>
      </p:sp>
    </p:spTree>
    <p:extLst>
      <p:ext uri="{BB962C8B-B14F-4D97-AF65-F5344CB8AC3E}">
        <p14:creationId xmlns:p14="http://schemas.microsoft.com/office/powerpoint/2010/main" val="2202513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2688" y="419989"/>
            <a:ext cx="2581656" cy="576707"/>
          </a:xfrm>
        </p:spPr>
        <p:txBody>
          <a:bodyPr>
            <a:normAutofit fontScale="90000"/>
          </a:bodyPr>
          <a:lstStyle/>
          <a:p>
            <a:r>
              <a:rPr lang="en-US" b="1" dirty="0" smtClean="0">
                <a:effectLst/>
              </a:rPr>
              <a:t>The Bias</a:t>
            </a:r>
            <a:br>
              <a:rPr lang="en-US" b="1" dirty="0" smtClean="0">
                <a:effectLst/>
              </a:rPr>
            </a:br>
            <a:endParaRPr lang="en-IN" dirty="0"/>
          </a:p>
        </p:txBody>
      </p:sp>
      <p:sp>
        <p:nvSpPr>
          <p:cNvPr id="3" name="Content Placeholder 2"/>
          <p:cNvSpPr>
            <a:spLocks noGrp="1"/>
          </p:cNvSpPr>
          <p:nvPr>
            <p:ph idx="1"/>
          </p:nvPr>
        </p:nvSpPr>
        <p:spPr>
          <a:xfrm>
            <a:off x="164592" y="758952"/>
            <a:ext cx="11951208" cy="6099047"/>
          </a:xfrm>
        </p:spPr>
        <p:txBody>
          <a:bodyPr>
            <a:normAutofit/>
          </a:bodyPr>
          <a:lstStyle/>
          <a:p>
            <a:r>
              <a:rPr lang="en-US" sz="2400" dirty="0" smtClean="0"/>
              <a:t/>
            </a:r>
            <a:br>
              <a:rPr lang="en-US" sz="2400" dirty="0" smtClean="0"/>
            </a:br>
            <a:r>
              <a:rPr lang="en-US" sz="2400" dirty="0" smtClean="0">
                <a:effectLst/>
              </a:rPr>
              <a:t>Here we can see that changing the weight changes the slope of the output of the sigmoid activation function, which is obviously useful if we want to model different strengths of relationships between the input and output variables.  </a:t>
            </a:r>
          </a:p>
          <a:p>
            <a:r>
              <a:rPr lang="en-US" sz="2400" dirty="0" smtClean="0">
                <a:effectLst/>
              </a:rPr>
              <a:t>However, what if we only want the output to change when x is greater than 1?  </a:t>
            </a:r>
          </a:p>
          <a:p>
            <a:r>
              <a:rPr lang="en-US" sz="2400" dirty="0" smtClean="0">
                <a:effectLst/>
              </a:rPr>
              <a:t>This is where the bias comes in – let’s consider the same network with a bias input:</a:t>
            </a:r>
          </a:p>
          <a:p>
            <a:endParaRPr lang="en-US" sz="1800" dirty="0"/>
          </a:p>
          <a:p>
            <a:endParaRPr lang="en-US" sz="1800" dirty="0" smtClean="0">
              <a:effectLst/>
            </a:endParaRPr>
          </a:p>
          <a:p>
            <a:endParaRPr lang="en-US" sz="1800" dirty="0"/>
          </a:p>
          <a:p>
            <a:endParaRPr lang="en-US" sz="1800" dirty="0" smtClean="0">
              <a:effectLst/>
            </a:endParaRPr>
          </a:p>
          <a:p>
            <a:endParaRPr lang="en-US" sz="1800" dirty="0"/>
          </a:p>
          <a:p>
            <a:endParaRPr lang="en-US" sz="1800" dirty="0"/>
          </a:p>
          <a:p>
            <a:r>
              <a:rPr lang="en-US" sz="1800" b="1" dirty="0" smtClean="0">
                <a:effectLst/>
              </a:rPr>
              <a:t>                                                                         </a:t>
            </a:r>
          </a:p>
          <a:p>
            <a:r>
              <a:rPr lang="en-US" sz="1800" b="1" dirty="0" smtClean="0">
                <a:effectLst/>
              </a:rPr>
              <a:t>Figure . Effect of bias</a:t>
            </a:r>
          </a:p>
          <a:p>
            <a:endParaRPr lang="en-IN" sz="1800" dirty="0"/>
          </a:p>
        </p:txBody>
      </p:sp>
      <p:pic>
        <p:nvPicPr>
          <p:cNvPr id="4098" name="Picture 2" descr="https://i2.wp.com/adventuresinmachinelearning.com/wp-content/uploads/2017/03/Simple-node-with-bias.png?resize=300%2C126&amp;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0109" y="3400567"/>
            <a:ext cx="4746814" cy="1993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9318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1610</Words>
  <Application>Microsoft Office PowerPoint</Application>
  <PresentationFormat>Widescreen</PresentationFormat>
  <Paragraphs>208</Paragraphs>
  <Slides>35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Introduction to Neural Network</vt:lpstr>
      <vt:lpstr>Artificial Neural Networks</vt:lpstr>
      <vt:lpstr>The structure of an ANN-The artificial neuron </vt:lpstr>
      <vt:lpstr>The structure of an ANN-The artificial neuron </vt:lpstr>
      <vt:lpstr>Nodes </vt:lpstr>
      <vt:lpstr>Nodes</vt:lpstr>
      <vt:lpstr>Effect of adjusting weights </vt:lpstr>
      <vt:lpstr>The bias </vt:lpstr>
      <vt:lpstr>The Bias </vt:lpstr>
      <vt:lpstr>Bias</vt:lpstr>
      <vt:lpstr>Bias</vt:lpstr>
      <vt:lpstr>Putting together the structure</vt:lpstr>
      <vt:lpstr>PowerPoint Presentation</vt:lpstr>
      <vt:lpstr>Putting together the structure</vt:lpstr>
      <vt:lpstr>Notations</vt:lpstr>
      <vt:lpstr>Notation</vt:lpstr>
      <vt:lpstr>Notation</vt:lpstr>
      <vt:lpstr>The feed-forward pass</vt:lpstr>
      <vt:lpstr>The feed-forward pass</vt:lpstr>
      <vt:lpstr>A feed-forward example</vt:lpstr>
      <vt:lpstr>A feed-forward example</vt:lpstr>
      <vt:lpstr>A feed-forward example</vt:lpstr>
      <vt:lpstr>PowerPoint Presentation</vt:lpstr>
      <vt:lpstr>PowerPoint Presentation</vt:lpstr>
      <vt:lpstr>PowerPoint Presentation</vt:lpstr>
      <vt:lpstr>PowerPoint Presentation</vt:lpstr>
      <vt:lpstr>PowerPoint Presentation</vt:lpstr>
      <vt:lpstr>Vectorisation in neural networks</vt:lpstr>
      <vt:lpstr>Matrix Multiplication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19</cp:revision>
  <dcterms:created xsi:type="dcterms:W3CDTF">2019-08-02T16:04:39Z</dcterms:created>
  <dcterms:modified xsi:type="dcterms:W3CDTF">2019-10-03T03:58:59Z</dcterms:modified>
</cp:coreProperties>
</file>