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7"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D98505-31AD-4DEE-8D6A-997315FD2522}"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8992A6-3141-4295-9A1B-5816C7DB076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893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98505-31AD-4DEE-8D6A-997315FD2522}"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8992A6-3141-4295-9A1B-5816C7DB0762}" type="slidenum">
              <a:rPr lang="en-IN" smtClean="0"/>
              <a:t>‹#›</a:t>
            </a:fld>
            <a:endParaRPr lang="en-IN"/>
          </a:p>
        </p:txBody>
      </p:sp>
    </p:spTree>
    <p:extLst>
      <p:ext uri="{BB962C8B-B14F-4D97-AF65-F5344CB8AC3E}">
        <p14:creationId xmlns:p14="http://schemas.microsoft.com/office/powerpoint/2010/main" val="4216422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98505-31AD-4DEE-8D6A-997315FD2522}"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8992A6-3141-4295-9A1B-5816C7DB0762}" type="slidenum">
              <a:rPr lang="en-IN" smtClean="0"/>
              <a:t>‹#›</a:t>
            </a:fld>
            <a:endParaRPr lang="en-IN"/>
          </a:p>
        </p:txBody>
      </p:sp>
    </p:spTree>
    <p:extLst>
      <p:ext uri="{BB962C8B-B14F-4D97-AF65-F5344CB8AC3E}">
        <p14:creationId xmlns:p14="http://schemas.microsoft.com/office/powerpoint/2010/main" val="1889292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98505-31AD-4DEE-8D6A-997315FD2522}"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8992A6-3141-4295-9A1B-5816C7DB0762}" type="slidenum">
              <a:rPr lang="en-IN" smtClean="0"/>
              <a:t>‹#›</a:t>
            </a:fld>
            <a:endParaRPr lang="en-IN"/>
          </a:p>
        </p:txBody>
      </p:sp>
    </p:spTree>
    <p:extLst>
      <p:ext uri="{BB962C8B-B14F-4D97-AF65-F5344CB8AC3E}">
        <p14:creationId xmlns:p14="http://schemas.microsoft.com/office/powerpoint/2010/main" val="1366463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D98505-31AD-4DEE-8D6A-997315FD2522}"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8992A6-3141-4295-9A1B-5816C7DB076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4644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D98505-31AD-4DEE-8D6A-997315FD2522}"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8992A6-3141-4295-9A1B-5816C7DB0762}" type="slidenum">
              <a:rPr lang="en-IN" smtClean="0"/>
              <a:t>‹#›</a:t>
            </a:fld>
            <a:endParaRPr lang="en-IN"/>
          </a:p>
        </p:txBody>
      </p:sp>
    </p:spTree>
    <p:extLst>
      <p:ext uri="{BB962C8B-B14F-4D97-AF65-F5344CB8AC3E}">
        <p14:creationId xmlns:p14="http://schemas.microsoft.com/office/powerpoint/2010/main" val="366318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D98505-31AD-4DEE-8D6A-997315FD2522}" type="datetimeFigureOut">
              <a:rPr lang="en-IN" smtClean="0"/>
              <a:t>30-12-2021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8992A6-3141-4295-9A1B-5816C7DB0762}" type="slidenum">
              <a:rPr lang="en-IN" smtClean="0"/>
              <a:t>‹#›</a:t>
            </a:fld>
            <a:endParaRPr lang="en-IN"/>
          </a:p>
        </p:txBody>
      </p:sp>
    </p:spTree>
    <p:extLst>
      <p:ext uri="{BB962C8B-B14F-4D97-AF65-F5344CB8AC3E}">
        <p14:creationId xmlns:p14="http://schemas.microsoft.com/office/powerpoint/2010/main" val="1486999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D98505-31AD-4DEE-8D6A-997315FD2522}" type="datetimeFigureOut">
              <a:rPr lang="en-IN" smtClean="0"/>
              <a:t>30-12-2021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8992A6-3141-4295-9A1B-5816C7DB0762}" type="slidenum">
              <a:rPr lang="en-IN" smtClean="0"/>
              <a:t>‹#›</a:t>
            </a:fld>
            <a:endParaRPr lang="en-IN"/>
          </a:p>
        </p:txBody>
      </p:sp>
    </p:spTree>
    <p:extLst>
      <p:ext uri="{BB962C8B-B14F-4D97-AF65-F5344CB8AC3E}">
        <p14:creationId xmlns:p14="http://schemas.microsoft.com/office/powerpoint/2010/main" val="3627041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CD98505-31AD-4DEE-8D6A-997315FD2522}" type="datetimeFigureOut">
              <a:rPr lang="en-IN" smtClean="0"/>
              <a:t>30-12-2021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88992A6-3141-4295-9A1B-5816C7DB0762}" type="slidenum">
              <a:rPr lang="en-IN" smtClean="0"/>
              <a:t>‹#›</a:t>
            </a:fld>
            <a:endParaRPr lang="en-IN"/>
          </a:p>
        </p:txBody>
      </p:sp>
    </p:spTree>
    <p:extLst>
      <p:ext uri="{BB962C8B-B14F-4D97-AF65-F5344CB8AC3E}">
        <p14:creationId xmlns:p14="http://schemas.microsoft.com/office/powerpoint/2010/main" val="3064511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D98505-31AD-4DEE-8D6A-997315FD2522}" type="datetimeFigureOut">
              <a:rPr lang="en-IN" smtClean="0"/>
              <a:t>30-12-2021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88992A6-3141-4295-9A1B-5816C7DB0762}" type="slidenum">
              <a:rPr lang="en-IN" smtClean="0"/>
              <a:t>‹#›</a:t>
            </a:fld>
            <a:endParaRPr lang="en-IN"/>
          </a:p>
        </p:txBody>
      </p:sp>
    </p:spTree>
    <p:extLst>
      <p:ext uri="{BB962C8B-B14F-4D97-AF65-F5344CB8AC3E}">
        <p14:creationId xmlns:p14="http://schemas.microsoft.com/office/powerpoint/2010/main" val="3256743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D98505-31AD-4DEE-8D6A-997315FD2522}"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8992A6-3141-4295-9A1B-5816C7DB0762}" type="slidenum">
              <a:rPr lang="en-IN" smtClean="0"/>
              <a:t>‹#›</a:t>
            </a:fld>
            <a:endParaRPr lang="en-IN"/>
          </a:p>
        </p:txBody>
      </p:sp>
    </p:spTree>
    <p:extLst>
      <p:ext uri="{BB962C8B-B14F-4D97-AF65-F5344CB8AC3E}">
        <p14:creationId xmlns:p14="http://schemas.microsoft.com/office/powerpoint/2010/main" val="1984694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CD98505-31AD-4DEE-8D6A-997315FD2522}" type="datetimeFigureOut">
              <a:rPr lang="en-IN" smtClean="0"/>
              <a:t>30-12-2021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88992A6-3141-4295-9A1B-5816C7DB076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6708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thda.com/english/articles/28-hierarchical-clustering-essentials/92-visualizing-dendrograms-ultimate-guide/" TargetMode="External"/><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tackoverflow.com/questions/24645068/k-means-clustering-major-understanding-issue"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www.displayr.com/what-is-dendrogram/" TargetMode="External"/><Relationship Id="rId1" Type="http://schemas.openxmlformats.org/officeDocument/2006/relationships/slideLayout" Target="../slideLayouts/slideLayout2.xml"/><Relationship Id="rId4" Type="http://schemas.openxmlformats.org/officeDocument/2006/relationships/hyperlink" Target="http://stackoverflow.com/questions/18036094/how-to-create-a-dendrogram-with-colored-branche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511E3-0184-422B-BDCC-8922935C21AE}"/>
              </a:ext>
            </a:extLst>
          </p:cNvPr>
          <p:cNvSpPr>
            <a:spLocks noGrp="1"/>
          </p:cNvSpPr>
          <p:nvPr>
            <p:ph type="ctrTitle"/>
          </p:nvPr>
        </p:nvSpPr>
        <p:spPr/>
        <p:txBody>
          <a:bodyPr/>
          <a:lstStyle/>
          <a:p>
            <a:r>
              <a:rPr lang="en-US" dirty="0"/>
              <a:t>ARTIFICIAL INTELLIGENCE AND MACHINE LEARNING</a:t>
            </a:r>
            <a:endParaRPr lang="en-IN" dirty="0"/>
          </a:p>
        </p:txBody>
      </p:sp>
      <p:sp>
        <p:nvSpPr>
          <p:cNvPr id="3" name="Subtitle 2">
            <a:extLst>
              <a:ext uri="{FF2B5EF4-FFF2-40B4-BE49-F238E27FC236}">
                <a16:creationId xmlns:a16="http://schemas.microsoft.com/office/drawing/2014/main" id="{59EEEAA6-6A64-4953-954D-9776660A4801}"/>
              </a:ext>
            </a:extLst>
          </p:cNvPr>
          <p:cNvSpPr>
            <a:spLocks noGrp="1"/>
          </p:cNvSpPr>
          <p:nvPr>
            <p:ph type="subTitle" idx="1"/>
          </p:nvPr>
        </p:nvSpPr>
        <p:spPr>
          <a:xfrm>
            <a:off x="1100051" y="4455621"/>
            <a:ext cx="10058400" cy="1856402"/>
          </a:xfrm>
        </p:spPr>
        <p:txBody>
          <a:bodyPr/>
          <a:lstStyle/>
          <a:p>
            <a:r>
              <a:rPr lang="en-US" dirty="0"/>
              <a:t>HIERARCHIAL CLUSTERING</a:t>
            </a:r>
          </a:p>
          <a:p>
            <a:r>
              <a:rPr lang="en-US" sz="1800" dirty="0"/>
              <a:t>BY Ajinkya Mahure</a:t>
            </a:r>
          </a:p>
          <a:p>
            <a:r>
              <a:rPr lang="en-US" sz="1800" dirty="0"/>
              <a:t>Roll No: 238</a:t>
            </a:r>
          </a:p>
          <a:p>
            <a:r>
              <a:rPr lang="en-US" sz="1800" dirty="0"/>
              <a:t>t218068</a:t>
            </a:r>
            <a:endParaRPr lang="en-IN" sz="1800" dirty="0"/>
          </a:p>
        </p:txBody>
      </p:sp>
    </p:spTree>
    <p:extLst>
      <p:ext uri="{BB962C8B-B14F-4D97-AF65-F5344CB8AC3E}">
        <p14:creationId xmlns:p14="http://schemas.microsoft.com/office/powerpoint/2010/main" val="3362306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2AD009C-D67E-4DC4-831C-63A4420C20BD}"/>
              </a:ext>
            </a:extLst>
          </p:cNvPr>
          <p:cNvSpPr>
            <a:spLocks noGrp="1"/>
          </p:cNvSpPr>
          <p:nvPr>
            <p:ph type="title"/>
          </p:nvPr>
        </p:nvSpPr>
        <p:spPr>
          <a:xfrm>
            <a:off x="1066800" y="2213058"/>
            <a:ext cx="10058400" cy="1450757"/>
          </a:xfrm>
        </p:spPr>
        <p:txBody>
          <a:bodyPr/>
          <a:lstStyle/>
          <a:p>
            <a:r>
              <a:rPr lang="en-US" dirty="0"/>
              <a:t>IMPLEMENTATION</a:t>
            </a:r>
            <a:endParaRPr lang="en-IN" dirty="0"/>
          </a:p>
        </p:txBody>
      </p:sp>
    </p:spTree>
    <p:extLst>
      <p:ext uri="{BB962C8B-B14F-4D97-AF65-F5344CB8AC3E}">
        <p14:creationId xmlns:p14="http://schemas.microsoft.com/office/powerpoint/2010/main" val="2739815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C7C07-C861-408D-9017-3F6C844B5F4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B14AF630-6C44-4D3E-9D95-AA1F4DDC67E0}"/>
              </a:ext>
            </a:extLst>
          </p:cNvPr>
          <p:cNvSpPr>
            <a:spLocks noGrp="1"/>
          </p:cNvSpPr>
          <p:nvPr>
            <p:ph idx="1"/>
          </p:nvPr>
        </p:nvSpPr>
        <p:spPr/>
        <p:txBody>
          <a:bodyPr anchor="ctr">
            <a:normAutofit fontScale="92500" lnSpcReduction="10000"/>
          </a:bodyPr>
          <a:lstStyle/>
          <a:p>
            <a:pPr>
              <a:lnSpc>
                <a:spcPct val="150000"/>
              </a:lnSpc>
              <a:buFont typeface="Wingdings" panose="05000000000000000000" pitchFamily="2" charset="2"/>
              <a:buChar char="§"/>
            </a:pPr>
            <a:r>
              <a:rPr lang="en-US" dirty="0"/>
              <a:t>PROBLEM STATEMENT</a:t>
            </a:r>
          </a:p>
          <a:p>
            <a:pPr>
              <a:lnSpc>
                <a:spcPct val="150000"/>
              </a:lnSpc>
              <a:buFont typeface="Wingdings" panose="05000000000000000000" pitchFamily="2" charset="2"/>
              <a:buChar char="§"/>
            </a:pPr>
            <a:r>
              <a:rPr lang="en-US" dirty="0"/>
              <a:t>INTRODUCTION TO HIERARCHICAL CLUSTERING</a:t>
            </a:r>
          </a:p>
          <a:p>
            <a:pPr>
              <a:lnSpc>
                <a:spcPct val="150000"/>
              </a:lnSpc>
              <a:buFont typeface="Wingdings" panose="05000000000000000000" pitchFamily="2" charset="2"/>
              <a:buChar char="§"/>
            </a:pPr>
            <a:r>
              <a:rPr lang="en-US" dirty="0"/>
              <a:t>ADVANTAGES AND DISADVANTAGES</a:t>
            </a:r>
          </a:p>
          <a:p>
            <a:pPr>
              <a:lnSpc>
                <a:spcPct val="150000"/>
              </a:lnSpc>
              <a:buFont typeface="Wingdings" panose="05000000000000000000" pitchFamily="2" charset="2"/>
              <a:buChar char="§"/>
            </a:pPr>
            <a:r>
              <a:rPr lang="en-US" dirty="0"/>
              <a:t>STEPS IN HIERARCHICAL CLUSTERING</a:t>
            </a:r>
          </a:p>
          <a:p>
            <a:pPr>
              <a:lnSpc>
                <a:spcPct val="150000"/>
              </a:lnSpc>
              <a:buFont typeface="Wingdings" panose="05000000000000000000" pitchFamily="2" charset="2"/>
              <a:buChar char="§"/>
            </a:pPr>
            <a:r>
              <a:rPr lang="en-IN" dirty="0"/>
              <a:t>TYPES OF LINKAGE</a:t>
            </a:r>
          </a:p>
          <a:p>
            <a:pPr>
              <a:lnSpc>
                <a:spcPct val="150000"/>
              </a:lnSpc>
              <a:buFont typeface="Wingdings" panose="05000000000000000000" pitchFamily="2" charset="2"/>
              <a:buChar char="§"/>
            </a:pPr>
            <a:r>
              <a:rPr lang="en-IN" dirty="0"/>
              <a:t>DATASET USED</a:t>
            </a:r>
          </a:p>
          <a:p>
            <a:pPr>
              <a:lnSpc>
                <a:spcPct val="150000"/>
              </a:lnSpc>
              <a:buFont typeface="Wingdings" panose="05000000000000000000" pitchFamily="2" charset="2"/>
              <a:buChar char="§"/>
            </a:pPr>
            <a:r>
              <a:rPr lang="en-IN" dirty="0"/>
              <a:t>IMPLEMENTATION</a:t>
            </a:r>
          </a:p>
        </p:txBody>
      </p:sp>
    </p:spTree>
    <p:extLst>
      <p:ext uri="{BB962C8B-B14F-4D97-AF65-F5344CB8AC3E}">
        <p14:creationId xmlns:p14="http://schemas.microsoft.com/office/powerpoint/2010/main" val="1805094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777A3F-FBB5-4EF3-84F8-BE8EAEB17FCE}"/>
              </a:ext>
            </a:extLst>
          </p:cNvPr>
          <p:cNvSpPr>
            <a:spLocks noGrp="1"/>
          </p:cNvSpPr>
          <p:nvPr>
            <p:ph type="title"/>
          </p:nvPr>
        </p:nvSpPr>
        <p:spPr/>
        <p:txBody>
          <a:bodyPr/>
          <a:lstStyle/>
          <a:p>
            <a:r>
              <a:rPr lang="en-US" dirty="0"/>
              <a:t>HIERARCHICAL CLUSTERING</a:t>
            </a:r>
            <a:endParaRPr lang="en-IN" dirty="0"/>
          </a:p>
        </p:txBody>
      </p:sp>
      <p:pic>
        <p:nvPicPr>
          <p:cNvPr id="7" name="Picture 6">
            <a:extLst>
              <a:ext uri="{FF2B5EF4-FFF2-40B4-BE49-F238E27FC236}">
                <a16:creationId xmlns:a16="http://schemas.microsoft.com/office/drawing/2014/main" id="{BA5FD549-62A5-4105-86A2-1A86C8D5BDD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17956" y="1977633"/>
            <a:ext cx="3612642" cy="2008573"/>
          </a:xfrm>
          <a:prstGeom prst="rect">
            <a:avLst/>
          </a:prstGeom>
        </p:spPr>
      </p:pic>
    </p:spTree>
    <p:extLst>
      <p:ext uri="{BB962C8B-B14F-4D97-AF65-F5344CB8AC3E}">
        <p14:creationId xmlns:p14="http://schemas.microsoft.com/office/powerpoint/2010/main" val="1095822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F2F3AF-6ADD-4ED7-A577-6330DEE7C790}"/>
              </a:ext>
            </a:extLst>
          </p:cNvPr>
          <p:cNvSpPr>
            <a:spLocks noGrp="1"/>
          </p:cNvSpPr>
          <p:nvPr>
            <p:ph type="title"/>
          </p:nvPr>
        </p:nvSpPr>
        <p:spPr/>
        <p:txBody>
          <a:bodyPr/>
          <a:lstStyle/>
          <a:p>
            <a:r>
              <a:rPr lang="en-US" dirty="0"/>
              <a:t>WHAT IS HIERARCHICAL CLUSTERING?</a:t>
            </a:r>
            <a:endParaRPr lang="en-IN" dirty="0"/>
          </a:p>
        </p:txBody>
      </p:sp>
      <p:sp>
        <p:nvSpPr>
          <p:cNvPr id="5" name="Content Placeholder 4">
            <a:extLst>
              <a:ext uri="{FF2B5EF4-FFF2-40B4-BE49-F238E27FC236}">
                <a16:creationId xmlns:a16="http://schemas.microsoft.com/office/drawing/2014/main" id="{DE946ABD-373D-44A7-91AD-9382A300BF29}"/>
              </a:ext>
            </a:extLst>
          </p:cNvPr>
          <p:cNvSpPr>
            <a:spLocks noGrp="1"/>
          </p:cNvSpPr>
          <p:nvPr>
            <p:ph idx="1"/>
          </p:nvPr>
        </p:nvSpPr>
        <p:spPr>
          <a:xfrm>
            <a:off x="1097280" y="1845734"/>
            <a:ext cx="6697314" cy="4023360"/>
          </a:xfrm>
        </p:spPr>
        <p:txBody>
          <a:bodyPr anchor="ctr">
            <a:normAutofit lnSpcReduction="10000"/>
          </a:bodyPr>
          <a:lstStyle/>
          <a:p>
            <a:pPr>
              <a:lnSpc>
                <a:spcPct val="150000"/>
              </a:lnSpc>
              <a:buFont typeface="Arial" panose="020B0604020202020204" pitchFamily="34" charset="0"/>
              <a:buChar char="•"/>
            </a:pPr>
            <a:r>
              <a:rPr lang="en-US" b="1" i="1" dirty="0">
                <a:solidFill>
                  <a:srgbClr val="4C525B"/>
                </a:solidFill>
                <a:effectLst/>
                <a:latin typeface="circular-book"/>
              </a:rPr>
              <a:t> Hierarchical clustering</a:t>
            </a:r>
            <a:r>
              <a:rPr lang="en-US" b="0" i="1" dirty="0">
                <a:solidFill>
                  <a:srgbClr val="4C525B"/>
                </a:solidFill>
                <a:effectLst/>
                <a:latin typeface="circular-book"/>
              </a:rPr>
              <a:t>,</a:t>
            </a:r>
            <a:r>
              <a:rPr lang="en-US" b="0" i="0" dirty="0">
                <a:solidFill>
                  <a:srgbClr val="4C525B"/>
                </a:solidFill>
                <a:effectLst/>
                <a:latin typeface="circular-book"/>
              </a:rPr>
              <a:t> is an algorithm that groups similar objects into groups called </a:t>
            </a:r>
            <a:r>
              <a:rPr lang="en-US" b="0" i="1" dirty="0">
                <a:solidFill>
                  <a:srgbClr val="4C525B"/>
                </a:solidFill>
                <a:effectLst/>
                <a:latin typeface="circular-book"/>
              </a:rPr>
              <a:t>clusters</a:t>
            </a:r>
            <a:r>
              <a:rPr lang="en-US" b="0" i="0" dirty="0">
                <a:solidFill>
                  <a:srgbClr val="4C525B"/>
                </a:solidFill>
                <a:effectLst/>
                <a:latin typeface="circular-book"/>
              </a:rPr>
              <a:t>.</a:t>
            </a:r>
          </a:p>
          <a:p>
            <a:pPr>
              <a:lnSpc>
                <a:spcPct val="150000"/>
              </a:lnSpc>
              <a:buFont typeface="Arial" panose="020B0604020202020204" pitchFamily="34" charset="0"/>
              <a:buChar char="•"/>
            </a:pPr>
            <a:r>
              <a:rPr lang="en-US" dirty="0">
                <a:solidFill>
                  <a:srgbClr val="4C525B"/>
                </a:solidFill>
                <a:latin typeface="circular-book"/>
              </a:rPr>
              <a:t> Also called </a:t>
            </a:r>
            <a:r>
              <a:rPr lang="en-US" b="1" i="1" dirty="0">
                <a:solidFill>
                  <a:srgbClr val="4C525B"/>
                </a:solidFill>
                <a:latin typeface="circular-book"/>
              </a:rPr>
              <a:t>Hierarchical cluster analysis or HCA </a:t>
            </a:r>
            <a:r>
              <a:rPr lang="en-US" dirty="0">
                <a:solidFill>
                  <a:srgbClr val="4C525B"/>
                </a:solidFill>
                <a:latin typeface="circular-book"/>
              </a:rPr>
              <a:t>is an unsupervised clustering algorithm which involves creating clusters that have predominant ordering from top to bottom. </a:t>
            </a:r>
          </a:p>
          <a:p>
            <a:pPr>
              <a:lnSpc>
                <a:spcPct val="150000"/>
              </a:lnSpc>
              <a:buFont typeface="Arial" panose="020B0604020202020204" pitchFamily="34" charset="0"/>
              <a:buChar char="•"/>
            </a:pPr>
            <a:r>
              <a:rPr lang="en-US" b="0" i="0" dirty="0">
                <a:solidFill>
                  <a:srgbClr val="111111"/>
                </a:solidFill>
                <a:effectLst/>
                <a:latin typeface="open sans" panose="020B0606030504020204" pitchFamily="34" charset="0"/>
              </a:rPr>
              <a:t> </a:t>
            </a:r>
            <a:r>
              <a:rPr lang="en-US" dirty="0">
                <a:solidFill>
                  <a:srgbClr val="4C525B"/>
                </a:solidFill>
                <a:latin typeface="circular-book"/>
              </a:rPr>
              <a:t>The endpoint is a set of clusters or groups, where each cluster is distinct from each other cluster, and the objects within each cluster are broadly similar to each other.</a:t>
            </a:r>
            <a:endParaRPr lang="en-IN" dirty="0">
              <a:solidFill>
                <a:srgbClr val="4C525B"/>
              </a:solidFill>
              <a:latin typeface="circular-book"/>
            </a:endParaRPr>
          </a:p>
        </p:txBody>
      </p:sp>
      <p:pic>
        <p:nvPicPr>
          <p:cNvPr id="7" name="Picture 6">
            <a:extLst>
              <a:ext uri="{FF2B5EF4-FFF2-40B4-BE49-F238E27FC236}">
                <a16:creationId xmlns:a16="http://schemas.microsoft.com/office/drawing/2014/main" id="{1FDA039E-6895-4170-954F-2E5BCF1D868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12583" y="2290426"/>
            <a:ext cx="4479417" cy="2277147"/>
          </a:xfrm>
          <a:prstGeom prst="rect">
            <a:avLst/>
          </a:prstGeom>
        </p:spPr>
      </p:pic>
    </p:spTree>
    <p:extLst>
      <p:ext uri="{BB962C8B-B14F-4D97-AF65-F5344CB8AC3E}">
        <p14:creationId xmlns:p14="http://schemas.microsoft.com/office/powerpoint/2010/main" val="4251498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9EFE-0F8C-4C2A-AFF1-E1A41422A68C}"/>
              </a:ext>
            </a:extLst>
          </p:cNvPr>
          <p:cNvSpPr>
            <a:spLocks noGrp="1"/>
          </p:cNvSpPr>
          <p:nvPr>
            <p:ph type="title"/>
          </p:nvPr>
        </p:nvSpPr>
        <p:spPr/>
        <p:txBody>
          <a:bodyPr/>
          <a:lstStyle/>
          <a:p>
            <a:r>
              <a:rPr lang="en-US" dirty="0"/>
              <a:t>ADVANTAGES AND DISADVANTAGES</a:t>
            </a:r>
            <a:endParaRPr lang="en-IN" dirty="0"/>
          </a:p>
        </p:txBody>
      </p:sp>
      <p:pic>
        <p:nvPicPr>
          <p:cNvPr id="1026" name="Picture 2" descr="Clustering Luis Tari. - ppt video online download">
            <a:extLst>
              <a:ext uri="{FF2B5EF4-FFF2-40B4-BE49-F238E27FC236}">
                <a16:creationId xmlns:a16="http://schemas.microsoft.com/office/drawing/2014/main" id="{99D2A2C8-6296-40EB-90E1-A7FDAEF96C7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96" b="16276"/>
          <a:stretch/>
        </p:blipFill>
        <p:spPr bwMode="auto">
          <a:xfrm>
            <a:off x="2254928" y="1837679"/>
            <a:ext cx="7190913" cy="4247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863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C94E9-C0EE-4A1F-964F-B243E46F139D}"/>
              </a:ext>
            </a:extLst>
          </p:cNvPr>
          <p:cNvSpPr>
            <a:spLocks noGrp="1"/>
          </p:cNvSpPr>
          <p:nvPr>
            <p:ph type="title"/>
          </p:nvPr>
        </p:nvSpPr>
        <p:spPr/>
        <p:txBody>
          <a:bodyPr/>
          <a:lstStyle/>
          <a:p>
            <a:r>
              <a:rPr lang="en-US" dirty="0"/>
              <a:t>ALGORITHM STEPS</a:t>
            </a:r>
            <a:endParaRPr lang="en-IN" dirty="0"/>
          </a:p>
        </p:txBody>
      </p:sp>
      <p:sp>
        <p:nvSpPr>
          <p:cNvPr id="3" name="Content Placeholder 2">
            <a:extLst>
              <a:ext uri="{FF2B5EF4-FFF2-40B4-BE49-F238E27FC236}">
                <a16:creationId xmlns:a16="http://schemas.microsoft.com/office/drawing/2014/main" id="{5BC992D2-44A7-4A9D-9177-ABC9B46F3378}"/>
              </a:ext>
            </a:extLst>
          </p:cNvPr>
          <p:cNvSpPr>
            <a:spLocks noGrp="1"/>
          </p:cNvSpPr>
          <p:nvPr>
            <p:ph idx="1"/>
          </p:nvPr>
        </p:nvSpPr>
        <p:spPr>
          <a:xfrm>
            <a:off x="1097280" y="1845734"/>
            <a:ext cx="5667504" cy="4023360"/>
          </a:xfrm>
        </p:spPr>
        <p:txBody>
          <a:bodyPr anchor="ctr">
            <a:normAutofit fontScale="92500" lnSpcReduction="20000"/>
          </a:bodyPr>
          <a:lstStyle/>
          <a:p>
            <a:pPr>
              <a:lnSpc>
                <a:spcPct val="150000"/>
              </a:lnSpc>
              <a:buFont typeface="Wingdings" panose="05000000000000000000" pitchFamily="2" charset="2"/>
              <a:buChar char="§"/>
            </a:pPr>
            <a:r>
              <a:rPr lang="en-US" b="0" i="0" dirty="0">
                <a:solidFill>
                  <a:srgbClr val="4C525B"/>
                </a:solidFill>
                <a:effectLst/>
                <a:latin typeface="circular-book"/>
              </a:rPr>
              <a:t>Hierarchical clustering starts by treating each observation as a separate cluster. Then, it repeatedly executes the following two steps: </a:t>
            </a:r>
          </a:p>
          <a:p>
            <a:pPr lvl="1">
              <a:lnSpc>
                <a:spcPct val="150000"/>
              </a:lnSpc>
              <a:buFont typeface="Wingdings" panose="05000000000000000000" pitchFamily="2" charset="2"/>
              <a:buChar char="§"/>
            </a:pPr>
            <a:r>
              <a:rPr lang="en-US" b="0" i="0" dirty="0">
                <a:solidFill>
                  <a:srgbClr val="4C525B"/>
                </a:solidFill>
                <a:effectLst/>
                <a:latin typeface="circular-book"/>
              </a:rPr>
              <a:t>(1) identify the two clusters that are closest together, and </a:t>
            </a:r>
          </a:p>
          <a:p>
            <a:pPr lvl="1">
              <a:lnSpc>
                <a:spcPct val="150000"/>
              </a:lnSpc>
              <a:buFont typeface="Wingdings" panose="05000000000000000000" pitchFamily="2" charset="2"/>
              <a:buChar char="§"/>
            </a:pPr>
            <a:r>
              <a:rPr lang="en-US" b="0" i="0" dirty="0">
                <a:solidFill>
                  <a:srgbClr val="4C525B"/>
                </a:solidFill>
                <a:effectLst/>
                <a:latin typeface="circular-book"/>
              </a:rPr>
              <a:t>(2) merge the two most similar clusters. </a:t>
            </a:r>
          </a:p>
          <a:p>
            <a:pPr marL="201168" lvl="1" indent="0">
              <a:lnSpc>
                <a:spcPct val="150000"/>
              </a:lnSpc>
              <a:buNone/>
            </a:pPr>
            <a:r>
              <a:rPr lang="en-US" b="0" i="0" dirty="0">
                <a:solidFill>
                  <a:srgbClr val="4C525B"/>
                </a:solidFill>
                <a:effectLst/>
                <a:latin typeface="circular-book"/>
              </a:rPr>
              <a:t>This iterative process continues until all the clusters are merged together. </a:t>
            </a:r>
          </a:p>
          <a:p>
            <a:pPr marL="201168" lvl="1" indent="0">
              <a:lnSpc>
                <a:spcPct val="150000"/>
              </a:lnSpc>
              <a:buNone/>
            </a:pPr>
            <a:r>
              <a:rPr lang="en-US" b="0" i="0" dirty="0">
                <a:solidFill>
                  <a:srgbClr val="4C525B"/>
                </a:solidFill>
                <a:effectLst/>
                <a:latin typeface="circular-book"/>
              </a:rPr>
              <a:t>The main output of Hierarchical Clustering is a </a:t>
            </a:r>
            <a:r>
              <a:rPr lang="en-US" b="0" i="1" u="none" strike="noStrike" dirty="0">
                <a:solidFill>
                  <a:srgbClr val="3E7DCC"/>
                </a:solidFill>
                <a:effectLst/>
                <a:latin typeface="circular-book"/>
                <a:hlinkClick r:id="rId2"/>
              </a:rPr>
              <a:t>dendrogram</a:t>
            </a:r>
            <a:r>
              <a:rPr lang="en-US" b="0" i="1" dirty="0">
                <a:solidFill>
                  <a:srgbClr val="4C525B"/>
                </a:solidFill>
                <a:effectLst/>
                <a:latin typeface="circular-book"/>
              </a:rPr>
              <a:t>, </a:t>
            </a:r>
            <a:r>
              <a:rPr lang="en-US" b="0" i="0" dirty="0">
                <a:solidFill>
                  <a:srgbClr val="4C525B"/>
                </a:solidFill>
                <a:effectLst/>
                <a:latin typeface="circular-book"/>
              </a:rPr>
              <a:t>which shows the hierarchical relationship between the clusters:</a:t>
            </a:r>
          </a:p>
        </p:txBody>
      </p:sp>
      <p:pic>
        <p:nvPicPr>
          <p:cNvPr id="5" name="Picture 4">
            <a:extLst>
              <a:ext uri="{FF2B5EF4-FFF2-40B4-BE49-F238E27FC236}">
                <a16:creationId xmlns:a16="http://schemas.microsoft.com/office/drawing/2014/main" id="{73563B79-C2C8-4758-B524-28CD04A127D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208945" y="2124732"/>
            <a:ext cx="4189983" cy="3393997"/>
          </a:xfrm>
          <a:prstGeom prst="rect">
            <a:avLst/>
          </a:prstGeom>
        </p:spPr>
      </p:pic>
      <p:sp>
        <p:nvSpPr>
          <p:cNvPr id="7" name="TextBox 6">
            <a:extLst>
              <a:ext uri="{FF2B5EF4-FFF2-40B4-BE49-F238E27FC236}">
                <a16:creationId xmlns:a16="http://schemas.microsoft.com/office/drawing/2014/main" id="{58E5113F-4D11-4E56-848D-1EDB7DDDE49B}"/>
              </a:ext>
            </a:extLst>
          </p:cNvPr>
          <p:cNvSpPr txBox="1"/>
          <p:nvPr/>
        </p:nvSpPr>
        <p:spPr>
          <a:xfrm>
            <a:off x="8326119" y="5167152"/>
            <a:ext cx="2393604" cy="261610"/>
          </a:xfrm>
          <a:prstGeom prst="rect">
            <a:avLst/>
          </a:prstGeom>
          <a:noFill/>
        </p:spPr>
        <p:txBody>
          <a:bodyPr wrap="none" rtlCol="0">
            <a:spAutoFit/>
          </a:bodyPr>
          <a:lstStyle/>
          <a:p>
            <a:r>
              <a:rPr lang="en-US" sz="1100" dirty="0"/>
              <a:t>Representative picture of Dendrogram</a:t>
            </a:r>
            <a:endParaRPr lang="en-IN" sz="1100" dirty="0"/>
          </a:p>
        </p:txBody>
      </p:sp>
    </p:spTree>
    <p:extLst>
      <p:ext uri="{BB962C8B-B14F-4D97-AF65-F5344CB8AC3E}">
        <p14:creationId xmlns:p14="http://schemas.microsoft.com/office/powerpoint/2010/main" val="473318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B4B9-6E5C-4FF8-8012-785BC3DCF34B}"/>
              </a:ext>
            </a:extLst>
          </p:cNvPr>
          <p:cNvSpPr>
            <a:spLocks noGrp="1"/>
          </p:cNvSpPr>
          <p:nvPr>
            <p:ph type="title"/>
          </p:nvPr>
        </p:nvSpPr>
        <p:spPr/>
        <p:txBody>
          <a:bodyPr/>
          <a:lstStyle/>
          <a:p>
            <a:r>
              <a:rPr lang="en-US" dirty="0"/>
              <a:t>DIAGRAMMATIC REPRESENTATION</a:t>
            </a:r>
            <a:endParaRPr lang="en-IN" dirty="0"/>
          </a:p>
        </p:txBody>
      </p:sp>
      <p:pic>
        <p:nvPicPr>
          <p:cNvPr id="7" name="Content Placeholder 6">
            <a:extLst>
              <a:ext uri="{FF2B5EF4-FFF2-40B4-BE49-F238E27FC236}">
                <a16:creationId xmlns:a16="http://schemas.microsoft.com/office/drawing/2014/main" id="{4ABE23DA-5A91-40B1-B24C-66B8DCF3CD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1470" y="1877192"/>
            <a:ext cx="4472619" cy="4403006"/>
          </a:xfrm>
        </p:spPr>
      </p:pic>
    </p:spTree>
    <p:extLst>
      <p:ext uri="{BB962C8B-B14F-4D97-AF65-F5344CB8AC3E}">
        <p14:creationId xmlns:p14="http://schemas.microsoft.com/office/powerpoint/2010/main" val="3757808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FC715-8148-4EFB-AB8F-3E9DB633085A}"/>
              </a:ext>
            </a:extLst>
          </p:cNvPr>
          <p:cNvSpPr>
            <a:spLocks noGrp="1"/>
          </p:cNvSpPr>
          <p:nvPr>
            <p:ph type="title"/>
          </p:nvPr>
        </p:nvSpPr>
        <p:spPr/>
        <p:txBody>
          <a:bodyPr/>
          <a:lstStyle/>
          <a:p>
            <a:r>
              <a:rPr lang="en-US" dirty="0"/>
              <a:t>TYPES OF LINKAGE</a:t>
            </a:r>
            <a:endParaRPr lang="en-IN" dirty="0"/>
          </a:p>
        </p:txBody>
      </p:sp>
      <p:sp>
        <p:nvSpPr>
          <p:cNvPr id="3" name="Content Placeholder 2">
            <a:extLst>
              <a:ext uri="{FF2B5EF4-FFF2-40B4-BE49-F238E27FC236}">
                <a16:creationId xmlns:a16="http://schemas.microsoft.com/office/drawing/2014/main" id="{0E7C39B3-8E64-43D6-B948-AC2ADA316787}"/>
              </a:ext>
            </a:extLst>
          </p:cNvPr>
          <p:cNvSpPr>
            <a:spLocks noGrp="1"/>
          </p:cNvSpPr>
          <p:nvPr>
            <p:ph idx="1"/>
          </p:nvPr>
        </p:nvSpPr>
        <p:spPr/>
        <p:txBody>
          <a:bodyPr>
            <a:normAutofit fontScale="92500" lnSpcReduction="20000"/>
          </a:bodyPr>
          <a:lstStyle/>
          <a:p>
            <a:pPr algn="l"/>
            <a:r>
              <a:rPr lang="en-US" sz="2200" dirty="0">
                <a:solidFill>
                  <a:srgbClr val="4C525B"/>
                </a:solidFill>
                <a:latin typeface="circular-book"/>
              </a:rPr>
              <a:t>There are several ways to measure the distance between clusters in order to decide the rules for clustering, and they are often called Linkage Methods. Some of the common linkage methods are:</a:t>
            </a:r>
          </a:p>
          <a:p>
            <a:pPr algn="l">
              <a:buFont typeface="Arial" panose="020B0604020202020204" pitchFamily="34" charset="0"/>
              <a:buChar char="•"/>
            </a:pPr>
            <a:r>
              <a:rPr lang="en-US" sz="2200" b="1" i="1" dirty="0">
                <a:solidFill>
                  <a:srgbClr val="4C525B"/>
                </a:solidFill>
                <a:latin typeface="circular-book"/>
              </a:rPr>
              <a:t>Complete-linkage:</a:t>
            </a:r>
            <a:r>
              <a:rPr lang="en-US" sz="2200" dirty="0">
                <a:solidFill>
                  <a:srgbClr val="4C525B"/>
                </a:solidFill>
                <a:latin typeface="circular-book"/>
              </a:rPr>
              <a:t> the distance between two clusters is defined as the longest distance between two points in each cluster.</a:t>
            </a:r>
          </a:p>
          <a:p>
            <a:pPr algn="l">
              <a:buFont typeface="Arial" panose="020B0604020202020204" pitchFamily="34" charset="0"/>
              <a:buChar char="•"/>
            </a:pPr>
            <a:r>
              <a:rPr lang="en-US" sz="2200" b="1" i="1" dirty="0">
                <a:solidFill>
                  <a:srgbClr val="4C525B"/>
                </a:solidFill>
                <a:latin typeface="circular-book"/>
              </a:rPr>
              <a:t>Single-linkage: </a:t>
            </a:r>
            <a:r>
              <a:rPr lang="en-US" sz="2200" dirty="0">
                <a:solidFill>
                  <a:srgbClr val="4C525B"/>
                </a:solidFill>
                <a:latin typeface="circular-book"/>
              </a:rPr>
              <a:t>the distance between two clusters is defined as the shortest distance between two points in each cluster. This linkage may be used to detect high values in your dataset which may be outliers as they will be merged at the end.</a:t>
            </a:r>
          </a:p>
          <a:p>
            <a:pPr algn="l">
              <a:buFont typeface="Arial" panose="020B0604020202020204" pitchFamily="34" charset="0"/>
              <a:buChar char="•"/>
            </a:pPr>
            <a:r>
              <a:rPr lang="en-US" sz="2200" b="1" i="1" dirty="0">
                <a:solidFill>
                  <a:srgbClr val="4C525B"/>
                </a:solidFill>
                <a:latin typeface="circular-book"/>
              </a:rPr>
              <a:t>Average-linkage: </a:t>
            </a:r>
            <a:r>
              <a:rPr lang="en-US" sz="2200" dirty="0">
                <a:solidFill>
                  <a:srgbClr val="4C525B"/>
                </a:solidFill>
                <a:latin typeface="circular-book"/>
              </a:rPr>
              <a:t>the distance between two clusters is defined as the average distance between each point in one cluster to every point in the other cluster.</a:t>
            </a:r>
          </a:p>
          <a:p>
            <a:pPr algn="l">
              <a:buFont typeface="Arial" panose="020B0604020202020204" pitchFamily="34" charset="0"/>
              <a:buChar char="•"/>
            </a:pPr>
            <a:r>
              <a:rPr lang="en-US" sz="2200" b="1" i="1" dirty="0">
                <a:solidFill>
                  <a:srgbClr val="4C525B"/>
                </a:solidFill>
                <a:latin typeface="circular-book"/>
              </a:rPr>
              <a:t>Centroid-linkage:</a:t>
            </a:r>
            <a:r>
              <a:rPr lang="en-US" sz="2200" dirty="0">
                <a:solidFill>
                  <a:srgbClr val="4C525B"/>
                </a:solidFill>
                <a:latin typeface="circular-book"/>
              </a:rPr>
              <a:t> finds the centroid of cluster 1 and centroid of cluster 2, and then calculates the distance between the two before merging.</a:t>
            </a:r>
          </a:p>
          <a:p>
            <a:pPr algn="l"/>
            <a:r>
              <a:rPr lang="en-US" sz="2200" dirty="0">
                <a:solidFill>
                  <a:srgbClr val="4C525B"/>
                </a:solidFill>
                <a:latin typeface="circular-book"/>
              </a:rPr>
              <a:t>The choice of linkage method entirely depends on you and there is no hard and fast method that will always give you good results. Different linkage methods lead to different clusters.</a:t>
            </a:r>
          </a:p>
          <a:p>
            <a:endParaRPr lang="en-IN" dirty="0"/>
          </a:p>
        </p:txBody>
      </p:sp>
    </p:spTree>
    <p:extLst>
      <p:ext uri="{BB962C8B-B14F-4D97-AF65-F5344CB8AC3E}">
        <p14:creationId xmlns:p14="http://schemas.microsoft.com/office/powerpoint/2010/main" val="603780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517C-A57E-409B-B8AD-ACE66DEDEF4C}"/>
              </a:ext>
            </a:extLst>
          </p:cNvPr>
          <p:cNvSpPr>
            <a:spLocks noGrp="1"/>
          </p:cNvSpPr>
          <p:nvPr>
            <p:ph type="title"/>
          </p:nvPr>
        </p:nvSpPr>
        <p:spPr/>
        <p:txBody>
          <a:bodyPr/>
          <a:lstStyle/>
          <a:p>
            <a:r>
              <a:rPr lang="en-US" dirty="0"/>
              <a:t>DATASET USED</a:t>
            </a:r>
            <a:endParaRPr lang="en-IN" dirty="0"/>
          </a:p>
        </p:txBody>
      </p:sp>
      <p:sp>
        <p:nvSpPr>
          <p:cNvPr id="3" name="Content Placeholder 2">
            <a:extLst>
              <a:ext uri="{FF2B5EF4-FFF2-40B4-BE49-F238E27FC236}">
                <a16:creationId xmlns:a16="http://schemas.microsoft.com/office/drawing/2014/main" id="{A9C55AA7-10BA-4661-8876-27C441E2D64D}"/>
              </a:ext>
            </a:extLst>
          </p:cNvPr>
          <p:cNvSpPr>
            <a:spLocks noGrp="1"/>
          </p:cNvSpPr>
          <p:nvPr>
            <p:ph idx="1"/>
          </p:nvPr>
        </p:nvSpPr>
        <p:spPr/>
        <p:txBody>
          <a:bodyPr anchor="ctr"/>
          <a:lstStyle/>
          <a:p>
            <a:pPr>
              <a:lnSpc>
                <a:spcPct val="150000"/>
              </a:lnSpc>
              <a:buFont typeface="Wingdings" panose="05000000000000000000" pitchFamily="2" charset="2"/>
              <a:buChar char="§"/>
            </a:pPr>
            <a:r>
              <a:rPr lang="en-US" dirty="0"/>
              <a:t> Football Analysis Contextual dataset is used based on the video game FIFA 19 from </a:t>
            </a:r>
            <a:r>
              <a:rPr lang="en-US" dirty="0" err="1"/>
              <a:t>kaggle</a:t>
            </a:r>
            <a:endParaRPr lang="en-US" dirty="0"/>
          </a:p>
          <a:p>
            <a:pPr>
              <a:lnSpc>
                <a:spcPct val="150000"/>
              </a:lnSpc>
              <a:buFont typeface="Wingdings" panose="05000000000000000000" pitchFamily="2" charset="2"/>
              <a:buChar char="§"/>
            </a:pPr>
            <a:r>
              <a:rPr lang="en-US" dirty="0"/>
              <a:t> The dataset contains 18207 rows and 89 columns in total</a:t>
            </a:r>
          </a:p>
          <a:p>
            <a:pPr>
              <a:lnSpc>
                <a:spcPct val="150000"/>
              </a:lnSpc>
              <a:buFont typeface="Wingdings" panose="05000000000000000000" pitchFamily="2" charset="2"/>
              <a:buChar char="§"/>
            </a:pPr>
            <a:r>
              <a:rPr lang="en-US" dirty="0"/>
              <a:t> The huge length of data makes it interesting for data preprocessing and cleaning</a:t>
            </a:r>
          </a:p>
          <a:p>
            <a:pPr>
              <a:lnSpc>
                <a:spcPct val="150000"/>
              </a:lnSpc>
              <a:buFont typeface="Wingdings" panose="05000000000000000000" pitchFamily="2" charset="2"/>
              <a:buChar char="§"/>
            </a:pPr>
            <a:r>
              <a:rPr lang="en-US" dirty="0"/>
              <a:t> It contains various columns full of categorical(qualitative) data and statistical(quantitative) data</a:t>
            </a:r>
            <a:endParaRPr lang="en-IN" dirty="0"/>
          </a:p>
        </p:txBody>
      </p:sp>
    </p:spTree>
    <p:extLst>
      <p:ext uri="{BB962C8B-B14F-4D97-AF65-F5344CB8AC3E}">
        <p14:creationId xmlns:p14="http://schemas.microsoft.com/office/powerpoint/2010/main" val="2445552671"/>
      </p:ext>
    </p:extLst>
  </p:cSld>
  <p:clrMapOvr>
    <a:masterClrMapping/>
  </p:clrMapOvr>
</p:sld>
</file>

<file path=ppt/theme/theme1.xml><?xml version="1.0" encoding="utf-8"?>
<a:theme xmlns:a="http://schemas.openxmlformats.org/drawingml/2006/main" name="Retrospec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55</TotalTime>
  <Words>455</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circular-book</vt:lpstr>
      <vt:lpstr>open sans</vt:lpstr>
      <vt:lpstr>Tw Cen MT</vt:lpstr>
      <vt:lpstr>Wingdings</vt:lpstr>
      <vt:lpstr>Retrospect</vt:lpstr>
      <vt:lpstr>ARTIFICIAL INTELLIGENCE AND MACHINE LEARNING</vt:lpstr>
      <vt:lpstr>CONTENTS</vt:lpstr>
      <vt:lpstr>HIERARCHICAL CLUSTERING</vt:lpstr>
      <vt:lpstr>WHAT IS HIERARCHICAL CLUSTERING?</vt:lpstr>
      <vt:lpstr>ADVANTAGES AND DISADVANTAGES</vt:lpstr>
      <vt:lpstr>ALGORITHM STEPS</vt:lpstr>
      <vt:lpstr>DIAGRAMMATIC REPRESENTATION</vt:lpstr>
      <vt:lpstr>TYPES OF LINKAGE</vt:lpstr>
      <vt:lpstr>DATASET USED</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AND MACHINE LEARNING</dc:title>
  <dc:creator>Ajinkya Mahure</dc:creator>
  <cp:lastModifiedBy>Ajinkya Mahure</cp:lastModifiedBy>
  <cp:revision>1</cp:revision>
  <dcterms:created xsi:type="dcterms:W3CDTF">2021-12-30T00:18:45Z</dcterms:created>
  <dcterms:modified xsi:type="dcterms:W3CDTF">2021-12-30T01:14:01Z</dcterms:modified>
</cp:coreProperties>
</file>